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98" r:id="rId4"/>
    <p:sldId id="284" r:id="rId5"/>
    <p:sldId id="285" r:id="rId6"/>
    <p:sldId id="297" r:id="rId7"/>
    <p:sldId id="282" r:id="rId8"/>
    <p:sldId id="289"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09" autoAdjust="0"/>
  </p:normalViewPr>
  <p:slideViewPr>
    <p:cSldViewPr snapToGrid="0" snapToObjects="1">
      <p:cViewPr>
        <p:scale>
          <a:sx n="75" d="100"/>
          <a:sy n="75" d="100"/>
        </p:scale>
        <p:origin x="1128" y="18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57995" y="1409212"/>
            <a:ext cx="6447918" cy="1225296"/>
          </a:xfrm>
        </p:spPr>
        <p:txBody>
          <a:bodyPr/>
          <a:lstStyle/>
          <a:p>
            <a:pPr algn="l"/>
            <a:r>
              <a:rPr lang="en-US" dirty="0"/>
              <a:t>Vegetable image classification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Rafif Dwiputra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0" y="322706"/>
            <a:ext cx="7283915"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About vegetable classification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0" y="2084033"/>
            <a:ext cx="8096248" cy="3122168"/>
          </a:xfrm>
        </p:spPr>
        <p:txBody>
          <a:bodyPr/>
          <a:lstStyle/>
          <a:p>
            <a:r>
              <a:rPr lang="en-US" b="0" i="0" dirty="0">
                <a:effectLst/>
                <a:latin typeface="Inter"/>
              </a:rPr>
              <a:t>From vegetable production to delivery, several common steps are operated manually. Like picking, and sorting vegetables. Therefore, we decided to solve this problem using deep neural architecture, by developing a model that can detect and classify vegetables. That model can be implemented in different types of devices and can also solve other problems related to the identification of vegetables, like labeling the vegetables automatically without any need for human work.</a:t>
            </a:r>
            <a:endParaRPr lang="en-US" dirty="0"/>
          </a:p>
        </p:txBody>
      </p:sp>
      <p:sp>
        <p:nvSpPr>
          <p:cNvPr id="5" name="Content Placeholder 2">
            <a:extLst>
              <a:ext uri="{FF2B5EF4-FFF2-40B4-BE49-F238E27FC236}">
                <a16:creationId xmlns:a16="http://schemas.microsoft.com/office/drawing/2014/main" id="{CAF23EA9-8132-F89F-8EA3-158F0A6280F8}"/>
              </a:ext>
            </a:extLst>
          </p:cNvPr>
          <p:cNvSpPr txBox="1">
            <a:spLocks/>
          </p:cNvSpPr>
          <p:nvPr/>
        </p:nvSpPr>
        <p:spPr>
          <a:xfrm>
            <a:off x="1107731" y="1165847"/>
            <a:ext cx="5693664" cy="119734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07731" y="5811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OBJECTIVE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024603" y="3727638"/>
            <a:ext cx="5693664" cy="3122168"/>
          </a:xfrm>
        </p:spPr>
        <p:txBody>
          <a:bodyPr/>
          <a:lstStyle/>
          <a:p>
            <a:r>
              <a:rPr lang="en-US" sz="2400" dirty="0">
                <a:latin typeface="Inter"/>
              </a:rPr>
              <a:t>The dataset is used to classification vegetable, The dataset used contains 15 different types of vegetables.</a:t>
            </a:r>
            <a:endParaRPr lang="en-US" dirty="0"/>
          </a:p>
        </p:txBody>
      </p:sp>
      <p:sp>
        <p:nvSpPr>
          <p:cNvPr id="4" name="Title 1">
            <a:extLst>
              <a:ext uri="{FF2B5EF4-FFF2-40B4-BE49-F238E27FC236}">
                <a16:creationId xmlns:a16="http://schemas.microsoft.com/office/drawing/2014/main" id="{78FC1387-F6F3-5DD3-9A4A-64BE720019E5}"/>
              </a:ext>
            </a:extLst>
          </p:cNvPr>
          <p:cNvSpPr txBox="1">
            <a:spLocks/>
          </p:cNvSpPr>
          <p:nvPr/>
        </p:nvSpPr>
        <p:spPr>
          <a:xfrm>
            <a:off x="882100" y="3130362"/>
            <a:ext cx="5693664"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latin typeface="Arial Black" panose="020B0604020202020204" pitchFamily="34" charset="0"/>
                <a:ea typeface="Arial Regular" pitchFamily="34" charset="-122"/>
                <a:cs typeface="Arial Black" panose="020B0604020202020204" pitchFamily="34" charset="0"/>
              </a:rPr>
              <a:t>DATASET</a:t>
            </a:r>
            <a:endParaRPr lang="en-US" dirty="0">
              <a:latin typeface="Arial Black" panose="020B0604020202020204" pitchFamily="34" charset="0"/>
              <a:cs typeface="Arial Black" panose="020B0604020202020204" pitchFamily="34" charset="0"/>
            </a:endParaRPr>
          </a:p>
        </p:txBody>
      </p:sp>
      <p:sp>
        <p:nvSpPr>
          <p:cNvPr id="5" name="Content Placeholder 2">
            <a:extLst>
              <a:ext uri="{FF2B5EF4-FFF2-40B4-BE49-F238E27FC236}">
                <a16:creationId xmlns:a16="http://schemas.microsoft.com/office/drawing/2014/main" id="{CAF23EA9-8132-F89F-8EA3-158F0A6280F8}"/>
              </a:ext>
            </a:extLst>
          </p:cNvPr>
          <p:cNvSpPr txBox="1">
            <a:spLocks/>
          </p:cNvSpPr>
          <p:nvPr/>
        </p:nvSpPr>
        <p:spPr>
          <a:xfrm>
            <a:off x="1107731" y="1165847"/>
            <a:ext cx="5693664" cy="119734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apple-system"/>
              </a:rPr>
              <a:t>To classification vegetable based on image</a:t>
            </a:r>
            <a:endParaRPr lang="en-US" dirty="0"/>
          </a:p>
        </p:txBody>
      </p:sp>
    </p:spTree>
    <p:extLst>
      <p:ext uri="{BB962C8B-B14F-4D97-AF65-F5344CB8AC3E}">
        <p14:creationId xmlns:p14="http://schemas.microsoft.com/office/powerpoint/2010/main" val="234384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50194" y="-36576"/>
            <a:ext cx="1532986" cy="768096"/>
          </a:xfrm>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6" name="Picture 5">
            <a:extLst>
              <a:ext uri="{FF2B5EF4-FFF2-40B4-BE49-F238E27FC236}">
                <a16:creationId xmlns:a16="http://schemas.microsoft.com/office/drawing/2014/main" id="{C6EC186B-9C5E-2142-2540-BFC79812AC47}"/>
              </a:ext>
            </a:extLst>
          </p:cNvPr>
          <p:cNvPicPr>
            <a:picLocks noChangeAspect="1"/>
          </p:cNvPicPr>
          <p:nvPr/>
        </p:nvPicPr>
        <p:blipFill>
          <a:blip r:embed="rId2"/>
          <a:stretch>
            <a:fillRect/>
          </a:stretch>
        </p:blipFill>
        <p:spPr>
          <a:xfrm>
            <a:off x="5062275" y="1012953"/>
            <a:ext cx="1333616" cy="5753599"/>
          </a:xfrm>
          <a:prstGeom prst="rect">
            <a:avLst/>
          </a:prstGeom>
        </p:spPr>
      </p:pic>
      <p:pic>
        <p:nvPicPr>
          <p:cNvPr id="10" name="Picture 9">
            <a:extLst>
              <a:ext uri="{FF2B5EF4-FFF2-40B4-BE49-F238E27FC236}">
                <a16:creationId xmlns:a16="http://schemas.microsoft.com/office/drawing/2014/main" id="{FBFCA235-14A2-7461-1655-9535910DC32B}"/>
              </a:ext>
            </a:extLst>
          </p:cNvPr>
          <p:cNvPicPr>
            <a:picLocks noChangeAspect="1"/>
          </p:cNvPicPr>
          <p:nvPr/>
        </p:nvPicPr>
        <p:blipFill>
          <a:blip r:embed="rId3"/>
          <a:stretch>
            <a:fillRect/>
          </a:stretch>
        </p:blipFill>
        <p:spPr>
          <a:xfrm>
            <a:off x="6587859" y="1102656"/>
            <a:ext cx="1393872" cy="5665639"/>
          </a:xfrm>
          <a:prstGeom prst="rect">
            <a:avLst/>
          </a:prstGeom>
        </p:spPr>
      </p:pic>
      <p:pic>
        <p:nvPicPr>
          <p:cNvPr id="14" name="Picture 13">
            <a:extLst>
              <a:ext uri="{FF2B5EF4-FFF2-40B4-BE49-F238E27FC236}">
                <a16:creationId xmlns:a16="http://schemas.microsoft.com/office/drawing/2014/main" id="{1D75AB72-147D-79B1-4309-445EB4A376A4}"/>
              </a:ext>
            </a:extLst>
          </p:cNvPr>
          <p:cNvPicPr>
            <a:picLocks noChangeAspect="1"/>
          </p:cNvPicPr>
          <p:nvPr/>
        </p:nvPicPr>
        <p:blipFill>
          <a:blip r:embed="rId4"/>
          <a:stretch>
            <a:fillRect/>
          </a:stretch>
        </p:blipFill>
        <p:spPr>
          <a:xfrm>
            <a:off x="3573590" y="1012953"/>
            <a:ext cx="1333617" cy="5830870"/>
          </a:xfrm>
          <a:prstGeom prst="rect">
            <a:avLst/>
          </a:prstGeom>
        </p:spPr>
      </p:pic>
      <p:pic>
        <p:nvPicPr>
          <p:cNvPr id="16" name="Picture 15">
            <a:extLst>
              <a:ext uri="{FF2B5EF4-FFF2-40B4-BE49-F238E27FC236}">
                <a16:creationId xmlns:a16="http://schemas.microsoft.com/office/drawing/2014/main" id="{A384982F-6E0E-55BD-DEE1-E31C6E5A0B44}"/>
              </a:ext>
            </a:extLst>
          </p:cNvPr>
          <p:cNvPicPr>
            <a:picLocks noChangeAspect="1"/>
          </p:cNvPicPr>
          <p:nvPr/>
        </p:nvPicPr>
        <p:blipFill>
          <a:blip r:embed="rId5"/>
          <a:stretch>
            <a:fillRect/>
          </a:stretch>
        </p:blipFill>
        <p:spPr>
          <a:xfrm>
            <a:off x="2100146" y="913885"/>
            <a:ext cx="1356478" cy="5944115"/>
          </a:xfrm>
          <a:prstGeom prst="rect">
            <a:avLst/>
          </a:prstGeom>
        </p:spPr>
      </p:pic>
      <p:pic>
        <p:nvPicPr>
          <p:cNvPr id="18" name="Picture 17">
            <a:extLst>
              <a:ext uri="{FF2B5EF4-FFF2-40B4-BE49-F238E27FC236}">
                <a16:creationId xmlns:a16="http://schemas.microsoft.com/office/drawing/2014/main" id="{BD60CA56-8041-5D66-544E-727A7358DB18}"/>
              </a:ext>
            </a:extLst>
          </p:cNvPr>
          <p:cNvPicPr>
            <a:picLocks noChangeAspect="1"/>
          </p:cNvPicPr>
          <p:nvPr/>
        </p:nvPicPr>
        <p:blipFill>
          <a:blip r:embed="rId6"/>
          <a:stretch>
            <a:fillRect/>
          </a:stretch>
        </p:blipFill>
        <p:spPr>
          <a:xfrm>
            <a:off x="481910" y="1012953"/>
            <a:ext cx="1501270" cy="5845047"/>
          </a:xfrm>
          <a:prstGeom prst="rect">
            <a:avLst/>
          </a:prstGeom>
        </p:spPr>
      </p:pic>
      <p:sp>
        <p:nvSpPr>
          <p:cNvPr id="19" name="TextBox 18">
            <a:extLst>
              <a:ext uri="{FF2B5EF4-FFF2-40B4-BE49-F238E27FC236}">
                <a16:creationId xmlns:a16="http://schemas.microsoft.com/office/drawing/2014/main" id="{2B2E57D9-4547-AD33-F6C5-C73B8A4DE63D}"/>
              </a:ext>
            </a:extLst>
          </p:cNvPr>
          <p:cNvSpPr txBox="1"/>
          <p:nvPr/>
        </p:nvSpPr>
        <p:spPr>
          <a:xfrm>
            <a:off x="8380429" y="1093509"/>
            <a:ext cx="2422689" cy="3416320"/>
          </a:xfrm>
          <a:prstGeom prst="rect">
            <a:avLst/>
          </a:prstGeom>
          <a:noFill/>
        </p:spPr>
        <p:txBody>
          <a:bodyPr wrap="square" rtlCol="0">
            <a:spAutoFit/>
          </a:bodyPr>
          <a:lstStyle/>
          <a:p>
            <a:pPr marL="285750" indent="-285750" algn="just">
              <a:buFontTx/>
              <a:buChar char="-"/>
            </a:pPr>
            <a:r>
              <a:rPr lang="en-US" dirty="0"/>
              <a:t>The size of each image is 200 x 200</a:t>
            </a:r>
          </a:p>
          <a:p>
            <a:pPr algn="just"/>
            <a:endParaRPr lang="en-US" dirty="0"/>
          </a:p>
          <a:p>
            <a:pPr algn="just"/>
            <a:r>
              <a:rPr lang="en-US" dirty="0"/>
              <a:t>- The colors of each image are predominantly green and white.</a:t>
            </a:r>
          </a:p>
          <a:p>
            <a:pPr algn="just"/>
            <a:endParaRPr lang="en-US" dirty="0"/>
          </a:p>
          <a:p>
            <a:pPr algn="just"/>
            <a:r>
              <a:rPr lang="en-US" dirty="0"/>
              <a:t>- In some categories, such as carrot and capsicum, it has orange and red colors.</a:t>
            </a:r>
            <a:endParaRPr lang="en-ID"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43" name="Title 1">
            <a:extLst>
              <a:ext uri="{FF2B5EF4-FFF2-40B4-BE49-F238E27FC236}">
                <a16:creationId xmlns:a16="http://schemas.microsoft.com/office/drawing/2014/main" id="{678F5166-0432-80D5-8D33-82D3D73BC679}"/>
              </a:ext>
            </a:extLst>
          </p:cNvPr>
          <p:cNvSpPr>
            <a:spLocks noGrp="1"/>
          </p:cNvSpPr>
          <p:nvPr>
            <p:ph type="title"/>
          </p:nvPr>
        </p:nvSpPr>
        <p:spPr>
          <a:xfrm>
            <a:off x="459093" y="223731"/>
            <a:ext cx="7013448" cy="846236"/>
          </a:xfrm>
        </p:spPr>
        <p:txBody>
          <a:bodyPr/>
          <a:lstStyle/>
          <a:p>
            <a:r>
              <a:rPr lang="en-US" dirty="0"/>
              <a:t>model</a:t>
            </a:r>
          </a:p>
        </p:txBody>
      </p:sp>
      <p:sp>
        <p:nvSpPr>
          <p:cNvPr id="44" name="TextBox 43">
            <a:extLst>
              <a:ext uri="{FF2B5EF4-FFF2-40B4-BE49-F238E27FC236}">
                <a16:creationId xmlns:a16="http://schemas.microsoft.com/office/drawing/2014/main" id="{B692B155-9678-EC87-0B25-72E75E456243}"/>
              </a:ext>
            </a:extLst>
          </p:cNvPr>
          <p:cNvSpPr txBox="1"/>
          <p:nvPr/>
        </p:nvSpPr>
        <p:spPr>
          <a:xfrm>
            <a:off x="459093" y="5205665"/>
            <a:ext cx="8906494" cy="923330"/>
          </a:xfrm>
          <a:prstGeom prst="rect">
            <a:avLst/>
          </a:prstGeom>
          <a:noFill/>
        </p:spPr>
        <p:txBody>
          <a:bodyPr wrap="square" rtlCol="0">
            <a:spAutoFit/>
          </a:bodyPr>
          <a:lstStyle/>
          <a:p>
            <a:r>
              <a:rPr lang="en-US" dirty="0"/>
              <a:t>It can be seen that the Model is already very good, with each additional epoch its accuracy increases. Both training and </a:t>
            </a:r>
            <a:r>
              <a:rPr lang="en-US" dirty="0" err="1"/>
              <a:t>val</a:t>
            </a:r>
            <a:r>
              <a:rPr lang="en-US" dirty="0"/>
              <a:t> accuracy are related, it can be concluded that this model is not overfit.</a:t>
            </a:r>
            <a:endParaRPr lang="en-ID" dirty="0"/>
          </a:p>
        </p:txBody>
      </p:sp>
      <p:pic>
        <p:nvPicPr>
          <p:cNvPr id="3" name="Picture 2">
            <a:extLst>
              <a:ext uri="{FF2B5EF4-FFF2-40B4-BE49-F238E27FC236}">
                <a16:creationId xmlns:a16="http://schemas.microsoft.com/office/drawing/2014/main" id="{3FCD962B-F773-AFEF-4525-043CEFB13102}"/>
              </a:ext>
            </a:extLst>
          </p:cNvPr>
          <p:cNvPicPr>
            <a:picLocks noChangeAspect="1"/>
          </p:cNvPicPr>
          <p:nvPr/>
        </p:nvPicPr>
        <p:blipFill>
          <a:blip r:embed="rId2"/>
          <a:stretch>
            <a:fillRect/>
          </a:stretch>
        </p:blipFill>
        <p:spPr>
          <a:xfrm>
            <a:off x="459093" y="1366256"/>
            <a:ext cx="5065014" cy="3594527"/>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3" name="Title 1">
            <a:extLst>
              <a:ext uri="{FF2B5EF4-FFF2-40B4-BE49-F238E27FC236}">
                <a16:creationId xmlns:a16="http://schemas.microsoft.com/office/drawing/2014/main" id="{678F5166-0432-80D5-8D33-82D3D73BC679}"/>
              </a:ext>
            </a:extLst>
          </p:cNvPr>
          <p:cNvSpPr>
            <a:spLocks noGrp="1"/>
          </p:cNvSpPr>
          <p:nvPr>
            <p:ph type="title"/>
          </p:nvPr>
        </p:nvSpPr>
        <p:spPr>
          <a:xfrm>
            <a:off x="459093" y="223731"/>
            <a:ext cx="7013448" cy="846236"/>
          </a:xfrm>
        </p:spPr>
        <p:txBody>
          <a:bodyPr/>
          <a:lstStyle/>
          <a:p>
            <a:r>
              <a:rPr lang="en-US" dirty="0"/>
              <a:t>model</a:t>
            </a:r>
          </a:p>
        </p:txBody>
      </p:sp>
      <p:sp>
        <p:nvSpPr>
          <p:cNvPr id="44" name="TextBox 43">
            <a:extLst>
              <a:ext uri="{FF2B5EF4-FFF2-40B4-BE49-F238E27FC236}">
                <a16:creationId xmlns:a16="http://schemas.microsoft.com/office/drawing/2014/main" id="{B692B155-9678-EC87-0B25-72E75E456243}"/>
              </a:ext>
            </a:extLst>
          </p:cNvPr>
          <p:cNvSpPr txBox="1"/>
          <p:nvPr/>
        </p:nvSpPr>
        <p:spPr>
          <a:xfrm>
            <a:off x="459093" y="5205665"/>
            <a:ext cx="8906494" cy="646331"/>
          </a:xfrm>
          <a:prstGeom prst="rect">
            <a:avLst/>
          </a:prstGeom>
          <a:noFill/>
        </p:spPr>
        <p:txBody>
          <a:bodyPr wrap="square" rtlCol="0">
            <a:spAutoFit/>
          </a:bodyPr>
          <a:lstStyle/>
          <a:p>
            <a:r>
              <a:rPr lang="en-US" dirty="0"/>
              <a:t>With each additional epoch, the loss gets less and less. Both training loss and </a:t>
            </a:r>
            <a:r>
              <a:rPr lang="en-US" dirty="0" err="1"/>
              <a:t>val</a:t>
            </a:r>
            <a:r>
              <a:rPr lang="en-US" dirty="0"/>
              <a:t> loss are related, it can be concluded that this model is not overfit.</a:t>
            </a:r>
            <a:endParaRPr lang="en-ID" dirty="0"/>
          </a:p>
        </p:txBody>
      </p:sp>
      <p:pic>
        <p:nvPicPr>
          <p:cNvPr id="4" name="Picture 3">
            <a:extLst>
              <a:ext uri="{FF2B5EF4-FFF2-40B4-BE49-F238E27FC236}">
                <a16:creationId xmlns:a16="http://schemas.microsoft.com/office/drawing/2014/main" id="{D73428ED-5D06-3F36-FD9B-611381CC3E5E}"/>
              </a:ext>
            </a:extLst>
          </p:cNvPr>
          <p:cNvPicPr>
            <a:picLocks noChangeAspect="1"/>
          </p:cNvPicPr>
          <p:nvPr/>
        </p:nvPicPr>
        <p:blipFill>
          <a:blip r:embed="rId2"/>
          <a:stretch>
            <a:fillRect/>
          </a:stretch>
        </p:blipFill>
        <p:spPr>
          <a:xfrm>
            <a:off x="594326" y="1327140"/>
            <a:ext cx="4474152" cy="3044542"/>
          </a:xfrm>
          <a:prstGeom prst="rect">
            <a:avLst/>
          </a:prstGeom>
        </p:spPr>
      </p:pic>
    </p:spTree>
    <p:extLst>
      <p:ext uri="{BB962C8B-B14F-4D97-AF65-F5344CB8AC3E}">
        <p14:creationId xmlns:p14="http://schemas.microsoft.com/office/powerpoint/2010/main" val="263005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3" name="Title 12">
            <a:extLst>
              <a:ext uri="{FF2B5EF4-FFF2-40B4-BE49-F238E27FC236}">
                <a16:creationId xmlns:a16="http://schemas.microsoft.com/office/drawing/2014/main" id="{7DDD1857-BA43-2AEA-8BA6-D8EC9F31D0D1}"/>
              </a:ext>
            </a:extLst>
          </p:cNvPr>
          <p:cNvSpPr>
            <a:spLocks noGrp="1"/>
          </p:cNvSpPr>
          <p:nvPr>
            <p:ph type="title"/>
          </p:nvPr>
        </p:nvSpPr>
        <p:spPr>
          <a:xfrm>
            <a:off x="4537907" y="1072117"/>
            <a:ext cx="7013448" cy="1627632"/>
          </a:xfrm>
        </p:spPr>
        <p:txBody>
          <a:bodyPr/>
          <a:lstStyle/>
          <a:p>
            <a:r>
              <a:rPr lang="en-US" dirty="0"/>
              <a:t>Classification report sequential </a:t>
            </a:r>
            <a:r>
              <a:rPr lang="en-US" dirty="0" err="1"/>
              <a:t>api</a:t>
            </a:r>
            <a:endParaRPr lang="en-ID" dirty="0"/>
          </a:p>
        </p:txBody>
      </p:sp>
      <p:sp>
        <p:nvSpPr>
          <p:cNvPr id="16" name="TextBox 15">
            <a:extLst>
              <a:ext uri="{FF2B5EF4-FFF2-40B4-BE49-F238E27FC236}">
                <a16:creationId xmlns:a16="http://schemas.microsoft.com/office/drawing/2014/main" id="{3017ABF4-9D82-A728-BB75-FE58DE882BAD}"/>
              </a:ext>
            </a:extLst>
          </p:cNvPr>
          <p:cNvSpPr txBox="1"/>
          <p:nvPr/>
        </p:nvSpPr>
        <p:spPr>
          <a:xfrm>
            <a:off x="4800487" y="5838190"/>
            <a:ext cx="6031131" cy="646331"/>
          </a:xfrm>
          <a:prstGeom prst="rect">
            <a:avLst/>
          </a:prstGeom>
          <a:noFill/>
        </p:spPr>
        <p:txBody>
          <a:bodyPr wrap="square" rtlCol="0">
            <a:spAutoFit/>
          </a:bodyPr>
          <a:lstStyle/>
          <a:p>
            <a:r>
              <a:rPr lang="en-US" dirty="0"/>
              <a:t>From the f1 scores of all categories it can be seen that the average value is 0.96, which is good enough for a model.</a:t>
            </a:r>
            <a:endParaRPr lang="en-ID" dirty="0"/>
          </a:p>
        </p:txBody>
      </p:sp>
      <p:pic>
        <p:nvPicPr>
          <p:cNvPr id="3" name="Picture 2">
            <a:extLst>
              <a:ext uri="{FF2B5EF4-FFF2-40B4-BE49-F238E27FC236}">
                <a16:creationId xmlns:a16="http://schemas.microsoft.com/office/drawing/2014/main" id="{6E202F3F-1A4C-68AE-6687-B9DE4FD46441}"/>
              </a:ext>
            </a:extLst>
          </p:cNvPr>
          <p:cNvPicPr>
            <a:picLocks noChangeAspect="1"/>
          </p:cNvPicPr>
          <p:nvPr/>
        </p:nvPicPr>
        <p:blipFill>
          <a:blip r:embed="rId2"/>
          <a:stretch>
            <a:fillRect/>
          </a:stretch>
        </p:blipFill>
        <p:spPr>
          <a:xfrm>
            <a:off x="4800487" y="2278280"/>
            <a:ext cx="4007847" cy="355991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919269"/>
            <a:ext cx="10671048" cy="768096"/>
          </a:xfrm>
        </p:spPr>
        <p:txBody>
          <a:bodyPr/>
          <a:lstStyle/>
          <a:p>
            <a:r>
              <a:rPr lang="en-US" dirty="0"/>
              <a:t>Model inference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3" name="Picture 2">
            <a:extLst>
              <a:ext uri="{FF2B5EF4-FFF2-40B4-BE49-F238E27FC236}">
                <a16:creationId xmlns:a16="http://schemas.microsoft.com/office/drawing/2014/main" id="{68985F73-1E8E-4B8A-1576-6D70A562B35F}"/>
              </a:ext>
            </a:extLst>
          </p:cNvPr>
          <p:cNvPicPr>
            <a:picLocks noChangeAspect="1"/>
          </p:cNvPicPr>
          <p:nvPr/>
        </p:nvPicPr>
        <p:blipFill>
          <a:blip r:embed="rId2"/>
          <a:stretch>
            <a:fillRect/>
          </a:stretch>
        </p:blipFill>
        <p:spPr>
          <a:xfrm>
            <a:off x="1210879" y="2045184"/>
            <a:ext cx="2568163" cy="1806097"/>
          </a:xfrm>
          <a:prstGeom prst="rect">
            <a:avLst/>
          </a:prstGeom>
        </p:spPr>
      </p:pic>
      <p:pic>
        <p:nvPicPr>
          <p:cNvPr id="5" name="Picture 4">
            <a:extLst>
              <a:ext uri="{FF2B5EF4-FFF2-40B4-BE49-F238E27FC236}">
                <a16:creationId xmlns:a16="http://schemas.microsoft.com/office/drawing/2014/main" id="{CFE56BB0-0A9F-0FF3-3150-B24B13AF1BBA}"/>
              </a:ext>
            </a:extLst>
          </p:cNvPr>
          <p:cNvPicPr>
            <a:picLocks noChangeAspect="1"/>
          </p:cNvPicPr>
          <p:nvPr/>
        </p:nvPicPr>
        <p:blipFill>
          <a:blip r:embed="rId3"/>
          <a:stretch>
            <a:fillRect/>
          </a:stretch>
        </p:blipFill>
        <p:spPr>
          <a:xfrm>
            <a:off x="8412960" y="1960541"/>
            <a:ext cx="2491956" cy="1767993"/>
          </a:xfrm>
          <a:prstGeom prst="rect">
            <a:avLst/>
          </a:prstGeom>
        </p:spPr>
      </p:pic>
      <p:pic>
        <p:nvPicPr>
          <p:cNvPr id="8" name="Picture 7">
            <a:extLst>
              <a:ext uri="{FF2B5EF4-FFF2-40B4-BE49-F238E27FC236}">
                <a16:creationId xmlns:a16="http://schemas.microsoft.com/office/drawing/2014/main" id="{3225D02F-671B-86E0-7482-29E03BA8CA21}"/>
              </a:ext>
            </a:extLst>
          </p:cNvPr>
          <p:cNvPicPr>
            <a:picLocks noChangeAspect="1"/>
          </p:cNvPicPr>
          <p:nvPr/>
        </p:nvPicPr>
        <p:blipFill>
          <a:blip r:embed="rId4"/>
          <a:stretch>
            <a:fillRect/>
          </a:stretch>
        </p:blipFill>
        <p:spPr>
          <a:xfrm>
            <a:off x="4810394" y="2083288"/>
            <a:ext cx="2568163" cy="1767993"/>
          </a:xfrm>
          <a:prstGeom prst="rect">
            <a:avLst/>
          </a:prstGeom>
        </p:spPr>
      </p:pic>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54381" y="810135"/>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54380" y="1870462"/>
            <a:ext cx="6336739" cy="3128258"/>
          </a:xfrm>
        </p:spPr>
        <p:txBody>
          <a:bodyPr/>
          <a:lstStyle/>
          <a:p>
            <a:pPr algn="just"/>
            <a:r>
              <a:rPr lang="en-US" sz="1800" dirty="0"/>
              <a:t>At the time of testing by uploading images, the model succeeded in predicting 2 of the 3 images correctly, from these results it can be concluded that there is still data that cannot be predicted correctly, several things that can affect this prediction are the ambiguity of the colors in vegetables and the shape of vegetables are still similar to one another which makes the model misread the colors on vegetables and the shape of vegetables which are almost similar to one another, because of that we are fully aware that there are still many things that need to be improved.</a:t>
            </a:r>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{1A16B635-616F-45C4-B04B-CCC02AC32A1F}tf78438558_win32</Template>
  <TotalTime>1833</TotalTime>
  <Words>374</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Arial Black</vt:lpstr>
      <vt:lpstr>Inter</vt:lpstr>
      <vt:lpstr>Sabon Next LT</vt:lpstr>
      <vt:lpstr>Office Theme</vt:lpstr>
      <vt:lpstr>Vegetable image classification </vt:lpstr>
      <vt:lpstr>About vegetable classification</vt:lpstr>
      <vt:lpstr>OBJECTIVE</vt:lpstr>
      <vt:lpstr>eda</vt:lpstr>
      <vt:lpstr>model</vt:lpstr>
      <vt:lpstr>model</vt:lpstr>
      <vt:lpstr>Classification report sequential api</vt:lpstr>
      <vt:lpstr>Model inference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predictive customer telco subscribed model with ANN</dc:title>
  <dc:subject/>
  <dc:creator>Rafif Dwiputra</dc:creator>
  <cp:lastModifiedBy>Rafif Dwiputra</cp:lastModifiedBy>
  <cp:revision>3</cp:revision>
  <dcterms:created xsi:type="dcterms:W3CDTF">2022-12-08T14:19:43Z</dcterms:created>
  <dcterms:modified xsi:type="dcterms:W3CDTF">2022-12-14T19:17:33Z</dcterms:modified>
</cp:coreProperties>
</file>