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96" r:id="rId4"/>
    <p:sldId id="281" r:id="rId5"/>
    <p:sldId id="315" r:id="rId6"/>
    <p:sldId id="316" r:id="rId7"/>
    <p:sldId id="313" r:id="rId8"/>
    <p:sldId id="317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345"/>
  </p:normalViewPr>
  <p:slideViewPr>
    <p:cSldViewPr snapToGrid="0" snapToObjects="1">
      <p:cViewPr varScale="1">
        <p:scale>
          <a:sx n="100" d="100"/>
          <a:sy n="100" d="100"/>
        </p:scale>
        <p:origin x="6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B624A-E655-421D-B80D-B2D81C88FD9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83FE7FF-AA7F-4506-A83D-C6435A56AA61}">
      <dgm:prSet/>
      <dgm:spPr/>
      <dgm:t>
        <a:bodyPr/>
        <a:lstStyle/>
        <a:p>
          <a:r>
            <a:rPr lang="en-US" b="1"/>
            <a:t>Customer-driven Marketing Strategy</a:t>
          </a:r>
          <a:endParaRPr lang="en-US"/>
        </a:p>
      </dgm:t>
    </dgm:pt>
    <dgm:pt modelId="{D4270D60-E255-48FA-8B31-B785D3E7E554}" type="parTrans" cxnId="{64484B05-4910-4940-A471-842BA6E69D3B}">
      <dgm:prSet/>
      <dgm:spPr/>
      <dgm:t>
        <a:bodyPr/>
        <a:lstStyle/>
        <a:p>
          <a:endParaRPr lang="en-US"/>
        </a:p>
      </dgm:t>
    </dgm:pt>
    <dgm:pt modelId="{C544A100-8DDD-42BB-9311-D2D90DEE28BB}" type="sibTrans" cxnId="{64484B05-4910-4940-A471-842BA6E69D3B}">
      <dgm:prSet/>
      <dgm:spPr/>
      <dgm:t>
        <a:bodyPr/>
        <a:lstStyle/>
        <a:p>
          <a:endParaRPr lang="en-US"/>
        </a:p>
      </dgm:t>
    </dgm:pt>
    <dgm:pt modelId="{EC69EAB0-3026-4133-935D-FE2BB8CFDA6F}">
      <dgm:prSet/>
      <dgm:spPr/>
      <dgm:t>
        <a:bodyPr/>
        <a:lstStyle/>
        <a:p>
          <a:r>
            <a:rPr lang="en-US"/>
            <a:t>Market segmentation: the division of a market into distinct needs, characteristics, or behavior and who might require separate products or marketing mixes</a:t>
          </a:r>
        </a:p>
      </dgm:t>
    </dgm:pt>
    <dgm:pt modelId="{5BD542E6-2D3E-4319-9330-9BDC8EB496F6}" type="parTrans" cxnId="{0A62EFB7-BCB8-482E-A7AD-7BD6BB15D627}">
      <dgm:prSet/>
      <dgm:spPr/>
      <dgm:t>
        <a:bodyPr/>
        <a:lstStyle/>
        <a:p>
          <a:endParaRPr lang="en-US"/>
        </a:p>
      </dgm:t>
    </dgm:pt>
    <dgm:pt modelId="{E172703F-9D96-4752-BD0D-566608E7A209}" type="sibTrans" cxnId="{0A62EFB7-BCB8-482E-A7AD-7BD6BB15D627}">
      <dgm:prSet/>
      <dgm:spPr/>
      <dgm:t>
        <a:bodyPr/>
        <a:lstStyle/>
        <a:p>
          <a:endParaRPr lang="en-US"/>
        </a:p>
      </dgm:t>
    </dgm:pt>
    <dgm:pt modelId="{C2055608-BE27-4AE6-B27B-720D9BF91C02}">
      <dgm:prSet/>
      <dgm:spPr/>
      <dgm:t>
        <a:bodyPr/>
        <a:lstStyle/>
        <a:p>
          <a:r>
            <a:rPr lang="en-US"/>
            <a:t>Market segment: a group of consumers who respond in a similar way to a given set of marketing efforts</a:t>
          </a:r>
        </a:p>
      </dgm:t>
    </dgm:pt>
    <dgm:pt modelId="{1C1DDB00-6610-4D72-B1CD-D5038EF348E1}" type="parTrans" cxnId="{146A3EC8-2655-4A00-9A26-5D9CC87027FA}">
      <dgm:prSet/>
      <dgm:spPr/>
      <dgm:t>
        <a:bodyPr/>
        <a:lstStyle/>
        <a:p>
          <a:endParaRPr lang="en-US"/>
        </a:p>
      </dgm:t>
    </dgm:pt>
    <dgm:pt modelId="{5A69B965-5A53-4E9E-9115-6DEE86CCAC14}" type="sibTrans" cxnId="{146A3EC8-2655-4A00-9A26-5D9CC87027FA}">
      <dgm:prSet/>
      <dgm:spPr/>
      <dgm:t>
        <a:bodyPr/>
        <a:lstStyle/>
        <a:p>
          <a:endParaRPr lang="en-US"/>
        </a:p>
      </dgm:t>
    </dgm:pt>
    <dgm:pt modelId="{9BC30F11-3233-45E4-8092-FC479EEDF980}">
      <dgm:prSet/>
      <dgm:spPr/>
      <dgm:t>
        <a:bodyPr/>
        <a:lstStyle/>
        <a:p>
          <a:r>
            <a:rPr lang="en-US" b="1"/>
            <a:t>Customer-centered Marketing Strategy</a:t>
          </a:r>
          <a:endParaRPr lang="en-US"/>
        </a:p>
      </dgm:t>
    </dgm:pt>
    <dgm:pt modelId="{01586993-9593-4BBC-AFBF-D96AFCB70B23}" type="parTrans" cxnId="{8975B18D-EC37-4BF9-845A-C31FB57022A8}">
      <dgm:prSet/>
      <dgm:spPr/>
      <dgm:t>
        <a:bodyPr/>
        <a:lstStyle/>
        <a:p>
          <a:endParaRPr lang="en-US"/>
        </a:p>
      </dgm:t>
    </dgm:pt>
    <dgm:pt modelId="{6112C6B0-236E-45E9-82E7-CC285523D86E}" type="sibTrans" cxnId="{8975B18D-EC37-4BF9-845A-C31FB57022A8}">
      <dgm:prSet/>
      <dgm:spPr/>
      <dgm:t>
        <a:bodyPr/>
        <a:lstStyle/>
        <a:p>
          <a:endParaRPr lang="en-US"/>
        </a:p>
      </dgm:t>
    </dgm:pt>
    <dgm:pt modelId="{2F738904-F2FB-4368-BDC6-39246A6EE639}">
      <dgm:prSet/>
      <dgm:spPr/>
      <dgm:t>
        <a:bodyPr/>
        <a:lstStyle/>
        <a:p>
          <a:r>
            <a:rPr lang="en-US"/>
            <a:t>Market targeting: the process of evaluating each market segment’s attractiveness and selecting one or more segments to enter</a:t>
          </a:r>
        </a:p>
      </dgm:t>
    </dgm:pt>
    <dgm:pt modelId="{693E6A75-A1F3-4E37-9A02-BDED12177215}" type="parTrans" cxnId="{CC14D5A3-BF5C-4055-A640-A225B1989E95}">
      <dgm:prSet/>
      <dgm:spPr/>
      <dgm:t>
        <a:bodyPr/>
        <a:lstStyle/>
        <a:p>
          <a:endParaRPr lang="en-US"/>
        </a:p>
      </dgm:t>
    </dgm:pt>
    <dgm:pt modelId="{A1620B0D-3B81-4E28-9EED-D4CF4A6E400F}" type="sibTrans" cxnId="{CC14D5A3-BF5C-4055-A640-A225B1989E95}">
      <dgm:prSet/>
      <dgm:spPr/>
      <dgm:t>
        <a:bodyPr/>
        <a:lstStyle/>
        <a:p>
          <a:endParaRPr lang="en-US"/>
        </a:p>
      </dgm:t>
    </dgm:pt>
    <dgm:pt modelId="{36044BEF-EC4E-4241-95AB-5670793D42A9}">
      <dgm:prSet/>
      <dgm:spPr/>
      <dgm:t>
        <a:bodyPr/>
        <a:lstStyle/>
        <a:p>
          <a:r>
            <a:rPr lang="en-US"/>
            <a:t>Market positioning: the arranging for a product to occupy a clear, distinctive, and desirable place relative to competing products in the minds of the target consumer</a:t>
          </a:r>
        </a:p>
      </dgm:t>
    </dgm:pt>
    <dgm:pt modelId="{CE5AEF14-D2AA-48DF-B68D-1EDC630672EC}" type="parTrans" cxnId="{1712266F-D8A0-4068-B700-44BAC4C66FF4}">
      <dgm:prSet/>
      <dgm:spPr/>
      <dgm:t>
        <a:bodyPr/>
        <a:lstStyle/>
        <a:p>
          <a:endParaRPr lang="en-US"/>
        </a:p>
      </dgm:t>
    </dgm:pt>
    <dgm:pt modelId="{5865BE8C-0BA7-4557-A619-80B3BA397B16}" type="sibTrans" cxnId="{1712266F-D8A0-4068-B700-44BAC4C66FF4}">
      <dgm:prSet/>
      <dgm:spPr/>
      <dgm:t>
        <a:bodyPr/>
        <a:lstStyle/>
        <a:p>
          <a:endParaRPr lang="en-US"/>
        </a:p>
      </dgm:t>
    </dgm:pt>
    <dgm:pt modelId="{17F50C93-69C8-D94D-9D0F-F37EEF9523F6}" type="pres">
      <dgm:prSet presAssocID="{575B624A-E655-421D-B80D-B2D81C88FD90}" presName="diagram" presStyleCnt="0">
        <dgm:presLayoutVars>
          <dgm:dir/>
          <dgm:resizeHandles val="exact"/>
        </dgm:presLayoutVars>
      </dgm:prSet>
      <dgm:spPr/>
    </dgm:pt>
    <dgm:pt modelId="{A962BF0E-B46C-D74E-8019-583A39ED10A4}" type="pres">
      <dgm:prSet presAssocID="{683FE7FF-AA7F-4506-A83D-C6435A56AA61}" presName="node" presStyleLbl="node1" presStyleIdx="0" presStyleCnt="6">
        <dgm:presLayoutVars>
          <dgm:bulletEnabled val="1"/>
        </dgm:presLayoutVars>
      </dgm:prSet>
      <dgm:spPr/>
    </dgm:pt>
    <dgm:pt modelId="{C1D46962-853D-EB45-B8E8-1799031A4313}" type="pres">
      <dgm:prSet presAssocID="{C544A100-8DDD-42BB-9311-D2D90DEE28BB}" presName="sibTrans" presStyleCnt="0"/>
      <dgm:spPr/>
    </dgm:pt>
    <dgm:pt modelId="{410E0B7E-B6E4-DC4F-AB3E-666893F226B0}" type="pres">
      <dgm:prSet presAssocID="{EC69EAB0-3026-4133-935D-FE2BB8CFDA6F}" presName="node" presStyleLbl="node1" presStyleIdx="1" presStyleCnt="6">
        <dgm:presLayoutVars>
          <dgm:bulletEnabled val="1"/>
        </dgm:presLayoutVars>
      </dgm:prSet>
      <dgm:spPr/>
    </dgm:pt>
    <dgm:pt modelId="{B4329E67-8504-B348-9057-1E7DD1E16545}" type="pres">
      <dgm:prSet presAssocID="{E172703F-9D96-4752-BD0D-566608E7A209}" presName="sibTrans" presStyleCnt="0"/>
      <dgm:spPr/>
    </dgm:pt>
    <dgm:pt modelId="{388FE0A8-93D3-4C48-8886-804B3DD17823}" type="pres">
      <dgm:prSet presAssocID="{C2055608-BE27-4AE6-B27B-720D9BF91C02}" presName="node" presStyleLbl="node1" presStyleIdx="2" presStyleCnt="6">
        <dgm:presLayoutVars>
          <dgm:bulletEnabled val="1"/>
        </dgm:presLayoutVars>
      </dgm:prSet>
      <dgm:spPr/>
    </dgm:pt>
    <dgm:pt modelId="{A8C450B7-882B-1D45-A82D-2989DC270455}" type="pres">
      <dgm:prSet presAssocID="{5A69B965-5A53-4E9E-9115-6DEE86CCAC14}" presName="sibTrans" presStyleCnt="0"/>
      <dgm:spPr/>
    </dgm:pt>
    <dgm:pt modelId="{2CD1170B-7C15-1045-AB40-079312CFB93A}" type="pres">
      <dgm:prSet presAssocID="{9BC30F11-3233-45E4-8092-FC479EEDF980}" presName="node" presStyleLbl="node1" presStyleIdx="3" presStyleCnt="6">
        <dgm:presLayoutVars>
          <dgm:bulletEnabled val="1"/>
        </dgm:presLayoutVars>
      </dgm:prSet>
      <dgm:spPr/>
    </dgm:pt>
    <dgm:pt modelId="{4F9FC399-7DBB-4648-B26A-F045E789070C}" type="pres">
      <dgm:prSet presAssocID="{6112C6B0-236E-45E9-82E7-CC285523D86E}" presName="sibTrans" presStyleCnt="0"/>
      <dgm:spPr/>
    </dgm:pt>
    <dgm:pt modelId="{27B4086D-A184-B646-8931-AFAB52FF5EAD}" type="pres">
      <dgm:prSet presAssocID="{2F738904-F2FB-4368-BDC6-39246A6EE639}" presName="node" presStyleLbl="node1" presStyleIdx="4" presStyleCnt="6">
        <dgm:presLayoutVars>
          <dgm:bulletEnabled val="1"/>
        </dgm:presLayoutVars>
      </dgm:prSet>
      <dgm:spPr/>
    </dgm:pt>
    <dgm:pt modelId="{D25C92DD-E9E7-3B4C-B6DD-BBC8940DF43E}" type="pres">
      <dgm:prSet presAssocID="{A1620B0D-3B81-4E28-9EED-D4CF4A6E400F}" presName="sibTrans" presStyleCnt="0"/>
      <dgm:spPr/>
    </dgm:pt>
    <dgm:pt modelId="{7F5256FA-A0D9-C743-A681-687F2C471556}" type="pres">
      <dgm:prSet presAssocID="{36044BEF-EC4E-4241-95AB-5670793D42A9}" presName="node" presStyleLbl="node1" presStyleIdx="5" presStyleCnt="6">
        <dgm:presLayoutVars>
          <dgm:bulletEnabled val="1"/>
        </dgm:presLayoutVars>
      </dgm:prSet>
      <dgm:spPr/>
    </dgm:pt>
  </dgm:ptLst>
  <dgm:cxnLst>
    <dgm:cxn modelId="{64484B05-4910-4940-A471-842BA6E69D3B}" srcId="{575B624A-E655-421D-B80D-B2D81C88FD90}" destId="{683FE7FF-AA7F-4506-A83D-C6435A56AA61}" srcOrd="0" destOrd="0" parTransId="{D4270D60-E255-48FA-8B31-B785D3E7E554}" sibTransId="{C544A100-8DDD-42BB-9311-D2D90DEE28BB}"/>
    <dgm:cxn modelId="{82E1AA11-53FA-E547-AD2C-1E195DB1F0A4}" type="presOf" srcId="{2F738904-F2FB-4368-BDC6-39246A6EE639}" destId="{27B4086D-A184-B646-8931-AFAB52FF5EAD}" srcOrd="0" destOrd="0" presId="urn:microsoft.com/office/officeart/2005/8/layout/default"/>
    <dgm:cxn modelId="{3DD29C25-7201-8E43-B1D5-318190792211}" type="presOf" srcId="{575B624A-E655-421D-B80D-B2D81C88FD90}" destId="{17F50C93-69C8-D94D-9D0F-F37EEF9523F6}" srcOrd="0" destOrd="0" presId="urn:microsoft.com/office/officeart/2005/8/layout/default"/>
    <dgm:cxn modelId="{FC5D4428-C278-7740-9F6E-43AA15E7FE45}" type="presOf" srcId="{9BC30F11-3233-45E4-8092-FC479EEDF980}" destId="{2CD1170B-7C15-1045-AB40-079312CFB93A}" srcOrd="0" destOrd="0" presId="urn:microsoft.com/office/officeart/2005/8/layout/default"/>
    <dgm:cxn modelId="{1712266F-D8A0-4068-B700-44BAC4C66FF4}" srcId="{575B624A-E655-421D-B80D-B2D81C88FD90}" destId="{36044BEF-EC4E-4241-95AB-5670793D42A9}" srcOrd="5" destOrd="0" parTransId="{CE5AEF14-D2AA-48DF-B68D-1EDC630672EC}" sibTransId="{5865BE8C-0BA7-4557-A619-80B3BA397B16}"/>
    <dgm:cxn modelId="{8975B18D-EC37-4BF9-845A-C31FB57022A8}" srcId="{575B624A-E655-421D-B80D-B2D81C88FD90}" destId="{9BC30F11-3233-45E4-8092-FC479EEDF980}" srcOrd="3" destOrd="0" parTransId="{01586993-9593-4BBC-AFBF-D96AFCB70B23}" sibTransId="{6112C6B0-236E-45E9-82E7-CC285523D86E}"/>
    <dgm:cxn modelId="{8AD1289F-630F-3E42-A525-181DEB1D2FC0}" type="presOf" srcId="{C2055608-BE27-4AE6-B27B-720D9BF91C02}" destId="{388FE0A8-93D3-4C48-8886-804B3DD17823}" srcOrd="0" destOrd="0" presId="urn:microsoft.com/office/officeart/2005/8/layout/default"/>
    <dgm:cxn modelId="{CC14D5A3-BF5C-4055-A640-A225B1989E95}" srcId="{575B624A-E655-421D-B80D-B2D81C88FD90}" destId="{2F738904-F2FB-4368-BDC6-39246A6EE639}" srcOrd="4" destOrd="0" parTransId="{693E6A75-A1F3-4E37-9A02-BDED12177215}" sibTransId="{A1620B0D-3B81-4E28-9EED-D4CF4A6E400F}"/>
    <dgm:cxn modelId="{22A9CDA9-020F-1044-A107-45B0174BCA54}" type="presOf" srcId="{EC69EAB0-3026-4133-935D-FE2BB8CFDA6F}" destId="{410E0B7E-B6E4-DC4F-AB3E-666893F226B0}" srcOrd="0" destOrd="0" presId="urn:microsoft.com/office/officeart/2005/8/layout/default"/>
    <dgm:cxn modelId="{0A62EFB7-BCB8-482E-A7AD-7BD6BB15D627}" srcId="{575B624A-E655-421D-B80D-B2D81C88FD90}" destId="{EC69EAB0-3026-4133-935D-FE2BB8CFDA6F}" srcOrd="1" destOrd="0" parTransId="{5BD542E6-2D3E-4319-9330-9BDC8EB496F6}" sibTransId="{E172703F-9D96-4752-BD0D-566608E7A209}"/>
    <dgm:cxn modelId="{DBD4BEC6-64DD-0541-B59C-D4C5D94FD019}" type="presOf" srcId="{36044BEF-EC4E-4241-95AB-5670793D42A9}" destId="{7F5256FA-A0D9-C743-A681-687F2C471556}" srcOrd="0" destOrd="0" presId="urn:microsoft.com/office/officeart/2005/8/layout/default"/>
    <dgm:cxn modelId="{146A3EC8-2655-4A00-9A26-5D9CC87027FA}" srcId="{575B624A-E655-421D-B80D-B2D81C88FD90}" destId="{C2055608-BE27-4AE6-B27B-720D9BF91C02}" srcOrd="2" destOrd="0" parTransId="{1C1DDB00-6610-4D72-B1CD-D5038EF348E1}" sibTransId="{5A69B965-5A53-4E9E-9115-6DEE86CCAC14}"/>
    <dgm:cxn modelId="{7AD8B3FE-5560-1147-A4DF-5CA7B018209B}" type="presOf" srcId="{683FE7FF-AA7F-4506-A83D-C6435A56AA61}" destId="{A962BF0E-B46C-D74E-8019-583A39ED10A4}" srcOrd="0" destOrd="0" presId="urn:microsoft.com/office/officeart/2005/8/layout/default"/>
    <dgm:cxn modelId="{1C29C2F1-28BC-2345-A65E-F9A1BD3C6DEC}" type="presParOf" srcId="{17F50C93-69C8-D94D-9D0F-F37EEF9523F6}" destId="{A962BF0E-B46C-D74E-8019-583A39ED10A4}" srcOrd="0" destOrd="0" presId="urn:microsoft.com/office/officeart/2005/8/layout/default"/>
    <dgm:cxn modelId="{F050DF85-D264-DA4E-BF73-B93011D014C7}" type="presParOf" srcId="{17F50C93-69C8-D94D-9D0F-F37EEF9523F6}" destId="{C1D46962-853D-EB45-B8E8-1799031A4313}" srcOrd="1" destOrd="0" presId="urn:microsoft.com/office/officeart/2005/8/layout/default"/>
    <dgm:cxn modelId="{8F4BDE51-45C5-5B49-93A8-D366FB0A7A31}" type="presParOf" srcId="{17F50C93-69C8-D94D-9D0F-F37EEF9523F6}" destId="{410E0B7E-B6E4-DC4F-AB3E-666893F226B0}" srcOrd="2" destOrd="0" presId="urn:microsoft.com/office/officeart/2005/8/layout/default"/>
    <dgm:cxn modelId="{33AB0D9E-4E7C-0543-A1AD-1EBC26C16C1D}" type="presParOf" srcId="{17F50C93-69C8-D94D-9D0F-F37EEF9523F6}" destId="{B4329E67-8504-B348-9057-1E7DD1E16545}" srcOrd="3" destOrd="0" presId="urn:microsoft.com/office/officeart/2005/8/layout/default"/>
    <dgm:cxn modelId="{BF60C1E8-603D-F246-9C3F-0A57D546EA3F}" type="presParOf" srcId="{17F50C93-69C8-D94D-9D0F-F37EEF9523F6}" destId="{388FE0A8-93D3-4C48-8886-804B3DD17823}" srcOrd="4" destOrd="0" presId="urn:microsoft.com/office/officeart/2005/8/layout/default"/>
    <dgm:cxn modelId="{263B09C1-EED5-2446-8736-5723ADD41133}" type="presParOf" srcId="{17F50C93-69C8-D94D-9D0F-F37EEF9523F6}" destId="{A8C450B7-882B-1D45-A82D-2989DC270455}" srcOrd="5" destOrd="0" presId="urn:microsoft.com/office/officeart/2005/8/layout/default"/>
    <dgm:cxn modelId="{A057BD6D-1A3C-524D-9C3B-2B585969CB6A}" type="presParOf" srcId="{17F50C93-69C8-D94D-9D0F-F37EEF9523F6}" destId="{2CD1170B-7C15-1045-AB40-079312CFB93A}" srcOrd="6" destOrd="0" presId="urn:microsoft.com/office/officeart/2005/8/layout/default"/>
    <dgm:cxn modelId="{3BCED17B-9291-5C45-8C34-C338FEC18A7A}" type="presParOf" srcId="{17F50C93-69C8-D94D-9D0F-F37EEF9523F6}" destId="{4F9FC399-7DBB-4648-B26A-F045E789070C}" srcOrd="7" destOrd="0" presId="urn:microsoft.com/office/officeart/2005/8/layout/default"/>
    <dgm:cxn modelId="{8FFB17F3-D456-9F48-A44C-F8AAD1416AC2}" type="presParOf" srcId="{17F50C93-69C8-D94D-9D0F-F37EEF9523F6}" destId="{27B4086D-A184-B646-8931-AFAB52FF5EAD}" srcOrd="8" destOrd="0" presId="urn:microsoft.com/office/officeart/2005/8/layout/default"/>
    <dgm:cxn modelId="{9B48BE05-23B6-0742-B51A-B7D7A7DF7130}" type="presParOf" srcId="{17F50C93-69C8-D94D-9D0F-F37EEF9523F6}" destId="{D25C92DD-E9E7-3B4C-B6DD-BBC8940DF43E}" srcOrd="9" destOrd="0" presId="urn:microsoft.com/office/officeart/2005/8/layout/default"/>
    <dgm:cxn modelId="{173768F7-6DBB-0D4C-B9AA-B8A5E819262D}" type="presParOf" srcId="{17F50C93-69C8-D94D-9D0F-F37EEF9523F6}" destId="{7F5256FA-A0D9-C743-A681-687F2C47155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2BF0E-B46C-D74E-8019-583A39ED10A4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Customer-driven Marketing Strategy</a:t>
          </a:r>
          <a:endParaRPr lang="en-US" sz="2000" kern="1200"/>
        </a:p>
      </dsp:txBody>
      <dsp:txXfrm>
        <a:off x="356483" y="3344"/>
        <a:ext cx="3342037" cy="2005222"/>
      </dsp:txXfrm>
    </dsp:sp>
    <dsp:sp modelId="{410E0B7E-B6E4-DC4F-AB3E-666893F226B0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Market segmentation: the division of a market into distinct needs, characteristics, or behavior and who might require separate products or marketing mixes</a:t>
          </a:r>
        </a:p>
      </dsp:txBody>
      <dsp:txXfrm>
        <a:off x="4032724" y="3344"/>
        <a:ext cx="3342037" cy="2005222"/>
      </dsp:txXfrm>
    </dsp:sp>
    <dsp:sp modelId="{388FE0A8-93D3-4C48-8886-804B3DD17823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Market segment: a group of consumers who respond in a similar way to a given set of marketing efforts</a:t>
          </a:r>
        </a:p>
      </dsp:txBody>
      <dsp:txXfrm>
        <a:off x="7708965" y="3344"/>
        <a:ext cx="3342037" cy="2005222"/>
      </dsp:txXfrm>
    </dsp:sp>
    <dsp:sp modelId="{2CD1170B-7C15-1045-AB40-079312CFB93A}">
      <dsp:nvSpPr>
        <dsp:cNvPr id="0" name=""/>
        <dsp:cNvSpPr/>
      </dsp:nvSpPr>
      <dsp:spPr>
        <a:xfrm>
          <a:off x="356483" y="2342770"/>
          <a:ext cx="3342037" cy="200522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Customer-centered Marketing Strategy</a:t>
          </a:r>
          <a:endParaRPr lang="en-US" sz="2000" kern="1200"/>
        </a:p>
      </dsp:txBody>
      <dsp:txXfrm>
        <a:off x="356483" y="2342770"/>
        <a:ext cx="3342037" cy="2005222"/>
      </dsp:txXfrm>
    </dsp:sp>
    <dsp:sp modelId="{27B4086D-A184-B646-8931-AFAB52FF5EAD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Market targeting: the process of evaluating each market segment’s attractiveness and selecting one or more segments to enter</a:t>
          </a:r>
        </a:p>
      </dsp:txBody>
      <dsp:txXfrm>
        <a:off x="4032724" y="2342770"/>
        <a:ext cx="3342037" cy="2005222"/>
      </dsp:txXfrm>
    </dsp:sp>
    <dsp:sp modelId="{7F5256FA-A0D9-C743-A681-687F2C471556}">
      <dsp:nvSpPr>
        <dsp:cNvPr id="0" name=""/>
        <dsp:cNvSpPr/>
      </dsp:nvSpPr>
      <dsp:spPr>
        <a:xfrm>
          <a:off x="7708965" y="2342770"/>
          <a:ext cx="3342037" cy="200522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Market positioning: the arranging for a product to occupy a clear, distinctive, and desirable place relative to competing products in the minds of the target consumer</a:t>
          </a:r>
        </a:p>
      </dsp:txBody>
      <dsp:txXfrm>
        <a:off x="7708965" y="2342770"/>
        <a:ext cx="3342037" cy="20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C863-E95C-BE47-B95F-40FC99281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C1E6A-3D8C-DF45-9CAE-C9BE9BF7D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E401-ABA2-FB42-88A7-A876551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1AF1-3E21-7646-9CA2-4D4C6EEF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9272C-3D0B-594B-9910-78563CE2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472C-DD48-4149-A08F-CC05407E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9F50F-E32F-CE4F-AB01-762FBD65B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1B8D9-0F37-304C-AED9-6476F0B0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6DB0-5CB5-4E4B-BDF1-DD688254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C6118-F5C1-B84F-8256-70F66293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38254-8AD2-7A48-91ED-83FFFE973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95480-EFA2-B34E-B54D-CBC201B4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AA6F-FD3B-234B-B50C-6C3C08AB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D7089-FB5B-AA41-908F-9471529E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FD2F-11C3-B747-95C4-F18D3E72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3EF8-BAD9-C742-A209-0721E480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91BA-C252-4148-BC7F-726157F0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BD709-8C1D-D541-92D2-17661B2A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DF41-DB28-5046-A548-1CB1AAFF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41BF-3915-8B40-A6AD-1B2F9FDF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3AE9-924D-DF45-89AD-42424848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FDE80-A229-D343-9162-D1496DBA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5A0A-15A0-2C44-9117-7D6694A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E3E1-1E31-024D-85B2-5D94064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E893E-9696-6A45-9726-ACEEE86E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5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D8E2-9C50-6547-9505-1252A5D3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D8E7-F661-7844-AC7E-11DD0B367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2C7E-64A6-354D-A76C-6FEFA2CB7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EDFA-54AD-D74C-A642-FFB99B07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0E208-9BAC-1544-849B-7F436E93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5A0F7-3486-9C45-A923-C2E901FA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3DE6-B513-744D-8DE7-1872F48A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D96D0-AC33-2D44-9D14-D5ABE963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5701A-E030-A74A-AE3A-EB397BA33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AE032-245E-2545-BFEF-D68658BF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AD1F5-61A3-A948-9543-3F7A02BB4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E56A7-63EF-0348-8CBB-43E63C8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BCBF2-E696-B547-A4EA-B76CE5DE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3BEC6-FFA2-CD45-8671-8E49E726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CF5E-0558-7C43-9B91-4AA701BA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12EFA-A1D4-2344-BE29-0CA58B01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51B0A-AC32-4845-AD9E-2492C85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1F4E0-C119-994F-BBBB-168E8ABE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66EAB-5980-9C41-BB9C-5284E7F2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FEA0A-BE40-CC4C-B489-489D7686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8C411-3FE3-C04B-B396-92F6EA0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364D-2F45-7A4D-88E1-9B0048CF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3F9F-997A-4E46-AF84-8E12ED48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A0D2F-6A37-C549-B6E2-533F672F9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9CEF-5DB3-5640-9ACA-74F23E8E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AA787-4D15-1549-9EC5-4C2CEA2D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5D876-0C75-EA4B-BA84-D7936CC6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021D-1645-AA4B-8B98-A8447C8C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ECCEE-1415-1141-8881-E63A4ACC8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74140-C660-8047-AD21-F09D11F7F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2BAB-155A-4E47-87B5-6C8B2A38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B9473-1393-2847-9EDC-4F8BCC26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8574F-5321-3D40-9DD1-F54FCF1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0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2CB0A-4DCF-0347-8122-B4C7783F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45DD-3D29-384D-AB8D-0320FD4C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7292-A03C-754B-ACE1-51F16352F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A73E-6891-B049-8E0C-3AD6F8C04D8D}" type="datetimeFigureOut">
              <a:rPr lang="en-US" smtClean="0"/>
              <a:t>10/4/20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4680-0D18-3A4B-960F-2FD170616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858D-C480-F34F-AC22-141EE91DB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587E-C076-704F-A8F6-2B1661D41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5CD45-FE37-184A-B498-492163580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647" y="3924392"/>
            <a:ext cx="5718616" cy="1141851"/>
          </a:xfrm>
          <a:noFill/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80808"/>
                </a:solidFill>
                <a:latin typeface="Al Nile" pitchFamily="2" charset="-78"/>
                <a:cs typeface="Al Nile" pitchFamily="2" charset="-78"/>
              </a:rPr>
              <a:t>HOTNIAR SIRINGORINGO</a:t>
            </a:r>
          </a:p>
          <a:p>
            <a:r>
              <a:rPr lang="en-US" sz="3600" dirty="0">
                <a:solidFill>
                  <a:srgbClr val="080808"/>
                </a:solidFill>
                <a:latin typeface="Al Nile" pitchFamily="2" charset="-78"/>
                <a:cs typeface="Al Nile" pitchFamily="2" charset="-78"/>
              </a:rPr>
              <a:t>GUNADARMA UNIVERSITY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3DACB-5446-A741-9A7B-AA8212CF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647" y="1478139"/>
            <a:ext cx="6036446" cy="2150719"/>
          </a:xfrm>
          <a:noFill/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080808"/>
                </a:solidFill>
                <a:latin typeface="Al Nile" pitchFamily="2" charset="-78"/>
                <a:cs typeface="Al Nile" pitchFamily="2" charset="-78"/>
              </a:rPr>
              <a:t>OVERVIEW OF MARKETING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5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id-ID" sz="5100"/>
              <a:t>What is Marketing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id-ID" sz="2400" dirty="0" err="1"/>
              <a:t>Marketing</a:t>
            </a:r>
            <a:r>
              <a:rPr lang="id-ID" sz="2400" dirty="0"/>
              <a:t> </a:t>
            </a:r>
            <a:r>
              <a:rPr lang="id-ID" sz="2400" dirty="0" err="1"/>
              <a:t>is</a:t>
            </a:r>
            <a:r>
              <a:rPr lang="id-ID" sz="2400" dirty="0"/>
              <a:t> </a:t>
            </a:r>
            <a:r>
              <a:rPr lang="id-ID" sz="2400" dirty="0" err="1"/>
              <a:t>a</a:t>
            </a:r>
            <a:r>
              <a:rPr lang="id-ID" sz="2400" dirty="0"/>
              <a:t> </a:t>
            </a:r>
            <a:r>
              <a:rPr lang="id-ID" sz="2400" dirty="0" err="1"/>
              <a:t>process</a:t>
            </a:r>
            <a:r>
              <a:rPr lang="id-ID" sz="2400" dirty="0"/>
              <a:t> </a:t>
            </a:r>
            <a:r>
              <a:rPr lang="id-ID" sz="2400" dirty="0" err="1"/>
              <a:t>by</a:t>
            </a:r>
            <a:r>
              <a:rPr lang="id-ID" sz="2400" dirty="0"/>
              <a:t> </a:t>
            </a:r>
            <a:r>
              <a:rPr lang="id-ID" sz="2400" dirty="0" err="1"/>
              <a:t>which</a:t>
            </a:r>
            <a:r>
              <a:rPr lang="id-ID" sz="2400" dirty="0"/>
              <a:t> </a:t>
            </a:r>
            <a:r>
              <a:rPr lang="id-ID" sz="2400" dirty="0" err="1"/>
              <a:t>companies</a:t>
            </a:r>
            <a:r>
              <a:rPr lang="id-ID" sz="2400" dirty="0"/>
              <a:t> </a:t>
            </a:r>
            <a:r>
              <a:rPr lang="id-ID" sz="2400" dirty="0" err="1"/>
              <a:t>create</a:t>
            </a:r>
            <a:r>
              <a:rPr lang="id-ID" sz="2400" dirty="0"/>
              <a:t> </a:t>
            </a:r>
            <a:r>
              <a:rPr lang="id-ID" sz="2400" dirty="0" err="1"/>
              <a:t>value</a:t>
            </a:r>
            <a:r>
              <a:rPr lang="id-ID" sz="2400" dirty="0"/>
              <a:t> </a:t>
            </a:r>
            <a:r>
              <a:rPr lang="id-ID" sz="2400" dirty="0" err="1"/>
              <a:t>for</a:t>
            </a:r>
            <a:r>
              <a:rPr lang="id-ID" sz="2400" dirty="0"/>
              <a:t> </a:t>
            </a:r>
            <a:r>
              <a:rPr lang="id-ID" sz="2400" dirty="0" err="1"/>
              <a:t>customers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build</a:t>
            </a:r>
            <a:r>
              <a:rPr lang="id-ID" sz="2400" dirty="0"/>
              <a:t> </a:t>
            </a:r>
            <a:r>
              <a:rPr lang="id-ID" sz="2400" dirty="0" err="1"/>
              <a:t>strong</a:t>
            </a:r>
            <a:r>
              <a:rPr lang="id-ID" sz="2400" dirty="0"/>
              <a:t> </a:t>
            </a:r>
            <a:r>
              <a:rPr lang="id-ID" sz="2400" dirty="0" err="1"/>
              <a:t>customer</a:t>
            </a:r>
            <a:r>
              <a:rPr lang="id-ID" sz="2400" dirty="0"/>
              <a:t> </a:t>
            </a:r>
            <a:r>
              <a:rPr lang="id-ID" sz="2400" dirty="0" err="1"/>
              <a:t>relationship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capture</a:t>
            </a:r>
            <a:r>
              <a:rPr lang="id-ID" sz="2400" dirty="0"/>
              <a:t> </a:t>
            </a:r>
            <a:r>
              <a:rPr lang="id-ID" sz="2400" dirty="0" err="1"/>
              <a:t>value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/>
              <a:t>customers</a:t>
            </a:r>
            <a:r>
              <a:rPr lang="id-ID" sz="2400" dirty="0"/>
              <a:t> in </a:t>
            </a:r>
            <a:r>
              <a:rPr lang="id-ID" sz="2400" dirty="0" err="1"/>
              <a:t>return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90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73" y="1186853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id-ID" sz="4800" dirty="0" err="1"/>
              <a:t>What</a:t>
            </a:r>
            <a:r>
              <a:rPr lang="id-ID" sz="4800" dirty="0"/>
              <a:t> </a:t>
            </a:r>
            <a:r>
              <a:rPr lang="id-ID" sz="4800" dirty="0" err="1"/>
              <a:t>is</a:t>
            </a:r>
            <a:r>
              <a:rPr lang="id-ID" sz="4800" dirty="0"/>
              <a:t> </a:t>
            </a:r>
            <a:r>
              <a:rPr lang="id-ID" sz="4800" dirty="0" err="1"/>
              <a:t>Marketing</a:t>
            </a:r>
            <a:endParaRPr lang="id-ID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6A3C0F9D-31F9-DD4F-998B-F12AFD57F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24877"/>
              </p:ext>
            </p:extLst>
          </p:nvPr>
        </p:nvGraphicFramePr>
        <p:xfrm>
          <a:off x="3949425" y="889527"/>
          <a:ext cx="7572428" cy="466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3" imgW="6124346" imgH="4092550" progId="">
                  <p:embed/>
                </p:oleObj>
              </mc:Choice>
              <mc:Fallback>
                <p:oleObj name="Visio" r:id="rId3" imgW="6124346" imgH="4092550" progId="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425" y="889527"/>
                        <a:ext cx="7572428" cy="46640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9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38" y="1186853"/>
            <a:ext cx="2720289" cy="4480726"/>
          </a:xfrm>
        </p:spPr>
        <p:txBody>
          <a:bodyPr>
            <a:normAutofit/>
          </a:bodyPr>
          <a:lstStyle/>
          <a:p>
            <a:pPr algn="r"/>
            <a:r>
              <a:rPr lang="id-ID" sz="4800" dirty="0"/>
              <a:t>The </a:t>
            </a:r>
            <a:r>
              <a:rPr lang="id-ID" sz="4800" dirty="0" err="1"/>
              <a:t>Marketing</a:t>
            </a:r>
            <a:r>
              <a:rPr lang="id-ID" sz="4800" dirty="0"/>
              <a:t> </a:t>
            </a:r>
            <a:r>
              <a:rPr lang="id-ID" sz="4800" dirty="0" err="1"/>
              <a:t>Process</a:t>
            </a:r>
            <a:endParaRPr lang="id-ID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05371D9-BF78-A548-B36C-7AE3FDCF6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385800"/>
              </p:ext>
            </p:extLst>
          </p:nvPr>
        </p:nvGraphicFramePr>
        <p:xfrm>
          <a:off x="3586597" y="3427216"/>
          <a:ext cx="8072494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7070141" imgH="991819" progId="">
                  <p:embed/>
                </p:oleObj>
              </mc:Choice>
              <mc:Fallback>
                <p:oleObj name="Visio" r:id="rId3" imgW="7070141" imgH="991819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597" y="3427216"/>
                        <a:ext cx="8072494" cy="2071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597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38" y="1186853"/>
            <a:ext cx="3516277" cy="4480726"/>
          </a:xfrm>
        </p:spPr>
        <p:txBody>
          <a:bodyPr>
            <a:normAutofit/>
          </a:bodyPr>
          <a:lstStyle/>
          <a:p>
            <a:pPr algn="r"/>
            <a:r>
              <a:rPr lang="id-ID" sz="4800" dirty="0"/>
              <a:t>The </a:t>
            </a:r>
            <a:r>
              <a:rPr lang="id-ID" sz="4800" dirty="0" err="1"/>
              <a:t>changing</a:t>
            </a:r>
            <a:r>
              <a:rPr lang="id-ID" sz="4800" dirty="0"/>
              <a:t> </a:t>
            </a:r>
            <a:r>
              <a:rPr lang="id-ID" sz="4800" dirty="0" err="1"/>
              <a:t>Marketing</a:t>
            </a:r>
            <a:r>
              <a:rPr lang="id-ID" sz="4800" dirty="0"/>
              <a:t> </a:t>
            </a:r>
            <a:r>
              <a:rPr lang="id-ID" sz="4800" dirty="0" err="1"/>
              <a:t>Landscape</a:t>
            </a:r>
            <a:br>
              <a:rPr lang="id-ID" sz="4800" dirty="0"/>
            </a:br>
            <a:r>
              <a:rPr lang="id-ID" sz="4800" dirty="0" err="1"/>
              <a:t>Major</a:t>
            </a:r>
            <a:r>
              <a:rPr lang="id-ID" sz="4800" dirty="0"/>
              <a:t> </a:t>
            </a:r>
            <a:r>
              <a:rPr lang="id-ID" sz="4800" dirty="0" err="1"/>
              <a:t>development</a:t>
            </a:r>
            <a:endParaRPr lang="id-ID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8AA9C206-455D-714F-977E-9D52BC759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61037"/>
              </p:ext>
            </p:extLst>
          </p:nvPr>
        </p:nvGraphicFramePr>
        <p:xfrm>
          <a:off x="5038274" y="1424822"/>
          <a:ext cx="6124575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6124346" imgH="4092550" progId="">
                  <p:embed/>
                </p:oleObj>
              </mc:Choice>
              <mc:Fallback>
                <p:oleObj name="Visio" r:id="rId3" imgW="6124346" imgH="4092550" progId="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274" y="1424822"/>
                        <a:ext cx="6124575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1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38" y="1186853"/>
            <a:ext cx="3516277" cy="4480726"/>
          </a:xfrm>
        </p:spPr>
        <p:txBody>
          <a:bodyPr>
            <a:normAutofit/>
          </a:bodyPr>
          <a:lstStyle/>
          <a:p>
            <a:pPr algn="r"/>
            <a:r>
              <a:rPr lang="id-ID" sz="4800" dirty="0" err="1"/>
              <a:t>Marketing</a:t>
            </a:r>
            <a:r>
              <a:rPr lang="id-ID" sz="4800" dirty="0"/>
              <a:t> </a:t>
            </a:r>
            <a:r>
              <a:rPr lang="id-ID" sz="4800" dirty="0" err="1"/>
              <a:t>Strategy</a:t>
            </a:r>
            <a:r>
              <a:rPr lang="id-ID" sz="4800" dirty="0"/>
              <a:t> </a:t>
            </a:r>
            <a:r>
              <a:rPr lang="id-ID" sz="4800" dirty="0" err="1"/>
              <a:t>and</a:t>
            </a:r>
            <a:r>
              <a:rPr lang="id-ID" sz="4800" dirty="0"/>
              <a:t> </a:t>
            </a:r>
            <a:r>
              <a:rPr lang="id-ID" sz="4800" dirty="0" err="1"/>
              <a:t>Marketing</a:t>
            </a:r>
            <a:r>
              <a:rPr lang="id-ID" sz="4800" dirty="0"/>
              <a:t> </a:t>
            </a:r>
            <a:r>
              <a:rPr lang="id-ID" sz="4800" dirty="0" err="1"/>
              <a:t>Mix</a:t>
            </a:r>
            <a:endParaRPr lang="id-ID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15005B6-0752-F440-A9E9-255FA8471065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461652"/>
              </p:ext>
            </p:extLst>
          </p:nvPr>
        </p:nvGraphicFramePr>
        <p:xfrm>
          <a:off x="4978256" y="1291961"/>
          <a:ext cx="6116637" cy="408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6124346" imgH="4092550" progId="">
                  <p:embed/>
                </p:oleObj>
              </mc:Choice>
              <mc:Fallback>
                <p:oleObj name="Visio" r:id="rId3" imgW="6124346" imgH="4092550" progId="">
                  <p:embed/>
                  <p:pic>
                    <p:nvPicPr>
                      <p:cNvPr id="6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256" y="1291961"/>
                        <a:ext cx="6116637" cy="408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4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chemeClr val="accent5"/>
                </a:solidFill>
              </a:rPr>
              <a:t>Marketing Strategy </a:t>
            </a:r>
            <a:r>
              <a:rPr lang="id-ID" sz="5000">
                <a:solidFill>
                  <a:schemeClr val="accent5"/>
                </a:solidFill>
              </a:rPr>
              <a:t>a</a:t>
            </a:r>
            <a:r>
              <a:rPr lang="en-US" sz="5000">
                <a:solidFill>
                  <a:schemeClr val="accent5"/>
                </a:solidFill>
              </a:rPr>
              <a:t>nd </a:t>
            </a:r>
            <a:r>
              <a:rPr lang="id-ID" sz="5000">
                <a:solidFill>
                  <a:schemeClr val="accent5"/>
                </a:solidFill>
              </a:rPr>
              <a:t>t</a:t>
            </a:r>
            <a:r>
              <a:rPr lang="en-US" sz="5000">
                <a:solidFill>
                  <a:schemeClr val="accent5"/>
                </a:solidFill>
              </a:rPr>
              <a:t>he Marketing Mix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275CC75-DAC7-4960-AA9C-7A7E2FFECC3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3775519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161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38" y="1186853"/>
            <a:ext cx="3516277" cy="4480726"/>
          </a:xfrm>
        </p:spPr>
        <p:txBody>
          <a:bodyPr>
            <a:normAutofit/>
          </a:bodyPr>
          <a:lstStyle/>
          <a:p>
            <a:pPr algn="r"/>
            <a:r>
              <a:rPr lang="id-ID" sz="4800" dirty="0" err="1"/>
              <a:t>Developing</a:t>
            </a:r>
            <a:r>
              <a:rPr lang="id-ID" sz="4800" dirty="0"/>
              <a:t> </a:t>
            </a:r>
            <a:r>
              <a:rPr lang="id-ID" sz="4800" dirty="0" err="1"/>
              <a:t>an</a:t>
            </a:r>
            <a:r>
              <a:rPr lang="id-ID" sz="4800" dirty="0"/>
              <a:t> </a:t>
            </a:r>
            <a:r>
              <a:rPr lang="id-ID" sz="4800" dirty="0" err="1"/>
              <a:t>integrated</a:t>
            </a:r>
            <a:r>
              <a:rPr lang="id-ID" sz="4800" dirty="0"/>
              <a:t> </a:t>
            </a:r>
            <a:r>
              <a:rPr lang="id-ID" sz="4800" dirty="0" err="1"/>
              <a:t>Marketing</a:t>
            </a:r>
            <a:r>
              <a:rPr lang="id-ID" sz="4800" dirty="0"/>
              <a:t> </a:t>
            </a:r>
            <a:r>
              <a:rPr lang="id-ID" sz="4800" dirty="0" err="1"/>
              <a:t>Mix</a:t>
            </a:r>
            <a:endParaRPr lang="id-ID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9A97C-11FE-7B40-AF9C-67AAEFB5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152" y="1021292"/>
            <a:ext cx="6302820" cy="2314575"/>
          </a:xfrm>
        </p:spPr>
        <p:txBody>
          <a:bodyPr/>
          <a:lstStyle/>
          <a:p>
            <a:r>
              <a:rPr lang="en-US" dirty="0"/>
              <a:t>Market mix: the set of controllable tactical marketing tools – product, price, place, and promotion – that the firm blends to produce the response it wants in target market.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02C0AB2-CFD2-3947-8D4F-37FA65821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800521"/>
              </p:ext>
            </p:extLst>
          </p:nvPr>
        </p:nvGraphicFramePr>
        <p:xfrm>
          <a:off x="3471336" y="2771089"/>
          <a:ext cx="8397224" cy="370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Visio" r:id="rId3" imgW="6124346" imgH="4092550" progId="">
                  <p:embed/>
                </p:oleObj>
              </mc:Choice>
              <mc:Fallback>
                <p:oleObj name="Visio" r:id="rId3" imgW="6124346" imgH="409255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336" y="2771089"/>
                        <a:ext cx="8397224" cy="3708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77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4214-EF03-5545-B35E-D2382FC8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6795-9AF2-A849-BDAD-236916EB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product (service or manufacture). Discuss in detail marketing mix applied by </a:t>
            </a:r>
            <a:r>
              <a:rPr lang="en-US"/>
              <a:t>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5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218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 Nile</vt:lpstr>
      <vt:lpstr>Arial</vt:lpstr>
      <vt:lpstr>Calibri</vt:lpstr>
      <vt:lpstr>Calibri Light</vt:lpstr>
      <vt:lpstr>Office Theme</vt:lpstr>
      <vt:lpstr>Visio</vt:lpstr>
      <vt:lpstr>OVERVIEW OF MARKETING</vt:lpstr>
      <vt:lpstr>What is Marketing</vt:lpstr>
      <vt:lpstr>What is Marketing</vt:lpstr>
      <vt:lpstr>The Marketing Process</vt:lpstr>
      <vt:lpstr>The changing Marketing Landscape Major development</vt:lpstr>
      <vt:lpstr>Marketing Strategy and Marketing Mix</vt:lpstr>
      <vt:lpstr>Marketing Strategy and the Marketing Mix</vt:lpstr>
      <vt:lpstr>Developing an integrated Marketing Mix</vt:lpstr>
      <vt:lpstr>Discussion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MARKETING</dc:title>
  <dc:creator>siringoringoniar@gmail.com</dc:creator>
  <cp:lastModifiedBy>siringoringoniar@gmail.com</cp:lastModifiedBy>
  <cp:revision>4</cp:revision>
  <dcterms:created xsi:type="dcterms:W3CDTF">2020-10-04T07:20:06Z</dcterms:created>
  <dcterms:modified xsi:type="dcterms:W3CDTF">2020-10-04T13:15:11Z</dcterms:modified>
</cp:coreProperties>
</file>