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Tahoma"/>
      <p:regular r:id="rId22"/>
      <p:bold r:id="rId23"/>
    </p:embeddedFont>
    <p:embeddedFont>
      <p:font typeface="Libre Baskerville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aF1MJ0RyA7t4hs1iv660p3xQ1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ahoma-regular.fntdata"/><Relationship Id="rId21" Type="http://schemas.openxmlformats.org/officeDocument/2006/relationships/slide" Target="slides/slide16.xml"/><Relationship Id="rId24" Type="http://schemas.openxmlformats.org/officeDocument/2006/relationships/font" Target="fonts/LibreBaskerville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">
  <p:cSld name="Judul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2" type="body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3" type="body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8"/>
          <p:cNvSpPr/>
          <p:nvPr>
            <p:ph idx="4" type="pic"/>
          </p:nvPr>
        </p:nvSpPr>
        <p:spPr>
          <a:xfrm>
            <a:off x="2238375" y="4572000"/>
            <a:ext cx="1295400" cy="1600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</p:sp>
      <p:sp>
        <p:nvSpPr>
          <p:cNvPr id="16" name="Google Shape;16;p18"/>
          <p:cNvSpPr txBox="1"/>
          <p:nvPr>
            <p:ph idx="5" type="body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0" i="0" sz="10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8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8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8"/>
          <p:cNvSpPr txBox="1"/>
          <p:nvPr>
            <p:ph idx="6" type="body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7" type="body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" name="Google Shape;22;p18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23" name="Google Shape;23;p18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8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18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Baru">
  <p:cSld name="Theme Baru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9">
            <a:hlinkClick action="ppaction://hlinkshowjump?jump=previousslide"/>
          </p:cNvPr>
          <p:cNvSpPr/>
          <p:nvPr/>
        </p:nvSpPr>
        <p:spPr>
          <a:xfrm flipH="1">
            <a:off x="7699038" y="6324600"/>
            <a:ext cx="304800" cy="304799"/>
          </a:xfrm>
          <a:custGeom>
            <a:rect b="b" l="l" r="r" t="t"/>
            <a:pathLst>
              <a:path extrusionOk="0" h="228600" w="3048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9">
            <a:hlinkClick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rect b="b" l="l" r="r" t="t"/>
            <a:pathLst>
              <a:path extrusionOk="0" h="228600" w="3048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9">
            <a:hlinkClick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rect b="b" l="l" r="r" t="t"/>
            <a:pathLst>
              <a:path extrusionOk="0" h="228600" w="443814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9"/>
          <p:cNvSpPr/>
          <p:nvPr/>
        </p:nvSpPr>
        <p:spPr>
          <a:xfrm>
            <a:off x="8337213" y="6324600"/>
            <a:ext cx="443814" cy="304800"/>
          </a:xfrm>
          <a:custGeom>
            <a:rect b="b" l="l" r="r" t="t"/>
            <a:pathLst>
              <a:path extrusionOk="0" h="228600" w="443814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C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9">
            <a:hlinkClick action="ppaction://hlinkshowjump?jump=previousslide"/>
          </p:cNvPr>
          <p:cNvSpPr/>
          <p:nvPr/>
        </p:nvSpPr>
        <p:spPr>
          <a:xfrm flipH="1">
            <a:off x="7696200" y="6324600"/>
            <a:ext cx="304800" cy="304799"/>
          </a:xfrm>
          <a:custGeom>
            <a:rect b="b" l="l" r="r" t="t"/>
            <a:pathLst>
              <a:path extrusionOk="0" h="228600" w="3048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>
            <a:hlinkClick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rect b="b" l="l" r="r" t="t"/>
            <a:pathLst>
              <a:path extrusionOk="0" h="228600" w="3048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9">
            <a:hlinkClick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rect b="b" l="l" r="r" t="t"/>
            <a:pathLst>
              <a:path extrusionOk="0" h="228600" w="443814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/>
          <p:nvPr/>
        </p:nvSpPr>
        <p:spPr>
          <a:xfrm>
            <a:off x="8337213" y="6324600"/>
            <a:ext cx="443814" cy="304800"/>
          </a:xfrm>
          <a:custGeom>
            <a:rect b="b" l="l" r="r" t="t"/>
            <a:pathLst>
              <a:path extrusionOk="0" h="228600" w="443814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9"/>
          <p:cNvCxnSpPr/>
          <p:nvPr/>
        </p:nvCxnSpPr>
        <p:spPr>
          <a:xfrm>
            <a:off x="990600" y="990600"/>
            <a:ext cx="67818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ftar Pustaka">
  <p:cSld name="Daftar Pustak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b="0" i="0" sz="50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20">
            <a:hlinkClick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rect b="b" l="l" r="r" t="t"/>
            <a:pathLst>
              <a:path extrusionOk="0" h="228600" w="3048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>
            <a:hlinkClick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rect b="b" l="l" r="r" t="t"/>
            <a:pathLst>
              <a:path extrusionOk="0" h="228600" w="443814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8427051" y="6324600"/>
            <a:ext cx="443814" cy="304800"/>
          </a:xfrm>
          <a:custGeom>
            <a:rect b="b" l="l" r="r" t="t"/>
            <a:pathLst>
              <a:path extrusionOk="0" h="228600" w="443814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0">
            <a:hlinkClick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rect b="b" l="l" r="r" t="t"/>
            <a:pathLst>
              <a:path extrusionOk="0" h="228600" w="3048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0">
            <a:hlinkClick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rect b="b" l="l" r="r" t="t"/>
            <a:pathLst>
              <a:path extrusionOk="0" h="228600" w="443814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8427051" y="6324600"/>
            <a:ext cx="443814" cy="304800"/>
          </a:xfrm>
          <a:custGeom>
            <a:rect b="b" l="l" r="r" t="t"/>
            <a:pathLst>
              <a:path extrusionOk="0" h="228600" w="443814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0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6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nutup">
  <p:cSld name="Penutup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21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51" name="Google Shape;51;p21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b="0" i="0" sz="50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6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7" name="Google Shape;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rickyneva.blogspot.co.id/2010/10/penerapan-manajemen-dalam-dunia-kerja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body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/>
              <a:t>ALGORITMA &amp; PEMOGRAMAN</a:t>
            </a:r>
            <a:endParaRPr/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Perkenalan</a:t>
            </a:r>
            <a:endParaRPr/>
          </a:p>
        </p:txBody>
      </p:sp>
      <p:sp>
        <p:nvSpPr>
          <p:cNvPr id="58" name="Google Shape;58;p1"/>
          <p:cNvSpPr txBox="1"/>
          <p:nvPr>
            <p:ph idx="3" type="body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1"/>
          <p:cNvSpPr/>
          <p:nvPr>
            <p:ph idx="4" type="pic"/>
          </p:nvPr>
        </p:nvSpPr>
        <p:spPr>
          <a:xfrm>
            <a:off x="2209800" y="4114800"/>
            <a:ext cx="1295400" cy="1600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</p:sp>
      <p:sp>
        <p:nvSpPr>
          <p:cNvPr id="60" name="Google Shape;60;p1"/>
          <p:cNvSpPr txBox="1"/>
          <p:nvPr>
            <p:ph idx="5" type="body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61" name="Google Shape;61;p1"/>
          <p:cNvSpPr txBox="1"/>
          <p:nvPr>
            <p:ph idx="6" type="body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1"/>
          <p:cNvSpPr txBox="1"/>
          <p:nvPr>
            <p:ph idx="7" type="body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1">
            <a:hlinkClick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>
            <a:hlinkClick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cap="flat" cmpd="sng" w="9525">
            <a:solidFill>
              <a:srgbClr val="6CAB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/>
              <a:t>Jelas, tidak ambigu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/>
              <a:t>Input jelas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/>
              <a:t>Output jelas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/>
              <a:t>Feasible (bisa di eksekusi)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/>
              <a:t>Tidak tergantung pada Bahasa pemograman tertentu</a:t>
            </a:r>
            <a:endParaRPr/>
          </a:p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</a:pPr>
            <a:r>
              <a:rPr lang="en-US"/>
              <a:t>Karakteristik Algoritma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1" name="Google Shape;131;p12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None/>
            </a:pPr>
            <a:r>
              <a:t/>
            </a:r>
            <a:endParaRPr/>
          </a:p>
        </p:txBody>
      </p:sp>
      <p:pic>
        <p:nvPicPr>
          <p:cNvPr id="132" name="Google Shape;1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590855"/>
            <a:ext cx="4009008" cy="389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None/>
            </a:pPr>
            <a:r>
              <a:t/>
            </a:r>
            <a:endParaRPr/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34" y="1676400"/>
            <a:ext cx="654126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Buat analisa untuk membandingkan good UI/UX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Website : kompas.com vs detik.com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Apps	  : kompas.com vs detik.com</a:t>
            </a:r>
            <a:endParaRPr/>
          </a:p>
        </p:txBody>
      </p:sp>
      <p:sp>
        <p:nvSpPr>
          <p:cNvPr id="145" name="Google Shape;145;p14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None/>
            </a:pPr>
            <a:r>
              <a:rPr lang="en-US"/>
              <a:t>Tugas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152400" y="1533427"/>
            <a:ext cx="8458200" cy="3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Harwikaya, dkk, Dasar Pemrograman, Penerbit Andi, 2017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Kjell Backman, Structured Programmming with c++, 2012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 Internet :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https://bitlabs.id/blog/algoritma-adalah/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https://www.kelaspintar.id/blog/tips-pintar/algoritma-dan-pemrograman-11197/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https://idcloudhost.com/algoritma-pemrograman-pengertian-fungsi-cara-kerja-dan-contohnya/</a:t>
            </a:r>
            <a:endParaRPr b="0" i="0" sz="16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https://www.jagoanhosting.com/blog/algoritma-pemrograman/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Tentukan yang menjadi ketua kelas dan nantinya hanya ketua kelas yang akan melakukan kontak dengan Dosen, diluar ketua kelas tidak akan di balas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Permasalahan mengenai materi silakan di email ke </a:t>
            </a:r>
            <a:r>
              <a:rPr lang="en-US" sz="2800">
                <a:solidFill>
                  <a:srgbClr val="FFC000"/>
                </a:solidFill>
              </a:rPr>
              <a:t>hariesa@mercubuana.ac.id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71" name="Google Shape;71;p2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None/>
            </a:pPr>
            <a:r>
              <a:rPr lang="en-US"/>
              <a:t>Perjanjian Kuliah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Tugas besar 1 akan diberikan pada pertemuan 3 dan dikumpulkan pada pertemuan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Tugas besar 2 akan diberikan pada pertemuan 10 dan dikumpulkan pada pertemuan 12</a:t>
            </a:r>
            <a:endParaRPr/>
          </a:p>
        </p:txBody>
      </p:sp>
      <p:sp>
        <p:nvSpPr>
          <p:cNvPr id="77" name="Google Shape;77;p3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None/>
            </a:pPr>
            <a:r>
              <a:rPr lang="en-US"/>
              <a:t>Tugas Besar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Konsep Logika &amp; Pemograman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Software Development Live Cycle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Flowchart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Tipe Data</a:t>
            </a:r>
            <a:endParaRPr sz="2800"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Algoritma Sequence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Jenis Operasi dan Operator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Nested If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Perulangan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Nested loop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/>
              <a:t>Subprogram</a:t>
            </a:r>
            <a:endParaRPr/>
          </a:p>
          <a:p>
            <a:pPr indent="-3365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None/>
            </a:pPr>
            <a:r>
              <a:rPr lang="en-US"/>
              <a:t>Silabus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 startAt="9"/>
            </a:pPr>
            <a:r>
              <a:rPr lang="en-US"/>
              <a:t>Nested Loop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 startAt="9"/>
            </a:pPr>
            <a:r>
              <a:rPr lang="en-US"/>
              <a:t>Procedural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 startAt="9"/>
            </a:pPr>
            <a:r>
              <a:rPr lang="en-US"/>
              <a:t>Program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 startAt="9"/>
            </a:pPr>
            <a:r>
              <a:rPr lang="en-US"/>
              <a:t>Fungsi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 startAt="9"/>
            </a:pPr>
            <a:r>
              <a:rPr lang="en-US"/>
              <a:t>Quiz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 startAt="9"/>
            </a:pPr>
            <a:r>
              <a:rPr lang="en-US"/>
              <a:t>Paparan TB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 startAt="9"/>
            </a:pPr>
            <a:r>
              <a:rPr lang="en-US"/>
              <a:t>Paparan TB</a:t>
            </a:r>
            <a:endParaRPr/>
          </a:p>
          <a:p>
            <a:pPr indent="-3111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None/>
            </a:pPr>
            <a:r>
              <a:rPr lang="en-US"/>
              <a:t>Silabus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Apa itu algoritma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Apa itu pemograman ?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457200" y="3810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Pendahuluan</a:t>
            </a:r>
            <a:endParaRPr b="1" i="0" sz="3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2800"/>
              <a:t>Algoritma adalah rangkaian langkah-langkah yang dilakukan untuk menyelesaikan pekerjaan atau tugas kompilasi atau masalah yang terjadi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2800"/>
              <a:t>Algoritma adalah instruksi yang ditujukan ke komputer agar dirinya bisa menyelesaikan tugas yang diberikan.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2800"/>
              <a:t>Algoritma adalah semua susunan logis yang diurutkan berdasarkan sistematika tertentu dan digunakan untuk memecahkan suatu masalah</a:t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2800"/>
          </a:p>
        </p:txBody>
      </p:sp>
      <p:sp>
        <p:nvSpPr>
          <p:cNvPr id="101" name="Google Shape;101;p7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None/>
            </a:pPr>
            <a:r>
              <a:rPr lang="en-US"/>
              <a:t>Algoritma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/>
              <a:t>Pemrograman (programming) adalah sebuah proses menerjemahkan rangkaian logika atau alur berfikir yang disebut dengan algoritma menjadi notasi-notasi atau karakter-karakter bahasa pemrograman, sehingga rangkaian notasi atau karakter tersebut dapat dijalankan oleh komputer.</a:t>
            </a:r>
            <a:endParaRPr/>
          </a:p>
        </p:txBody>
      </p:sp>
      <p:sp>
        <p:nvSpPr>
          <p:cNvPr id="107" name="Google Shape;107;p8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</a:pPr>
            <a:r>
              <a:rPr lang="en-US"/>
              <a:t>Pemograman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Mengatasi permasalahan yang rumit menjadi terstruktur.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Mengefisiensi dan efektifkan pemograman yang dilakukan.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Re-useable program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apat memperkecil kesalahan atau error dalam pemrograman</a:t>
            </a:r>
            <a:endParaRPr b="0" i="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Mempermudah pencarian kesalahan dalam pembuatan program</a:t>
            </a:r>
            <a:endParaRPr/>
          </a:p>
        </p:txBody>
      </p:sp>
      <p:sp>
        <p:nvSpPr>
          <p:cNvPr id="113" name="Google Shape;113;p9"/>
          <p:cNvSpPr txBox="1"/>
          <p:nvPr>
            <p:ph idx="2" type="body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</a:pPr>
            <a:r>
              <a:rPr lang="en-US"/>
              <a:t>Fungsi algoritma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