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4" r:id="rId18"/>
    <p:sldId id="275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Planning</a:t>
          </a:r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Implementation</a:t>
          </a:r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</dgm:pt>
  </dgm:ptLst>
  <dgm:cxnLst>
    <dgm:cxn modelId="{D1092004-B99D-4AB0-B224-72DC0D5B0322}" type="presOf" srcId="{5E05B78C-094A-4509-9654-09D2F26F3FFD}" destId="{47F33915-6B3B-401C-B50F-B22A754E2EF7}" srcOrd="0" destOrd="0" presId="urn:microsoft.com/office/officeart/2005/8/layout/cycle5"/>
    <dgm:cxn modelId="{DD067E05-1672-42B1-BAFD-EF335803BF75}" type="presOf" srcId="{6BAC6641-6F16-42C7-9628-222D46D6B99E}" destId="{396D247C-7331-400F-88B3-FB5C75DEFBD2}" srcOrd="0" destOrd="0" presId="urn:microsoft.com/office/officeart/2005/8/layout/cycle5"/>
    <dgm:cxn modelId="{BAA64D0F-A200-4029-8730-CF530E343FC0}" type="presOf" srcId="{8B338C84-75DE-490B-B7BD-E14CF644700D}" destId="{E5B85177-67DC-46B9-9178-4FD74108A018}" srcOrd="0" destOrd="0" presId="urn:microsoft.com/office/officeart/2005/8/layout/cycle5"/>
    <dgm:cxn modelId="{6F95ED18-FE11-4F1F-A94D-66B3F82BB379}" type="presOf" srcId="{26B28433-06D5-4A6C-A5BD-D422E2368D1C}" destId="{780DDDCB-B12F-428D-A586-90FD6F79F55C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945B3338-7A8D-48AF-A419-43B26E523AE5}" type="presOf" srcId="{98110A4D-3F5E-4135-8A9F-CAF8BD865382}" destId="{0A3A9FBE-F7C6-41D0-A2A8-F50B183ED97D}" srcOrd="0" destOrd="0" presId="urn:microsoft.com/office/officeart/2005/8/layout/cycle5"/>
    <dgm:cxn modelId="{6C4CF554-4A65-44E0-A551-FCEE7D34B34A}" type="presOf" srcId="{746407FD-1023-4207-8A6F-8D6782650E11}" destId="{256E3A91-2E2F-4ED9-A28A-3DA97D5742E3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FEF463C9-D108-46B9-8861-2E72232B242D}" type="presOf" srcId="{B1E169FA-2675-4029-A163-F457E76F545E}" destId="{498F4E31-E423-4928-A28F-F71BD81A544F}" srcOrd="0" destOrd="0" presId="urn:microsoft.com/office/officeart/2005/8/layout/cycle5"/>
    <dgm:cxn modelId="{190CC4D4-5B3B-4957-A60C-453A1A2F0896}" type="presOf" srcId="{CC63CE4D-9440-4F4D-8A92-796B92B85288}" destId="{D2CA6A8E-22C6-4F9F-B88D-7C12E5956E50}" srcOrd="0" destOrd="0" presId="urn:microsoft.com/office/officeart/2005/8/layout/cycle5"/>
    <dgm:cxn modelId="{1D4702DE-0BFF-422A-B24D-C80EA8878D92}" type="presOf" srcId="{C80A8738-ACA8-4E35-A7C5-DA04AA9E6147}" destId="{28358C13-D8CC-4AD2-A7BF-1189D1A964E3}" srcOrd="0" destOrd="0" presId="urn:microsoft.com/office/officeart/2005/8/layout/cycle5"/>
    <dgm:cxn modelId="{3844469C-905D-4B8D-B308-74C55C5BA74E}" type="presParOf" srcId="{0A3A9FBE-F7C6-41D0-A2A8-F50B183ED97D}" destId="{256E3A91-2E2F-4ED9-A28A-3DA97D5742E3}" srcOrd="0" destOrd="0" presId="urn:microsoft.com/office/officeart/2005/8/layout/cycle5"/>
    <dgm:cxn modelId="{643D0BE1-0453-4FE4-B6E3-8E8802A189C8}" type="presParOf" srcId="{0A3A9FBE-F7C6-41D0-A2A8-F50B183ED97D}" destId="{8B1A1E44-0CA3-47B4-B36D-323702FD4456}" srcOrd="1" destOrd="0" presId="urn:microsoft.com/office/officeart/2005/8/layout/cycle5"/>
    <dgm:cxn modelId="{657A1D33-E3B0-4D6E-9530-0931A4771868}" type="presParOf" srcId="{0A3A9FBE-F7C6-41D0-A2A8-F50B183ED97D}" destId="{47F33915-6B3B-401C-B50F-B22A754E2EF7}" srcOrd="2" destOrd="0" presId="urn:microsoft.com/office/officeart/2005/8/layout/cycle5"/>
    <dgm:cxn modelId="{B2D47868-C0AE-48F0-ADA2-F07FEEE6A619}" type="presParOf" srcId="{0A3A9FBE-F7C6-41D0-A2A8-F50B183ED97D}" destId="{28358C13-D8CC-4AD2-A7BF-1189D1A964E3}" srcOrd="3" destOrd="0" presId="urn:microsoft.com/office/officeart/2005/8/layout/cycle5"/>
    <dgm:cxn modelId="{83A73B69-8CE4-419E-8ACD-6C902A0DD5AC}" type="presParOf" srcId="{0A3A9FBE-F7C6-41D0-A2A8-F50B183ED97D}" destId="{7A773DDB-9EA6-40D0-908C-5A4C420FC715}" srcOrd="4" destOrd="0" presId="urn:microsoft.com/office/officeart/2005/8/layout/cycle5"/>
    <dgm:cxn modelId="{58039BE6-1345-4224-A299-FD1A1855AFBC}" type="presParOf" srcId="{0A3A9FBE-F7C6-41D0-A2A8-F50B183ED97D}" destId="{396D247C-7331-400F-88B3-FB5C75DEFBD2}" srcOrd="5" destOrd="0" presId="urn:microsoft.com/office/officeart/2005/8/layout/cycle5"/>
    <dgm:cxn modelId="{269F26AF-6BCD-4F5E-923B-80B744E2D8FB}" type="presParOf" srcId="{0A3A9FBE-F7C6-41D0-A2A8-F50B183ED97D}" destId="{E5B85177-67DC-46B9-9178-4FD74108A018}" srcOrd="6" destOrd="0" presId="urn:microsoft.com/office/officeart/2005/8/layout/cycle5"/>
    <dgm:cxn modelId="{85461612-FFDF-4923-9EAB-680FCBE36A29}" type="presParOf" srcId="{0A3A9FBE-F7C6-41D0-A2A8-F50B183ED97D}" destId="{35D7A730-924C-49C3-A7BA-CD89FCBCE1AC}" srcOrd="7" destOrd="0" presId="urn:microsoft.com/office/officeart/2005/8/layout/cycle5"/>
    <dgm:cxn modelId="{C0B95277-F606-41CC-8BEC-247E654BBC8C}" type="presParOf" srcId="{0A3A9FBE-F7C6-41D0-A2A8-F50B183ED97D}" destId="{D2CA6A8E-22C6-4F9F-B88D-7C12E5956E50}" srcOrd="8" destOrd="0" presId="urn:microsoft.com/office/officeart/2005/8/layout/cycle5"/>
    <dgm:cxn modelId="{C7E4EB20-BE3B-4B8A-8C05-FCC220CF38B9}" type="presParOf" srcId="{0A3A9FBE-F7C6-41D0-A2A8-F50B183ED97D}" destId="{780DDDCB-B12F-428D-A586-90FD6F79F55C}" srcOrd="9" destOrd="0" presId="urn:microsoft.com/office/officeart/2005/8/layout/cycle5"/>
    <dgm:cxn modelId="{8F0FCE7F-42C7-4966-9F0F-15F1ADCFAB55}" type="presParOf" srcId="{0A3A9FBE-F7C6-41D0-A2A8-F50B183ED97D}" destId="{27501DD9-B23B-4A6C-B19F-BEDC210774CB}" srcOrd="10" destOrd="0" presId="urn:microsoft.com/office/officeart/2005/8/layout/cycle5"/>
    <dgm:cxn modelId="{39489321-A3DE-4A3A-92D0-B1A675EE7A21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146134" y="1303"/>
          <a:ext cx="1702293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Planning</a:t>
          </a:r>
        </a:p>
      </dsp:txBody>
      <dsp:txXfrm>
        <a:off x="2183068" y="38237"/>
        <a:ext cx="1628425" cy="682737"/>
      </dsp:txXfrm>
    </dsp:sp>
    <dsp:sp modelId="{47F33915-6B3B-401C-B50F-B22A754E2EF7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2188638" y="425871"/>
              </a:moveTo>
              <a:arcTo wR="1249168" hR="1249168" stAng="19126232" swAng="1066877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3369840" y="1250472"/>
          <a:ext cx="1753218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</a:t>
          </a:r>
        </a:p>
      </dsp:txBody>
      <dsp:txXfrm>
        <a:off x="3406774" y="1287406"/>
        <a:ext cx="1679350" cy="682737"/>
      </dsp:txXfrm>
    </dsp:sp>
    <dsp:sp modelId="{396D247C-7331-400F-88B3-FB5C75DEFBD2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2389514" y="1759105"/>
              </a:moveTo>
              <a:arcTo wR="1249168" hR="1249168" stAng="1445587" swAng="1190320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2200970" y="2499641"/>
          <a:ext cx="1592620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</a:t>
          </a:r>
        </a:p>
      </dsp:txBody>
      <dsp:txXfrm>
        <a:off x="2237904" y="2536575"/>
        <a:ext cx="1518752" cy="682737"/>
      </dsp:txXfrm>
    </dsp:sp>
    <dsp:sp modelId="{D2CA6A8E-22C6-4F9F-B88D-7C12E5956E50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349559" y="2115844"/>
              </a:moveTo>
              <a:arcTo wR="1249168" hR="1249168" stAng="8164093" swAng="1190320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814401" y="1250472"/>
          <a:ext cx="1867419" cy="756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Implementation</a:t>
          </a:r>
        </a:p>
      </dsp:txBody>
      <dsp:txXfrm>
        <a:off x="851335" y="1287406"/>
        <a:ext cx="1793551" cy="682737"/>
      </dsp:txXfrm>
    </dsp:sp>
    <dsp:sp modelId="{498F4E31-E423-4928-A28F-F71BD81A544F}">
      <dsp:nvSpPr>
        <dsp:cNvPr id="0" name=""/>
        <dsp:cNvSpPr/>
      </dsp:nvSpPr>
      <dsp:spPr>
        <a:xfrm>
          <a:off x="1748111" y="379606"/>
          <a:ext cx="2498337" cy="2498337"/>
        </a:xfrm>
        <a:custGeom>
          <a:avLst/>
          <a:gdLst/>
          <a:ahLst/>
          <a:cxnLst/>
          <a:rect l="0" t="0" r="0" b="0"/>
          <a:pathLst>
            <a:path>
              <a:moveTo>
                <a:pt x="103156" y="752100"/>
              </a:moveTo>
              <a:arcTo wR="1249168" hR="1249168" stAng="12206891" swAng="1066877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 Baru">
  <p:cSld name="Theme Bar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 flipH="1">
            <a:off x="76990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30" name="Google Shape;30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31" name="Google Shape;31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457200" y="311760"/>
            <a:ext cx="7088275" cy="69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C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>
            <a:hlinkClick r:id="" action="ppaction://hlinkshowjump?jump=previousslide"/>
          </p:cNvPr>
          <p:cNvSpPr/>
          <p:nvPr/>
        </p:nvSpPr>
        <p:spPr>
          <a:xfrm flipH="1">
            <a:off x="76962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>
            <a:hlinkClick r:id="" action="ppaction://hlinkshowjump?jump=nextslide"/>
          </p:cNvPr>
          <p:cNvSpPr/>
          <p:nvPr/>
        </p:nvSpPr>
        <p:spPr>
          <a:xfrm>
            <a:off x="8689638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>
            <a:hlinkClick r:id="" action="ppaction://hlinkshowjump?jump=firstslide"/>
          </p:cNvPr>
          <p:cNvSpPr/>
          <p:nvPr/>
        </p:nvSpPr>
        <p:spPr>
          <a:xfrm flipH="1">
            <a:off x="7907722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337213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90600" y="990600"/>
            <a:ext cx="67818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rnal.id/id/blog/2017/pengertian-fungsi-dan-unsur-unsur-manajeme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ickyneva.blogspot.co.id/2010/10/penerapan-manajemen-dalam-dunia-kerj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ovies/Software%20Development%20Life%20Cycle.fl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SDLC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5D5D68-CD0E-40F2-898F-2744E9E8E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744" indent="-381744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Project Initiation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Develop/receive a system request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Conduct a feasibility analysis</a:t>
            </a:r>
          </a:p>
          <a:p>
            <a:pPr marL="381744" indent="-381744"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Project Management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Develop the work plan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Staff the project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Monitor &amp; control the project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71E1-C55B-400E-B94C-692299A715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311760"/>
            <a:ext cx="7743825" cy="690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SDLC: The Planning Phase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587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E6DD5-0C9A-4866-A7A5-6E716D42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Develop</a:t>
            </a:r>
            <a:r>
              <a:rPr lang="en-US" altLang="en-US" sz="2800" dirty="0">
                <a:ea typeface="ＭＳ Ｐゴシック" panose="020B0600070205080204" pitchFamily="34" charset="-128"/>
              </a:rPr>
              <a:t> an analysis strategy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Model the current system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Formulate the new system</a:t>
            </a: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Gather the requirements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Develop a system concept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1758" dirty="0">
                <a:ea typeface="ＭＳ Ｐゴシック" panose="020B0600070205080204" pitchFamily="34" charset="-128"/>
              </a:rPr>
              <a:t>Create a business model to represent:</a:t>
            </a:r>
          </a:p>
          <a:p>
            <a:pPr marL="841623" lvl="2" indent="-381744">
              <a:spcBef>
                <a:spcPts val="704"/>
              </a:spcBef>
            </a:pPr>
            <a:r>
              <a:rPr lang="en-US" altLang="en-US" sz="1547" dirty="0">
                <a:ea typeface="ＭＳ Ｐゴシック" panose="020B0600070205080204" pitchFamily="34" charset="-128"/>
              </a:rPr>
              <a:t>Business data</a:t>
            </a:r>
          </a:p>
          <a:p>
            <a:pPr marL="841623" lvl="2" indent="-381744">
              <a:spcBef>
                <a:spcPts val="704"/>
              </a:spcBef>
            </a:pPr>
            <a:r>
              <a:rPr lang="en-US" altLang="en-US" sz="1547" dirty="0">
                <a:ea typeface="ＭＳ Ｐゴシック" panose="020B0600070205080204" pitchFamily="34" charset="-128"/>
              </a:rPr>
              <a:t>Business processes</a:t>
            </a:r>
            <a:endParaRPr lang="en-US" altLang="en-US" sz="1829" dirty="0">
              <a:ea typeface="ＭＳ Ｐゴシック" panose="020B0600070205080204" pitchFamily="34" charset="-128"/>
            </a:endParaRP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Develop a system proposal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2663-AE95-4F79-BDC0-AD95855C634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311760"/>
            <a:ext cx="7900988" cy="690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SDLC: The Analysis Phase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737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1C2913-ACCA-4CE0-94BF-0819F31F1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Develop a design strategy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Design architecture and interfaces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Develop databases and file specifications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marL="381744" indent="-381744">
              <a:spcBef>
                <a:spcPts val="704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Develop the program design to specify: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marL="631775" lvl="1" indent="-381744">
              <a:spcBef>
                <a:spcPts val="704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What programs to write</a:t>
            </a:r>
          </a:p>
          <a:p>
            <a:pPr marL="631775" lvl="1" indent="-381744">
              <a:spcBef>
                <a:spcPts val="704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What each program will do</a:t>
            </a:r>
            <a:endParaRPr lang="en-US" altLang="en-US" sz="1758" dirty="0">
              <a:ea typeface="ＭＳ Ｐゴシック" panose="020B0600070205080204" pitchFamily="34" charset="-128"/>
            </a:endParaRPr>
          </a:p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E712-1C50-4566-9655-64E58EA7C3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SDLC: The Design Phase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98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D6E49-DD41-4687-93EE-63FE2B465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Methodology: a formalized approach to implementing the SDLC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Categories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Process oriented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Data centered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Object-oriented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Structured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Rapid action development</a:t>
            </a:r>
          </a:p>
          <a:p>
            <a:pPr lvl="1"/>
            <a:r>
              <a:rPr lang="en-US" altLang="en-US" sz="1969" dirty="0">
                <a:ea typeface="ＭＳ Ｐゴシック" panose="020B0600070205080204" pitchFamily="34" charset="-128"/>
              </a:rPr>
              <a:t>Agile development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0800-FE9B-4AD2-AF3C-2A885E8247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SDLC: Methodologies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077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F8693-50F7-4A54-A3CF-0DBBD2BA6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Structured Development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Parallel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Rapid Application Development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Prototyping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Agile Development</a:t>
            </a:r>
            <a:endParaRPr lang="en-US" altLang="en-US" sz="211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eXtreme</a:t>
            </a:r>
            <a:r>
              <a:rPr lang="en-US" altLang="en-US" dirty="0">
                <a:ea typeface="ＭＳ Ｐゴシック" panose="020B0600070205080204" pitchFamily="34" charset="-128"/>
              </a:rPr>
              <a:t>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SCRUM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2E47-2D23-4A02-9871-B5DDFF084B7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1000" y="311760"/>
            <a:ext cx="7920038" cy="690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Classes of Methodologies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966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90E17-0829-45C7-9CBC-C08140E9C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A039-F7EE-45D1-9D4F-4161C0C16A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7164" y="311760"/>
            <a:ext cx="7700962" cy="690563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Which Methodology to Use?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FDF3E-DFA9-49EF-B031-AF0A496FF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0" t="53704" r="29167" b="22592"/>
          <a:stretch/>
        </p:blipFill>
        <p:spPr>
          <a:xfrm>
            <a:off x="381000" y="1681163"/>
            <a:ext cx="853797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24000"/>
            <a:ext cx="8458200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D.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Jeya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Mala dan S. Geetha. 2013. </a:t>
            </a:r>
            <a:r>
              <a:rPr lang="en-US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Object Oriented Analysis and Design using UML.  McGraw-Hill Education (India)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Denis, </a:t>
            </a:r>
            <a:r>
              <a:rPr lang="en-US" altLang="en-US" sz="18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Wixom,Tegarden</a:t>
            </a:r>
            <a:r>
              <a:rPr lang="en-US" alt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1800" baseline="30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</a:t>
            </a:r>
            <a:r>
              <a:rPr lang="en-US" alt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edition. </a:t>
            </a:r>
            <a:r>
              <a:rPr lang="en-US" sz="1800" dirty="0">
                <a:solidFill>
                  <a:schemeClr val="bg1"/>
                </a:solidFill>
              </a:rPr>
              <a:t>ISBN: 978-1-118-80467-4,</a:t>
            </a:r>
            <a:r>
              <a:rPr lang="en-US" alt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John Wiley &amp; Sons, Inc, Denver (USA)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https://bitlabs.id/blog/algoritma-adalah/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https://www.kelaspintar.id/blog/tips-pintar/algoritma-dan-pemrograman-11197/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https://idcloudhost.com/algoritma-pemrograman-pengertian-fungsi-cara-kerja-dan-contohnya/</a:t>
            </a:r>
            <a:endParaRPr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https://www.jagoanhosting.com/blog/algoritma-pemrograman/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457200" y="1914524"/>
            <a:ext cx="83058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dirty="0" err="1"/>
              <a:t>Menyamakan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, </a:t>
            </a:r>
            <a:r>
              <a:rPr lang="en-US" dirty="0" err="1"/>
              <a:t>persepsi</a:t>
            </a:r>
            <a:r>
              <a:rPr lang="en-US" dirty="0"/>
              <a:t> dan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system,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dideskripsikan</a:t>
            </a:r>
            <a:r>
              <a:rPr lang="en-US" dirty="0"/>
              <a:t> oleh user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oleh </a:t>
            </a:r>
            <a:r>
              <a:rPr lang="en-US" dirty="0" err="1"/>
              <a:t>pengembang</a:t>
            </a:r>
            <a:r>
              <a:rPr lang="en-US" dirty="0"/>
              <a:t> system</a:t>
            </a:r>
            <a:endParaRPr dirty="0"/>
          </a:p>
        </p:txBody>
      </p:sp>
      <p:sp>
        <p:nvSpPr>
          <p:cNvPr id="95" name="Google Shape;95;p11"/>
          <p:cNvSpPr txBox="1"/>
          <p:nvPr/>
        </p:nvSpPr>
        <p:spPr>
          <a:xfrm>
            <a:off x="457199" y="381000"/>
            <a:ext cx="804386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Kenapa</a:t>
            </a:r>
            <a:r>
              <a:rPr lang="en-US" sz="36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Analisa </a:t>
            </a:r>
            <a:r>
              <a:rPr lang="en-US" sz="36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sz="36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System </a:t>
            </a:r>
            <a:r>
              <a:rPr lang="en-US" sz="36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diperlukan</a:t>
            </a:r>
            <a:r>
              <a:rPr lang="en-US" sz="36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36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2B3ADC-0E0A-4E76-A6C9-83A79AD1A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AB630-896C-4A9F-8AB9-F4974896F86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E6ACBC-600B-4F87-B9AB-830F0096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2796" r="2563" b="7689"/>
          <a:stretch/>
        </p:blipFill>
        <p:spPr>
          <a:xfrm>
            <a:off x="1269841" y="571500"/>
            <a:ext cx="615013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877902-EB53-4EAD-8EB7-6F9E7F177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0E85-AC2B-42E7-8FCC-D3954CE99D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311760"/>
            <a:ext cx="7615238" cy="690563"/>
          </a:xfrm>
        </p:spPr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?</a:t>
            </a:r>
            <a:endParaRPr lang="en-ID" dirty="0"/>
          </a:p>
        </p:txBody>
      </p:sp>
      <p:pic>
        <p:nvPicPr>
          <p:cNvPr id="4" name="Content Placeholder 3">
            <a:hlinkClick r:id="rId2" action="ppaction://hlinkfile"/>
            <a:extLst>
              <a:ext uri="{FF2B5EF4-FFF2-40B4-BE49-F238E27FC236}">
                <a16:creationId xmlns:a16="http://schemas.microsoft.com/office/drawing/2014/main" id="{01016883-1776-4DF5-9093-E182926F4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" y="1239091"/>
            <a:ext cx="7491879" cy="56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0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343375-4857-4357-863E-B1695B4B7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Failures occur (too) often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Creating systems is not intuitive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Projects are late, over budget or delivered with fewer features than planned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20B4B-B7A7-4E03-9311-FBFFCED427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8943975" cy="690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 do need a formal process?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17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49397-BA4D-41F6-AC27-2AC76AF1A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Designs a system to add value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Must understand the business processes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Job is rewarding, yet challenging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Requires specific skill sets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4306-AC1E-42D8-9BD6-253B4DCDE65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" y="311760"/>
            <a:ext cx="8501063" cy="690563"/>
          </a:xfrm>
        </p:spPr>
        <p:txBody>
          <a:bodyPr/>
          <a:lstStyle/>
          <a:p>
            <a:r>
              <a:rPr lang="en-US" dirty="0"/>
              <a:t>Who is the person to analyst 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013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3A7D-E30C-4175-B503-C1834F5DB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1142-1AF5-4B39-93CA-EB92BE5DF6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311760"/>
            <a:ext cx="8763000" cy="690563"/>
          </a:xfrm>
        </p:spPr>
        <p:txBody>
          <a:bodyPr/>
          <a:lstStyle/>
          <a:p>
            <a:r>
              <a:rPr lang="en-US" sz="2800" dirty="0"/>
              <a:t>System Development Life Cycle (SDLC)</a:t>
            </a:r>
            <a:endParaRPr lang="en-ID" sz="2800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F833CF13-5C2D-4015-ABD4-6C6264A30A94}"/>
              </a:ext>
            </a:extLst>
          </p:cNvPr>
          <p:cNvGraphicFramePr>
            <a:graphicFrameLocks/>
          </p:cNvGraphicFramePr>
          <p:nvPr/>
        </p:nvGraphicFramePr>
        <p:xfrm>
          <a:off x="1641369" y="1903095"/>
          <a:ext cx="5937461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7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7C06A9-B9C6-451E-9D4D-FD8CD5B43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The process consists of four phases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Each phase consists of a series of steps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Each phase is documented (deliverables)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Phases are executed sequentially, incrementally, iteratively or in some other pattern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9AE9-896F-4D50-940F-183402C89D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SDLC Process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671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8B942D-6E2B-4C1B-B9E3-0FE46546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52"/>
              </a:spcBef>
            </a:pPr>
            <a:r>
              <a:rPr lang="en-US" altLang="en-US" sz="211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Planning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Why should we build this system?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What value does it provide?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How long will it take to build?</a:t>
            </a:r>
          </a:p>
          <a:p>
            <a:pPr>
              <a:spcBef>
                <a:spcPts val="352"/>
              </a:spcBef>
            </a:pPr>
            <a:r>
              <a:rPr lang="en-US" altLang="en-US" sz="211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Analysis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Who will use it?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What should the system do for us?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Where &amp; when will it be used?</a:t>
            </a:r>
          </a:p>
          <a:p>
            <a:pPr>
              <a:spcBef>
                <a:spcPts val="352"/>
              </a:spcBef>
            </a:pPr>
            <a:r>
              <a:rPr lang="en-US" altLang="en-US" sz="211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Design phase</a:t>
            </a:r>
          </a:p>
          <a:p>
            <a:pPr lvl="1">
              <a:spcBef>
                <a:spcPts val="352"/>
              </a:spcBef>
            </a:pPr>
            <a:r>
              <a:rPr lang="en-US" altLang="en-US" sz="1758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How should we build it?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F80F-763E-4363-B234-D244409726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311760"/>
            <a:ext cx="7800975" cy="690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Questions to be Answered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72925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505</Words>
  <Application>Microsoft Office PowerPoint</Application>
  <PresentationFormat>On-screen Show (4:3)</PresentationFormat>
  <Paragraphs>105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Libre Baskerville</vt:lpstr>
      <vt:lpstr>Impact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5</cp:revision>
  <dcterms:modified xsi:type="dcterms:W3CDTF">2022-09-10T04:14:26Z</dcterms:modified>
</cp:coreProperties>
</file>