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2" r:id="rId1"/>
  </p:sldMasterIdLst>
  <p:notesMasterIdLst>
    <p:notesMasterId r:id="rId22"/>
  </p:notesMasterIdLst>
  <p:sldIdLst>
    <p:sldId id="256" r:id="rId2"/>
    <p:sldId id="295" r:id="rId3"/>
    <p:sldId id="296" r:id="rId4"/>
    <p:sldId id="297" r:id="rId5"/>
    <p:sldId id="298" r:id="rId6"/>
    <p:sldId id="299" r:id="rId7"/>
    <p:sldId id="300" r:id="rId8"/>
    <p:sldId id="301" r:id="rId9"/>
    <p:sldId id="302" r:id="rId10"/>
    <p:sldId id="303" r:id="rId11"/>
    <p:sldId id="304" r:id="rId12"/>
    <p:sldId id="305" r:id="rId13"/>
    <p:sldId id="306" r:id="rId14"/>
    <p:sldId id="307" r:id="rId15"/>
    <p:sldId id="308" r:id="rId16"/>
    <p:sldId id="309" r:id="rId17"/>
    <p:sldId id="310" r:id="rId18"/>
    <p:sldId id="311" r:id="rId19"/>
    <p:sldId id="274" r:id="rId20"/>
    <p:sldId id="275" r:id="rId21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23"/>
      <p:bold r:id="rId24"/>
      <p:italic r:id="rId25"/>
      <p:boldItalic r:id="rId26"/>
    </p:embeddedFont>
    <p:embeddedFont>
      <p:font typeface="Impact" panose="020B0806030902050204" pitchFamily="34" charset="0"/>
      <p:regular r:id="rId27"/>
    </p:embeddedFont>
    <p:embeddedFont>
      <p:font typeface="Libre Baskerville" panose="02000000000000000000" pitchFamily="2" charset="0"/>
      <p:regular r:id="rId28"/>
      <p:bold r:id="rId29"/>
      <p:italic r:id="rId30"/>
    </p:embeddedFont>
    <p:embeddedFont>
      <p:font typeface="Roboto" panose="02000000000000000000" pitchFamily="2" charset="0"/>
      <p:regular r:id="rId31"/>
      <p:bold r:id="rId32"/>
      <p:italic r:id="rId33"/>
      <p:boldItalic r:id="rId34"/>
    </p:embeddedFont>
    <p:embeddedFont>
      <p:font typeface="Tahoma" panose="020B0604030504040204" pitchFamily="34" charset="0"/>
      <p:regular r:id="rId35"/>
      <p:bold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1526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font" Target="fonts/font13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Judul">
  <p:cSld name="Judul">
    <p:bg>
      <p:bgPr>
        <a:solidFill>
          <a:schemeClr val="lt1"/>
        </a:soli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body" idx="1"/>
          </p:nvPr>
        </p:nvSpPr>
        <p:spPr>
          <a:xfrm>
            <a:off x="2133600" y="1143000"/>
            <a:ext cx="6705600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Arial"/>
              <a:buNone/>
              <a:defRPr sz="5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body" idx="2"/>
          </p:nvPr>
        </p:nvSpPr>
        <p:spPr>
          <a:xfrm>
            <a:off x="2133600" y="2895600"/>
            <a:ext cx="67056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body" idx="3"/>
          </p:nvPr>
        </p:nvSpPr>
        <p:spPr>
          <a:xfrm>
            <a:off x="2133600" y="4038600"/>
            <a:ext cx="670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Google Shape;15;p2"/>
          <p:cNvSpPr>
            <a:spLocks noGrp="1"/>
          </p:cNvSpPr>
          <p:nvPr>
            <p:ph type="pic" idx="4"/>
          </p:nvPr>
        </p:nvSpPr>
        <p:spPr>
          <a:xfrm>
            <a:off x="2238375" y="4572000"/>
            <a:ext cx="1295400" cy="160020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reflection stA="50000" endA="300" endPos="55000" sy="-100000" algn="bl" rotWithShape="0"/>
          </a:effectLst>
        </p:spPr>
      </p:sp>
      <p:sp>
        <p:nvSpPr>
          <p:cNvPr id="16" name="Google Shape;16;p2"/>
          <p:cNvSpPr txBox="1">
            <a:spLocks noGrp="1"/>
          </p:cNvSpPr>
          <p:nvPr>
            <p:ph type="body" idx="5"/>
          </p:nvPr>
        </p:nvSpPr>
        <p:spPr>
          <a:xfrm>
            <a:off x="152400" y="2209800"/>
            <a:ext cx="17526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10000"/>
              <a:buFont typeface="Arial"/>
              <a:buNone/>
              <a:defRPr sz="10000" b="0" i="0" u="none" strike="noStrike" cap="non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/>
          <p:nvPr/>
        </p:nvSpPr>
        <p:spPr>
          <a:xfrm>
            <a:off x="-228600" y="2209800"/>
            <a:ext cx="205740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Modul ke:</a:t>
            </a:r>
            <a:endParaRPr/>
          </a:p>
        </p:txBody>
      </p:sp>
      <p:sp>
        <p:nvSpPr>
          <p:cNvPr id="18" name="Google Shape;18;p2"/>
          <p:cNvSpPr txBox="1"/>
          <p:nvPr/>
        </p:nvSpPr>
        <p:spPr>
          <a:xfrm>
            <a:off x="-228600" y="3962400"/>
            <a:ext cx="2057400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Fakultas</a:t>
            </a:r>
            <a:endParaRPr/>
          </a:p>
        </p:txBody>
      </p:sp>
      <p:sp>
        <p:nvSpPr>
          <p:cNvPr id="19" name="Google Shape;19;p2"/>
          <p:cNvSpPr txBox="1"/>
          <p:nvPr/>
        </p:nvSpPr>
        <p:spPr>
          <a:xfrm>
            <a:off x="-228600" y="4800600"/>
            <a:ext cx="2057400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Program Studi</a:t>
            </a:r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body" idx="6"/>
          </p:nvPr>
        </p:nvSpPr>
        <p:spPr>
          <a:xfrm>
            <a:off x="76200" y="4114800"/>
            <a:ext cx="1752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body" idx="7"/>
          </p:nvPr>
        </p:nvSpPr>
        <p:spPr>
          <a:xfrm>
            <a:off x="0" y="4953000"/>
            <a:ext cx="18288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cxnSp>
        <p:nvCxnSpPr>
          <p:cNvPr id="22" name="Google Shape;22;p2"/>
          <p:cNvCxnSpPr/>
          <p:nvPr/>
        </p:nvCxnSpPr>
        <p:spPr>
          <a:xfrm rot="5400000">
            <a:off x="-228600" y="3429000"/>
            <a:ext cx="4495800" cy="762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23" name="Google Shape;23;p2"/>
          <p:cNvSpPr txBox="1"/>
          <p:nvPr/>
        </p:nvSpPr>
        <p:spPr>
          <a:xfrm>
            <a:off x="-228600" y="2209800"/>
            <a:ext cx="205740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Modul ke:</a:t>
            </a:r>
            <a:endParaRPr/>
          </a:p>
        </p:txBody>
      </p:sp>
      <p:sp>
        <p:nvSpPr>
          <p:cNvPr id="24" name="Google Shape;24;p2"/>
          <p:cNvSpPr txBox="1"/>
          <p:nvPr/>
        </p:nvSpPr>
        <p:spPr>
          <a:xfrm>
            <a:off x="-228600" y="3962400"/>
            <a:ext cx="2057400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Fakultas</a:t>
            </a:r>
            <a:endParaRPr/>
          </a:p>
        </p:txBody>
      </p:sp>
      <p:sp>
        <p:nvSpPr>
          <p:cNvPr id="25" name="Google Shape;25;p2"/>
          <p:cNvSpPr txBox="1"/>
          <p:nvPr/>
        </p:nvSpPr>
        <p:spPr>
          <a:xfrm>
            <a:off x="-228600" y="4800600"/>
            <a:ext cx="2057400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Program Studi</a:t>
            </a:r>
            <a:endParaRPr/>
          </a:p>
        </p:txBody>
      </p:sp>
      <p:cxnSp>
        <p:nvCxnSpPr>
          <p:cNvPr id="26" name="Google Shape;26;p2"/>
          <p:cNvCxnSpPr/>
          <p:nvPr/>
        </p:nvCxnSpPr>
        <p:spPr>
          <a:xfrm rot="5400000">
            <a:off x="-228600" y="3429000"/>
            <a:ext cx="4495800" cy="76200"/>
          </a:xfrm>
          <a:prstGeom prst="straightConnector1">
            <a:avLst/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2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2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2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2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2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2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2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2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2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2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2000"/>
                                        <p:tgtEl>
                                          <p:spTgt spid="1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2000"/>
                                        <p:tgtEl>
                                          <p:spTgt spid="1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2000"/>
                                        <p:tgtEl>
                                          <p:spTgt spid="1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2000"/>
                                        <p:tgtEl>
                                          <p:spTgt spid="1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2000"/>
                                        <p:tgtEl>
                                          <p:spTgt spid="1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2000"/>
                                        <p:tgtEl>
                                          <p:spTgt spid="1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2000"/>
                                        <p:tgtEl>
                                          <p:spTgt spid="1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2000"/>
                                        <p:tgtEl>
                                          <p:spTgt spid="1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2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2000"/>
                                        <p:tgtEl>
                                          <p:spTgt spid="1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2000"/>
                                        <p:tgtEl>
                                          <p:spTgt spid="1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2000"/>
                                        <p:tgtEl>
                                          <p:spTgt spid="1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2000"/>
                                        <p:tgtEl>
                                          <p:spTgt spid="1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2000"/>
                                        <p:tgtEl>
                                          <p:spTgt spid="1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2000"/>
                                        <p:tgtEl>
                                          <p:spTgt spid="1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2000"/>
                                        <p:tgtEl>
                                          <p:spTgt spid="1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2000"/>
                                        <p:tgtEl>
                                          <p:spTgt spid="1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2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2000"/>
                                        <p:tgtEl>
                                          <p:spTgt spid="1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2000"/>
                                        <p:tgtEl>
                                          <p:spTgt spid="1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2000"/>
                                        <p:tgtEl>
                                          <p:spTgt spid="1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2000"/>
                                        <p:tgtEl>
                                          <p:spTgt spid="1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0" presetClass="entr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2000"/>
                                        <p:tgtEl>
                                          <p:spTgt spid="1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0" presetClass="entr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2000"/>
                                        <p:tgtEl>
                                          <p:spTgt spid="1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0" presetClass="entr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2000"/>
                                        <p:tgtEl>
                                          <p:spTgt spid="1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10" presetClass="entr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2000"/>
                                        <p:tgtEl>
                                          <p:spTgt spid="1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38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10" presetClass="entr" presetSubtype="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38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eme Baru">
  <p:cSld name="Theme Baru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"/>
          <p:cNvSpPr txBox="1">
            <a:spLocks noGrp="1"/>
          </p:cNvSpPr>
          <p:nvPr>
            <p:ph type="body" idx="1"/>
          </p:nvPr>
        </p:nvSpPr>
        <p:spPr>
          <a:xfrm>
            <a:off x="457200" y="990600"/>
            <a:ext cx="8305800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Google Shape;29;p3">
            <a:hlinkClick r:id="" action="ppaction://hlinkshowjump?jump=previousslide"/>
          </p:cNvPr>
          <p:cNvSpPr/>
          <p:nvPr/>
        </p:nvSpPr>
        <p:spPr>
          <a:xfrm flipH="1">
            <a:off x="7699038" y="6324600"/>
            <a:ext cx="304800" cy="304799"/>
          </a:xfrm>
          <a:custGeom>
            <a:avLst/>
            <a:gdLst/>
            <a:ahLst/>
            <a:cxnLst/>
            <a:rect l="l" t="t" r="r" b="b"/>
            <a:pathLst>
              <a:path w="304800" h="228600" extrusionOk="0">
                <a:moveTo>
                  <a:pt x="0" y="0"/>
                </a:moveTo>
                <a:lnTo>
                  <a:pt x="190500" y="0"/>
                </a:lnTo>
                <a:lnTo>
                  <a:pt x="304800" y="114300"/>
                </a:lnTo>
                <a:lnTo>
                  <a:pt x="190500" y="228600"/>
                </a:lnTo>
                <a:lnTo>
                  <a:pt x="0" y="228600"/>
                </a:lnTo>
                <a:lnTo>
                  <a:pt x="66799" y="1143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99B5FF"/>
              </a:gs>
              <a:gs pos="35000">
                <a:srgbClr val="B9CBFF"/>
              </a:gs>
              <a:gs pos="100000">
                <a:srgbClr val="E2E9FF"/>
              </a:gs>
            </a:gsLst>
            <a:lin ang="16200000" scaled="0"/>
          </a:gradFill>
          <a:ln>
            <a:noFill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endParaRPr/>
          </a:p>
        </p:txBody>
      </p:sp>
      <p:sp>
        <p:nvSpPr>
          <p:cNvPr id="30" name="Google Shape;30;p3">
            <a:hlinkClick r:id="" action="ppaction://hlinkshowjump?jump=nextslide"/>
          </p:cNvPr>
          <p:cNvSpPr/>
          <p:nvPr/>
        </p:nvSpPr>
        <p:spPr>
          <a:xfrm>
            <a:off x="8689638" y="6324600"/>
            <a:ext cx="304800" cy="304799"/>
          </a:xfrm>
          <a:custGeom>
            <a:avLst/>
            <a:gdLst/>
            <a:ahLst/>
            <a:cxnLst/>
            <a:rect l="l" t="t" r="r" b="b"/>
            <a:pathLst>
              <a:path w="304800" h="228600" extrusionOk="0">
                <a:moveTo>
                  <a:pt x="0" y="0"/>
                </a:moveTo>
                <a:lnTo>
                  <a:pt x="190500" y="0"/>
                </a:lnTo>
                <a:lnTo>
                  <a:pt x="304800" y="114300"/>
                </a:lnTo>
                <a:lnTo>
                  <a:pt x="190500" y="228600"/>
                </a:lnTo>
                <a:lnTo>
                  <a:pt x="0" y="228600"/>
                </a:lnTo>
                <a:lnTo>
                  <a:pt x="66799" y="1143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99B5FF"/>
              </a:gs>
              <a:gs pos="35000">
                <a:srgbClr val="B9CBFF"/>
              </a:gs>
              <a:gs pos="100000">
                <a:srgbClr val="E2E9FF"/>
              </a:gs>
            </a:gsLst>
            <a:lin ang="16200000" scaled="0"/>
          </a:gradFill>
          <a:ln>
            <a:noFill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/>
          </a:p>
        </p:txBody>
      </p:sp>
      <p:sp>
        <p:nvSpPr>
          <p:cNvPr id="31" name="Google Shape;31;p3">
            <a:hlinkClick r:id="" action="ppaction://hlinkshowjump?jump=firstslide"/>
          </p:cNvPr>
          <p:cNvSpPr/>
          <p:nvPr/>
        </p:nvSpPr>
        <p:spPr>
          <a:xfrm flipH="1">
            <a:off x="7907722" y="6324600"/>
            <a:ext cx="443814" cy="304800"/>
          </a:xfrm>
          <a:custGeom>
            <a:avLst/>
            <a:gdLst/>
            <a:ahLst/>
            <a:cxnLst/>
            <a:rect l="l" t="t" r="r" b="b"/>
            <a:pathLst>
              <a:path w="443814" h="228600" extrusionOk="0">
                <a:moveTo>
                  <a:pt x="0" y="0"/>
                </a:moveTo>
                <a:lnTo>
                  <a:pt x="382030" y="0"/>
                </a:lnTo>
                <a:lnTo>
                  <a:pt x="443814" y="114300"/>
                </a:lnTo>
                <a:lnTo>
                  <a:pt x="378941" y="228600"/>
                </a:lnTo>
                <a:lnTo>
                  <a:pt x="3090" y="2286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99B5FF"/>
              </a:gs>
              <a:gs pos="35000">
                <a:srgbClr val="B9CBFF"/>
              </a:gs>
              <a:gs pos="100000">
                <a:srgbClr val="E2E9FF"/>
              </a:gs>
            </a:gsLst>
            <a:lin ang="16200000" scaled="0"/>
          </a:gradFill>
          <a:ln>
            <a:noFill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MENU</a:t>
            </a:r>
            <a:endParaRPr/>
          </a:p>
        </p:txBody>
      </p:sp>
      <p:sp>
        <p:nvSpPr>
          <p:cNvPr id="32" name="Google Shape;32;p3"/>
          <p:cNvSpPr/>
          <p:nvPr/>
        </p:nvSpPr>
        <p:spPr>
          <a:xfrm>
            <a:off x="8337213" y="6324600"/>
            <a:ext cx="443814" cy="304800"/>
          </a:xfrm>
          <a:custGeom>
            <a:avLst/>
            <a:gdLst/>
            <a:ahLst/>
            <a:cxnLst/>
            <a:rect l="l" t="t" r="r" b="b"/>
            <a:pathLst>
              <a:path w="443814" h="228600" extrusionOk="0">
                <a:moveTo>
                  <a:pt x="0" y="0"/>
                </a:moveTo>
                <a:lnTo>
                  <a:pt x="382030" y="0"/>
                </a:lnTo>
                <a:lnTo>
                  <a:pt x="443814" y="114300"/>
                </a:lnTo>
                <a:lnTo>
                  <a:pt x="378941" y="228600"/>
                </a:lnTo>
                <a:lnTo>
                  <a:pt x="3090" y="2286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99B5FF"/>
              </a:gs>
              <a:gs pos="35000">
                <a:srgbClr val="B9CBFF"/>
              </a:gs>
              <a:gs pos="100000">
                <a:srgbClr val="E2E9FF"/>
              </a:gs>
            </a:gsLst>
            <a:lin ang="16200000" scaled="0"/>
          </a:gradFill>
          <a:ln>
            <a:noFill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AKHIRI</a:t>
            </a:r>
            <a:endParaRPr/>
          </a:p>
        </p:txBody>
      </p:sp>
      <p:sp>
        <p:nvSpPr>
          <p:cNvPr id="33" name="Google Shape;33;p3"/>
          <p:cNvSpPr txBox="1">
            <a:spLocks noGrp="1"/>
          </p:cNvSpPr>
          <p:nvPr>
            <p:ph type="body" idx="2"/>
          </p:nvPr>
        </p:nvSpPr>
        <p:spPr>
          <a:xfrm>
            <a:off x="457200" y="311760"/>
            <a:ext cx="7088275" cy="690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Clr>
                <a:srgbClr val="FFC000"/>
              </a:buClr>
              <a:buSzPts val="4000"/>
              <a:buFont typeface="Arial"/>
              <a:buNone/>
              <a:defRPr sz="4000" b="1" i="0" u="none" strike="noStrike" cap="none">
                <a:solidFill>
                  <a:srgbClr val="FFC000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3">
            <a:hlinkClick r:id="" action="ppaction://hlinkshowjump?jump=previousslide"/>
          </p:cNvPr>
          <p:cNvSpPr/>
          <p:nvPr/>
        </p:nvSpPr>
        <p:spPr>
          <a:xfrm flipH="1">
            <a:off x="7696200" y="6324600"/>
            <a:ext cx="304800" cy="304799"/>
          </a:xfrm>
          <a:custGeom>
            <a:avLst/>
            <a:gdLst/>
            <a:ahLst/>
            <a:cxnLst/>
            <a:rect l="l" t="t" r="r" b="b"/>
            <a:pathLst>
              <a:path w="304800" h="228600" extrusionOk="0">
                <a:moveTo>
                  <a:pt x="0" y="0"/>
                </a:moveTo>
                <a:lnTo>
                  <a:pt x="190500" y="0"/>
                </a:lnTo>
                <a:lnTo>
                  <a:pt x="304800" y="114300"/>
                </a:lnTo>
                <a:lnTo>
                  <a:pt x="190500" y="228600"/>
                </a:lnTo>
                <a:lnTo>
                  <a:pt x="0" y="228600"/>
                </a:lnTo>
                <a:lnTo>
                  <a:pt x="66799" y="1143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99B5FF"/>
              </a:gs>
              <a:gs pos="35000">
                <a:srgbClr val="B9CBFF"/>
              </a:gs>
              <a:gs pos="100000">
                <a:srgbClr val="E2E9FF"/>
              </a:gs>
            </a:gsLst>
            <a:lin ang="16200000" scaled="0"/>
          </a:gradFill>
          <a:ln>
            <a:noFill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←</a:t>
            </a:r>
            <a:endParaRPr sz="9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3">
            <a:hlinkClick r:id="" action="ppaction://hlinkshowjump?jump=nextslide"/>
          </p:cNvPr>
          <p:cNvSpPr/>
          <p:nvPr/>
        </p:nvSpPr>
        <p:spPr>
          <a:xfrm>
            <a:off x="8689638" y="6324600"/>
            <a:ext cx="304800" cy="304799"/>
          </a:xfrm>
          <a:custGeom>
            <a:avLst/>
            <a:gdLst/>
            <a:ahLst/>
            <a:cxnLst/>
            <a:rect l="l" t="t" r="r" b="b"/>
            <a:pathLst>
              <a:path w="304800" h="228600" extrusionOk="0">
                <a:moveTo>
                  <a:pt x="0" y="0"/>
                </a:moveTo>
                <a:lnTo>
                  <a:pt x="190500" y="0"/>
                </a:lnTo>
                <a:lnTo>
                  <a:pt x="304800" y="114300"/>
                </a:lnTo>
                <a:lnTo>
                  <a:pt x="190500" y="228600"/>
                </a:lnTo>
                <a:lnTo>
                  <a:pt x="0" y="228600"/>
                </a:lnTo>
                <a:lnTo>
                  <a:pt x="66799" y="1143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99B5FF"/>
              </a:gs>
              <a:gs pos="35000">
                <a:srgbClr val="B9CBFF"/>
              </a:gs>
              <a:gs pos="100000">
                <a:srgbClr val="E2E9FF"/>
              </a:gs>
            </a:gsLst>
            <a:lin ang="16200000" scaled="0"/>
          </a:gradFill>
          <a:ln>
            <a:noFill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→</a:t>
            </a:r>
            <a:endParaRPr sz="9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3">
            <a:hlinkClick r:id="" action="ppaction://hlinkshowjump?jump=firstslide"/>
          </p:cNvPr>
          <p:cNvSpPr/>
          <p:nvPr/>
        </p:nvSpPr>
        <p:spPr>
          <a:xfrm flipH="1">
            <a:off x="7907722" y="6324600"/>
            <a:ext cx="443814" cy="304800"/>
          </a:xfrm>
          <a:custGeom>
            <a:avLst/>
            <a:gdLst/>
            <a:ahLst/>
            <a:cxnLst/>
            <a:rect l="l" t="t" r="r" b="b"/>
            <a:pathLst>
              <a:path w="443814" h="228600" extrusionOk="0">
                <a:moveTo>
                  <a:pt x="0" y="0"/>
                </a:moveTo>
                <a:lnTo>
                  <a:pt x="382030" y="0"/>
                </a:lnTo>
                <a:lnTo>
                  <a:pt x="443814" y="114300"/>
                </a:lnTo>
                <a:lnTo>
                  <a:pt x="378941" y="228600"/>
                </a:lnTo>
                <a:lnTo>
                  <a:pt x="3090" y="2286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99B5FF"/>
              </a:gs>
              <a:gs pos="35000">
                <a:srgbClr val="B9CBFF"/>
              </a:gs>
              <a:gs pos="100000">
                <a:srgbClr val="E2E9FF"/>
              </a:gs>
            </a:gsLst>
            <a:lin ang="16200000" scaled="0"/>
          </a:gradFill>
          <a:ln>
            <a:noFill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MENU</a:t>
            </a:r>
            <a:endParaRPr/>
          </a:p>
        </p:txBody>
      </p:sp>
      <p:sp>
        <p:nvSpPr>
          <p:cNvPr id="37" name="Google Shape;37;p3"/>
          <p:cNvSpPr/>
          <p:nvPr/>
        </p:nvSpPr>
        <p:spPr>
          <a:xfrm>
            <a:off x="8337213" y="6324600"/>
            <a:ext cx="443814" cy="304800"/>
          </a:xfrm>
          <a:custGeom>
            <a:avLst/>
            <a:gdLst/>
            <a:ahLst/>
            <a:cxnLst/>
            <a:rect l="l" t="t" r="r" b="b"/>
            <a:pathLst>
              <a:path w="443814" h="228600" extrusionOk="0">
                <a:moveTo>
                  <a:pt x="0" y="0"/>
                </a:moveTo>
                <a:lnTo>
                  <a:pt x="382030" y="0"/>
                </a:lnTo>
                <a:lnTo>
                  <a:pt x="443814" y="114300"/>
                </a:lnTo>
                <a:lnTo>
                  <a:pt x="378941" y="228600"/>
                </a:lnTo>
                <a:lnTo>
                  <a:pt x="3090" y="2286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99B5FF"/>
              </a:gs>
              <a:gs pos="35000">
                <a:srgbClr val="B9CBFF"/>
              </a:gs>
              <a:gs pos="100000">
                <a:srgbClr val="E2E9FF"/>
              </a:gs>
            </a:gsLst>
            <a:lin ang="16200000" scaled="0"/>
          </a:gradFill>
          <a:ln>
            <a:noFill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AKHIRI</a:t>
            </a:r>
            <a:endParaRPr/>
          </a:p>
        </p:txBody>
      </p:sp>
      <p:cxnSp>
        <p:nvCxnSpPr>
          <p:cNvPr id="38" name="Google Shape;38;p3"/>
          <p:cNvCxnSpPr/>
          <p:nvPr/>
        </p:nvCxnSpPr>
        <p:spPr>
          <a:xfrm>
            <a:off x="990600" y="990600"/>
            <a:ext cx="6781800" cy="0"/>
          </a:xfrm>
          <a:prstGeom prst="straightConnector1">
            <a:avLst/>
          </a:prstGeom>
          <a:noFill/>
          <a:ln w="254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aftar Pustaka">
  <p:cSld name="Daftar Pustaka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4"/>
          <p:cNvSpPr txBox="1"/>
          <p:nvPr/>
        </p:nvSpPr>
        <p:spPr>
          <a:xfrm>
            <a:off x="1219200" y="228600"/>
            <a:ext cx="5181600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Daftar Pustaka</a:t>
            </a:r>
            <a:endParaRPr sz="50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41" name="Google Shape;41;p4">
            <a:hlinkClick r:id="" action="ppaction://hlinkshowjump?jump=previousslide"/>
          </p:cNvPr>
          <p:cNvSpPr/>
          <p:nvPr/>
        </p:nvSpPr>
        <p:spPr>
          <a:xfrm flipH="1">
            <a:off x="7788876" y="6324600"/>
            <a:ext cx="304800" cy="304799"/>
          </a:xfrm>
          <a:custGeom>
            <a:avLst/>
            <a:gdLst/>
            <a:ahLst/>
            <a:cxnLst/>
            <a:rect l="l" t="t" r="r" b="b"/>
            <a:pathLst>
              <a:path w="304800" h="228600" extrusionOk="0">
                <a:moveTo>
                  <a:pt x="0" y="0"/>
                </a:moveTo>
                <a:lnTo>
                  <a:pt x="190500" y="0"/>
                </a:lnTo>
                <a:lnTo>
                  <a:pt x="304800" y="114300"/>
                </a:lnTo>
                <a:lnTo>
                  <a:pt x="190500" y="228600"/>
                </a:lnTo>
                <a:lnTo>
                  <a:pt x="0" y="228600"/>
                </a:lnTo>
                <a:lnTo>
                  <a:pt x="66799" y="1143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99B5FF"/>
              </a:gs>
              <a:gs pos="35000">
                <a:srgbClr val="B9CBFF"/>
              </a:gs>
              <a:gs pos="100000">
                <a:srgbClr val="E2E9FF"/>
              </a:gs>
            </a:gsLst>
            <a:lin ang="16200000" scaled="0"/>
          </a:gradFill>
          <a:ln>
            <a:noFill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endParaRPr/>
          </a:p>
        </p:txBody>
      </p:sp>
      <p:sp>
        <p:nvSpPr>
          <p:cNvPr id="42" name="Google Shape;42;p4">
            <a:hlinkClick r:id="" action="ppaction://hlinkshowjump?jump=firstslide"/>
          </p:cNvPr>
          <p:cNvSpPr/>
          <p:nvPr/>
        </p:nvSpPr>
        <p:spPr>
          <a:xfrm flipH="1">
            <a:off x="7997560" y="6324600"/>
            <a:ext cx="443814" cy="304800"/>
          </a:xfrm>
          <a:custGeom>
            <a:avLst/>
            <a:gdLst/>
            <a:ahLst/>
            <a:cxnLst/>
            <a:rect l="l" t="t" r="r" b="b"/>
            <a:pathLst>
              <a:path w="443814" h="228600" extrusionOk="0">
                <a:moveTo>
                  <a:pt x="0" y="0"/>
                </a:moveTo>
                <a:lnTo>
                  <a:pt x="382030" y="0"/>
                </a:lnTo>
                <a:lnTo>
                  <a:pt x="443814" y="114300"/>
                </a:lnTo>
                <a:lnTo>
                  <a:pt x="378941" y="228600"/>
                </a:lnTo>
                <a:lnTo>
                  <a:pt x="3090" y="2286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99B5FF"/>
              </a:gs>
              <a:gs pos="35000">
                <a:srgbClr val="B9CBFF"/>
              </a:gs>
              <a:gs pos="100000">
                <a:srgbClr val="E2E9FF"/>
              </a:gs>
            </a:gsLst>
            <a:lin ang="16200000" scaled="0"/>
          </a:gradFill>
          <a:ln>
            <a:noFill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MENU</a:t>
            </a:r>
            <a:endParaRPr/>
          </a:p>
        </p:txBody>
      </p:sp>
      <p:sp>
        <p:nvSpPr>
          <p:cNvPr id="43" name="Google Shape;43;p4"/>
          <p:cNvSpPr/>
          <p:nvPr/>
        </p:nvSpPr>
        <p:spPr>
          <a:xfrm>
            <a:off x="8427051" y="6324600"/>
            <a:ext cx="443814" cy="304800"/>
          </a:xfrm>
          <a:custGeom>
            <a:avLst/>
            <a:gdLst/>
            <a:ahLst/>
            <a:cxnLst/>
            <a:rect l="l" t="t" r="r" b="b"/>
            <a:pathLst>
              <a:path w="443814" h="228600" extrusionOk="0">
                <a:moveTo>
                  <a:pt x="0" y="0"/>
                </a:moveTo>
                <a:lnTo>
                  <a:pt x="382030" y="0"/>
                </a:lnTo>
                <a:lnTo>
                  <a:pt x="443814" y="114300"/>
                </a:lnTo>
                <a:lnTo>
                  <a:pt x="378941" y="228600"/>
                </a:lnTo>
                <a:lnTo>
                  <a:pt x="3090" y="2286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99B5FF"/>
              </a:gs>
              <a:gs pos="35000">
                <a:srgbClr val="B9CBFF"/>
              </a:gs>
              <a:gs pos="100000">
                <a:srgbClr val="E2E9FF"/>
              </a:gs>
            </a:gsLst>
            <a:lin ang="16200000" scaled="0"/>
          </a:gradFill>
          <a:ln>
            <a:noFill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AKHIRI</a:t>
            </a:r>
            <a:endParaRPr/>
          </a:p>
        </p:txBody>
      </p:sp>
      <p:sp>
        <p:nvSpPr>
          <p:cNvPr id="44" name="Google Shape;44;p4">
            <a:hlinkClick r:id="" action="ppaction://hlinkshowjump?jump=previousslide"/>
          </p:cNvPr>
          <p:cNvSpPr/>
          <p:nvPr/>
        </p:nvSpPr>
        <p:spPr>
          <a:xfrm flipH="1">
            <a:off x="7772400" y="6324600"/>
            <a:ext cx="304800" cy="304799"/>
          </a:xfrm>
          <a:custGeom>
            <a:avLst/>
            <a:gdLst/>
            <a:ahLst/>
            <a:cxnLst/>
            <a:rect l="l" t="t" r="r" b="b"/>
            <a:pathLst>
              <a:path w="304800" h="228600" extrusionOk="0">
                <a:moveTo>
                  <a:pt x="0" y="0"/>
                </a:moveTo>
                <a:lnTo>
                  <a:pt x="190500" y="0"/>
                </a:lnTo>
                <a:lnTo>
                  <a:pt x="304800" y="114300"/>
                </a:lnTo>
                <a:lnTo>
                  <a:pt x="190500" y="228600"/>
                </a:lnTo>
                <a:lnTo>
                  <a:pt x="0" y="228600"/>
                </a:lnTo>
                <a:lnTo>
                  <a:pt x="66799" y="1143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99B5FF"/>
              </a:gs>
              <a:gs pos="35000">
                <a:srgbClr val="B9CBFF"/>
              </a:gs>
              <a:gs pos="100000">
                <a:srgbClr val="E2E9FF"/>
              </a:gs>
            </a:gsLst>
            <a:lin ang="16200000" scaled="0"/>
          </a:gradFill>
          <a:ln>
            <a:noFill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←</a:t>
            </a:r>
            <a:endParaRPr sz="9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4">
            <a:hlinkClick r:id="" action="ppaction://hlinkshowjump?jump=firstslide"/>
          </p:cNvPr>
          <p:cNvSpPr/>
          <p:nvPr/>
        </p:nvSpPr>
        <p:spPr>
          <a:xfrm flipH="1">
            <a:off x="7997560" y="6324600"/>
            <a:ext cx="443814" cy="304800"/>
          </a:xfrm>
          <a:custGeom>
            <a:avLst/>
            <a:gdLst/>
            <a:ahLst/>
            <a:cxnLst/>
            <a:rect l="l" t="t" r="r" b="b"/>
            <a:pathLst>
              <a:path w="443814" h="228600" extrusionOk="0">
                <a:moveTo>
                  <a:pt x="0" y="0"/>
                </a:moveTo>
                <a:lnTo>
                  <a:pt x="382030" y="0"/>
                </a:lnTo>
                <a:lnTo>
                  <a:pt x="443814" y="114300"/>
                </a:lnTo>
                <a:lnTo>
                  <a:pt x="378941" y="228600"/>
                </a:lnTo>
                <a:lnTo>
                  <a:pt x="3090" y="2286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99B5FF"/>
              </a:gs>
              <a:gs pos="35000">
                <a:srgbClr val="B9CBFF"/>
              </a:gs>
              <a:gs pos="100000">
                <a:srgbClr val="E2E9FF"/>
              </a:gs>
            </a:gsLst>
            <a:lin ang="16200000" scaled="0"/>
          </a:gradFill>
          <a:ln>
            <a:noFill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MENU</a:t>
            </a:r>
            <a:endParaRPr/>
          </a:p>
        </p:txBody>
      </p:sp>
      <p:sp>
        <p:nvSpPr>
          <p:cNvPr id="46" name="Google Shape;46;p4"/>
          <p:cNvSpPr/>
          <p:nvPr/>
        </p:nvSpPr>
        <p:spPr>
          <a:xfrm>
            <a:off x="8427051" y="6324600"/>
            <a:ext cx="443814" cy="304800"/>
          </a:xfrm>
          <a:custGeom>
            <a:avLst/>
            <a:gdLst/>
            <a:ahLst/>
            <a:cxnLst/>
            <a:rect l="l" t="t" r="r" b="b"/>
            <a:pathLst>
              <a:path w="443814" h="228600" extrusionOk="0">
                <a:moveTo>
                  <a:pt x="0" y="0"/>
                </a:moveTo>
                <a:lnTo>
                  <a:pt x="382030" y="0"/>
                </a:lnTo>
                <a:lnTo>
                  <a:pt x="443814" y="114300"/>
                </a:lnTo>
                <a:lnTo>
                  <a:pt x="378941" y="228600"/>
                </a:lnTo>
                <a:lnTo>
                  <a:pt x="3090" y="2286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99B5FF"/>
              </a:gs>
              <a:gs pos="35000">
                <a:srgbClr val="B9CBFF"/>
              </a:gs>
              <a:gs pos="100000">
                <a:srgbClr val="E2E9FF"/>
              </a:gs>
            </a:gsLst>
            <a:lin ang="16200000" scaled="0"/>
          </a:gradFill>
          <a:ln>
            <a:noFill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AKHIRI</a:t>
            </a:r>
            <a:endParaRPr/>
          </a:p>
        </p:txBody>
      </p:sp>
      <p:cxnSp>
        <p:nvCxnSpPr>
          <p:cNvPr id="47" name="Google Shape;47;p4"/>
          <p:cNvCxnSpPr/>
          <p:nvPr/>
        </p:nvCxnSpPr>
        <p:spPr>
          <a:xfrm>
            <a:off x="1063360" y="990600"/>
            <a:ext cx="6934200" cy="0"/>
          </a:xfrm>
          <a:prstGeom prst="straightConnector1">
            <a:avLst/>
          </a:prstGeom>
          <a:noFill/>
          <a:ln w="254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enutup">
  <p:cSld name="Penutup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5"/>
          <p:cNvSpPr txBox="1">
            <a:spLocks noGrp="1"/>
          </p:cNvSpPr>
          <p:nvPr>
            <p:ph type="body" idx="1"/>
          </p:nvPr>
        </p:nvSpPr>
        <p:spPr>
          <a:xfrm>
            <a:off x="2261755" y="3162300"/>
            <a:ext cx="46482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cxnSp>
        <p:nvCxnSpPr>
          <p:cNvPr id="50" name="Google Shape;50;p5"/>
          <p:cNvCxnSpPr/>
          <p:nvPr/>
        </p:nvCxnSpPr>
        <p:spPr>
          <a:xfrm>
            <a:off x="2133600" y="2998125"/>
            <a:ext cx="5209309" cy="1588"/>
          </a:xfrm>
          <a:prstGeom prst="straightConnector1">
            <a:avLst/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51" name="Google Shape;51;p5"/>
          <p:cNvSpPr txBox="1"/>
          <p:nvPr/>
        </p:nvSpPr>
        <p:spPr>
          <a:xfrm>
            <a:off x="1995055" y="2123183"/>
            <a:ext cx="5181600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Terima Kasih</a:t>
            </a:r>
            <a:endParaRPr sz="50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20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2000"/>
                                        <p:tgtEl>
                                          <p:spTgt spid="4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2000"/>
                                        <p:tgtEl>
                                          <p:spTgt spid="4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2000"/>
                                        <p:tgtEl>
                                          <p:spTgt spid="4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2000"/>
                                        <p:tgtEl>
                                          <p:spTgt spid="4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2000"/>
                                        <p:tgtEl>
                                          <p:spTgt spid="4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2000"/>
                                        <p:tgtEl>
                                          <p:spTgt spid="4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2000"/>
                                        <p:tgtEl>
                                          <p:spTgt spid="4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2000"/>
                                        <p:tgtEl>
                                          <p:spTgt spid="4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10" Type="http://schemas.openxmlformats.org/officeDocument/2006/relationships/image" Target="../media/image5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 descr="Background pattern&#10;&#10;Description automatically generated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-53745" y="0"/>
            <a:ext cx="92964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7;p1" descr="Logo&#10;&#10;Description automatically generated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006830" y="228600"/>
            <a:ext cx="1083425" cy="844736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8;p1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-53745" y="0"/>
            <a:ext cx="1473075" cy="3385239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9;p1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-53745" y="5907914"/>
            <a:ext cx="9144000" cy="977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1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-53745" y="0"/>
            <a:ext cx="1272945" cy="292532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cademia.edu/12289706/PENGANTAR_ALGORITMA_DAN_FLOWCHAR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6"/>
          <p:cNvSpPr txBox="1">
            <a:spLocks noGrp="1"/>
          </p:cNvSpPr>
          <p:nvPr>
            <p:ph type="body" idx="1"/>
          </p:nvPr>
        </p:nvSpPr>
        <p:spPr>
          <a:xfrm>
            <a:off x="2133600" y="1143000"/>
            <a:ext cx="6705600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</a:pPr>
            <a:r>
              <a:rPr lang="en-US" dirty="0"/>
              <a:t>ALGORITMA &amp; PEMOGRAMAN</a:t>
            </a:r>
            <a:endParaRPr dirty="0"/>
          </a:p>
        </p:txBody>
      </p:sp>
      <p:sp>
        <p:nvSpPr>
          <p:cNvPr id="57" name="Google Shape;57;p6"/>
          <p:cNvSpPr txBox="1">
            <a:spLocks noGrp="1"/>
          </p:cNvSpPr>
          <p:nvPr>
            <p:ph type="body" idx="2"/>
          </p:nvPr>
        </p:nvSpPr>
        <p:spPr>
          <a:xfrm>
            <a:off x="3752850" y="3874477"/>
            <a:ext cx="508635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n-US" dirty="0"/>
              <a:t>FLOWCHART</a:t>
            </a:r>
            <a:endParaRPr dirty="0"/>
          </a:p>
        </p:txBody>
      </p:sp>
      <p:sp>
        <p:nvSpPr>
          <p:cNvPr id="58" name="Google Shape;58;p6"/>
          <p:cNvSpPr txBox="1">
            <a:spLocks noGrp="1"/>
          </p:cNvSpPr>
          <p:nvPr>
            <p:ph type="body" idx="3"/>
          </p:nvPr>
        </p:nvSpPr>
        <p:spPr>
          <a:xfrm>
            <a:off x="3752850" y="5257800"/>
            <a:ext cx="508635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n-US"/>
              <a:t>Hariesa Budi Prabowo, ST, MM</a:t>
            </a:r>
            <a:endParaRPr/>
          </a:p>
        </p:txBody>
      </p:sp>
      <p:sp>
        <p:nvSpPr>
          <p:cNvPr id="59" name="Google Shape;59;p6"/>
          <p:cNvSpPr>
            <a:spLocks noGrp="1"/>
          </p:cNvSpPr>
          <p:nvPr>
            <p:ph type="pic" idx="4"/>
          </p:nvPr>
        </p:nvSpPr>
        <p:spPr>
          <a:xfrm>
            <a:off x="2209800" y="4114800"/>
            <a:ext cx="1295400" cy="160020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reflection stA="50000" endA="300" endPos="55000" sy="-100000" algn="bl" rotWithShape="0"/>
          </a:effectLst>
        </p:spPr>
      </p:sp>
      <p:sp>
        <p:nvSpPr>
          <p:cNvPr id="60" name="Google Shape;60;p6"/>
          <p:cNvSpPr txBox="1">
            <a:spLocks noGrp="1"/>
          </p:cNvSpPr>
          <p:nvPr>
            <p:ph type="body" idx="5"/>
          </p:nvPr>
        </p:nvSpPr>
        <p:spPr>
          <a:xfrm>
            <a:off x="152400" y="2209800"/>
            <a:ext cx="17526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</a:pPr>
            <a:r>
              <a:rPr lang="en-US" dirty="0"/>
              <a:t>03</a:t>
            </a:r>
            <a:endParaRPr dirty="0"/>
          </a:p>
        </p:txBody>
      </p:sp>
      <p:sp>
        <p:nvSpPr>
          <p:cNvPr id="61" name="Google Shape;61;p6"/>
          <p:cNvSpPr txBox="1">
            <a:spLocks noGrp="1"/>
          </p:cNvSpPr>
          <p:nvPr>
            <p:ph type="body" idx="6"/>
          </p:nvPr>
        </p:nvSpPr>
        <p:spPr>
          <a:xfrm>
            <a:off x="76200" y="4114800"/>
            <a:ext cx="1752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rPr lang="en-US"/>
              <a:t>Fakultas Ilmu Komputer</a:t>
            </a:r>
            <a:endParaRPr/>
          </a:p>
        </p:txBody>
      </p:sp>
      <p:sp>
        <p:nvSpPr>
          <p:cNvPr id="62" name="Google Shape;62;p6"/>
          <p:cNvSpPr txBox="1">
            <a:spLocks noGrp="1"/>
          </p:cNvSpPr>
          <p:nvPr>
            <p:ph type="body" idx="7"/>
          </p:nvPr>
        </p:nvSpPr>
        <p:spPr>
          <a:xfrm>
            <a:off x="0" y="4953000"/>
            <a:ext cx="18288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rPr lang="en-US"/>
              <a:t>Sistem Informasi</a:t>
            </a:r>
            <a:endParaRPr/>
          </a:p>
        </p:txBody>
      </p:sp>
      <p:sp>
        <p:nvSpPr>
          <p:cNvPr id="63" name="Google Shape;63;p6">
            <a:hlinkClick r:id="" action="ppaction://hlinkshowjump?jump=nextslide"/>
          </p:cNvPr>
          <p:cNvSpPr/>
          <p:nvPr/>
        </p:nvSpPr>
        <p:spPr>
          <a:xfrm>
            <a:off x="3810000" y="5794686"/>
            <a:ext cx="1600200" cy="352302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4F8A28"/>
              </a:gs>
              <a:gs pos="80000">
                <a:srgbClr val="69B535"/>
              </a:gs>
              <a:gs pos="100000">
                <a:srgbClr val="68B933"/>
              </a:gs>
            </a:gsLst>
            <a:lin ang="16200000" scaled="0"/>
          </a:gradFill>
          <a:ln w="9525" cap="flat" cmpd="sng">
            <a:solidFill>
              <a:srgbClr val="6CAB42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Pembuka</a:t>
            </a:r>
            <a:endParaRPr sz="12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6"/>
          <p:cNvSpPr/>
          <p:nvPr/>
        </p:nvSpPr>
        <p:spPr>
          <a:xfrm>
            <a:off x="5457825" y="5794686"/>
            <a:ext cx="1600200" cy="352302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4F8A28"/>
              </a:gs>
              <a:gs pos="80000">
                <a:srgbClr val="69B535"/>
              </a:gs>
              <a:gs pos="100000">
                <a:srgbClr val="68B933"/>
              </a:gs>
            </a:gsLst>
            <a:lin ang="16200000" scaled="0"/>
          </a:gradFill>
          <a:ln w="9525" cap="flat" cmpd="sng">
            <a:solidFill>
              <a:srgbClr val="6CAB42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Daftar Pustaka</a:t>
            </a:r>
            <a:endParaRPr sz="12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6">
            <a:hlinkClick r:id="" action="ppaction://hlinkshowjump?jump=lastslide"/>
          </p:cNvPr>
          <p:cNvSpPr/>
          <p:nvPr/>
        </p:nvSpPr>
        <p:spPr>
          <a:xfrm>
            <a:off x="7105650" y="5794686"/>
            <a:ext cx="1600200" cy="352301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4F8A28"/>
              </a:gs>
              <a:gs pos="80000">
                <a:srgbClr val="69B535"/>
              </a:gs>
              <a:gs pos="100000">
                <a:srgbClr val="68B933"/>
              </a:gs>
            </a:gsLst>
            <a:lin ang="16200000" scaled="0"/>
          </a:gradFill>
          <a:ln w="9525" cap="flat" cmpd="sng">
            <a:solidFill>
              <a:srgbClr val="6CAB42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Akhiri Presentasi</a:t>
            </a:r>
            <a:endParaRPr sz="12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E268B21-329B-40B4-688E-3DEEA63A81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5F8616-96DC-C813-FC92-D22F5245BCC7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</a:t>
            </a: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55F76D-61FB-FE85-1668-D8882DC17C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031" y="1089246"/>
            <a:ext cx="7353937" cy="4778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9074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6FB3183-A588-3326-16F9-1620C2ED6D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E8C7C1-A514-EC26-B999-510FB9D4666A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9D4C1C-0B5D-225C-6CA5-008F3D9AB9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050" y="1119940"/>
            <a:ext cx="8077900" cy="4618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1613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74D38EA-DBE2-33D0-6393-43B45F99EF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>
                <a:solidFill>
                  <a:schemeClr val="bg1"/>
                </a:solidFill>
                <a:latin typeface="ff8"/>
              </a:rPr>
              <a:t>T</a:t>
            </a:r>
            <a:r>
              <a:rPr lang="sv-SE" b="0" i="0" dirty="0">
                <a:solidFill>
                  <a:schemeClr val="bg1"/>
                </a:solidFill>
                <a:effectLst/>
                <a:latin typeface="ff8"/>
              </a:rPr>
              <a:t>idak ada kaidah yang baku</a:t>
            </a:r>
          </a:p>
          <a:p>
            <a:pPr algn="l"/>
            <a:r>
              <a:rPr lang="en-ID" b="0" i="0" dirty="0">
                <a:solidFill>
                  <a:schemeClr val="bg1"/>
                </a:solidFill>
                <a:effectLst/>
                <a:latin typeface="ff8"/>
              </a:rPr>
              <a:t>Flowchart =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ff8"/>
              </a:rPr>
              <a:t>gambaran</a:t>
            </a:r>
            <a:r>
              <a:rPr lang="en-ID" b="0" i="0" dirty="0">
                <a:solidFill>
                  <a:schemeClr val="bg1"/>
                </a:solidFill>
                <a:effectLst/>
                <a:latin typeface="ff8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ff8"/>
              </a:rPr>
              <a:t>hasil</a:t>
            </a:r>
            <a:r>
              <a:rPr lang="en-ID" b="0" i="0" dirty="0">
                <a:solidFill>
                  <a:schemeClr val="bg1"/>
                </a:solidFill>
                <a:effectLst/>
                <a:latin typeface="ff8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ff8"/>
              </a:rPr>
              <a:t>analisa</a:t>
            </a:r>
            <a:r>
              <a:rPr lang="en-ID" b="0" i="0" dirty="0">
                <a:solidFill>
                  <a:schemeClr val="bg1"/>
                </a:solidFill>
                <a:effectLst/>
                <a:latin typeface="ff8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ff8"/>
              </a:rPr>
              <a:t>suatu</a:t>
            </a:r>
            <a:r>
              <a:rPr lang="en-ID" b="0" i="0" dirty="0">
                <a:solidFill>
                  <a:schemeClr val="bg1"/>
                </a:solidFill>
                <a:effectLst/>
                <a:latin typeface="ff8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ff8"/>
              </a:rPr>
              <a:t>masalah</a:t>
            </a:r>
            <a:r>
              <a:rPr lang="en-ID" b="0" i="0" dirty="0">
                <a:solidFill>
                  <a:schemeClr val="bg1"/>
                </a:solidFill>
                <a:effectLst/>
                <a:latin typeface="ff8"/>
              </a:rPr>
              <a:t> -&gt; Flowchart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ff8"/>
              </a:rPr>
              <a:t>dapat</a:t>
            </a:r>
            <a:r>
              <a:rPr lang="en-ID" b="0" i="0" dirty="0">
                <a:solidFill>
                  <a:schemeClr val="bg1"/>
                </a:solidFill>
                <a:effectLst/>
                <a:latin typeface="ff8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ff8"/>
              </a:rPr>
              <a:t>bervariasi</a:t>
            </a:r>
            <a:r>
              <a:rPr lang="en-ID" b="0" i="0" dirty="0">
                <a:solidFill>
                  <a:schemeClr val="bg1"/>
                </a:solidFill>
                <a:effectLst/>
                <a:latin typeface="ff8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ff8"/>
              </a:rPr>
              <a:t>antara</a:t>
            </a:r>
            <a:r>
              <a:rPr lang="en-ID" b="0" i="0" dirty="0">
                <a:solidFill>
                  <a:schemeClr val="bg1"/>
                </a:solidFill>
                <a:effectLst/>
                <a:latin typeface="ff8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ff8"/>
              </a:rPr>
              <a:t>satupemrogram</a:t>
            </a:r>
            <a:r>
              <a:rPr lang="en-ID" b="0" i="0" dirty="0">
                <a:solidFill>
                  <a:schemeClr val="bg1"/>
                </a:solidFill>
                <a:effectLst/>
                <a:latin typeface="ff8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ff8"/>
              </a:rPr>
              <a:t>dengan</a:t>
            </a:r>
            <a:r>
              <a:rPr lang="en-ID" b="0" i="0" dirty="0">
                <a:solidFill>
                  <a:schemeClr val="bg1"/>
                </a:solidFill>
                <a:effectLst/>
                <a:latin typeface="ff8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ff8"/>
              </a:rPr>
              <a:t>pemrogram</a:t>
            </a:r>
            <a:r>
              <a:rPr lang="en-ID" b="0" i="0" dirty="0">
                <a:solidFill>
                  <a:schemeClr val="bg1"/>
                </a:solidFill>
                <a:effectLst/>
                <a:latin typeface="ff8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ff8"/>
              </a:rPr>
              <a:t>lainnya</a:t>
            </a:r>
            <a:endParaRPr lang="en-ID" b="0" i="0" dirty="0">
              <a:solidFill>
                <a:schemeClr val="bg1"/>
              </a:solidFill>
              <a:effectLst/>
              <a:latin typeface="ff8"/>
            </a:endParaRPr>
          </a:p>
          <a:p>
            <a:pPr algn="l"/>
            <a:r>
              <a:rPr lang="en-ID" b="0" i="0" dirty="0" err="1">
                <a:solidFill>
                  <a:schemeClr val="bg1"/>
                </a:solidFill>
                <a:effectLst/>
                <a:latin typeface="ff8"/>
              </a:rPr>
              <a:t>Hindari</a:t>
            </a:r>
            <a:r>
              <a:rPr lang="en-ID" b="0" i="0" dirty="0">
                <a:solidFill>
                  <a:schemeClr val="bg1"/>
                </a:solidFill>
                <a:effectLst/>
                <a:latin typeface="ff8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ff8"/>
              </a:rPr>
              <a:t>pengulangan</a:t>
            </a:r>
            <a:r>
              <a:rPr lang="en-ID" b="0" i="0" dirty="0">
                <a:solidFill>
                  <a:schemeClr val="bg1"/>
                </a:solidFill>
                <a:effectLst/>
                <a:latin typeface="ff8"/>
              </a:rPr>
              <a:t> proses yang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ff8"/>
              </a:rPr>
              <a:t>tidak</a:t>
            </a:r>
            <a:r>
              <a:rPr lang="en-ID" b="0" i="0" dirty="0">
                <a:solidFill>
                  <a:schemeClr val="bg1"/>
                </a:solidFill>
                <a:effectLst/>
                <a:latin typeface="ff8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ff8"/>
              </a:rPr>
              <a:t>perlu</a:t>
            </a:r>
            <a:r>
              <a:rPr lang="en-ID" b="0" i="0" dirty="0">
                <a:solidFill>
                  <a:schemeClr val="bg1"/>
                </a:solidFill>
                <a:effectLst/>
                <a:latin typeface="ff8"/>
              </a:rPr>
              <a:t> </a:t>
            </a:r>
            <a:r>
              <a:rPr lang="en-ID" b="0" i="0" dirty="0" err="1">
                <a:solidFill>
                  <a:schemeClr val="bg1"/>
                </a:solidFill>
                <a:effectLst/>
                <a:latin typeface="ff8"/>
              </a:rPr>
              <a:t>danlogika</a:t>
            </a:r>
            <a:r>
              <a:rPr lang="en-ID" b="0" i="0" dirty="0">
                <a:solidFill>
                  <a:schemeClr val="bg1"/>
                </a:solidFill>
                <a:effectLst/>
                <a:latin typeface="ff8"/>
              </a:rPr>
              <a:t> yang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ff8"/>
              </a:rPr>
              <a:t>berbelit</a:t>
            </a:r>
            <a:r>
              <a:rPr lang="en-ID" b="0" i="0" dirty="0">
                <a:solidFill>
                  <a:schemeClr val="bg1"/>
                </a:solidFill>
                <a:effectLst/>
                <a:latin typeface="ff8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ff8"/>
              </a:rPr>
              <a:t>sehingga</a:t>
            </a:r>
            <a:r>
              <a:rPr lang="en-ID" b="0" i="0" dirty="0">
                <a:solidFill>
                  <a:schemeClr val="bg1"/>
                </a:solidFill>
                <a:effectLst/>
                <a:latin typeface="ff8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ff8"/>
              </a:rPr>
              <a:t>jalannya</a:t>
            </a:r>
            <a:r>
              <a:rPr lang="en-ID" b="0" i="0" dirty="0">
                <a:solidFill>
                  <a:schemeClr val="bg1"/>
                </a:solidFill>
                <a:effectLst/>
                <a:latin typeface="ff8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ff8"/>
              </a:rPr>
              <a:t>prosesmenjadi</a:t>
            </a:r>
            <a:r>
              <a:rPr lang="en-ID" b="0" i="0" dirty="0">
                <a:solidFill>
                  <a:schemeClr val="bg1"/>
                </a:solidFill>
                <a:effectLst/>
                <a:latin typeface="ff8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ff8"/>
              </a:rPr>
              <a:t>singkat</a:t>
            </a:r>
            <a:endParaRPr lang="en-ID" b="0" i="0" dirty="0">
              <a:solidFill>
                <a:schemeClr val="bg1"/>
              </a:solidFill>
              <a:effectLst/>
              <a:latin typeface="ff8"/>
            </a:endParaRPr>
          </a:p>
          <a:p>
            <a:pPr algn="l"/>
            <a:endParaRPr lang="en-ID" b="0" i="0" dirty="0">
              <a:solidFill>
                <a:schemeClr val="bg1"/>
              </a:solidFill>
              <a:effectLst/>
              <a:latin typeface="Roboto" panose="020B0604020202020204" pitchFamily="2" charset="0"/>
            </a:endParaRPr>
          </a:p>
          <a:p>
            <a:endParaRPr lang="en-ID" dirty="0">
              <a:solidFill>
                <a:schemeClr val="bg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BAE114-7388-E1AE-6A0A-9857928A85B7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0" y="311760"/>
            <a:ext cx="9144000" cy="690563"/>
          </a:xfrm>
        </p:spPr>
        <p:txBody>
          <a:bodyPr/>
          <a:lstStyle/>
          <a:p>
            <a:r>
              <a:rPr lang="en-US" dirty="0"/>
              <a:t>Cara </a:t>
            </a:r>
            <a:r>
              <a:rPr lang="en-US" dirty="0" err="1"/>
              <a:t>Pembuatan</a:t>
            </a:r>
            <a:r>
              <a:rPr lang="en-US" dirty="0"/>
              <a:t> Flowchart 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6322527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5E5CA83-A059-515B-80BB-E880111BD3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D" dirty="0" err="1">
                <a:solidFill>
                  <a:schemeClr val="bg1"/>
                </a:solidFill>
                <a:latin typeface="ff8"/>
              </a:rPr>
              <a:t>J</a:t>
            </a:r>
            <a:r>
              <a:rPr lang="en-ID" b="0" i="0" dirty="0" err="1">
                <a:solidFill>
                  <a:schemeClr val="bg1"/>
                </a:solidFill>
                <a:effectLst/>
                <a:latin typeface="ff8"/>
              </a:rPr>
              <a:t>alannya</a:t>
            </a:r>
            <a:r>
              <a:rPr lang="en-ID" b="0" i="0" dirty="0">
                <a:solidFill>
                  <a:schemeClr val="bg1"/>
                </a:solidFill>
                <a:effectLst/>
                <a:latin typeface="ff8"/>
              </a:rPr>
              <a:t> proses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ff8"/>
              </a:rPr>
              <a:t>digambarkan</a:t>
            </a:r>
            <a:r>
              <a:rPr lang="en-ID" b="0" i="0" dirty="0">
                <a:solidFill>
                  <a:schemeClr val="bg1"/>
                </a:solidFill>
                <a:effectLst/>
                <a:latin typeface="ff8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ff8"/>
              </a:rPr>
              <a:t>dari</a:t>
            </a:r>
            <a:r>
              <a:rPr lang="en-ID" b="0" i="0" dirty="0">
                <a:solidFill>
                  <a:schemeClr val="bg1"/>
                </a:solidFill>
                <a:effectLst/>
                <a:latin typeface="ff8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ff8"/>
              </a:rPr>
              <a:t>atas</a:t>
            </a:r>
            <a:r>
              <a:rPr lang="en-ID" b="0" i="0" dirty="0">
                <a:solidFill>
                  <a:schemeClr val="bg1"/>
                </a:solidFill>
                <a:effectLst/>
                <a:latin typeface="ff8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ff8"/>
              </a:rPr>
              <a:t>ke</a:t>
            </a:r>
            <a:r>
              <a:rPr lang="en-ID" b="0" i="0" dirty="0">
                <a:solidFill>
                  <a:schemeClr val="bg1"/>
                </a:solidFill>
                <a:effectLst/>
                <a:latin typeface="ff8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ff8"/>
              </a:rPr>
              <a:t>bawah</a:t>
            </a:r>
            <a:r>
              <a:rPr lang="en-ID" b="0" i="0" dirty="0">
                <a:solidFill>
                  <a:schemeClr val="bg1"/>
                </a:solidFill>
                <a:effectLst/>
                <a:latin typeface="ff8"/>
              </a:rPr>
              <a:t> dan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ff8"/>
              </a:rPr>
              <a:t>diberikan</a:t>
            </a:r>
            <a:r>
              <a:rPr lang="en-ID" b="0" i="0" dirty="0">
                <a:solidFill>
                  <a:schemeClr val="bg1"/>
                </a:solidFill>
                <a:effectLst/>
                <a:latin typeface="ff8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ff8"/>
              </a:rPr>
              <a:t>tanda</a:t>
            </a:r>
            <a:r>
              <a:rPr lang="en-ID" b="0" i="0" dirty="0">
                <a:solidFill>
                  <a:schemeClr val="bg1"/>
                </a:solidFill>
                <a:effectLst/>
                <a:latin typeface="ff8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ff8"/>
              </a:rPr>
              <a:t>panah</a:t>
            </a:r>
            <a:r>
              <a:rPr lang="en-ID" b="0" i="0" dirty="0">
                <a:solidFill>
                  <a:schemeClr val="bg1"/>
                </a:solidFill>
                <a:effectLst/>
                <a:latin typeface="ff8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ff8"/>
              </a:rPr>
              <a:t>untuk</a:t>
            </a:r>
            <a:r>
              <a:rPr lang="en-ID" b="0" i="0" dirty="0">
                <a:solidFill>
                  <a:schemeClr val="bg1"/>
                </a:solidFill>
                <a:effectLst/>
                <a:latin typeface="ff8"/>
              </a:rPr>
              <a:t> </a:t>
            </a:r>
            <a:r>
              <a:rPr lang="en-ID" b="0" i="0" dirty="0" err="1">
                <a:solidFill>
                  <a:schemeClr val="bg1"/>
                </a:solidFill>
                <a:effectLst/>
                <a:latin typeface="ff8"/>
              </a:rPr>
              <a:t>memperjelas</a:t>
            </a:r>
            <a:endParaRPr lang="en-ID" b="0" i="0" dirty="0">
              <a:solidFill>
                <a:schemeClr val="bg1"/>
              </a:solidFill>
              <a:effectLst/>
              <a:latin typeface="ff8"/>
            </a:endParaRPr>
          </a:p>
          <a:p>
            <a:r>
              <a:rPr lang="en-ID" b="0" i="0" dirty="0" err="1">
                <a:solidFill>
                  <a:schemeClr val="bg1"/>
                </a:solidFill>
                <a:effectLst/>
                <a:latin typeface="ff8"/>
              </a:rPr>
              <a:t>Sebuah</a:t>
            </a:r>
            <a:r>
              <a:rPr lang="en-ID" b="0" i="0" dirty="0">
                <a:solidFill>
                  <a:schemeClr val="bg1"/>
                </a:solidFill>
                <a:effectLst/>
                <a:latin typeface="ff8"/>
              </a:rPr>
              <a:t> flowchart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ff8"/>
              </a:rPr>
              <a:t>diawali</a:t>
            </a:r>
            <a:r>
              <a:rPr lang="en-ID" b="0" i="0" dirty="0">
                <a:solidFill>
                  <a:schemeClr val="bg1"/>
                </a:solidFill>
                <a:effectLst/>
                <a:latin typeface="ff8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ff8"/>
              </a:rPr>
              <a:t>dari</a:t>
            </a:r>
            <a:r>
              <a:rPr lang="en-ID" b="0" i="0" dirty="0">
                <a:solidFill>
                  <a:schemeClr val="bg1"/>
                </a:solidFill>
                <a:effectLst/>
                <a:latin typeface="ff8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ff8"/>
              </a:rPr>
              <a:t>satu</a:t>
            </a:r>
            <a:r>
              <a:rPr lang="en-ID" b="0" i="0" dirty="0">
                <a:solidFill>
                  <a:schemeClr val="bg1"/>
                </a:solidFill>
                <a:effectLst/>
                <a:latin typeface="ff8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ff8"/>
              </a:rPr>
              <a:t>titik</a:t>
            </a:r>
            <a:r>
              <a:rPr lang="en-ID" b="0" i="0" dirty="0">
                <a:solidFill>
                  <a:schemeClr val="bg1"/>
                </a:solidFill>
                <a:effectLst/>
                <a:latin typeface="ff8"/>
              </a:rPr>
              <a:t> START dan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ff8"/>
              </a:rPr>
              <a:t>diakhiri</a:t>
            </a:r>
            <a:r>
              <a:rPr lang="en-ID" b="0" i="0" dirty="0">
                <a:solidFill>
                  <a:schemeClr val="bg1"/>
                </a:solidFill>
                <a:effectLst/>
                <a:latin typeface="ff8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ff8"/>
              </a:rPr>
              <a:t>dengan</a:t>
            </a:r>
            <a:r>
              <a:rPr lang="en-ID" b="0" i="0" dirty="0">
                <a:solidFill>
                  <a:schemeClr val="bg1"/>
                </a:solidFill>
                <a:effectLst/>
                <a:latin typeface="ff8"/>
              </a:rPr>
              <a:t> END</a:t>
            </a:r>
            <a:endParaRPr lang="en-ID" dirty="0">
              <a:solidFill>
                <a:schemeClr val="bg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0D4526-D73F-7AB1-F944-5CD7CA85AE9F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0" y="311760"/>
            <a:ext cx="8001000" cy="690563"/>
          </a:xfrm>
        </p:spPr>
        <p:txBody>
          <a:bodyPr/>
          <a:lstStyle/>
          <a:p>
            <a:r>
              <a:rPr lang="en-US" dirty="0"/>
              <a:t>Cara </a:t>
            </a:r>
            <a:r>
              <a:rPr lang="en-US" dirty="0" err="1"/>
              <a:t>Pembuatan</a:t>
            </a:r>
            <a:r>
              <a:rPr lang="en-US" dirty="0"/>
              <a:t> Flowchart </a:t>
            </a:r>
            <a:endParaRPr lang="en-ID" dirty="0"/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4080547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6831641-5EAB-CE1D-8990-52F28AA4C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990600"/>
            <a:ext cx="8305800" cy="690563"/>
          </a:xfrm>
        </p:spPr>
        <p:txBody>
          <a:bodyPr/>
          <a:lstStyle/>
          <a:p>
            <a:r>
              <a:rPr lang="en-US" dirty="0"/>
              <a:t>Buka draw.io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8D5FA7-7228-7A41-573F-890FF8A54921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/>
              <a:t>Draw.io</a:t>
            </a: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4D402C-FCDA-F00F-548B-7BA5C103FB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702" y="1134340"/>
            <a:ext cx="5259152" cy="328049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64B636A-7E42-2601-E1E9-9F43DCAC10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8405" y="3926027"/>
            <a:ext cx="3922708" cy="2325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8534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7600ADC-F041-A378-5F4B-BFBD9F5843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5CEE4F-7DB7-D0B8-6618-46CE79BC6B33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D6B6DB-27EC-51FB-EF84-3DFA5CDF38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95288"/>
            <a:ext cx="7815029" cy="5543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5135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57DD974-3705-35C9-CB15-01F2CF2D93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990600"/>
            <a:ext cx="4772025" cy="5334000"/>
          </a:xfrm>
        </p:spPr>
        <p:txBody>
          <a:bodyPr/>
          <a:lstStyle/>
          <a:p>
            <a:r>
              <a:rPr lang="en-US" dirty="0"/>
              <a:t>Tools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pembuatan</a:t>
            </a:r>
            <a:r>
              <a:rPr lang="en-US" dirty="0"/>
              <a:t> </a:t>
            </a:r>
            <a:r>
              <a:rPr lang="en-US" dirty="0" err="1"/>
              <a:t>notasi</a:t>
            </a:r>
            <a:endParaRPr lang="en-US" dirty="0"/>
          </a:p>
          <a:p>
            <a:r>
              <a:rPr lang="en-US" dirty="0" err="1"/>
              <a:t>Kalau</a:t>
            </a:r>
            <a:r>
              <a:rPr lang="en-US" dirty="0"/>
              <a:t> </a:t>
            </a:r>
            <a:r>
              <a:rPr lang="en-US" dirty="0" err="1"/>
              <a:t>masih</a:t>
            </a:r>
            <a:r>
              <a:rPr lang="en-US" dirty="0"/>
              <a:t> </a:t>
            </a:r>
            <a:r>
              <a:rPr lang="en-US" dirty="0" err="1"/>
              <a:t>membutuhkan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klik</a:t>
            </a:r>
            <a:r>
              <a:rPr lang="en-US" dirty="0"/>
              <a:t> di more shapes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541CCA-B349-F845-53F0-4DDEE880FEBB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/>
              <a:t>Draw.io</a:t>
            </a: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7737D3-CC9F-AAAA-D5E7-CE1609083C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8699" y="0"/>
            <a:ext cx="205002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482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D874408-26FC-C4D2-F8BE-BAA863406F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44D1B2-0C02-85EA-40FE-9F0F61ED3795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7B34D9-89D6-696D-0E0F-7A46B2102B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8525" y="784414"/>
            <a:ext cx="6629975" cy="5197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6911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A832CCE-5AE0-F55A-F647-107627FC7D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3300413"/>
            <a:ext cx="8305800" cy="3024187"/>
          </a:xfrm>
        </p:spPr>
        <p:txBody>
          <a:bodyPr/>
          <a:lstStyle/>
          <a:p>
            <a:pPr marL="342900" lvl="0" indent="-342900" algn="just">
              <a:lnSpc>
                <a:spcPct val="115000"/>
              </a:lnSpc>
              <a:buFont typeface="+mj-lt"/>
              <a:buAutoNum type="arabicPeriod"/>
            </a:pP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Memasukan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kata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awal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akan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dibalikan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katanya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minimal 10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karakter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di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bawah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itu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akan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menampilkan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message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bahwa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data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terlalu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sedikit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Kata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hasil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dari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dibalikan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dimasukan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kolom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textbox yang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tidak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bisa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di edit,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dimana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hasil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dari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kata yang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dibalikan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ini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menghapus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adanya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spasi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baik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ada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di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awal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tengah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atau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akhir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kata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E447D3-7C83-2FCA-EE87-8B86CF28331D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 err="1"/>
              <a:t>Tugas</a:t>
            </a:r>
            <a:r>
              <a:rPr lang="en-US" dirty="0"/>
              <a:t> </a:t>
            </a:r>
            <a:r>
              <a:rPr lang="en-US" dirty="0" err="1"/>
              <a:t>Buat</a:t>
            </a:r>
            <a:r>
              <a:rPr lang="en-US" dirty="0"/>
              <a:t> Flowchart</a:t>
            </a: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36CC27-2748-FECE-819B-E5A7719A72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866" t="17200" r="45512" b="51080"/>
          <a:stretch/>
        </p:blipFill>
        <p:spPr bwMode="auto">
          <a:xfrm>
            <a:off x="2395537" y="1123949"/>
            <a:ext cx="3981450" cy="183832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2821952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4"/>
          <p:cNvSpPr txBox="1"/>
          <p:nvPr/>
        </p:nvSpPr>
        <p:spPr>
          <a:xfrm>
            <a:off x="152400" y="1533427"/>
            <a:ext cx="8458200" cy="21851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endParaRPr lang="en-ID" sz="1800" b="0" i="0" u="none" strike="noStrike" baseline="0" dirty="0"/>
          </a:p>
          <a:p>
            <a:r>
              <a:rPr lang="en-ID" sz="1800" b="0" i="0" u="none" strike="noStrike" baseline="0" dirty="0" err="1">
                <a:solidFill>
                  <a:schemeClr val="bg1"/>
                </a:solidFill>
              </a:rPr>
              <a:t>Harwikaya</a:t>
            </a:r>
            <a:r>
              <a:rPr lang="en-ID" sz="1800" b="0" i="0" u="none" strike="noStrike" baseline="0" dirty="0">
                <a:solidFill>
                  <a:schemeClr val="bg1"/>
                </a:solidFill>
              </a:rPr>
              <a:t>, </a:t>
            </a:r>
            <a:r>
              <a:rPr lang="en-ID" sz="1800" b="0" i="0" u="none" strike="noStrike" baseline="0" dirty="0" err="1">
                <a:solidFill>
                  <a:schemeClr val="bg1"/>
                </a:solidFill>
              </a:rPr>
              <a:t>dkk</a:t>
            </a:r>
            <a:r>
              <a:rPr lang="en-ID" sz="1800" b="0" i="0" u="none" strike="noStrike" baseline="0" dirty="0">
                <a:solidFill>
                  <a:schemeClr val="bg1"/>
                </a:solidFill>
              </a:rPr>
              <a:t>, Dasar </a:t>
            </a:r>
            <a:r>
              <a:rPr lang="en-ID" sz="1800" b="0" i="0" u="none" strike="noStrike" baseline="0" dirty="0" err="1">
                <a:solidFill>
                  <a:schemeClr val="bg1"/>
                </a:solidFill>
              </a:rPr>
              <a:t>Pemrograman</a:t>
            </a:r>
            <a:r>
              <a:rPr lang="en-ID" sz="1800" b="0" i="0" u="none" strike="noStrike" baseline="0" dirty="0">
                <a:solidFill>
                  <a:schemeClr val="bg1"/>
                </a:solidFill>
              </a:rPr>
              <a:t>, </a:t>
            </a:r>
            <a:r>
              <a:rPr lang="en-ID" sz="1800" b="0" i="0" u="none" strike="noStrike" baseline="0" dirty="0" err="1">
                <a:solidFill>
                  <a:schemeClr val="bg1"/>
                </a:solidFill>
              </a:rPr>
              <a:t>Penerbit</a:t>
            </a:r>
            <a:r>
              <a:rPr lang="en-ID" sz="1800" b="0" i="0" u="none" strike="noStrike" baseline="0" dirty="0">
                <a:solidFill>
                  <a:schemeClr val="bg1"/>
                </a:solidFill>
              </a:rPr>
              <a:t> Andi, 2017 </a:t>
            </a:r>
            <a:endParaRPr dirty="0">
              <a:solidFill>
                <a:schemeClr val="bg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1800" b="0" i="0" u="none" strike="noStrike" baseline="0" dirty="0" err="1">
                <a:solidFill>
                  <a:schemeClr val="bg1"/>
                </a:solidFill>
              </a:rPr>
              <a:t>Kjell</a:t>
            </a:r>
            <a:r>
              <a:rPr lang="en-US" sz="1800" b="0" i="0" u="none" strike="noStrike" baseline="0" dirty="0">
                <a:solidFill>
                  <a:schemeClr val="bg1"/>
                </a:solidFill>
              </a:rPr>
              <a:t> Backman, Structured </a:t>
            </a:r>
            <a:r>
              <a:rPr lang="en-US" sz="1800" b="0" i="0" u="none" strike="noStrike" baseline="0" dirty="0" err="1">
                <a:solidFill>
                  <a:schemeClr val="bg1"/>
                </a:solidFill>
              </a:rPr>
              <a:t>Programmming</a:t>
            </a:r>
            <a:r>
              <a:rPr lang="en-US" sz="1800" b="0" i="0" u="none" strike="noStrike" baseline="0" dirty="0">
                <a:solidFill>
                  <a:schemeClr val="bg1"/>
                </a:solidFill>
              </a:rPr>
              <a:t> with </a:t>
            </a:r>
            <a:r>
              <a:rPr lang="en-US" sz="1800" b="0" i="0" u="none" strike="noStrike" baseline="0" dirty="0" err="1">
                <a:solidFill>
                  <a:schemeClr val="bg1"/>
                </a:solidFill>
              </a:rPr>
              <a:t>c++</a:t>
            </a:r>
            <a:r>
              <a:rPr lang="en-US" sz="1800" b="0" i="0" u="none" strike="noStrike" baseline="0" dirty="0">
                <a:solidFill>
                  <a:schemeClr val="bg1"/>
                </a:solidFill>
              </a:rPr>
              <a:t>, 2012 </a:t>
            </a:r>
          </a:p>
          <a:p>
            <a:r>
              <a:rPr lang="en-ID" sz="1800" b="0" i="0" u="none" strike="noStrike" baseline="0" dirty="0">
                <a:solidFill>
                  <a:srgbClr val="000000"/>
                </a:solidFill>
              </a:rPr>
              <a:t>	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Sumber</a:t>
            </a:r>
            <a:r>
              <a:rPr lang="en-U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Internet :</a:t>
            </a:r>
            <a:endParaRPr sz="16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u="sng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https://www.academia.edu/12289706/PENGANTAR_ALGORITMA_DAN_FLOWCHART</a:t>
            </a:r>
            <a:endParaRPr lang="en-US" sz="1600" u="sng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36ED0BE-3DD3-29C8-1107-3516FE843B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Input layout</a:t>
            </a:r>
          </a:p>
          <a:p>
            <a:r>
              <a:rPr lang="en-US" dirty="0"/>
              <a:t>Proses</a:t>
            </a:r>
          </a:p>
          <a:p>
            <a:r>
              <a:rPr lang="en-US" dirty="0"/>
              <a:t>Output Layout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DB476E-D804-ED60-B46D-74D7375513BD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0" y="311760"/>
            <a:ext cx="7545475" cy="690563"/>
          </a:xfrm>
        </p:spPr>
        <p:txBody>
          <a:bodyPr/>
          <a:lstStyle/>
          <a:p>
            <a:r>
              <a:rPr lang="en-US" dirty="0"/>
              <a:t>Flow </a:t>
            </a:r>
            <a:r>
              <a:rPr lang="en-US" dirty="0" err="1"/>
              <a:t>Pembuatan</a:t>
            </a:r>
            <a:r>
              <a:rPr lang="en-US" dirty="0"/>
              <a:t> Program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0194779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5"/>
          <p:cNvSpPr txBox="1">
            <a:spLocks noGrp="1"/>
          </p:cNvSpPr>
          <p:nvPr>
            <p:ph type="body" idx="1"/>
          </p:nvPr>
        </p:nvSpPr>
        <p:spPr>
          <a:xfrm>
            <a:off x="2261755" y="3162300"/>
            <a:ext cx="46482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9983FC1-94ED-70C4-11D5-8EF82CB9A8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Input : </a:t>
            </a:r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nol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inputan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luar</a:t>
            </a:r>
            <a:endParaRPr lang="en-US" dirty="0"/>
          </a:p>
          <a:p>
            <a:r>
              <a:rPr lang="en-US" dirty="0"/>
              <a:t>Output : </a:t>
            </a:r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minimal 1 </a:t>
            </a:r>
            <a:r>
              <a:rPr lang="en-US" dirty="0" err="1"/>
              <a:t>keluaran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3755CA-114C-C2A6-8694-6B7C88149AC0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 err="1"/>
              <a:t>Keterangan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339967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A603177-2B8A-0ED5-923D-02B95EC311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Bagan yang </a:t>
            </a:r>
            <a:r>
              <a:rPr lang="en-US" dirty="0" err="1"/>
              <a:t>mempunyai</a:t>
            </a:r>
            <a:r>
              <a:rPr lang="en-US" dirty="0"/>
              <a:t> </a:t>
            </a:r>
            <a:r>
              <a:rPr lang="en-US" dirty="0" err="1"/>
              <a:t>arus</a:t>
            </a:r>
            <a:r>
              <a:rPr lang="en-US" dirty="0"/>
              <a:t> yang </a:t>
            </a:r>
            <a:r>
              <a:rPr lang="en-US" dirty="0" err="1"/>
              <a:t>menggambarkan</a:t>
            </a:r>
            <a:r>
              <a:rPr lang="en-US" dirty="0"/>
              <a:t> Langkah </a:t>
            </a:r>
            <a:r>
              <a:rPr lang="en-US" dirty="0" err="1"/>
              <a:t>penyelesaian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masalah</a:t>
            </a:r>
            <a:endParaRPr lang="en-US" dirty="0"/>
          </a:p>
          <a:p>
            <a:r>
              <a:rPr lang="en-US" dirty="0" err="1"/>
              <a:t>Tipe</a:t>
            </a:r>
            <a:r>
              <a:rPr lang="en-US" dirty="0"/>
              <a:t> Flowchart :</a:t>
            </a:r>
          </a:p>
          <a:p>
            <a:pPr lvl="1"/>
            <a:r>
              <a:rPr lang="en-US" dirty="0"/>
              <a:t>System Flowchart -&gt; Flowchart yang </a:t>
            </a:r>
            <a:r>
              <a:rPr lang="en-US" dirty="0" err="1"/>
              <a:t>menggambarkan</a:t>
            </a:r>
            <a:r>
              <a:rPr lang="en-US" dirty="0"/>
              <a:t> </a:t>
            </a:r>
            <a:r>
              <a:rPr lang="en-US" dirty="0" err="1"/>
              <a:t>prosedur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proses </a:t>
            </a:r>
            <a:r>
              <a:rPr lang="en-US" dirty="0" err="1"/>
              <a:t>pengolahan</a:t>
            </a:r>
            <a:r>
              <a:rPr lang="en-US" dirty="0"/>
              <a:t> data</a:t>
            </a:r>
          </a:p>
          <a:p>
            <a:pPr lvl="1"/>
            <a:r>
              <a:rPr lang="en-US" dirty="0"/>
              <a:t>Program Flowchart -&gt; </a:t>
            </a:r>
            <a:r>
              <a:rPr lang="en-US" dirty="0" err="1"/>
              <a:t>urutan</a:t>
            </a:r>
            <a:r>
              <a:rPr lang="en-US" dirty="0"/>
              <a:t> </a:t>
            </a:r>
            <a:r>
              <a:rPr lang="en-US" dirty="0" err="1"/>
              <a:t>instruksi</a:t>
            </a:r>
            <a:r>
              <a:rPr lang="en-US" dirty="0"/>
              <a:t> yang </a:t>
            </a:r>
            <a:r>
              <a:rPr lang="en-US" dirty="0" err="1"/>
              <a:t>digambarkan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symbol </a:t>
            </a:r>
            <a:r>
              <a:rPr lang="en-US" dirty="0" err="1"/>
              <a:t>tertentu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memecahkan</a:t>
            </a:r>
            <a:r>
              <a:rPr lang="en-US" dirty="0"/>
              <a:t> </a:t>
            </a:r>
            <a:r>
              <a:rPr lang="en-US" dirty="0" err="1"/>
              <a:t>masalah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program</a:t>
            </a:r>
          </a:p>
          <a:p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2B96FF-CE43-E93C-1976-B50E8412E9A3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/>
              <a:t>Flowchart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364193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E3D47A-6665-1F93-C89A-20DEC59C248A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 err="1"/>
              <a:t>Notasi</a:t>
            </a: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5FEBC6-5B6B-005F-B664-12D96D0D04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6759" y="1002323"/>
            <a:ext cx="5679880" cy="5002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674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862AD14-619C-1285-EC02-35957D8B92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CEC11B-30CE-878C-0E74-B7E21FC6C13D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 err="1"/>
              <a:t>Notasi</a:t>
            </a: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BC6000-3369-D0A9-19E1-8E08CCD6A8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8738" y="1111476"/>
            <a:ext cx="5198613" cy="499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237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AB4FE3-ACD3-FA89-8E3B-93E41699EC74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flowchart</a:t>
            </a: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031C79-2795-8762-6200-42A468824F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614" y="1120868"/>
            <a:ext cx="5448772" cy="5159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7194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C635105-2FCC-B527-2FFB-04105940B6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93E1D8-8D19-A2A7-2F6C-E5B945582EE4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0" y="311760"/>
            <a:ext cx="8358188" cy="690563"/>
          </a:xfrm>
        </p:spPr>
        <p:txBody>
          <a:bodyPr/>
          <a:lstStyle/>
          <a:p>
            <a:r>
              <a:rPr lang="en-US" dirty="0" err="1"/>
              <a:t>Notasi</a:t>
            </a:r>
            <a:r>
              <a:rPr lang="en-US" dirty="0"/>
              <a:t> yang </a:t>
            </a:r>
            <a:r>
              <a:rPr lang="en-US" dirty="0" err="1"/>
              <a:t>sering</a:t>
            </a:r>
            <a:r>
              <a:rPr lang="en-US" dirty="0"/>
              <a:t> </a:t>
            </a:r>
            <a:r>
              <a:rPr lang="en-US" dirty="0" err="1"/>
              <a:t>digunakan</a:t>
            </a: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F4257E-C278-38C4-A661-92F940AFE7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842" y="1116129"/>
            <a:ext cx="7788315" cy="4625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7235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BC4C4-E26F-8F3D-7B3E-A41FE4335D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D1A48E-FC4D-F5D0-BC8E-8E296C5E116A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9CC417-D8B7-EA13-02EF-50C9F02B79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6284" y="1192336"/>
            <a:ext cx="4511431" cy="4473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987059"/>
      </p:ext>
    </p:extLst>
  </p:cSld>
  <p:clrMapOvr>
    <a:masterClrMapping/>
  </p:clrMapOvr>
</p:sld>
</file>

<file path=ppt/theme/theme1.xml><?xml version="1.0" encoding="utf-8"?>
<a:theme xmlns:a="http://schemas.openxmlformats.org/drawingml/2006/main" name="Theme baru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3213</TotalTime>
  <Words>288</Words>
  <Application>Microsoft Office PowerPoint</Application>
  <PresentationFormat>On-screen Show (4:3)</PresentationFormat>
  <Paragraphs>50</Paragraphs>
  <Slides>20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Roboto</vt:lpstr>
      <vt:lpstr>Calibri</vt:lpstr>
      <vt:lpstr>Tahoma</vt:lpstr>
      <vt:lpstr>ff8</vt:lpstr>
      <vt:lpstr>Impact</vt:lpstr>
      <vt:lpstr>Libre Baskerville</vt:lpstr>
      <vt:lpstr>Theme baru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loundry first</cp:lastModifiedBy>
  <cp:revision>7</cp:revision>
  <dcterms:modified xsi:type="dcterms:W3CDTF">2022-09-17T07:39:03Z</dcterms:modified>
</cp:coreProperties>
</file>