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1"/>
  </p:notesMasterIdLst>
  <p:sldIdLst>
    <p:sldId id="256" r:id="rId2"/>
    <p:sldId id="312" r:id="rId3"/>
    <p:sldId id="313" r:id="rId4"/>
    <p:sldId id="295" r:id="rId5"/>
    <p:sldId id="314" r:id="rId6"/>
    <p:sldId id="315" r:id="rId7"/>
    <p:sldId id="316" r:id="rId8"/>
    <p:sldId id="317" r:id="rId9"/>
    <p:sldId id="318" r:id="rId10"/>
    <p:sldId id="321" r:id="rId11"/>
    <p:sldId id="319" r:id="rId12"/>
    <p:sldId id="320" r:id="rId13"/>
    <p:sldId id="322" r:id="rId14"/>
    <p:sldId id="325" r:id="rId15"/>
    <p:sldId id="326" r:id="rId16"/>
    <p:sldId id="324" r:id="rId17"/>
    <p:sldId id="327" r:id="rId18"/>
    <p:sldId id="274" r:id="rId19"/>
    <p:sldId id="275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  <p:embeddedFont>
      <p:font typeface="Libre Baskerville" panose="02000000000000000000" pitchFamily="2" charset="0"/>
      <p:regular r:id="rId27"/>
      <p:bold r:id="rId28"/>
      <p: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Baru">
  <p:cSld name="Theme Bar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>
            <a:hlinkClick r:id="" action="ppaction://hlinkshowjump?jump=previousslide"/>
          </p:cNvPr>
          <p:cNvSpPr/>
          <p:nvPr/>
        </p:nvSpPr>
        <p:spPr>
          <a:xfrm flipH="1">
            <a:off x="76990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30" name="Google Shape;30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31" name="Google Shape;31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C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">
            <a:hlinkClick r:id="" action="ppaction://hlinkshowjump?jump=previousslide"/>
          </p:cNvPr>
          <p:cNvSpPr/>
          <p:nvPr/>
        </p:nvSpPr>
        <p:spPr>
          <a:xfrm flipH="1">
            <a:off x="76962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990600" y="990600"/>
            <a:ext cx="67818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gongoding.com/web/php/dasar/tipe-data-dan-variab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 err="1"/>
              <a:t>Tipe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04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D56A60-27AC-BFDC-EE4B-6D446E3B10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2706" y="3189430"/>
            <a:ext cx="7088275" cy="690563"/>
          </a:xfrm>
        </p:spPr>
        <p:txBody>
          <a:bodyPr/>
          <a:lstStyle/>
          <a:p>
            <a:pPr algn="ctr"/>
            <a:r>
              <a:rPr lang="en-US" dirty="0"/>
              <a:t>LATIHAN 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836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601D13-C3E4-AFE9-632E-66E48571E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ED30-B5BA-3B46-E292-A8538C34D8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426C1-CF3C-8097-4E9F-DABA1E34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25" y="1159282"/>
            <a:ext cx="5747697" cy="2194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BD0A6-4A1B-833E-EF70-EE3E1DDC8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25" y="3657600"/>
            <a:ext cx="5759292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4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637FA-5613-9719-3EEA-79508BC74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2D6C-BAA0-7C75-DD8B-0A8A3B29FC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latihanform.php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9D16F-5E64-EFC0-78AC-E0D8AA5F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5" y="1176678"/>
            <a:ext cx="7845423" cy="42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956D95-5744-E8E2-3517-D31FF13EA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8126-BCE0-07A5-0AF1-20F45AE7EFD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latihanjawaban.php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0392A-9492-F45B-38A5-E240300F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3" y="1116860"/>
            <a:ext cx="7795939" cy="41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D56A60-27AC-BFDC-EE4B-6D446E3B10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2706" y="3189430"/>
            <a:ext cx="7088275" cy="690563"/>
          </a:xfrm>
        </p:spPr>
        <p:txBody>
          <a:bodyPr/>
          <a:lstStyle/>
          <a:p>
            <a:pPr algn="ctr"/>
            <a:r>
              <a:rPr lang="en-US" dirty="0"/>
              <a:t>LATIHAN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381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C5AD4A-7FCE-351E-0976-273D9069B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09549-E526-3E65-4867-F200412F83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B3F2D-5822-7026-5389-0C989918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81" y="1170401"/>
            <a:ext cx="6528437" cy="1441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66767-2D1D-A504-8D00-04C4CD61C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58" y="2791941"/>
            <a:ext cx="6760363" cy="23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8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9B4B5-34F0-6CD5-6310-9A79EDB28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5B27-D453-A32A-B9CB-D0EE5FBB37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Latihancheckdata.php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32BD9-D0C7-41FB-F66B-8C6B59E2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415"/>
            <a:ext cx="9144000" cy="55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BD27-D103-4909-074D-04542D63CEF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6959"/>
            <a:ext cx="7088275" cy="690563"/>
          </a:xfrm>
        </p:spPr>
        <p:txBody>
          <a:bodyPr/>
          <a:lstStyle/>
          <a:p>
            <a:r>
              <a:rPr lang="en-US" dirty="0" err="1"/>
              <a:t>checktipedata.php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BC225-EF57-7CC1-16F8-42A53573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4" y="718473"/>
            <a:ext cx="7659791" cy="61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2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https://jagongoding.com/web/php/dasar/tipe-data-dan-variabel/</a:t>
            </a: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https://www.duniailkom.com/tutorial-belajar-php-cara-pengecekan-tipe-data-argumen-untuk-fungsi-php/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25596F-2159-54DF-0DE5-75924B30A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bentukan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AA6B-96D7-2467-3CC4-E6314D468AE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04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833463-FE2B-0529-3C43-F93A4567F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9750" indent="-514350">
              <a:buFont typeface="+mj-lt"/>
              <a:buAutoNum type="arabicPeriod"/>
            </a:pPr>
            <a:r>
              <a:rPr lang="en-US" dirty="0" err="1"/>
              <a:t>Tipe</a:t>
            </a:r>
            <a:r>
              <a:rPr lang="en-US" dirty="0"/>
              <a:t> Data Scalar</a:t>
            </a:r>
          </a:p>
          <a:p>
            <a:pPr marL="539750" indent="-514350">
              <a:buFont typeface="+mj-lt"/>
              <a:buAutoNum type="arabicPeriod"/>
            </a:pPr>
            <a:r>
              <a:rPr lang="en-US" dirty="0" err="1"/>
              <a:t>Tipe</a:t>
            </a:r>
            <a:r>
              <a:rPr lang="en-US" dirty="0"/>
              <a:t> Data Compound</a:t>
            </a:r>
          </a:p>
          <a:p>
            <a:pPr marL="539750" indent="-514350">
              <a:buFont typeface="+mj-lt"/>
              <a:buAutoNum type="arabicPeriod"/>
            </a:pP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Khusus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35A15-50C5-FFDD-F795-44F0509D694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136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6ED0BE-3DD3-29C8-1107-3516FE843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Integer </a:t>
            </a:r>
          </a:p>
          <a:p>
            <a:pPr lvl="1"/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endParaRPr lang="en-US" sz="2000" dirty="0"/>
          </a:p>
          <a:p>
            <a:pPr lvl="1"/>
            <a:r>
              <a:rPr lang="nn-NO" sz="2000" dirty="0"/>
              <a:t>Contoh : 10, -10</a:t>
            </a:r>
            <a:endParaRPr lang="en-US" sz="2000" dirty="0"/>
          </a:p>
          <a:p>
            <a:r>
              <a:rPr lang="en-US" sz="2400" dirty="0"/>
              <a:t>Float/Double</a:t>
            </a:r>
          </a:p>
          <a:p>
            <a:pPr lvl="1"/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decimal</a:t>
            </a:r>
          </a:p>
          <a:p>
            <a:pPr lvl="1"/>
            <a:r>
              <a:rPr lang="en-US" sz="2000" dirty="0" err="1"/>
              <a:t>Contoh</a:t>
            </a:r>
            <a:r>
              <a:rPr lang="en-US" sz="2000" dirty="0"/>
              <a:t> 6.7, 9.5</a:t>
            </a:r>
          </a:p>
          <a:p>
            <a:r>
              <a:rPr lang="en-US" sz="2400" dirty="0"/>
              <a:t>Boolean </a:t>
            </a:r>
          </a:p>
          <a:p>
            <a:pPr lvl="1"/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true dan </a:t>
            </a:r>
            <a:r>
              <a:rPr lang="en-US" sz="2000" dirty="0" err="1"/>
              <a:t>atau</a:t>
            </a:r>
            <a:r>
              <a:rPr lang="en-US" sz="2000" dirty="0"/>
              <a:t> false</a:t>
            </a:r>
          </a:p>
          <a:p>
            <a:r>
              <a:rPr lang="en-US" sz="2400" dirty="0"/>
              <a:t>String</a:t>
            </a:r>
          </a:p>
          <a:p>
            <a:pPr lvl="1"/>
            <a:r>
              <a:rPr lang="en-US" sz="2000" dirty="0" err="1"/>
              <a:t>Berisi</a:t>
            </a:r>
            <a:r>
              <a:rPr lang="en-US" sz="2000" dirty="0"/>
              <a:t> data </a:t>
            </a:r>
            <a:r>
              <a:rPr lang="en-US" sz="2000" dirty="0" err="1"/>
              <a:t>teks</a:t>
            </a:r>
            <a:r>
              <a:rPr lang="en-US" sz="2000" dirty="0"/>
              <a:t>, dan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didalam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‘ ’ </a:t>
            </a:r>
            <a:r>
              <a:rPr lang="en-US" sz="2000" dirty="0" err="1"/>
              <a:t>atau</a:t>
            </a:r>
            <a:r>
              <a:rPr lang="en-US" sz="2000" dirty="0"/>
              <a:t> “ “</a:t>
            </a:r>
          </a:p>
          <a:p>
            <a:pPr lvl="1"/>
            <a:r>
              <a:rPr lang="en-US" sz="2000" dirty="0" err="1"/>
              <a:t>Contoh</a:t>
            </a:r>
            <a:r>
              <a:rPr lang="en-US" sz="2000" dirty="0"/>
              <a:t> : “Jakarta Selatan”</a:t>
            </a:r>
          </a:p>
          <a:p>
            <a:endParaRPr lang="en-ID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B476E-D804-ED60-B46D-74D7375513B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311760"/>
            <a:ext cx="7545475" cy="690563"/>
          </a:xfrm>
        </p:spPr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Scalar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94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9C132D-D24D-5DCF-4B5C-ADB41417B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Array</a:t>
            </a:r>
          </a:p>
          <a:p>
            <a:pPr lvl="1"/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himpunan</a:t>
            </a:r>
            <a:r>
              <a:rPr lang="en-US" sz="2000" dirty="0"/>
              <a:t> data, dan </a:t>
            </a:r>
            <a:r>
              <a:rPr lang="en-US" sz="2000" dirty="0" err="1"/>
              <a:t>diapit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siku []</a:t>
            </a:r>
          </a:p>
          <a:p>
            <a:pPr lvl="1"/>
            <a:r>
              <a:rPr lang="en-US" sz="2000" dirty="0" err="1"/>
              <a:t>Contoh</a:t>
            </a:r>
            <a:r>
              <a:rPr lang="en-US" sz="2000" dirty="0"/>
              <a:t> : </a:t>
            </a:r>
          </a:p>
          <a:p>
            <a:pPr marL="508000" lvl="1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listbulan</a:t>
            </a:r>
            <a:r>
              <a:rPr lang="en-US" sz="2000" dirty="0"/>
              <a:t> = ["</a:t>
            </a:r>
            <a:r>
              <a:rPr lang="en-US" sz="2000" dirty="0" err="1"/>
              <a:t>Januari</a:t>
            </a:r>
            <a:r>
              <a:rPr lang="en-US" sz="2000" dirty="0"/>
              <a:t>", "</a:t>
            </a:r>
            <a:r>
              <a:rPr lang="en-US" sz="2000" dirty="0" err="1"/>
              <a:t>Febuari</a:t>
            </a:r>
            <a:r>
              <a:rPr lang="en-US" sz="2000" dirty="0"/>
              <a:t>",  "</a:t>
            </a:r>
            <a:r>
              <a:rPr lang="en-US" sz="2000" dirty="0" err="1"/>
              <a:t>Maret</a:t>
            </a:r>
            <a:r>
              <a:rPr lang="en-US" sz="2000" dirty="0"/>
              <a:t>", "April", "Mei", "</a:t>
            </a:r>
            <a:r>
              <a:rPr lang="en-US" sz="2000" dirty="0" err="1"/>
              <a:t>Juni</a:t>
            </a:r>
            <a:r>
              <a:rPr lang="en-US" sz="2000" dirty="0"/>
              <a:t>"];</a:t>
            </a:r>
          </a:p>
          <a:p>
            <a:r>
              <a:rPr lang="en-US" sz="2400" dirty="0"/>
              <a:t>Object</a:t>
            </a:r>
          </a:p>
          <a:p>
            <a:pPr lvl="1"/>
            <a:r>
              <a:rPr lang="en-US" sz="2000" dirty="0"/>
              <a:t>Object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, variable </a:t>
            </a:r>
            <a:r>
              <a:rPr lang="en-US" sz="2000" dirty="0" err="1"/>
              <a:t>dsb</a:t>
            </a:r>
            <a:endParaRPr lang="en-US" sz="2000" dirty="0"/>
          </a:p>
          <a:p>
            <a:pPr lvl="1"/>
            <a:r>
              <a:rPr lang="en-US" sz="2000" dirty="0" err="1"/>
              <a:t>Contoh</a:t>
            </a:r>
            <a:r>
              <a:rPr lang="en-US" sz="2000" dirty="0"/>
              <a:t> :</a:t>
            </a:r>
          </a:p>
          <a:p>
            <a:pPr marL="508000" lvl="1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508000" lvl="1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Siswa</a:t>
            </a:r>
            <a:r>
              <a:rPr lang="en-US" sz="2000" dirty="0"/>
              <a:t>{</a:t>
            </a:r>
          </a:p>
          <a:p>
            <a:pPr marL="508000" lvl="1" indent="0">
              <a:buNone/>
            </a:pPr>
            <a:r>
              <a:rPr lang="en-US" sz="2000" dirty="0"/>
              <a:t> 	var $</a:t>
            </a:r>
            <a:r>
              <a:rPr lang="en-US" sz="2000" dirty="0" err="1"/>
              <a:t>nama</a:t>
            </a:r>
            <a:r>
              <a:rPr lang="en-US" sz="2000" dirty="0"/>
              <a:t>=‘’;</a:t>
            </a:r>
          </a:p>
          <a:p>
            <a:pPr marL="508000" lvl="1" indent="0">
              <a:buNone/>
            </a:pPr>
            <a:r>
              <a:rPr lang="en-US" sz="2000" dirty="0"/>
              <a:t> 	function </a:t>
            </a:r>
            <a:r>
              <a:rPr lang="en-US" sz="2000" dirty="0" err="1"/>
              <a:t>nama</a:t>
            </a:r>
            <a:r>
              <a:rPr lang="en-US" sz="2000" dirty="0"/>
              <a:t>($s=NULL){</a:t>
            </a:r>
          </a:p>
          <a:p>
            <a:pPr marL="508000" lvl="1" indent="0">
              <a:buNone/>
            </a:pPr>
            <a:r>
              <a:rPr lang="en-US" sz="2000" dirty="0"/>
              <a:t>	              $this-&gt;</a:t>
            </a:r>
            <a:r>
              <a:rPr lang="en-US" sz="2000" dirty="0" err="1"/>
              <a:t>nama</a:t>
            </a:r>
            <a:r>
              <a:rPr lang="en-US" sz="2000" dirty="0"/>
              <a:t>=$s;</a:t>
            </a:r>
          </a:p>
          <a:p>
            <a:pPr marL="508000" lvl="1" indent="0">
              <a:buNone/>
            </a:pPr>
            <a:r>
              <a:rPr lang="en-US" sz="2000" dirty="0"/>
              <a:t>	}}</a:t>
            </a:r>
          </a:p>
          <a:p>
            <a:pPr marL="508000" lvl="1" indent="0">
              <a:buNone/>
            </a:pPr>
            <a:r>
              <a:rPr lang="en-US" sz="2000" dirty="0"/>
              <a:t>?&gt;</a:t>
            </a:r>
          </a:p>
          <a:p>
            <a:pPr lvl="1"/>
            <a:endParaRPr lang="en-ID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3901-FB2F-2302-3CCA-BC82791FABD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Compund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390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42B211-7422-E2F8-B386-14DBDFD0D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/>
              <a:t>Null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D09-E2D8-AAAD-E8C9-ECBA01B13C5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Khusus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94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F6B47D-E921-88D6-DC07-88EEEDBF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yang </a:t>
            </a:r>
            <a:r>
              <a:rPr lang="sv-SE" sz="3200" dirty="0"/>
              <a:t>digunakan untuk menyimpan data atau nilai secara sementara dan data atau nilai tersebut bisa berubah-ubah setiap kali program dijalankan. Hal ini dikarenakan data yang disimpan dalam variabel akan hilang setelah program selesai dieksekusi.</a:t>
            </a:r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BCC8-37A2-9D87-5FDC-2C59491296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Variable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034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64A8E-5D4E-3522-F2DC-8D449AFFDB4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4472" y="311760"/>
            <a:ext cx="8113058" cy="690563"/>
          </a:xfrm>
        </p:spPr>
        <p:txBody>
          <a:bodyPr/>
          <a:lstStyle/>
          <a:p>
            <a:r>
              <a:rPr lang="en-US" sz="3600" dirty="0" err="1"/>
              <a:t>Aturan</a:t>
            </a:r>
            <a:r>
              <a:rPr lang="en-US" sz="3600" dirty="0"/>
              <a:t> </a:t>
            </a:r>
            <a:r>
              <a:rPr lang="en-US" sz="3600" dirty="0" err="1"/>
              <a:t>Pembuatan</a:t>
            </a:r>
            <a:r>
              <a:rPr lang="en-US" sz="3600" dirty="0"/>
              <a:t> Variable</a:t>
            </a:r>
            <a:endParaRPr lang="en-ID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26DB07-73D1-1403-FC44-3654C3080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11965"/>
              </p:ext>
            </p:extLst>
          </p:nvPr>
        </p:nvGraphicFramePr>
        <p:xfrm>
          <a:off x="242047" y="1154952"/>
          <a:ext cx="8713695" cy="55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77">
                  <a:extLst>
                    <a:ext uri="{9D8B030D-6E8A-4147-A177-3AD203B41FA5}">
                      <a16:colId xmlns:a16="http://schemas.microsoft.com/office/drawing/2014/main" val="3284829958"/>
                    </a:ext>
                  </a:extLst>
                </a:gridCol>
                <a:gridCol w="2976282">
                  <a:extLst>
                    <a:ext uri="{9D8B030D-6E8A-4147-A177-3AD203B41FA5}">
                      <a16:colId xmlns:a16="http://schemas.microsoft.com/office/drawing/2014/main" val="2269001792"/>
                    </a:ext>
                  </a:extLst>
                </a:gridCol>
                <a:gridCol w="4867836">
                  <a:extLst>
                    <a:ext uri="{9D8B030D-6E8A-4147-A177-3AD203B41FA5}">
                      <a16:colId xmlns:a16="http://schemas.microsoft.com/office/drawing/2014/main" val="2543865053"/>
                    </a:ext>
                  </a:extLst>
                </a:gridCol>
              </a:tblGrid>
              <a:tr h="5672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No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Peraturan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Keterangan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29278"/>
                  </a:ext>
                </a:extLst>
              </a:tr>
              <a:tr h="5672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Diawali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tanda</a:t>
                      </a:r>
                      <a:r>
                        <a:rPr lang="en-US" dirty="0"/>
                        <a:t> $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dirty="0" err="1"/>
                        <a:t>Setiap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nama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bahasa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pemrograman</a:t>
                      </a:r>
                      <a:r>
                        <a:rPr lang="en-ID" dirty="0"/>
                        <a:t> PHP </a:t>
                      </a:r>
                      <a:r>
                        <a:rPr lang="en-ID" dirty="0" err="1"/>
                        <a:t>didefinisikan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tanda</a:t>
                      </a:r>
                      <a:r>
                        <a:rPr lang="en-ID" dirty="0"/>
                        <a:t> $ </a:t>
                      </a:r>
                      <a:r>
                        <a:rPr lang="en-ID" dirty="0" err="1"/>
                        <a:t>lalu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diikuti</a:t>
                      </a:r>
                      <a:r>
                        <a:rPr lang="en-ID" dirty="0"/>
                        <a:t> oleh </a:t>
                      </a:r>
                      <a:r>
                        <a:rPr lang="en-ID" dirty="0" err="1"/>
                        <a:t>nama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itu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sendiri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tanpa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melihat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apakah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tipe</a:t>
                      </a:r>
                      <a:r>
                        <a:rPr lang="en-ID" dirty="0"/>
                        <a:t> data </a:t>
                      </a:r>
                      <a:r>
                        <a:rPr lang="en-ID" dirty="0" err="1"/>
                        <a:t>tersebut</a:t>
                      </a:r>
                      <a:r>
                        <a:rPr lang="en-ID" dirty="0"/>
                        <a:t> integer, float, </a:t>
                      </a:r>
                      <a:r>
                        <a:rPr lang="en-ID" dirty="0" err="1"/>
                        <a:t>boolean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atauapun</a:t>
                      </a:r>
                      <a:r>
                        <a:rPr lang="en-ID" dirty="0"/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65570"/>
                  </a:ext>
                </a:extLst>
              </a:tr>
              <a:tr h="5672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Nama </a:t>
                      </a:r>
                      <a:r>
                        <a:rPr lang="en-US" dirty="0" err="1"/>
                        <a:t>diawali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huruf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underscore ( </a:t>
                      </a:r>
                      <a:r>
                        <a:rPr lang="en-US" b="1" dirty="0"/>
                        <a:t>_</a:t>
                      </a:r>
                      <a:r>
                        <a:rPr lang="en-US" dirty="0"/>
                        <a:t> 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dirty="0"/>
                        <a:t>Kita </a:t>
                      </a:r>
                      <a:r>
                        <a:rPr lang="en-ID" dirty="0" err="1"/>
                        <a:t>bisa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membuat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nama</a:t>
                      </a:r>
                      <a:r>
                        <a:rPr lang="en-ID" dirty="0"/>
                        <a:t> $_</a:t>
                      </a:r>
                      <a:r>
                        <a:rPr lang="en-ID" dirty="0" err="1"/>
                        <a:t>nilai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$nilai123 </a:t>
                      </a:r>
                      <a:r>
                        <a:rPr lang="en-ID" dirty="0" err="1"/>
                        <a:t>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tetapi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bisa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membuat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nama</a:t>
                      </a:r>
                      <a:r>
                        <a:rPr lang="en-ID" dirty="0"/>
                        <a:t> $1nilai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9146"/>
                  </a:ext>
                </a:extLst>
              </a:tr>
              <a:tr h="5672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dirty="0"/>
                        <a:t>case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dirty="0"/>
                        <a:t>PHP </a:t>
                      </a:r>
                      <a:r>
                        <a:rPr lang="en-ID" dirty="0" err="1"/>
                        <a:t>membedakan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huruf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besar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kecil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penamaan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. </a:t>
                      </a:r>
                      <a:r>
                        <a:rPr lang="en-ID" dirty="0" err="1"/>
                        <a:t>Maka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$</a:t>
                      </a:r>
                      <a:r>
                        <a:rPr lang="en-ID" dirty="0" err="1"/>
                        <a:t>nilai</a:t>
                      </a:r>
                      <a:r>
                        <a:rPr lang="en-ID" dirty="0"/>
                        <a:t>, $</a:t>
                      </a:r>
                      <a:r>
                        <a:rPr lang="en-ID" dirty="0" err="1"/>
                        <a:t>niLai</a:t>
                      </a:r>
                      <a:r>
                        <a:rPr lang="en-ID" dirty="0"/>
                        <a:t> dan juga $</a:t>
                      </a:r>
                      <a:r>
                        <a:rPr lang="en-ID" dirty="0" err="1"/>
                        <a:t>nIlAi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dianggap</a:t>
                      </a:r>
                      <a:r>
                        <a:rPr lang="en-ID" dirty="0"/>
                        <a:t> 3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berbeda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45974"/>
                  </a:ext>
                </a:extLst>
              </a:tr>
              <a:tr h="5672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dirty="0" err="1"/>
                        <a:t>hanya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boleh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huruf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angka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dirty="0" err="1"/>
                        <a:t>nama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hanya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boleh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tersusun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huruf</a:t>
                      </a:r>
                      <a:r>
                        <a:rPr lang="en-ID" dirty="0"/>
                        <a:t> [a-z]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[A-Z], dan juga </a:t>
                      </a:r>
                      <a:r>
                        <a:rPr lang="en-ID" dirty="0" err="1"/>
                        <a:t>angka</a:t>
                      </a:r>
                      <a:r>
                        <a:rPr lang="en-ID" dirty="0"/>
                        <a:t> [0-9]. Kita </a:t>
                      </a: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bisa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memberi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nama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misalkan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tanda</a:t>
                      </a:r>
                      <a:r>
                        <a:rPr lang="en-ID" dirty="0"/>
                        <a:t> ^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&amp; dan lain </a:t>
                      </a:r>
                      <a:r>
                        <a:rPr lang="en-ID" dirty="0" err="1"/>
                        <a:t>sebagainya</a:t>
                      </a:r>
                      <a:r>
                        <a:rPr lang="en-ID" dirty="0"/>
                        <a:t>. Kita juga </a:t>
                      </a: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bisa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menggunakan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spasi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penamaan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di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02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64A8E-5D4E-3522-F2DC-8D449AFFDB4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4472" y="311760"/>
            <a:ext cx="8113058" cy="690563"/>
          </a:xfrm>
        </p:spPr>
        <p:txBody>
          <a:bodyPr/>
          <a:lstStyle/>
          <a:p>
            <a:r>
              <a:rPr lang="en-US" sz="3600" dirty="0" err="1"/>
              <a:t>Aturan</a:t>
            </a:r>
            <a:r>
              <a:rPr lang="en-US" sz="3600" dirty="0"/>
              <a:t> </a:t>
            </a:r>
            <a:r>
              <a:rPr lang="en-US" sz="3600" dirty="0" err="1"/>
              <a:t>Pembuatan</a:t>
            </a:r>
            <a:r>
              <a:rPr lang="en-US" sz="3600" dirty="0"/>
              <a:t> Variable</a:t>
            </a:r>
            <a:endParaRPr lang="en-ID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26DB07-73D1-1403-FC44-3654C3080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16193"/>
              </p:ext>
            </p:extLst>
          </p:nvPr>
        </p:nvGraphicFramePr>
        <p:xfrm>
          <a:off x="242047" y="1154952"/>
          <a:ext cx="8713695" cy="190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77">
                  <a:extLst>
                    <a:ext uri="{9D8B030D-6E8A-4147-A177-3AD203B41FA5}">
                      <a16:colId xmlns:a16="http://schemas.microsoft.com/office/drawing/2014/main" val="3284829958"/>
                    </a:ext>
                  </a:extLst>
                </a:gridCol>
                <a:gridCol w="2976282">
                  <a:extLst>
                    <a:ext uri="{9D8B030D-6E8A-4147-A177-3AD203B41FA5}">
                      <a16:colId xmlns:a16="http://schemas.microsoft.com/office/drawing/2014/main" val="2269001792"/>
                    </a:ext>
                  </a:extLst>
                </a:gridCol>
                <a:gridCol w="4867836">
                  <a:extLst>
                    <a:ext uri="{9D8B030D-6E8A-4147-A177-3AD203B41FA5}">
                      <a16:colId xmlns:a16="http://schemas.microsoft.com/office/drawing/2014/main" val="2543865053"/>
                    </a:ext>
                  </a:extLst>
                </a:gridCol>
              </a:tblGrid>
              <a:tr h="5672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No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Peraturan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Keterangan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29278"/>
                  </a:ext>
                </a:extLst>
              </a:tr>
              <a:tr h="5672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inisiasi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tanda</a:t>
                      </a:r>
                      <a:r>
                        <a:rPr lang="en-US" dirty="0"/>
                        <a:t> =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dirty="0"/>
                        <a:t>Kita </a:t>
                      </a:r>
                      <a:r>
                        <a:rPr lang="en-ID" dirty="0" err="1"/>
                        <a:t>bisa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memberi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nilai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terhadap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suatu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variabel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menggunakan</a:t>
                      </a:r>
                      <a:r>
                        <a:rPr lang="en-ID" dirty="0"/>
                        <a:t> operator </a:t>
                      </a:r>
                      <a:r>
                        <a:rPr lang="en-ID" dirty="0" err="1"/>
                        <a:t>sama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(=).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D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dirty="0" err="1"/>
                        <a:t>Contoh</a:t>
                      </a:r>
                      <a:r>
                        <a:rPr lang="en-ID" dirty="0"/>
                        <a:t>: $</a:t>
                      </a:r>
                      <a:r>
                        <a:rPr lang="en-ID" dirty="0" err="1"/>
                        <a:t>nama</a:t>
                      </a:r>
                      <a:r>
                        <a:rPr lang="en-ID" dirty="0"/>
                        <a:t> = “</a:t>
                      </a:r>
                      <a:r>
                        <a:rPr lang="en-ID" dirty="0" err="1"/>
                        <a:t>Hariesa</a:t>
                      </a:r>
                      <a:r>
                        <a:rPr lang="en-ID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6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4544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491</Words>
  <Application>Microsoft Office PowerPoint</Application>
  <PresentationFormat>On-screen Show (4:3)</PresentationFormat>
  <Paragraphs>90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Impact</vt:lpstr>
      <vt:lpstr>Libre Baskerville</vt:lpstr>
      <vt:lpstr>Arial</vt:lpstr>
      <vt:lpstr>Calibri</vt:lpstr>
      <vt:lpstr>Tahoma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10</cp:revision>
  <dcterms:modified xsi:type="dcterms:W3CDTF">2022-09-24T05:54:56Z</dcterms:modified>
</cp:coreProperties>
</file>