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24"/>
  </p:notes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21" r:id="rId17"/>
    <p:sldId id="358" r:id="rId18"/>
    <p:sldId id="361" r:id="rId19"/>
    <p:sldId id="359" r:id="rId20"/>
    <p:sldId id="360" r:id="rId21"/>
    <p:sldId id="274" r:id="rId22"/>
    <p:sldId id="275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Impact" panose="020B0806030902050204" pitchFamily="34" charset="0"/>
      <p:regular r:id="rId29"/>
    </p:embeddedFont>
    <p:embeddedFont>
      <p:font typeface="Libre Baskerville" panose="02000000000000000000" pitchFamily="2" charset="0"/>
      <p:regular r:id="rId30"/>
      <p:bold r:id="rId31"/>
      <p:italic r:id="rId32"/>
    </p:embeddedFont>
    <p:embeddedFont>
      <p:font typeface="Tahoma" panose="020B0604030504040204" pitchFamily="3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">
  <p:cSld name="Judul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3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4"/>
          </p:nvPr>
        </p:nvSpPr>
        <p:spPr>
          <a:xfrm>
            <a:off x="2238375" y="4572000"/>
            <a:ext cx="1295400" cy="160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0000" endA="300" endPos="55000" sy="-100000" algn="bl" rotWithShape="0"/>
          </a:effectLst>
        </p:spPr>
      </p:sp>
      <p:sp>
        <p:nvSpPr>
          <p:cNvPr id="16" name="Google Shape;16;p2"/>
          <p:cNvSpPr txBox="1">
            <a:spLocks noGrp="1"/>
          </p:cNvSpPr>
          <p:nvPr>
            <p:ph type="body" idx="5"/>
          </p:nvPr>
        </p:nvSpPr>
        <p:spPr>
          <a:xfrm>
            <a:off x="152400" y="2209800"/>
            <a:ext cx="1752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Modul ke: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Fakultas</a:t>
            </a:r>
            <a:endParaRPr/>
          </a:p>
        </p:txBody>
      </p:sp>
      <p:sp>
        <p:nvSpPr>
          <p:cNvPr id="19" name="Google Shape;19;p2"/>
          <p:cNvSpPr txBox="1"/>
          <p:nvPr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Program Studi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6"/>
          </p:nvPr>
        </p:nvSpPr>
        <p:spPr>
          <a:xfrm>
            <a:off x="76200" y="41148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7"/>
          </p:nvPr>
        </p:nvSpPr>
        <p:spPr>
          <a:xfrm>
            <a:off x="0" y="4953000"/>
            <a:ext cx="182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2" name="Google Shape;22;p2"/>
          <p:cNvCxnSpPr/>
          <p:nvPr/>
        </p:nvCxnSpPr>
        <p:spPr>
          <a:xfrm rot="5400000">
            <a:off x="-228600" y="3429000"/>
            <a:ext cx="4495800" cy="76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3" name="Google Shape;23;p2"/>
          <p:cNvSpPr txBox="1"/>
          <p:nvPr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Modul ke:</a:t>
            </a:r>
            <a:endParaRPr/>
          </a:p>
        </p:txBody>
      </p:sp>
      <p:sp>
        <p:nvSpPr>
          <p:cNvPr id="24" name="Google Shape;24;p2"/>
          <p:cNvSpPr txBox="1"/>
          <p:nvPr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Fakultas</a:t>
            </a:r>
            <a:endParaRPr/>
          </a:p>
        </p:txBody>
      </p:sp>
      <p:sp>
        <p:nvSpPr>
          <p:cNvPr id="25" name="Google Shape;25;p2"/>
          <p:cNvSpPr txBox="1"/>
          <p:nvPr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Program Studi</a:t>
            </a:r>
            <a:endParaRPr/>
          </a:p>
        </p:txBody>
      </p:sp>
      <p:cxnSp>
        <p:nvCxnSpPr>
          <p:cNvPr id="26" name="Google Shape;26;p2"/>
          <p:cNvCxnSpPr/>
          <p:nvPr/>
        </p:nvCxnSpPr>
        <p:spPr>
          <a:xfrm rot="5400000">
            <a:off x="-228600" y="3429000"/>
            <a:ext cx="4495800" cy="762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3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me Baru">
  <p:cSld name="Theme Baru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>
            <a:hlinkClick r:id="" action="ppaction://hlinkshowjump?jump=previousslide"/>
          </p:cNvPr>
          <p:cNvSpPr/>
          <p:nvPr/>
        </p:nvSpPr>
        <p:spPr>
          <a:xfrm flipH="1">
            <a:off x="7699038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/>
          </a:p>
        </p:txBody>
      </p:sp>
      <p:sp>
        <p:nvSpPr>
          <p:cNvPr id="30" name="Google Shape;30;p3">
            <a:hlinkClick r:id="" action="ppaction://hlinkshowjump?jump=nextslide"/>
          </p:cNvPr>
          <p:cNvSpPr/>
          <p:nvPr/>
        </p:nvSpPr>
        <p:spPr>
          <a:xfrm>
            <a:off x="8689638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31" name="Google Shape;31;p3">
            <a:hlinkClick r:id="" action="ppaction://hlinkshowjump?jump=firstslide"/>
          </p:cNvPr>
          <p:cNvSpPr/>
          <p:nvPr/>
        </p:nvSpPr>
        <p:spPr>
          <a:xfrm flipH="1">
            <a:off x="7907722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8337213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2"/>
          </p:nvPr>
        </p:nvSpPr>
        <p:spPr>
          <a:xfrm>
            <a:off x="457200" y="311760"/>
            <a:ext cx="7088275" cy="690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FFC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">
            <a:hlinkClick r:id="" action="ppaction://hlinkshowjump?jump=previousslide"/>
          </p:cNvPr>
          <p:cNvSpPr/>
          <p:nvPr/>
        </p:nvSpPr>
        <p:spPr>
          <a:xfrm flipH="1">
            <a:off x="7696200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endParaRPr sz="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>
            <a:hlinkClick r:id="" action="ppaction://hlinkshowjump?jump=nextslide"/>
          </p:cNvPr>
          <p:cNvSpPr/>
          <p:nvPr/>
        </p:nvSpPr>
        <p:spPr>
          <a:xfrm>
            <a:off x="8689638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endParaRPr sz="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>
            <a:hlinkClick r:id="" action="ppaction://hlinkshowjump?jump=firstslide"/>
          </p:cNvPr>
          <p:cNvSpPr/>
          <p:nvPr/>
        </p:nvSpPr>
        <p:spPr>
          <a:xfrm flipH="1">
            <a:off x="7907722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8337213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/>
          </a:p>
        </p:txBody>
      </p:sp>
      <p:cxnSp>
        <p:nvCxnSpPr>
          <p:cNvPr id="38" name="Google Shape;38;p3"/>
          <p:cNvCxnSpPr/>
          <p:nvPr/>
        </p:nvCxnSpPr>
        <p:spPr>
          <a:xfrm>
            <a:off x="990600" y="990600"/>
            <a:ext cx="6781800" cy="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ftar Pustaka">
  <p:cSld name="Daftar Pustaka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/>
        </p:nvSpPr>
        <p:spPr>
          <a:xfrm>
            <a:off x="1219200" y="228600"/>
            <a:ext cx="51816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Daftar Pustaka</a:t>
            </a:r>
            <a:endParaRPr sz="50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1" name="Google Shape;41;p4">
            <a:hlinkClick r:id="" action="ppaction://hlinkshowjump?jump=previousslide"/>
          </p:cNvPr>
          <p:cNvSpPr/>
          <p:nvPr/>
        </p:nvSpPr>
        <p:spPr>
          <a:xfrm flipH="1">
            <a:off x="7788876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/>
          </a:p>
        </p:txBody>
      </p:sp>
      <p:sp>
        <p:nvSpPr>
          <p:cNvPr id="42" name="Google Shape;42;p4">
            <a:hlinkClick r:id="" action="ppaction://hlinkshowjump?jump=firstslide"/>
          </p:cNvPr>
          <p:cNvSpPr/>
          <p:nvPr/>
        </p:nvSpPr>
        <p:spPr>
          <a:xfrm flipH="1">
            <a:off x="7997560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427051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/>
          </a:p>
        </p:txBody>
      </p:sp>
      <p:sp>
        <p:nvSpPr>
          <p:cNvPr id="44" name="Google Shape;44;p4">
            <a:hlinkClick r:id="" action="ppaction://hlinkshowjump?jump=previousslide"/>
          </p:cNvPr>
          <p:cNvSpPr/>
          <p:nvPr/>
        </p:nvSpPr>
        <p:spPr>
          <a:xfrm flipH="1">
            <a:off x="7772400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endParaRPr sz="9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>
            <a:hlinkClick r:id="" action="ppaction://hlinkshowjump?jump=firstslide"/>
          </p:cNvPr>
          <p:cNvSpPr/>
          <p:nvPr/>
        </p:nvSpPr>
        <p:spPr>
          <a:xfrm flipH="1">
            <a:off x="7997560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8427051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/>
          </a:p>
        </p:txBody>
      </p:sp>
      <p:cxnSp>
        <p:nvCxnSpPr>
          <p:cNvPr id="47" name="Google Shape;47;p4"/>
          <p:cNvCxnSpPr/>
          <p:nvPr/>
        </p:nvCxnSpPr>
        <p:spPr>
          <a:xfrm>
            <a:off x="1063360" y="990600"/>
            <a:ext cx="6934200" cy="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nutup">
  <p:cSld name="Penutup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body" idx="1"/>
          </p:nvPr>
        </p:nvSpPr>
        <p:spPr>
          <a:xfrm>
            <a:off x="2261755" y="3162300"/>
            <a:ext cx="464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0" name="Google Shape;50;p5"/>
          <p:cNvCxnSpPr/>
          <p:nvPr/>
        </p:nvCxnSpPr>
        <p:spPr>
          <a:xfrm>
            <a:off x="2133600" y="2998125"/>
            <a:ext cx="5209309" cy="1588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1" name="Google Shape;51;p5"/>
          <p:cNvSpPr txBox="1"/>
          <p:nvPr/>
        </p:nvSpPr>
        <p:spPr>
          <a:xfrm>
            <a:off x="1995055" y="2123183"/>
            <a:ext cx="51816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Terima Kasih</a:t>
            </a:r>
            <a:endParaRPr sz="50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ackground patter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53745" y="0"/>
            <a:ext cx="9296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 descr="Logo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06830" y="228600"/>
            <a:ext cx="1083425" cy="844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53745" y="0"/>
            <a:ext cx="1473075" cy="3385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53745" y="5907914"/>
            <a:ext cx="9144000" cy="97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53745" y="0"/>
            <a:ext cx="1272945" cy="29253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kelasprogrammer.com/contoh-algoritma-sekuensia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dirty="0"/>
              <a:t>ALGORITMA &amp; PEMOGRAMAN</a:t>
            </a:r>
            <a:endParaRPr dirty="0"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2"/>
          </p:nvPr>
        </p:nvSpPr>
        <p:spPr>
          <a:xfrm>
            <a:off x="3752850" y="3874477"/>
            <a:ext cx="50863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dirty="0" err="1"/>
              <a:t>Algoritma</a:t>
            </a:r>
            <a:r>
              <a:rPr lang="en-US" sz="2000" dirty="0"/>
              <a:t> Sequence</a:t>
            </a:r>
            <a:endParaRPr dirty="0"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3"/>
          </p:nvPr>
        </p:nvSpPr>
        <p:spPr>
          <a:xfrm>
            <a:off x="3752850" y="5257800"/>
            <a:ext cx="5086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Hariesa Budi Prabowo, ST, MM</a:t>
            </a:r>
            <a:endParaRPr/>
          </a:p>
        </p:txBody>
      </p:sp>
      <p:sp>
        <p:nvSpPr>
          <p:cNvPr id="59" name="Google Shape;59;p6"/>
          <p:cNvSpPr>
            <a:spLocks noGrp="1"/>
          </p:cNvSpPr>
          <p:nvPr>
            <p:ph type="pic" idx="4"/>
          </p:nvPr>
        </p:nvSpPr>
        <p:spPr>
          <a:xfrm>
            <a:off x="2209800" y="4114800"/>
            <a:ext cx="1295400" cy="160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0000" endA="300" endPos="55000" sy="-100000" algn="bl" rotWithShape="0"/>
          </a:effectLst>
        </p:spPr>
      </p:sp>
      <p:sp>
        <p:nvSpPr>
          <p:cNvPr id="60" name="Google Shape;60;p6"/>
          <p:cNvSpPr txBox="1">
            <a:spLocks noGrp="1"/>
          </p:cNvSpPr>
          <p:nvPr>
            <p:ph type="body" idx="5"/>
          </p:nvPr>
        </p:nvSpPr>
        <p:spPr>
          <a:xfrm>
            <a:off x="152400" y="2209800"/>
            <a:ext cx="1752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</a:pPr>
            <a:r>
              <a:rPr lang="en-US" dirty="0"/>
              <a:t>06</a:t>
            </a:r>
            <a:endParaRPr dirty="0"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6"/>
          </p:nvPr>
        </p:nvSpPr>
        <p:spPr>
          <a:xfrm>
            <a:off x="76200" y="41148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Fakultas Ilmu Komputer</a:t>
            </a:r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7"/>
          </p:nvPr>
        </p:nvSpPr>
        <p:spPr>
          <a:xfrm>
            <a:off x="0" y="4953000"/>
            <a:ext cx="182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Sistem Informasi</a:t>
            </a:r>
            <a:endParaRPr/>
          </a:p>
        </p:txBody>
      </p:sp>
      <p:sp>
        <p:nvSpPr>
          <p:cNvPr id="63" name="Google Shape;63;p6">
            <a:hlinkClick r:id="" action="ppaction://hlinkshowjump?jump=nextslide"/>
          </p:cNvPr>
          <p:cNvSpPr/>
          <p:nvPr/>
        </p:nvSpPr>
        <p:spPr>
          <a:xfrm>
            <a:off x="3810000" y="5794686"/>
            <a:ext cx="1600200" cy="35230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Pembuka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5457825" y="5794686"/>
            <a:ext cx="1600200" cy="35230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Daftar Pustaka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>
            <a:hlinkClick r:id="" action="ppaction://hlinkshowjump?jump=lastslide"/>
          </p:cNvPr>
          <p:cNvSpPr/>
          <p:nvPr/>
        </p:nvSpPr>
        <p:spPr>
          <a:xfrm>
            <a:off x="7105650" y="5794686"/>
            <a:ext cx="1600200" cy="35230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Akhiri Presentasi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3D952F-7D03-ADC9-A351-5A254D653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AEFFB-0CA5-5533-838D-1144C3DA46E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-107576" y="311760"/>
            <a:ext cx="8305800" cy="690563"/>
          </a:xfrm>
        </p:spPr>
        <p:txBody>
          <a:bodyPr/>
          <a:lstStyle/>
          <a:p>
            <a:r>
              <a:rPr lang="en-US" sz="3200" dirty="0" err="1"/>
              <a:t>Contoh</a:t>
            </a:r>
            <a:r>
              <a:rPr lang="en-US" sz="3200" dirty="0"/>
              <a:t> : </a:t>
            </a:r>
            <a:r>
              <a:rPr lang="en-US" sz="3200" dirty="0" err="1"/>
              <a:t>menghitung</a:t>
            </a:r>
            <a:r>
              <a:rPr lang="en-US" sz="3200" dirty="0"/>
              <a:t> </a:t>
            </a:r>
            <a:r>
              <a:rPr lang="en-US" sz="3200" dirty="0" err="1"/>
              <a:t>luas</a:t>
            </a:r>
            <a:r>
              <a:rPr lang="en-US" sz="3200" dirty="0"/>
              <a:t> </a:t>
            </a:r>
            <a:r>
              <a:rPr lang="en-US" sz="3200" dirty="0" err="1"/>
              <a:t>segitiga</a:t>
            </a:r>
            <a:endParaRPr lang="en-ID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8A865-C34E-0994-0448-E5594CD39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181" y="1609371"/>
            <a:ext cx="4719179" cy="214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2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181A61-5C8A-FEA4-F61F-70D461926F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B0744-479E-BC02-053A-6D58FDBE6E8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TB 1 no 1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71F0C-1412-5217-163A-A575B0200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73" y="1701037"/>
            <a:ext cx="8160059" cy="235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6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7842B6-CFE0-ADBC-AFF5-BE25D1D01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E50B3-425D-9495-61E9-3FD2CE56169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Jawaban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5E320-BF47-DCBB-E40C-94ED54E2D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247" y="960032"/>
            <a:ext cx="4642937" cy="585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30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A307CC-27F7-0F64-9A45-1A3A8DE67E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 variable : n, </a:t>
            </a:r>
            <a:r>
              <a:rPr lang="en-US" dirty="0" err="1"/>
              <a:t>i</a:t>
            </a:r>
            <a:r>
              <a:rPr lang="en-US" dirty="0"/>
              <a:t>=1, a=1, b=2</a:t>
            </a:r>
          </a:p>
          <a:p>
            <a:r>
              <a:rPr lang="en-US" dirty="0"/>
              <a:t>Input </a:t>
            </a:r>
            <a:r>
              <a:rPr lang="en-US" dirty="0" err="1"/>
              <a:t>nilai</a:t>
            </a:r>
            <a:r>
              <a:rPr lang="en-US" dirty="0"/>
              <a:t> n,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</a:p>
          <a:p>
            <a:r>
              <a:rPr lang="en-ID" dirty="0"/>
              <a:t>Print a (line </a:t>
            </a:r>
            <a:r>
              <a:rPr lang="en-ID" dirty="0" err="1"/>
              <a:t>baru</a:t>
            </a:r>
            <a:r>
              <a:rPr lang="en-ID" dirty="0"/>
              <a:t>), </a:t>
            </a:r>
            <a:r>
              <a:rPr lang="en-ID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</a:p>
          <a:p>
            <a:r>
              <a:rPr lang="en-ID" dirty="0" err="1">
                <a:solidFill>
                  <a:schemeClr val="bg1"/>
                </a:solidFill>
              </a:rPr>
              <a:t>i</a:t>
            </a:r>
            <a:r>
              <a:rPr lang="en-ID" dirty="0">
                <a:solidFill>
                  <a:schemeClr val="bg1"/>
                </a:solidFill>
              </a:rPr>
              <a:t> &lt; n , </a:t>
            </a:r>
            <a:r>
              <a:rPr lang="en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 &lt; 3, Y</a:t>
            </a:r>
            <a:r>
              <a:rPr lang="en-ID" dirty="0">
                <a:solidFill>
                  <a:schemeClr val="bg1"/>
                </a:solidFill>
              </a:rPr>
              <a:t> </a:t>
            </a:r>
          </a:p>
          <a:p>
            <a:r>
              <a:rPr lang="en-ID" dirty="0">
                <a:solidFill>
                  <a:schemeClr val="bg1"/>
                </a:solidFill>
              </a:rPr>
              <a:t>Print </a:t>
            </a:r>
            <a:r>
              <a:rPr lang="en-ID" dirty="0" err="1">
                <a:solidFill>
                  <a:schemeClr val="bg1"/>
                </a:solidFill>
              </a:rPr>
              <a:t>a,b</a:t>
            </a:r>
            <a:r>
              <a:rPr lang="en-ID" dirty="0">
                <a:solidFill>
                  <a:schemeClr val="bg1"/>
                </a:solidFill>
              </a:rPr>
              <a:t> (</a:t>
            </a:r>
            <a:r>
              <a:rPr lang="en-ID" dirty="0" err="1">
                <a:solidFill>
                  <a:schemeClr val="bg1"/>
                </a:solidFill>
              </a:rPr>
              <a:t>br</a:t>
            </a:r>
            <a:r>
              <a:rPr lang="en-ID" dirty="0">
                <a:solidFill>
                  <a:schemeClr val="bg1"/>
                </a:solidFill>
              </a:rPr>
              <a:t>), </a:t>
            </a:r>
            <a:r>
              <a:rPr lang="en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1, 2</a:t>
            </a:r>
          </a:p>
          <a:p>
            <a:r>
              <a:rPr lang="en-ID" dirty="0">
                <a:solidFill>
                  <a:schemeClr val="bg1"/>
                </a:solidFill>
              </a:rPr>
              <a:t>b+=2, </a:t>
            </a:r>
            <a:r>
              <a:rPr lang="en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</a:p>
          <a:p>
            <a:r>
              <a:rPr lang="en-ID" dirty="0" err="1">
                <a:solidFill>
                  <a:schemeClr val="bg1"/>
                </a:solidFill>
              </a:rPr>
              <a:t>i</a:t>
            </a:r>
            <a:r>
              <a:rPr lang="en-ID" dirty="0">
                <a:solidFill>
                  <a:schemeClr val="bg1"/>
                </a:solidFill>
              </a:rPr>
              <a:t>++, </a:t>
            </a:r>
            <a:r>
              <a:rPr lang="en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</a:p>
          <a:p>
            <a:r>
              <a:rPr lang="en-ID" dirty="0" err="1">
                <a:solidFill>
                  <a:schemeClr val="bg1"/>
                </a:solidFill>
              </a:rPr>
              <a:t>i</a:t>
            </a:r>
            <a:r>
              <a:rPr lang="en-ID" dirty="0">
                <a:solidFill>
                  <a:schemeClr val="bg1"/>
                </a:solidFill>
              </a:rPr>
              <a:t> &lt; n, </a:t>
            </a:r>
            <a:r>
              <a:rPr lang="en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 &lt; 3, 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30E73-0ADD-8312-9859-CA7C493E8C9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Langkah-Langkah (1)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36252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A307CC-27F7-0F64-9A45-1A3A8DE67E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Print a (line </a:t>
            </a:r>
            <a:r>
              <a:rPr lang="en-ID" dirty="0" err="1"/>
              <a:t>baru</a:t>
            </a:r>
            <a:r>
              <a:rPr lang="en-ID" dirty="0"/>
              <a:t>), </a:t>
            </a:r>
            <a:r>
              <a:rPr lang="en-ID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</a:p>
          <a:p>
            <a:r>
              <a:rPr lang="en-ID" dirty="0" err="1">
                <a:solidFill>
                  <a:schemeClr val="bg1"/>
                </a:solidFill>
              </a:rPr>
              <a:t>i</a:t>
            </a:r>
            <a:r>
              <a:rPr lang="en-ID" dirty="0">
                <a:solidFill>
                  <a:schemeClr val="bg1"/>
                </a:solidFill>
              </a:rPr>
              <a:t> &lt; n , </a:t>
            </a:r>
            <a:r>
              <a:rPr lang="en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 &lt; 3, Y</a:t>
            </a:r>
            <a:r>
              <a:rPr lang="en-ID" dirty="0">
                <a:solidFill>
                  <a:schemeClr val="bg1"/>
                </a:solidFill>
              </a:rPr>
              <a:t> </a:t>
            </a:r>
          </a:p>
          <a:p>
            <a:r>
              <a:rPr lang="en-ID" dirty="0">
                <a:solidFill>
                  <a:schemeClr val="bg1"/>
                </a:solidFill>
              </a:rPr>
              <a:t>Print </a:t>
            </a:r>
            <a:r>
              <a:rPr lang="en-ID" dirty="0" err="1">
                <a:solidFill>
                  <a:schemeClr val="bg1"/>
                </a:solidFill>
              </a:rPr>
              <a:t>a,b</a:t>
            </a:r>
            <a:r>
              <a:rPr lang="en-ID" dirty="0">
                <a:solidFill>
                  <a:schemeClr val="bg1"/>
                </a:solidFill>
              </a:rPr>
              <a:t> (</a:t>
            </a:r>
            <a:r>
              <a:rPr lang="en-ID" dirty="0" err="1">
                <a:solidFill>
                  <a:schemeClr val="bg1"/>
                </a:solidFill>
              </a:rPr>
              <a:t>br</a:t>
            </a:r>
            <a:r>
              <a:rPr lang="en-ID" dirty="0">
                <a:solidFill>
                  <a:schemeClr val="bg1"/>
                </a:solidFill>
              </a:rPr>
              <a:t>), </a:t>
            </a:r>
            <a:r>
              <a:rPr lang="en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1, 4</a:t>
            </a:r>
          </a:p>
          <a:p>
            <a:r>
              <a:rPr lang="en-ID" dirty="0">
                <a:solidFill>
                  <a:schemeClr val="bg1"/>
                </a:solidFill>
              </a:rPr>
              <a:t>b+=2, </a:t>
            </a:r>
            <a:r>
              <a:rPr lang="en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</a:t>
            </a:r>
          </a:p>
          <a:p>
            <a:r>
              <a:rPr lang="en-ID" dirty="0" err="1">
                <a:solidFill>
                  <a:schemeClr val="bg1"/>
                </a:solidFill>
              </a:rPr>
              <a:t>i</a:t>
            </a:r>
            <a:r>
              <a:rPr lang="en-ID" dirty="0">
                <a:solidFill>
                  <a:schemeClr val="bg1"/>
                </a:solidFill>
              </a:rPr>
              <a:t>++, </a:t>
            </a:r>
            <a:r>
              <a:rPr lang="en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</a:p>
          <a:p>
            <a:r>
              <a:rPr lang="en-ID" dirty="0" err="1">
                <a:solidFill>
                  <a:schemeClr val="bg1"/>
                </a:solidFill>
              </a:rPr>
              <a:t>i</a:t>
            </a:r>
            <a:r>
              <a:rPr lang="en-ID" dirty="0">
                <a:solidFill>
                  <a:schemeClr val="bg1"/>
                </a:solidFill>
              </a:rPr>
              <a:t> &lt; n, </a:t>
            </a:r>
            <a:r>
              <a:rPr lang="en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 &lt; 3, T</a:t>
            </a:r>
          </a:p>
          <a:p>
            <a:r>
              <a:rPr lang="en-ID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30E73-0ADD-8312-9859-CA7C493E8C9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Langkah-Langkah (2)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90847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628E9-1701-D33F-4029-E8CA14BA3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  <a:p>
            <a:r>
              <a:rPr lang="en-US" dirty="0"/>
              <a:t>1, 2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1, 4</a:t>
            </a:r>
          </a:p>
          <a:p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3C625-E175-1733-473C-949FC76AB03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Cetak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70907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2D56A60-27AC-BFDC-EE4B-6D446E3B10A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2706" y="3189430"/>
            <a:ext cx="7088275" cy="690563"/>
          </a:xfrm>
        </p:spPr>
        <p:txBody>
          <a:bodyPr/>
          <a:lstStyle/>
          <a:p>
            <a:pPr algn="ctr"/>
            <a:r>
              <a:rPr lang="en-US" dirty="0"/>
              <a:t>LATIHAN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78364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8847E8-DFA6-85F4-2781-3E70F388DD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91450-CB7A-E427-EC0A-54EF9788C89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Output Program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CC4D0-CDB5-41C2-A7BE-EABCDFC30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9441"/>
            <a:ext cx="6373114" cy="1781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9C9915-2BFB-0A35-CB5F-5A3067F1F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853" y="3107235"/>
            <a:ext cx="7262561" cy="37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09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0D0A53-9315-19C6-2030-80B13DD54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7F3E5-4387-F34A-D428-14995409EA6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" y="0"/>
            <a:ext cx="7088275" cy="690563"/>
          </a:xfrm>
        </p:spPr>
        <p:txBody>
          <a:bodyPr/>
          <a:lstStyle/>
          <a:p>
            <a:r>
              <a:rPr lang="en-US" dirty="0"/>
              <a:t>Flowchart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D5899-33A3-C3F4-BBE0-29E6FC0A4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84" y="858886"/>
            <a:ext cx="7392432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69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6FF297-766E-41F8-31CA-B2F90159A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60784-6738-74EB-2A49-9E857067820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D" dirty="0" err="1"/>
              <a:t>latihansequence.php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DB42E-619C-5018-C0DA-251C56763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829"/>
            <a:ext cx="9222074" cy="37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7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BE4817-D8BA-31A5-D3D0-593AB3E69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Sequence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urutan-urutan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intruksi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771F5-2EA7-F10A-2F4B-AC6E6885000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Sequence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91652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F493A3-1F42-DF99-62CE-AAAB68226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BB9EA-34EF-3665-E5D9-93E6A76F419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D" dirty="0" err="1"/>
              <a:t>jawabansequence.php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084B29-58CF-155B-D48A-31D792B05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9" y="1123150"/>
            <a:ext cx="8068801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24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/>
        </p:nvSpPr>
        <p:spPr>
          <a:xfrm>
            <a:off x="152400" y="1533427"/>
            <a:ext cx="8458200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en-ID" sz="1800" b="0" i="0" u="none" strike="noStrike" baseline="0" dirty="0"/>
          </a:p>
          <a:p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Harwikaya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, </a:t>
            </a:r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dkk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, Dasar </a:t>
            </a:r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Pemrograman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, </a:t>
            </a:r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Penerbit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 Andi, 2017 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Kjell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Backman, Structured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Programmming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with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c++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, 2012 </a:t>
            </a:r>
          </a:p>
          <a:p>
            <a:r>
              <a:rPr lang="en-ID" sz="1800" b="0" i="0" u="none" strike="noStrike" baseline="0" dirty="0">
                <a:solidFill>
                  <a:srgbClr val="000000"/>
                </a:solidFill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Sumber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Internet :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https://slideplayer.info/slide/13332889/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https://kelasprogrammer.com/contoh-algoritma-sekuensial/</a:t>
            </a: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https://www.detik.com/edu/detikpedia/d-5764337/algoritma-cara-kerja-struktur-dan-cara-penyajiannya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2261755" y="3162300"/>
            <a:ext cx="464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45FA8D-51D8-EFCF-BB34-FC3351690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sekuensial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langkah-langkah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berurutan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penulisannya</a:t>
            </a:r>
            <a:endParaRPr lang="en-ID" dirty="0"/>
          </a:p>
          <a:p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F88E1-EE30-FC0B-9C0C-9A7E4996A5A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Sekuensial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5563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E1F707-70FF-34B3-9055-39A5A73DB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baris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3ADB0-BB72-2CE2-AF03-C39C27898E7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: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3808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3BA487-C306-F13A-14FA-FAC4F42493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Instruksi</a:t>
            </a:r>
            <a:r>
              <a:rPr lang="en-US" dirty="0"/>
              <a:t> 1 =&gt; </a:t>
            </a:r>
            <a:r>
              <a:rPr lang="en-US" dirty="0" err="1"/>
              <a:t>eksekusi</a:t>
            </a:r>
            <a:r>
              <a:rPr lang="en-US" dirty="0"/>
              <a:t> 1</a:t>
            </a:r>
          </a:p>
          <a:p>
            <a:r>
              <a:rPr lang="en-US" dirty="0" err="1"/>
              <a:t>Instruksi</a:t>
            </a:r>
            <a:r>
              <a:rPr lang="en-US" dirty="0"/>
              <a:t> 2 =&gt; </a:t>
            </a:r>
            <a:r>
              <a:rPr lang="en-US" dirty="0" err="1"/>
              <a:t>eksekusi</a:t>
            </a:r>
            <a:r>
              <a:rPr lang="en-US" dirty="0"/>
              <a:t> 2</a:t>
            </a:r>
          </a:p>
          <a:p>
            <a:r>
              <a:rPr lang="en-US" dirty="0"/>
              <a:t>….</a:t>
            </a:r>
          </a:p>
          <a:p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=&gt;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terakhir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038CA-AADE-B708-F778-06276F39616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4048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1B18B-BF40-3A11-400C-1B2944923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Sequence :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 err="1"/>
              <a:t>Hidupkan</a:t>
            </a:r>
            <a:r>
              <a:rPr lang="en-US" dirty="0"/>
              <a:t> PC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password(optional)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Start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Allapss</a:t>
            </a:r>
            <a:r>
              <a:rPr lang="en-US" dirty="0"/>
              <a:t> (Windows 11)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ID" dirty="0" err="1"/>
              <a:t>Klik</a:t>
            </a:r>
            <a:r>
              <a:rPr lang="en-ID" dirty="0"/>
              <a:t> Excel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7367E-7CE4-68E1-7769-AAD03BEACE8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311760"/>
            <a:ext cx="8305800" cy="690563"/>
          </a:xfrm>
        </p:spPr>
        <p:txBody>
          <a:bodyPr/>
          <a:lstStyle/>
          <a:p>
            <a:r>
              <a:rPr lang="en-US" sz="3600" dirty="0" err="1"/>
              <a:t>Contoh</a:t>
            </a:r>
            <a:r>
              <a:rPr lang="en-US" sz="3600" dirty="0"/>
              <a:t> : </a:t>
            </a:r>
            <a:r>
              <a:rPr lang="en-US" sz="3600" dirty="0" err="1"/>
              <a:t>membuka</a:t>
            </a:r>
            <a:r>
              <a:rPr lang="en-US" sz="3600" dirty="0"/>
              <a:t> </a:t>
            </a:r>
            <a:r>
              <a:rPr lang="en-US" sz="3600" dirty="0" err="1"/>
              <a:t>Ms</a:t>
            </a:r>
            <a:r>
              <a:rPr lang="en-US" sz="3600" dirty="0"/>
              <a:t> </a:t>
            </a:r>
            <a:r>
              <a:rPr lang="en-US" sz="3600" dirty="0" err="1"/>
              <a:t>Excell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347872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1DC5FE-4C3F-985B-A820-014321FB2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Naratif</a:t>
            </a:r>
            <a:r>
              <a:rPr lang="en-US" dirty="0"/>
              <a:t> (</a:t>
            </a:r>
            <a:r>
              <a:rPr lang="en-US" dirty="0" err="1"/>
              <a:t>deskriptif</a:t>
            </a:r>
            <a:r>
              <a:rPr lang="en-US" dirty="0"/>
              <a:t>) =&gt; </a:t>
            </a:r>
            <a:r>
              <a:rPr lang="en-US" dirty="0" err="1"/>
              <a:t>dituliskan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cerita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Bahasa </a:t>
            </a:r>
            <a:r>
              <a:rPr lang="en-US" dirty="0" err="1"/>
              <a:t>sehari-hari</a:t>
            </a:r>
            <a:endParaRPr lang="en-US" dirty="0"/>
          </a:p>
          <a:p>
            <a:r>
              <a:rPr lang="en-US" dirty="0"/>
              <a:t>Flowchart =&gt;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symbol-symbol </a:t>
            </a:r>
            <a:r>
              <a:rPr lang="en-US" dirty="0" err="1"/>
              <a:t>khusus</a:t>
            </a:r>
            <a:r>
              <a:rPr lang="en-US" dirty="0"/>
              <a:t> (</a:t>
            </a:r>
            <a:r>
              <a:rPr lang="en-US" dirty="0" err="1"/>
              <a:t>pertemuan</a:t>
            </a:r>
            <a:r>
              <a:rPr lang="en-US" dirty="0"/>
              <a:t> 2)</a:t>
            </a:r>
          </a:p>
          <a:p>
            <a:r>
              <a:rPr lang="en-US" dirty="0"/>
              <a:t>Pseudocode =&gt;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menyerupai</a:t>
            </a:r>
            <a:r>
              <a:rPr lang="en-US" dirty="0"/>
              <a:t> program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CEB7D-8CD8-3295-4AD2-09E8425A6F2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Penyajian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7786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444695-4E8D-09BC-67AC-F68E0087A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dirty="0"/>
              <a:t>Cara </a:t>
            </a:r>
            <a:r>
              <a:rPr lang="en-US" dirty="0" err="1"/>
              <a:t>Naratif</a:t>
            </a:r>
            <a:endParaRPr lang="en-US" dirty="0"/>
          </a:p>
          <a:p>
            <a:r>
              <a:rPr lang="en-US" dirty="0"/>
              <a:t>Langkah-1 : </a:t>
            </a:r>
            <a:r>
              <a:rPr lang="en-US" dirty="0" err="1"/>
              <a:t>Mulai</a:t>
            </a:r>
            <a:endParaRPr lang="en-US" dirty="0"/>
          </a:p>
          <a:p>
            <a:r>
              <a:rPr lang="en-US" dirty="0"/>
              <a:t>Langkah-2 : Baca </a:t>
            </a:r>
            <a:r>
              <a:rPr lang="en-US" dirty="0" err="1"/>
              <a:t>nilai</a:t>
            </a:r>
            <a:r>
              <a:rPr lang="en-US" dirty="0"/>
              <a:t> Alas</a:t>
            </a:r>
          </a:p>
          <a:p>
            <a:r>
              <a:rPr lang="en-US" dirty="0"/>
              <a:t>Langkah-3 : Baca </a:t>
            </a:r>
            <a:r>
              <a:rPr lang="en-US" dirty="0" err="1"/>
              <a:t>nilai</a:t>
            </a:r>
            <a:r>
              <a:rPr lang="en-US" dirty="0"/>
              <a:t> Tinggi</a:t>
            </a:r>
          </a:p>
          <a:p>
            <a:r>
              <a:rPr lang="en-US" dirty="0"/>
              <a:t>Langkah-4 : </a:t>
            </a:r>
            <a:r>
              <a:rPr lang="en-US" dirty="0" err="1"/>
              <a:t>Hitung</a:t>
            </a:r>
            <a:r>
              <a:rPr lang="en-US" dirty="0"/>
              <a:t> Luas = (Alas x Tinggi) / 2</a:t>
            </a:r>
          </a:p>
          <a:p>
            <a:r>
              <a:rPr lang="en-US" dirty="0"/>
              <a:t>Langkah-5 : </a:t>
            </a:r>
            <a:r>
              <a:rPr lang="en-US" dirty="0" err="1"/>
              <a:t>Cetak</a:t>
            </a:r>
            <a:r>
              <a:rPr lang="en-US" dirty="0"/>
              <a:t> Hasil Luas</a:t>
            </a:r>
          </a:p>
          <a:p>
            <a:r>
              <a:rPr lang="en-US" dirty="0"/>
              <a:t>Langkah-6 : </a:t>
            </a:r>
            <a:r>
              <a:rPr lang="en-US" dirty="0" err="1"/>
              <a:t>Selesai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CE962-472A-0991-6477-EFA886CC5E0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311760"/>
            <a:ext cx="7545475" cy="690563"/>
          </a:xfrm>
        </p:spPr>
        <p:txBody>
          <a:bodyPr/>
          <a:lstStyle/>
          <a:p>
            <a:r>
              <a:rPr lang="en-US" sz="2800" dirty="0" err="1"/>
              <a:t>Contoh</a:t>
            </a:r>
            <a:r>
              <a:rPr lang="en-US" sz="2800" dirty="0"/>
              <a:t> : </a:t>
            </a:r>
            <a:r>
              <a:rPr lang="en-US" sz="2800" dirty="0" err="1"/>
              <a:t>menghitung</a:t>
            </a:r>
            <a:r>
              <a:rPr lang="en-US" sz="2800" dirty="0"/>
              <a:t> </a:t>
            </a:r>
            <a:r>
              <a:rPr lang="en-US" sz="2800" dirty="0" err="1"/>
              <a:t>luas</a:t>
            </a:r>
            <a:r>
              <a:rPr lang="en-US" sz="2800" dirty="0"/>
              <a:t> </a:t>
            </a:r>
            <a:r>
              <a:rPr lang="en-US" sz="2800" dirty="0" err="1"/>
              <a:t>segitiga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7055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49C912-71F0-320F-1FFB-2B16D36C7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dirty="0"/>
              <a:t>Cara Flowchart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C3401-7F19-EF72-8452-84E263E9C2E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-62753" y="311760"/>
            <a:ext cx="8305799" cy="690563"/>
          </a:xfrm>
        </p:spPr>
        <p:txBody>
          <a:bodyPr/>
          <a:lstStyle/>
          <a:p>
            <a:r>
              <a:rPr lang="en-US" sz="3200" dirty="0" err="1"/>
              <a:t>Contoh</a:t>
            </a:r>
            <a:r>
              <a:rPr lang="en-US" sz="3200" dirty="0"/>
              <a:t> : </a:t>
            </a:r>
            <a:r>
              <a:rPr lang="en-US" sz="3200" dirty="0" err="1"/>
              <a:t>menghitung</a:t>
            </a:r>
            <a:r>
              <a:rPr lang="en-US" sz="3200" dirty="0"/>
              <a:t> </a:t>
            </a:r>
            <a:r>
              <a:rPr lang="en-US" sz="3200" dirty="0" err="1"/>
              <a:t>luas</a:t>
            </a:r>
            <a:r>
              <a:rPr lang="en-US" sz="3200" dirty="0"/>
              <a:t> </a:t>
            </a:r>
            <a:r>
              <a:rPr lang="en-US" sz="3200" dirty="0" err="1"/>
              <a:t>segitiga</a:t>
            </a:r>
            <a:endParaRPr lang="en-ID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8188DB-136B-6B99-699D-C102625C2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92" y="1890498"/>
            <a:ext cx="5334744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826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baru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6239</TotalTime>
  <Words>408</Words>
  <Application>Microsoft Office PowerPoint</Application>
  <PresentationFormat>On-screen Show (4:3)</PresentationFormat>
  <Paragraphs>84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Arial</vt:lpstr>
      <vt:lpstr>Tahoma</vt:lpstr>
      <vt:lpstr>Impact</vt:lpstr>
      <vt:lpstr>Libre Baskerville</vt:lpstr>
      <vt:lpstr>Theme baru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loundry first</cp:lastModifiedBy>
  <cp:revision>13</cp:revision>
  <dcterms:modified xsi:type="dcterms:W3CDTF">2022-10-22T03:07:41Z</dcterms:modified>
</cp:coreProperties>
</file>