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3"/>
  </p:notesMasterIdLst>
  <p:sldIdLst>
    <p:sldId id="256" r:id="rId2"/>
    <p:sldId id="342" r:id="rId3"/>
    <p:sldId id="343" r:id="rId4"/>
    <p:sldId id="345" r:id="rId5"/>
    <p:sldId id="346" r:id="rId6"/>
    <p:sldId id="347" r:id="rId7"/>
    <p:sldId id="348" r:id="rId8"/>
    <p:sldId id="349" r:id="rId9"/>
    <p:sldId id="350" r:id="rId10"/>
    <p:sldId id="365" r:id="rId11"/>
    <p:sldId id="351" r:id="rId12"/>
    <p:sldId id="352" r:id="rId13"/>
    <p:sldId id="358" r:id="rId14"/>
    <p:sldId id="361" r:id="rId15"/>
    <p:sldId id="362" r:id="rId16"/>
    <p:sldId id="363" r:id="rId17"/>
    <p:sldId id="364" r:id="rId18"/>
    <p:sldId id="366" r:id="rId19"/>
    <p:sldId id="367" r:id="rId20"/>
    <p:sldId id="274" r:id="rId21"/>
    <p:sldId id="275" r:id="rId22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Libre Baskerville" panose="02000000000000000000" pitchFamily="2" charset="0"/>
      <p:regular r:id="rId30"/>
      <p:bold r:id="rId31"/>
      <p: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Wingdings 2" panose="05020102010507070707" pitchFamily="18" charset="2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dirty="0" err="1"/>
              <a:t>Pengulangan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08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1072F1-A81E-B2C0-E257-05A46272C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en-GB" dirty="0" err="1"/>
              <a:t>tatement</a:t>
            </a:r>
            <a:r>
              <a:rPr lang="en-GB" dirty="0"/>
              <a:t> </a:t>
            </a:r>
            <a:r>
              <a:rPr lang="id-ID" dirty="0"/>
              <a:t>Do - </a:t>
            </a:r>
            <a:r>
              <a:rPr lang="id-ID" dirty="0" err="1"/>
              <a:t>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41C2-FCD1-D333-EEB1-A7A00531DE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129004"/>
            <a:ext cx="8305800" cy="4966996"/>
          </a:xfrm>
        </p:spPr>
        <p:txBody>
          <a:bodyPr/>
          <a:lstStyle/>
          <a:p>
            <a:r>
              <a:rPr lang="en-GB" sz="2000" dirty="0"/>
              <a:t>Form </a:t>
            </a:r>
            <a:r>
              <a:rPr lang="id-ID" sz="2000" dirty="0" err="1"/>
              <a:t>do</a:t>
            </a:r>
            <a:r>
              <a:rPr lang="id-ID" sz="2000" dirty="0"/>
              <a:t> - </a:t>
            </a:r>
            <a:r>
              <a:rPr lang="id-ID" sz="2000" dirty="0" err="1"/>
              <a:t>while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/>
              <a:t> do{ </a:t>
            </a:r>
            <a:br>
              <a:rPr lang="en-GB" sz="2000" b="1" dirty="0"/>
            </a:br>
            <a:r>
              <a:rPr lang="en-GB" sz="2000" b="1" dirty="0"/>
              <a:t>		statement1; </a:t>
            </a:r>
            <a:br>
              <a:rPr lang="en-GB" sz="2000" b="1" dirty="0"/>
            </a:br>
            <a:r>
              <a:rPr lang="en-GB" sz="2000" b="1" dirty="0"/>
              <a:t>		statement2; </a:t>
            </a:r>
            <a:br>
              <a:rPr lang="en-GB" sz="2000" b="1" dirty="0"/>
            </a:br>
            <a:r>
              <a:rPr lang="en-GB" sz="2000" b="1" dirty="0"/>
              <a:t>		. . . </a:t>
            </a:r>
            <a:br>
              <a:rPr lang="en-GB" sz="2000" b="1" dirty="0"/>
            </a:br>
            <a:r>
              <a:rPr lang="en-GB" sz="2000" b="1" dirty="0"/>
              <a:t>	}while( </a:t>
            </a:r>
            <a:r>
              <a:rPr lang="en-GB" sz="2000" b="1" dirty="0" err="1"/>
              <a:t>boolean_ekspresi</a:t>
            </a:r>
            <a:r>
              <a:rPr lang="en-GB" sz="2000" b="1" dirty="0"/>
              <a:t> );</a:t>
            </a:r>
            <a:endParaRPr lang="id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593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567"/>
            <a:ext cx="7130954" cy="442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A4D24-05DB-5747-AC05-699DD1711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9D0A-0942-D413-D35C-06F86BBB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821892"/>
            <a:ext cx="5475514" cy="53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Statement for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89045"/>
            <a:ext cx="8305800" cy="5106955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d-ID" sz="2400" dirty="0"/>
              <a:t>For merupakan perulangan yang paling rumit di dalam PHP.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d-ID" sz="2400" dirty="0"/>
              <a:t>Digunakan untuk menjalankan kode berulang-ulang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d-ID" sz="2400" dirty="0" err="1"/>
              <a:t>Form</a:t>
            </a:r>
            <a:r>
              <a:rPr lang="id-ID" sz="2400" dirty="0"/>
              <a:t> dalam for 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id-ID" sz="2400" dirty="0"/>
              <a:t>          </a:t>
            </a:r>
            <a:r>
              <a:rPr lang="en-US" sz="2400" dirty="0"/>
              <a:t>for(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loop; </a:t>
            </a:r>
            <a:r>
              <a:rPr lang="id-ID" sz="2400" dirty="0"/>
              <a:t>kondisi</a:t>
            </a:r>
            <a:r>
              <a:rPr lang="en-US" sz="2400" dirty="0"/>
              <a:t>; </a:t>
            </a:r>
            <a:r>
              <a:rPr lang="en-US" sz="2400" dirty="0" err="1"/>
              <a:t>penambahan</a:t>
            </a:r>
            <a:r>
              <a:rPr lang="en-US" sz="2400" dirty="0"/>
              <a:t> 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id-ID" sz="2400" dirty="0"/>
              <a:t>		</a:t>
            </a:r>
            <a:r>
              <a:rPr lang="en-US" sz="2400" dirty="0"/>
              <a:t>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id-ID" sz="2400" dirty="0"/>
              <a:t>		statement</a:t>
            </a:r>
            <a:r>
              <a:rPr lang="en-US" sz="2400" dirty="0"/>
              <a:t> 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id-ID" sz="2400" dirty="0"/>
              <a:t>          </a:t>
            </a:r>
            <a:r>
              <a:rPr lang="en-US" sz="2400" dirty="0"/>
              <a:t>}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641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id-ID" sz="2400" dirty="0"/>
              <a:t>&lt;?php</a:t>
            </a:r>
          </a:p>
          <a:p>
            <a:pPr fontAlgn="base"/>
            <a:r>
              <a:rPr lang="nn-NO" sz="2400" dirty="0"/>
              <a:t>for ($i = 1; $i &lt;= </a:t>
            </a:r>
            <a:r>
              <a:rPr lang="id-ID" sz="2400" dirty="0"/>
              <a:t>25</a:t>
            </a:r>
            <a:r>
              <a:rPr lang="nn-NO" sz="2400" dirty="0"/>
              <a:t>; $i++) {</a:t>
            </a:r>
            <a:br>
              <a:rPr lang="nn-NO" sz="2400" dirty="0"/>
            </a:br>
            <a:r>
              <a:rPr lang="nn-NO" sz="2400" dirty="0"/>
              <a:t>    echo $i</a:t>
            </a:r>
            <a:r>
              <a:rPr lang="id-ID" sz="2400" dirty="0"/>
              <a:t>. “&lt;br /&gt;”</a:t>
            </a:r>
            <a:r>
              <a:rPr lang="nn-NO" sz="2400" dirty="0"/>
              <a:t>;</a:t>
            </a:r>
            <a:br>
              <a:rPr lang="nn-NO" sz="2400" dirty="0"/>
            </a:br>
            <a:r>
              <a:rPr lang="nn-NO" sz="2400" dirty="0"/>
              <a:t>}</a:t>
            </a:r>
            <a:br>
              <a:rPr lang="nn-NO" sz="2400" dirty="0"/>
            </a:br>
            <a:r>
              <a:rPr lang="id-ID" sz="2400" dirty="0"/>
              <a:t>?&gt;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429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fontAlgn="base"/>
            <a:r>
              <a:rPr lang="id-ID" sz="2000" dirty="0"/>
              <a:t>&lt;?php</a:t>
            </a:r>
          </a:p>
          <a:p>
            <a:pPr fontAlgn="base"/>
            <a:r>
              <a:rPr lang="nn-NO" sz="2000" dirty="0"/>
              <a:t>for ($i = 1; ; $i++) {</a:t>
            </a:r>
            <a:br>
              <a:rPr lang="nn-NO" sz="2000" dirty="0"/>
            </a:br>
            <a:r>
              <a:rPr lang="nn-NO" sz="2000" dirty="0"/>
              <a:t>    if ($i &gt; 10) {</a:t>
            </a:r>
            <a:br>
              <a:rPr lang="nn-NO" sz="2000" dirty="0"/>
            </a:br>
            <a:r>
              <a:rPr lang="nn-NO" sz="2000" dirty="0"/>
              <a:t>        break;</a:t>
            </a:r>
            <a:br>
              <a:rPr lang="nn-NO" sz="2000" dirty="0"/>
            </a:br>
            <a:r>
              <a:rPr lang="nn-NO" sz="2000" dirty="0"/>
              <a:t>    }</a:t>
            </a:r>
            <a:br>
              <a:rPr lang="nn-NO" sz="2000" dirty="0"/>
            </a:br>
            <a:r>
              <a:rPr lang="nn-NO" sz="2000" dirty="0"/>
              <a:t>    echo $i;</a:t>
            </a:r>
            <a:br>
              <a:rPr lang="nn-NO" sz="2000" dirty="0"/>
            </a:br>
            <a:r>
              <a:rPr lang="nn-NO" sz="2000" dirty="0"/>
              <a:t>}</a:t>
            </a:r>
            <a:br>
              <a:rPr lang="nn-NO" sz="2000" dirty="0"/>
            </a:br>
            <a:r>
              <a:rPr lang="id-ID" sz="2000" dirty="0"/>
              <a:t>?&gt;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6056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3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id-ID" sz="2000" dirty="0"/>
              <a:t>&lt;?php</a:t>
            </a:r>
          </a:p>
          <a:p>
            <a:r>
              <a:rPr lang="id-ID" sz="2000" dirty="0"/>
              <a:t>	for ($i = 1; $i &lt;= 25; $i++){</a:t>
            </a:r>
          </a:p>
          <a:p>
            <a:r>
              <a:rPr lang="id-ID" sz="2000" dirty="0"/>
              <a:t>	  for ($j = 1; $j &lt;= $i; $j++) {</a:t>
            </a:r>
          </a:p>
          <a:p>
            <a:r>
              <a:rPr lang="id-ID" sz="2000" dirty="0"/>
              <a:t>	     echo $j."&amp;nbsp;";</a:t>
            </a:r>
          </a:p>
          <a:p>
            <a:r>
              <a:rPr lang="id-ID" sz="2000" dirty="0"/>
              <a:t>	   }</a:t>
            </a:r>
          </a:p>
          <a:p>
            <a:r>
              <a:rPr lang="id-ID" sz="2000" dirty="0"/>
              <a:t>	   echo "&lt;br /&gt;";</a:t>
            </a:r>
          </a:p>
          <a:p>
            <a:r>
              <a:rPr lang="id-ID" sz="2000" dirty="0"/>
              <a:t>	}</a:t>
            </a:r>
          </a:p>
          <a:p>
            <a:r>
              <a:rPr lang="id-ID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520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4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0E645-46D4-82C0-7739-FE5CC488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5" y="1048725"/>
            <a:ext cx="5759266" cy="1349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AE378-499E-EEC0-FA2C-A1580CF5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14" y="2532292"/>
            <a:ext cx="557070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2DB5A-9052-2E72-28C6-7C639420F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latihanfor.php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1EC47-9E62-8AE2-4863-FC8B70533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1A6A5-4B16-FC4E-C217-48417FDB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7" y="1000001"/>
            <a:ext cx="7414903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A87D8-B2DF-0191-16C5-231B3F0BE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jawabanfor.php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C9C7-4C19-A02B-C4B0-E9048A1D60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E4B1-4619-4B5A-8A86-ACE161E5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97" y="762000"/>
            <a:ext cx="6790972" cy="60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3600" dirty="0"/>
              <a:t>Struktur Kontrol (</a:t>
            </a:r>
            <a:r>
              <a:rPr lang="en-US" sz="3600" dirty="0"/>
              <a:t>Follow of Control</a:t>
            </a:r>
            <a:r>
              <a:rPr lang="id-ID" sz="36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“Follow of Control”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i="1" dirty="0"/>
              <a:t>term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memutuskan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statement </a:t>
            </a:r>
            <a:r>
              <a:rPr lang="en-US" sz="2800" dirty="0" err="1"/>
              <a:t>dieksekusi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implementasinya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dituangkan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percabangan-kondisi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perulangan-kondisi</a:t>
            </a:r>
            <a:r>
              <a:rPr lang="en-US" sz="2800" dirty="0"/>
              <a:t> </a:t>
            </a:r>
            <a:r>
              <a:rPr lang="en-US" sz="2800" i="1" dirty="0"/>
              <a:t>(Looping)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3777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https://slideplayer.info/slide/13332889/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https://kelasprogrammer.com/contoh-algoritma-sekuensial/</a:t>
            </a: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https://www.detik.com/edu/detikpedia/d-5764337/algoritma-cara-kerja-struktur-dan-cara-penyajiannya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Struktur Kontrol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dirty="0" err="1"/>
              <a:t>Struktur</a:t>
            </a:r>
            <a:r>
              <a:rPr lang="en-GB" sz="2000" dirty="0"/>
              <a:t> control </a:t>
            </a:r>
          </a:p>
          <a:p>
            <a:pPr marL="354013"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 err="1"/>
              <a:t>Digunakan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mengatur</a:t>
            </a:r>
            <a:r>
              <a:rPr lang="en-GB" sz="2000" dirty="0"/>
              <a:t> </a:t>
            </a:r>
            <a:r>
              <a:rPr lang="en-GB" sz="2000" dirty="0" err="1"/>
              <a:t>susunan</a:t>
            </a:r>
            <a:r>
              <a:rPr lang="en-GB" sz="2000" dirty="0"/>
              <a:t> proses </a:t>
            </a:r>
            <a:r>
              <a:rPr lang="en-GB" sz="2000" dirty="0" err="1"/>
              <a:t>eksekusi</a:t>
            </a:r>
            <a:r>
              <a:rPr lang="en-GB" sz="2000" dirty="0"/>
              <a:t> </a:t>
            </a:r>
            <a:r>
              <a:rPr lang="en-GB" sz="2000" i="1" dirty="0"/>
              <a:t>statement-statement</a:t>
            </a:r>
            <a:r>
              <a:rPr lang="en-GB" sz="2000" dirty="0"/>
              <a:t> di </a:t>
            </a:r>
            <a:r>
              <a:rPr lang="en-GB" sz="2000" dirty="0" err="1"/>
              <a:t>dalam</a:t>
            </a:r>
            <a:r>
              <a:rPr lang="en-GB" sz="2000" dirty="0"/>
              <a:t> program.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dirty="0" err="1"/>
              <a:t>Struktur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mempunyai</a:t>
            </a:r>
            <a:r>
              <a:rPr lang="en-GB" sz="2000" dirty="0"/>
              <a:t> </a:t>
            </a:r>
            <a:r>
              <a:rPr lang="en-GB" sz="2000" dirty="0" err="1"/>
              <a:t>dua</a:t>
            </a:r>
            <a:r>
              <a:rPr lang="en-GB" sz="2000" dirty="0"/>
              <a:t> </a:t>
            </a:r>
            <a:r>
              <a:rPr lang="en-GB" sz="2000" dirty="0" err="1"/>
              <a:t>tipe</a:t>
            </a:r>
            <a:r>
              <a:rPr lang="en-GB" sz="2000" dirty="0"/>
              <a:t>:</a:t>
            </a:r>
          </a:p>
          <a:p>
            <a:pPr marL="354013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1. </a:t>
            </a:r>
            <a:r>
              <a:rPr lang="en-GB" sz="2000" dirty="0" err="1"/>
              <a:t>Struktur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keputusan</a:t>
            </a:r>
            <a:endParaRPr lang="en-GB" sz="2000" dirty="0"/>
          </a:p>
          <a:p>
            <a:pPr marL="354013"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code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dieksekusi</a:t>
            </a:r>
            <a:r>
              <a:rPr lang="en-GB" dirty="0"/>
              <a:t>.</a:t>
            </a:r>
          </a:p>
          <a:p>
            <a:pPr marL="354013"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354013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2. </a:t>
            </a:r>
            <a:r>
              <a:rPr lang="en-GB" sz="2000" dirty="0" err="1"/>
              <a:t>Struktur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pengulangan</a:t>
            </a:r>
            <a:endParaRPr lang="en-GB" sz="2000" dirty="0"/>
          </a:p>
          <a:p>
            <a:pPr marL="895350"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 err="1"/>
              <a:t>Digunanakan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mengeksekusi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pengulangannya</a:t>
            </a:r>
            <a:r>
              <a:rPr lang="en-GB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98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Struktur Kontrol Pengulangan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79714"/>
            <a:ext cx="8305800" cy="5116286"/>
          </a:xfrm>
        </p:spPr>
        <p:txBody>
          <a:bodyPr/>
          <a:lstStyle/>
          <a:p>
            <a:pPr>
              <a:buNone/>
            </a:pPr>
            <a:r>
              <a:rPr lang="en-GB" sz="2400" dirty="0" err="1"/>
              <a:t>Struktur</a:t>
            </a:r>
            <a:r>
              <a:rPr lang="en-GB" sz="2400" dirty="0"/>
              <a:t> </a:t>
            </a:r>
            <a:r>
              <a:rPr lang="en-GB" sz="2400" dirty="0" err="1"/>
              <a:t>kontrol</a:t>
            </a:r>
            <a:r>
              <a:rPr lang="en-GB" sz="2400" dirty="0"/>
              <a:t> </a:t>
            </a:r>
            <a:r>
              <a:rPr lang="id-ID" sz="2400" dirty="0"/>
              <a:t>Pengulangan</a:t>
            </a:r>
            <a:endParaRPr lang="en-GB" sz="2400" dirty="0"/>
          </a:p>
          <a:p>
            <a:pPr lvl="1">
              <a:buNone/>
            </a:pPr>
            <a:r>
              <a:rPr lang="en-GB" sz="2400" dirty="0"/>
              <a:t>	s</a:t>
            </a:r>
            <a:r>
              <a:rPr lang="en-US" sz="2400" dirty="0" err="1"/>
              <a:t>ebuah</a:t>
            </a:r>
            <a:r>
              <a:rPr lang="en-US" sz="2400" dirty="0"/>
              <a:t> proses program</a:t>
            </a:r>
            <a:r>
              <a:rPr lang="id-ID" sz="2400" dirty="0"/>
              <a:t> yang 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ditemui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mengakhiri</a:t>
            </a:r>
            <a:r>
              <a:rPr lang="en-US" sz="2400" dirty="0"/>
              <a:t> </a:t>
            </a:r>
            <a:r>
              <a:rPr lang="id-ID" sz="2400" dirty="0"/>
              <a:t>proses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GB" sz="2400" dirty="0"/>
              <a:t>. </a:t>
            </a:r>
          </a:p>
          <a:p>
            <a:pPr>
              <a:buNone/>
            </a:pPr>
            <a:r>
              <a:rPr lang="en-GB" sz="2400" dirty="0" err="1"/>
              <a:t>Tipe-tipe</a:t>
            </a:r>
            <a:r>
              <a:rPr lang="en-GB" sz="2400" dirty="0"/>
              <a:t>:</a:t>
            </a:r>
          </a:p>
          <a:p>
            <a:pPr marL="1073150" lvl="3" indent="-447675" defTabSz="1614488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d-ID" sz="2400" dirty="0"/>
              <a:t>while</a:t>
            </a:r>
            <a:endParaRPr lang="en-GB" sz="2400" dirty="0"/>
          </a:p>
          <a:p>
            <a:pPr marL="1073150" lvl="3" indent="-447675" defTabSz="1614488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d-ID" sz="2400" dirty="0"/>
              <a:t>Do ..... while</a:t>
            </a:r>
            <a:endParaRPr lang="en-GB" sz="2400" dirty="0"/>
          </a:p>
          <a:p>
            <a:pPr marL="1073150" lvl="3" indent="-447675" defTabSz="1614488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f</a:t>
            </a:r>
            <a:r>
              <a:rPr lang="id-ID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1178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Statement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Statement</a:t>
            </a:r>
            <a:r>
              <a:rPr lang="id-ID" sz="2400" dirty="0"/>
              <a:t> while </a:t>
            </a:r>
            <a:endParaRPr lang="en-GB" sz="2400" dirty="0"/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id-ID" sz="2400" dirty="0"/>
              <a:t>Mengulang statement atau blok statement selama kondisi yang diberikan sesuai (ekspresi bernilai true)</a:t>
            </a:r>
            <a:r>
              <a:rPr lang="en-GB" sz="2400" dirty="0"/>
              <a:t>. 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400" dirty="0"/>
              <a:t>Form statement</a:t>
            </a:r>
            <a:r>
              <a:rPr lang="id-ID" sz="2400" dirty="0"/>
              <a:t> while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id-ID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id-ID" sz="2400" b="1" dirty="0">
                <a:latin typeface="Courier New" pitchFamily="49" charset="0"/>
              </a:rPr>
              <a:t>while(ekspresi_boolean) {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id-ID" sz="2400" b="1" dirty="0">
                <a:latin typeface="Courier New" pitchFamily="49" charset="0"/>
              </a:rPr>
              <a:t>	          statement...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id-ID" sz="2400" b="1" dirty="0">
                <a:latin typeface="Courier New" pitchFamily="49" charset="0"/>
              </a:rPr>
              <a:t>	          ...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id-ID" sz="2400" b="1" dirty="0">
                <a:latin typeface="Courier New" pitchFamily="49" charset="0"/>
              </a:rPr>
              <a:t>       }</a:t>
            </a:r>
            <a:r>
              <a:rPr lang="en-GB" sz="2400" b="1" dirty="0"/>
              <a:t> </a:t>
            </a:r>
            <a:br>
              <a:rPr lang="en-GB" sz="2400" b="1" dirty="0"/>
            </a:br>
            <a:r>
              <a:rPr lang="en-GB" sz="2400" b="1" dirty="0">
                <a:solidFill>
                  <a:srgbClr val="0000FF"/>
                </a:solidFill>
              </a:rPr>
              <a:t>	</a:t>
            </a:r>
            <a:endParaRPr lang="en-GB" sz="24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dimana</a:t>
            </a:r>
            <a:r>
              <a:rPr lang="en-GB" sz="2400" dirty="0"/>
              <a:t>, </a:t>
            </a:r>
          </a:p>
          <a:p>
            <a:pPr marL="719138" lvl="2" indent="-27146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800" dirty="0" err="1"/>
              <a:t>boolean_ekspresi</a:t>
            </a:r>
            <a:r>
              <a:rPr lang="en-GB" sz="1800" dirty="0"/>
              <a:t> </a:t>
            </a:r>
            <a:r>
              <a:rPr lang="en-GB" sz="1800" dirty="0" err="1"/>
              <a:t>sama</a:t>
            </a:r>
            <a:r>
              <a:rPr 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</a:t>
            </a:r>
            <a:r>
              <a:rPr lang="en-GB" sz="1800" dirty="0" err="1"/>
              <a:t>ekspresi</a:t>
            </a:r>
            <a:r>
              <a:rPr lang="en-GB" sz="1800" dirty="0"/>
              <a:t> </a:t>
            </a:r>
            <a:r>
              <a:rPr lang="en-GB" sz="1800" dirty="0" err="1"/>
              <a:t>atau</a:t>
            </a: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</a:t>
            </a:r>
            <a:r>
              <a:rPr lang="en-GB" sz="1800" dirty="0" err="1"/>
              <a:t>variabel</a:t>
            </a:r>
            <a:r>
              <a:rPr lang="en-GB" sz="1800" dirty="0"/>
              <a:t>.</a:t>
            </a:r>
            <a:endParaRPr lang="id-ID" sz="1800" dirty="0"/>
          </a:p>
          <a:p>
            <a:pPr marL="719138" lvl="2" indent="-27146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800" dirty="0"/>
              <a:t>statement </a:t>
            </a:r>
            <a:r>
              <a:rPr lang="en-GB" sz="1800" dirty="0" err="1"/>
              <a:t>didalam</a:t>
            </a:r>
            <a:r>
              <a:rPr lang="en-GB" sz="1800" dirty="0"/>
              <a:t> </a:t>
            </a:r>
            <a:r>
              <a:rPr lang="en-GB" sz="1800" dirty="0" err="1"/>
              <a:t>pengulangan</a:t>
            </a:r>
            <a:r>
              <a:rPr lang="en-GB" sz="1800" dirty="0"/>
              <a:t> while </a:t>
            </a:r>
            <a:r>
              <a:rPr lang="en-GB" sz="1800" dirty="0" err="1"/>
              <a:t>akan</a:t>
            </a:r>
            <a:r>
              <a:rPr lang="en-GB" sz="1800" dirty="0"/>
              <a:t> </a:t>
            </a:r>
            <a:r>
              <a:rPr lang="en-GB" sz="1800" dirty="0" err="1"/>
              <a:t>dieksekusi</a:t>
            </a:r>
            <a:r>
              <a:rPr lang="en-GB" sz="1800" dirty="0"/>
              <a:t> </a:t>
            </a:r>
            <a:r>
              <a:rPr lang="en-GB" sz="1800" dirty="0" err="1"/>
              <a:t>selama</a:t>
            </a:r>
            <a:r>
              <a:rPr lang="en-GB" sz="1800" dirty="0"/>
              <a:t> </a:t>
            </a:r>
            <a:r>
              <a:rPr lang="en-GB" sz="1800" dirty="0" err="1"/>
              <a:t>boolean_ekspresi</a:t>
            </a:r>
            <a:r>
              <a:rPr lang="en-GB" sz="1800" dirty="0"/>
              <a:t> </a:t>
            </a:r>
            <a:r>
              <a:rPr lang="en-GB" sz="1800" dirty="0" err="1"/>
              <a:t>bernilai</a:t>
            </a:r>
            <a:r>
              <a:rPr lang="en-GB" sz="1800" dirty="0"/>
              <a:t> true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91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While</a:t>
            </a:r>
            <a:r>
              <a:rPr lang="en-GB" dirty="0"/>
              <a:t> Flowchart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3003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1: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79714"/>
            <a:ext cx="8305800" cy="5116286"/>
          </a:xfrm>
        </p:spPr>
        <p:txBody>
          <a:bodyPr/>
          <a:lstStyle/>
          <a:p>
            <a:r>
              <a:rPr lang="id-ID" sz="2000" dirty="0"/>
              <a:t>&lt;?php</a:t>
            </a:r>
          </a:p>
          <a:p>
            <a:r>
              <a:rPr lang="id-ID" sz="2000" dirty="0"/>
              <a:t>      $bilangan = 1;</a:t>
            </a:r>
          </a:p>
          <a:p>
            <a:r>
              <a:rPr lang="id-ID" sz="2000" dirty="0"/>
              <a:t>      while ($bilangan &lt;= 25){</a:t>
            </a:r>
          </a:p>
          <a:p>
            <a:r>
              <a:rPr lang="id-ID" sz="2000" dirty="0"/>
              <a:t>            echo  "$bilangan &lt;BR /&gt;\n";</a:t>
            </a:r>
          </a:p>
          <a:p>
            <a:r>
              <a:rPr lang="id-ID" sz="2000" dirty="0"/>
              <a:t>            $bilangan++;</a:t>
            </a:r>
          </a:p>
          <a:p>
            <a:r>
              <a:rPr lang="id-ID" sz="2000" dirty="0"/>
              <a:t>       }</a:t>
            </a:r>
          </a:p>
          <a:p>
            <a:r>
              <a:rPr lang="id-ID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245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Contoh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3AE3F-8D37-C2DA-A2EA-5DCD3DA61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020B1-C5CA-649A-1C2E-89DCFEF0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6" y="1020362"/>
            <a:ext cx="5616688" cy="47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en-GB" dirty="0" err="1"/>
              <a:t>tatement</a:t>
            </a:r>
            <a:r>
              <a:rPr lang="en-GB" dirty="0"/>
              <a:t> </a:t>
            </a:r>
            <a:r>
              <a:rPr lang="id-ID" dirty="0"/>
              <a:t>Do -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>
              <a:lnSpc>
                <a:spcPct val="83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400" dirty="0" err="1"/>
              <a:t>Sama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pengulangan</a:t>
            </a:r>
            <a:r>
              <a:rPr lang="en-GB" sz="2400" dirty="0"/>
              <a:t>-while</a:t>
            </a:r>
          </a:p>
          <a:p>
            <a:pPr marL="342900" lvl="1" indent="-342900">
              <a:lnSpc>
                <a:spcPct val="83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statement </a:t>
            </a:r>
            <a:r>
              <a:rPr lang="en-GB" sz="2400" dirty="0" err="1"/>
              <a:t>didalam</a:t>
            </a:r>
            <a:r>
              <a:rPr lang="en-GB" sz="2400" dirty="0"/>
              <a:t>  do-while </a:t>
            </a:r>
            <a:r>
              <a:rPr lang="en-GB" sz="2400" dirty="0" err="1"/>
              <a:t>akan</a:t>
            </a:r>
            <a:r>
              <a:rPr lang="en-GB" sz="2400" dirty="0"/>
              <a:t> di</a:t>
            </a:r>
            <a:r>
              <a:rPr lang="id-ID" sz="2400" dirty="0"/>
              <a:t>jalankan</a:t>
            </a:r>
            <a:r>
              <a:rPr lang="en-GB" sz="2400" dirty="0"/>
              <a:t> </a:t>
            </a:r>
            <a:r>
              <a:rPr lang="en-GB" sz="2400" dirty="0" err="1"/>
              <a:t>beberapa</a:t>
            </a:r>
            <a:r>
              <a:rPr lang="en-GB" sz="2400" dirty="0"/>
              <a:t> kali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kondisi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ekspressi</a:t>
            </a:r>
            <a:r>
              <a:rPr lang="en-GB" sz="2400" dirty="0"/>
              <a:t> yang </a:t>
            </a:r>
            <a:r>
              <a:rPr lang="en-GB" sz="2400" dirty="0" err="1"/>
              <a:t>diberikan</a:t>
            </a:r>
            <a:r>
              <a:rPr lang="en-GB" sz="2400" dirty="0"/>
              <a:t>.</a:t>
            </a:r>
          </a:p>
          <a:p>
            <a:pPr marL="342900" lvl="1" indent="-342900">
              <a:lnSpc>
                <a:spcPct val="83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Hal </a:t>
            </a:r>
            <a:r>
              <a:rPr lang="en-GB" sz="2400" dirty="0" err="1"/>
              <a:t>utama</a:t>
            </a:r>
            <a:r>
              <a:rPr lang="en-GB" sz="2400" dirty="0"/>
              <a:t> yang </a:t>
            </a:r>
            <a:r>
              <a:rPr lang="en-GB" sz="2400" dirty="0" err="1"/>
              <a:t>membedakan</a:t>
            </a:r>
            <a:r>
              <a:rPr lang="en-GB" sz="2400" dirty="0"/>
              <a:t> </a:t>
            </a:r>
            <a:r>
              <a:rPr lang="en-GB" sz="2400" dirty="0" err="1"/>
              <a:t>antara</a:t>
            </a:r>
            <a:r>
              <a:rPr lang="en-GB" sz="2400" dirty="0"/>
              <a:t> </a:t>
            </a:r>
            <a:r>
              <a:rPr lang="en-GB" sz="2400" dirty="0" err="1"/>
              <a:t>pengulangan</a:t>
            </a:r>
            <a:r>
              <a:rPr lang="en-GB" sz="2400" dirty="0"/>
              <a:t> while </a:t>
            </a:r>
            <a:r>
              <a:rPr lang="en-GB" sz="2400" dirty="0" err="1"/>
              <a:t>dan</a:t>
            </a:r>
            <a:r>
              <a:rPr lang="en-GB" sz="2400" dirty="0"/>
              <a:t> do-while:</a:t>
            </a:r>
          </a:p>
          <a:p>
            <a:pPr marL="895350" lvl="4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statement </a:t>
            </a:r>
            <a:r>
              <a:rPr lang="en-GB" sz="2000" dirty="0" err="1"/>
              <a:t>didalam</a:t>
            </a:r>
            <a:r>
              <a:rPr lang="en-GB" sz="2000" dirty="0"/>
              <a:t> </a:t>
            </a:r>
            <a:r>
              <a:rPr lang="en-GB" sz="2000" dirty="0" err="1"/>
              <a:t>pengulangan</a:t>
            </a:r>
            <a:r>
              <a:rPr lang="en-GB" sz="2000" dirty="0"/>
              <a:t> do-while loop </a:t>
            </a:r>
            <a:r>
              <a:rPr lang="en-GB" sz="2000" dirty="0" err="1"/>
              <a:t>setidaknya</a:t>
            </a:r>
            <a:r>
              <a:rPr lang="en-GB" sz="2000" dirty="0"/>
              <a:t> </a:t>
            </a:r>
            <a:r>
              <a:rPr lang="en-GB" sz="2000" dirty="0" err="1"/>
              <a:t>dieksekusi</a:t>
            </a:r>
            <a:r>
              <a:rPr lang="en-GB" sz="2000" dirty="0"/>
              <a:t> </a:t>
            </a:r>
            <a:r>
              <a:rPr lang="en-GB" sz="2000" dirty="0" err="1"/>
              <a:t>satu</a:t>
            </a:r>
            <a:r>
              <a:rPr lang="en-GB" sz="2000" dirty="0"/>
              <a:t> kali.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8033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580</Words>
  <Application>Microsoft Office PowerPoint</Application>
  <PresentationFormat>On-screen Show (4:3)</PresentationFormat>
  <Paragraphs>96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Libre Baskerville</vt:lpstr>
      <vt:lpstr>Baskerville Old Face</vt:lpstr>
      <vt:lpstr>Wingdings</vt:lpstr>
      <vt:lpstr>Arial</vt:lpstr>
      <vt:lpstr>Impact</vt:lpstr>
      <vt:lpstr>Wingdings 2</vt:lpstr>
      <vt:lpstr>Tahoma</vt:lpstr>
      <vt:lpstr>Courier New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18</cp:revision>
  <dcterms:modified xsi:type="dcterms:W3CDTF">2022-11-04T23:25:54Z</dcterms:modified>
</cp:coreProperties>
</file>