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8"/>
  </p:notesMasterIdLst>
  <p:sldIdLst>
    <p:sldId id="256" r:id="rId2"/>
    <p:sldId id="342" r:id="rId3"/>
    <p:sldId id="390" r:id="rId4"/>
    <p:sldId id="368" r:id="rId5"/>
    <p:sldId id="274" r:id="rId6"/>
    <p:sldId id="275" r:id="rId7"/>
  </p:sldIdLst>
  <p:sldSz cx="9144000" cy="6858000" type="screen4x3"/>
  <p:notesSz cx="6858000" cy="9144000"/>
  <p:embeddedFontLst>
    <p:embeddedFont>
      <p:font typeface="Baskerville Old Face" panose="02020602080505020303" pitchFamily="18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mpact" panose="020B0806030902050204" pitchFamily="34" charset="0"/>
      <p:regular r:id="rId14"/>
    </p:embeddedFont>
    <p:embeddedFont>
      <p:font typeface="Libre Baskerville" panose="02000000000000000000" pitchFamily="2" charset="0"/>
      <p:regular r:id="rId15"/>
      <p:bold r:id="rId16"/>
      <p:italic r:id="rId17"/>
    </p:embeddedFont>
    <p:embeddedFont>
      <p:font typeface="Tahoma" panose="020B060403050404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">
  <p:cSld name="Judul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2133600" y="2895600"/>
            <a:ext cx="670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3"/>
          </p:nvPr>
        </p:nvSpPr>
        <p:spPr>
          <a:xfrm>
            <a:off x="2133600" y="40386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>
            <a:spLocks noGrp="1"/>
          </p:cNvSpPr>
          <p:nvPr>
            <p:ph type="pic" idx="4"/>
          </p:nvPr>
        </p:nvSpPr>
        <p:spPr>
          <a:xfrm>
            <a:off x="2238375" y="45720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19" name="Google Shape;19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3" name="Google Shape;23;p2"/>
          <p:cNvSpPr txBox="1"/>
          <p:nvPr/>
        </p:nvSpPr>
        <p:spPr>
          <a:xfrm>
            <a:off x="-228600" y="2209800"/>
            <a:ext cx="20574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Modul ke:</a:t>
            </a: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-228600" y="39624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Fakultas</a:t>
            </a:r>
            <a:endParaRPr/>
          </a:p>
        </p:txBody>
      </p:sp>
      <p:sp>
        <p:nvSpPr>
          <p:cNvPr id="25" name="Google Shape;25;p2"/>
          <p:cNvSpPr txBox="1"/>
          <p:nvPr/>
        </p:nvSpPr>
        <p:spPr>
          <a:xfrm>
            <a:off x="-228600" y="4800600"/>
            <a:ext cx="20574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 Studi</a:t>
            </a:r>
            <a:endParaRPr/>
          </a:p>
        </p:txBody>
      </p:sp>
      <p:cxnSp>
        <p:nvCxnSpPr>
          <p:cNvPr id="26" name="Google Shape;26;p2"/>
          <p:cNvCxnSpPr/>
          <p:nvPr/>
        </p:nvCxnSpPr>
        <p:spPr>
          <a:xfrm rot="5400000">
            <a:off x="-228600" y="3429000"/>
            <a:ext cx="4495800" cy="762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12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000"/>
                                        <p:tgtEl>
                                          <p:spTgt spid="1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000"/>
                                        <p:tgtEl>
                                          <p:spTgt spid="1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3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38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ftar Pustaka">
  <p:cSld name="Daftar Pustaka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/>
        </p:nvSpPr>
        <p:spPr>
          <a:xfrm>
            <a:off x="1219200" y="228600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Daftar Pustaka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1" name="Google Shape;41;p4">
            <a:hlinkClick r:id="" action="ppaction://hlinkshowjump?jump=previousslide"/>
          </p:cNvPr>
          <p:cNvSpPr/>
          <p:nvPr/>
        </p:nvSpPr>
        <p:spPr>
          <a:xfrm flipH="1">
            <a:off x="7788876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2" name="Google Shape;42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sp>
        <p:nvSpPr>
          <p:cNvPr id="44" name="Google Shape;44;p4">
            <a:hlinkClick r:id="" action="ppaction://hlinkshowjump?jump=previousslide"/>
          </p:cNvPr>
          <p:cNvSpPr/>
          <p:nvPr/>
        </p:nvSpPr>
        <p:spPr>
          <a:xfrm flipH="1">
            <a:off x="7772400" y="6324600"/>
            <a:ext cx="304800" cy="304799"/>
          </a:xfrm>
          <a:custGeom>
            <a:avLst/>
            <a:gdLst/>
            <a:ahLst/>
            <a:cxnLst/>
            <a:rect l="l" t="t" r="r" b="b"/>
            <a:pathLst>
              <a:path w="304800" h="228600" extrusionOk="0">
                <a:moveTo>
                  <a:pt x="0" y="0"/>
                </a:moveTo>
                <a:lnTo>
                  <a:pt x="190500" y="0"/>
                </a:lnTo>
                <a:lnTo>
                  <a:pt x="304800" y="114300"/>
                </a:lnTo>
                <a:lnTo>
                  <a:pt x="190500" y="228600"/>
                </a:lnTo>
                <a:lnTo>
                  <a:pt x="0" y="228600"/>
                </a:lnTo>
                <a:lnTo>
                  <a:pt x="66799" y="1143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←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>
            <a:hlinkClick r:id="" action="ppaction://hlinkshowjump?jump=firstslide"/>
          </p:cNvPr>
          <p:cNvSpPr/>
          <p:nvPr/>
        </p:nvSpPr>
        <p:spPr>
          <a:xfrm flipH="1">
            <a:off x="7997560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>
            <a:off x="8427051" y="6324600"/>
            <a:ext cx="443814" cy="304800"/>
          </a:xfrm>
          <a:custGeom>
            <a:avLst/>
            <a:gdLst/>
            <a:ahLst/>
            <a:cxnLst/>
            <a:rect l="l" t="t" r="r" b="b"/>
            <a:pathLst>
              <a:path w="443814" h="228600" extrusionOk="0">
                <a:moveTo>
                  <a:pt x="0" y="0"/>
                </a:moveTo>
                <a:lnTo>
                  <a:pt x="382030" y="0"/>
                </a:lnTo>
                <a:lnTo>
                  <a:pt x="443814" y="114300"/>
                </a:lnTo>
                <a:lnTo>
                  <a:pt x="378941" y="228600"/>
                </a:lnTo>
                <a:lnTo>
                  <a:pt x="3090" y="228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B5FF"/>
              </a:gs>
              <a:gs pos="35000">
                <a:srgbClr val="B9CBFF"/>
              </a:gs>
              <a:gs pos="100000">
                <a:srgbClr val="E2E9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AKHIRI</a:t>
            </a:r>
            <a:endParaRPr/>
          </a:p>
        </p:txBody>
      </p:sp>
      <p:cxnSp>
        <p:nvCxnSpPr>
          <p:cNvPr id="47" name="Google Shape;47;p4"/>
          <p:cNvCxnSpPr/>
          <p:nvPr/>
        </p:nvCxnSpPr>
        <p:spPr>
          <a:xfrm>
            <a:off x="1063360" y="990600"/>
            <a:ext cx="6934200" cy="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nutup">
  <p:cSld name="Penutup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0" name="Google Shape;50;p5"/>
          <p:cNvCxnSpPr/>
          <p:nvPr/>
        </p:nvCxnSpPr>
        <p:spPr>
          <a:xfrm>
            <a:off x="2133600" y="2998125"/>
            <a:ext cx="5209309" cy="158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1" name="Google Shape;51;p5"/>
          <p:cNvSpPr txBox="1"/>
          <p:nvPr/>
        </p:nvSpPr>
        <p:spPr>
          <a:xfrm>
            <a:off x="1995055" y="2123183"/>
            <a:ext cx="51816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Terima Kasih</a:t>
            </a:r>
            <a:endParaRPr sz="50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.png"/>
          <p:cNvPicPr>
            <a:picLocks noChangeAspect="1"/>
          </p:cNvPicPr>
          <p:nvPr userDrawn="1"/>
        </p:nvPicPr>
        <p:blipFill>
          <a:blip r:embed="rId2"/>
          <a:srcRect l="17424" b="9091"/>
          <a:stretch>
            <a:fillRect/>
          </a:stretch>
        </p:blipFill>
        <p:spPr>
          <a:xfrm flipH="1">
            <a:off x="838200" y="0"/>
            <a:ext cx="8305800" cy="6858000"/>
          </a:xfrm>
          <a:prstGeom prst="rect">
            <a:avLst/>
          </a:prstGeom>
          <a:noFill/>
          <a:effectLst/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2400" y="152400"/>
            <a:ext cx="7239000" cy="762000"/>
          </a:xfrm>
          <a:prstGeom prst="rect">
            <a:avLst/>
          </a:prstGeom>
        </p:spPr>
        <p:txBody>
          <a:bodyPr/>
          <a:lstStyle>
            <a:lvl1pPr>
              <a:buNone/>
              <a:defRPr sz="4000" baseline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itchFamily="18" charset="0"/>
              </a:defRPr>
            </a:lvl1pPr>
          </a:lstStyle>
          <a:p>
            <a:pPr lvl="0"/>
            <a:r>
              <a:rPr lang="en-US"/>
              <a:t>Diisi dengan Judul</a:t>
            </a:r>
          </a:p>
        </p:txBody>
      </p:sp>
      <p:pic>
        <p:nvPicPr>
          <p:cNvPr id="12" name="Picture 11" descr="logo kecil.pn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8458200" y="152400"/>
            <a:ext cx="499450" cy="389571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152400" y="838200"/>
            <a:ext cx="7571509" cy="4453"/>
          </a:xfrm>
          <a:prstGeom prst="line">
            <a:avLst/>
          </a:prstGeom>
          <a:ln/>
          <a:effectLst>
            <a:outerShdw blurRad="40000" dist="12700" dir="204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305800" cy="480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6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ackground patter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3745" y="0"/>
            <a:ext cx="92964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06830" y="228600"/>
            <a:ext cx="1083425" cy="84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53745" y="0"/>
            <a:ext cx="1473075" cy="33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53745" y="5907914"/>
            <a:ext cx="9144000" cy="97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53745" y="0"/>
            <a:ext cx="1272945" cy="29253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elasprogrammer.com/contoh-algoritma-sekuensia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2133600" y="1143000"/>
            <a:ext cx="6705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</a:pPr>
            <a:r>
              <a:rPr lang="en-US" dirty="0"/>
              <a:t>ALGORITMA &amp; PEMOGRAMAN</a:t>
            </a:r>
            <a:endParaRPr dirty="0"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3752850" y="3874477"/>
            <a:ext cx="50863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dirty="0" err="1"/>
              <a:t>Deret</a:t>
            </a:r>
            <a:r>
              <a:rPr lang="en-US" sz="2000" dirty="0"/>
              <a:t> </a:t>
            </a:r>
            <a:r>
              <a:rPr lang="en-US" sz="2000" dirty="0" err="1"/>
              <a:t>Ganjil</a:t>
            </a:r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3"/>
          </p:nvPr>
        </p:nvSpPr>
        <p:spPr>
          <a:xfrm>
            <a:off x="3752850" y="5257800"/>
            <a:ext cx="50863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Hariesa Budi Prabowo, ST, MM</a:t>
            </a:r>
            <a:endParaRPr/>
          </a:p>
        </p:txBody>
      </p:sp>
      <p:sp>
        <p:nvSpPr>
          <p:cNvPr id="59" name="Google Shape;59;p6"/>
          <p:cNvSpPr>
            <a:spLocks noGrp="1"/>
          </p:cNvSpPr>
          <p:nvPr>
            <p:ph type="pic" idx="4"/>
          </p:nvPr>
        </p:nvSpPr>
        <p:spPr>
          <a:xfrm>
            <a:off x="2209800" y="4114800"/>
            <a:ext cx="1295400" cy="1600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reflection stA="50000" endA="300" endPos="55000" sy="-100000" algn="bl" rotWithShape="0"/>
          </a:effectLst>
        </p:spPr>
      </p:sp>
      <p:sp>
        <p:nvSpPr>
          <p:cNvPr id="60" name="Google Shape;60;p6"/>
          <p:cNvSpPr txBox="1">
            <a:spLocks noGrp="1"/>
          </p:cNvSpPr>
          <p:nvPr>
            <p:ph type="body" idx="5"/>
          </p:nvPr>
        </p:nvSpPr>
        <p:spPr>
          <a:xfrm>
            <a:off x="152400" y="2209800"/>
            <a:ext cx="1752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</a:pPr>
            <a:r>
              <a:rPr lang="en-US" dirty="0"/>
              <a:t>13</a:t>
            </a:r>
            <a:endParaRPr dirty="0"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6"/>
          </p:nvPr>
        </p:nvSpPr>
        <p:spPr>
          <a:xfrm>
            <a:off x="76200" y="4114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Fakultas Ilmu Komputer</a:t>
            </a:r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7"/>
          </p:nvPr>
        </p:nvSpPr>
        <p:spPr>
          <a:xfrm>
            <a:off x="0" y="4953000"/>
            <a:ext cx="182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Sistem Informasi</a:t>
            </a:r>
            <a:endParaRPr/>
          </a:p>
        </p:txBody>
      </p:sp>
      <p:sp>
        <p:nvSpPr>
          <p:cNvPr id="63" name="Google Shape;63;p6">
            <a:hlinkClick r:id="" action="ppaction://hlinkshowjump?jump=nextslide"/>
          </p:cNvPr>
          <p:cNvSpPr/>
          <p:nvPr/>
        </p:nvSpPr>
        <p:spPr>
          <a:xfrm>
            <a:off x="3810000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Pembuka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5457825" y="5794686"/>
            <a:ext cx="1600200" cy="352302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Daftar Pustaka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>
            <a:hlinkClick r:id="" action="ppaction://hlinkshowjump?jump=lastslide"/>
          </p:cNvPr>
          <p:cNvSpPr/>
          <p:nvPr/>
        </p:nvSpPr>
        <p:spPr>
          <a:xfrm>
            <a:off x="7105650" y="5794686"/>
            <a:ext cx="1600200" cy="35230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F8A28"/>
              </a:gs>
              <a:gs pos="80000">
                <a:srgbClr val="69B535"/>
              </a:gs>
              <a:gs pos="100000">
                <a:srgbClr val="68B933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Akhiri Presentasi</a:t>
            </a: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 err="1"/>
              <a:t>Deret</a:t>
            </a:r>
            <a:r>
              <a:rPr lang="en-US" sz="3600" dirty="0"/>
              <a:t> </a:t>
            </a:r>
            <a:r>
              <a:rPr lang="en-US" sz="3600" dirty="0" err="1"/>
              <a:t>Ganjil</a:t>
            </a:r>
            <a:endParaRPr lang="id-ID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r>
              <a:rPr lang="en-US" sz="2400" dirty="0" err="1"/>
              <a:t>Deret</a:t>
            </a:r>
            <a:r>
              <a:rPr lang="en-US" sz="2400" dirty="0"/>
              <a:t> </a:t>
            </a:r>
            <a:r>
              <a:rPr lang="en-US" sz="2400" dirty="0" err="1"/>
              <a:t>ganjil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deret</a:t>
            </a:r>
            <a:r>
              <a:rPr lang="en-US" sz="2400" dirty="0"/>
              <a:t> </a:t>
            </a:r>
            <a:r>
              <a:rPr lang="en-US" sz="2400" dirty="0" err="1"/>
              <a:t>angka</a:t>
            </a:r>
            <a:r>
              <a:rPr lang="en-US" sz="2400" dirty="0"/>
              <a:t> yang </a:t>
            </a:r>
            <a:r>
              <a:rPr lang="en-US" sz="2400" dirty="0" err="1"/>
              <a:t>berupa</a:t>
            </a:r>
            <a:r>
              <a:rPr lang="en-US" sz="2400" dirty="0"/>
              <a:t> </a:t>
            </a:r>
            <a:r>
              <a:rPr lang="en-US" sz="2400" dirty="0" err="1"/>
              <a:t>bilangan-bilangan</a:t>
            </a:r>
            <a:r>
              <a:rPr lang="en-US" sz="2400" dirty="0"/>
              <a:t> </a:t>
            </a:r>
            <a:r>
              <a:rPr lang="en-US" sz="2400" dirty="0" err="1"/>
              <a:t>ganjil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3777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D8D379-C2B8-DC4F-3544-D46AA0242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yang </a:t>
            </a:r>
            <a:r>
              <a:rPr lang="en-US" dirty="0" err="1"/>
              <a:t>diminta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99977-7DBA-B45E-0AB2-7433D800C5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5FC0C-010A-37F2-E8FE-AF7861DD8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91" y="1295400"/>
            <a:ext cx="7190746" cy="1032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3EB2E-E25A-E30D-2777-22E319D9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1" y="2399947"/>
            <a:ext cx="7026249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3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4E6633-F2F9-6EAC-E98C-03AB63004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Aturan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D1CE-6281-6E78-18D1-843A4FF1B1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4400"/>
            <a:ext cx="8305800" cy="51816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array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 err="1"/>
              <a:t>Menggunakan</a:t>
            </a:r>
            <a:r>
              <a:rPr lang="en-US" sz="2000" dirty="0"/>
              <a:t> function,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 function </a:t>
            </a:r>
            <a:r>
              <a:rPr lang="en-US" sz="2000" dirty="0" err="1"/>
              <a:t>rekrusif</a:t>
            </a:r>
            <a:r>
              <a:rPr lang="en-US" sz="2000" dirty="0"/>
              <a:t> </a:t>
            </a:r>
            <a:r>
              <a:rPr lang="en-US" sz="2000" dirty="0" err="1"/>
              <a:t>ataupun</a:t>
            </a:r>
            <a:r>
              <a:rPr lang="en-US" sz="2000" dirty="0"/>
              <a:t> function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endParaRPr lang="en-US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 err="1"/>
              <a:t>Penamaan</a:t>
            </a:r>
            <a:r>
              <a:rPr lang="en-US" sz="2000" dirty="0"/>
              <a:t> file :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File </a:t>
            </a:r>
            <a:r>
              <a:rPr lang="en-US" sz="2000" dirty="0" err="1"/>
              <a:t>pertama</a:t>
            </a:r>
            <a:r>
              <a:rPr lang="en-US" sz="2000" dirty="0"/>
              <a:t> : namamahasiswa1.php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File </a:t>
            </a:r>
            <a:r>
              <a:rPr lang="en-US" sz="2000" dirty="0" err="1"/>
              <a:t>Kedua</a:t>
            </a:r>
            <a:r>
              <a:rPr lang="en-US" sz="2000" dirty="0"/>
              <a:t> : namamahasiswa2.php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2000" dirty="0"/>
              <a:t>Nama parameter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Nama </a:t>
            </a:r>
            <a:r>
              <a:rPr lang="en-US" sz="2000" dirty="0" err="1"/>
              <a:t>paratemer</a:t>
            </a:r>
            <a:r>
              <a:rPr lang="en-US" sz="2000" dirty="0"/>
              <a:t> di file </a:t>
            </a:r>
            <a:r>
              <a:rPr lang="en-US" sz="2000" dirty="0" err="1"/>
              <a:t>pertama</a:t>
            </a:r>
            <a:r>
              <a:rPr lang="en-US" sz="2000" dirty="0"/>
              <a:t>: namamahasiswa1_namaparam</a:t>
            </a:r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Nama </a:t>
            </a:r>
            <a:r>
              <a:rPr lang="en-US" sz="2000" dirty="0" err="1"/>
              <a:t>paratemer</a:t>
            </a:r>
            <a:r>
              <a:rPr lang="en-US" sz="2000" dirty="0"/>
              <a:t>  di file </a:t>
            </a:r>
            <a:r>
              <a:rPr lang="en-US" sz="2000" dirty="0" err="1"/>
              <a:t>Kedua</a:t>
            </a:r>
            <a:r>
              <a:rPr lang="en-US" sz="2000" dirty="0"/>
              <a:t> : namamahasiswa2_namaparam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/>
              <a:buAutoNum type="arabicPeriod"/>
            </a:pPr>
            <a:r>
              <a:rPr lang="en-US" sz="2000" dirty="0"/>
              <a:t>Di </a:t>
            </a:r>
            <a:r>
              <a:rPr lang="en-US" sz="2000" dirty="0" err="1"/>
              <a:t>kompres</a:t>
            </a:r>
            <a:r>
              <a:rPr lang="en-US" sz="2000" dirty="0"/>
              <a:t> (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zip file) dan </a:t>
            </a:r>
            <a:r>
              <a:rPr lang="en-US" sz="2000" dirty="0" err="1"/>
              <a:t>dimasukan</a:t>
            </a:r>
            <a:r>
              <a:rPr lang="en-US" sz="2000" dirty="0"/>
              <a:t> di </a:t>
            </a:r>
            <a:r>
              <a:rPr lang="en-US" sz="2000" dirty="0" err="1"/>
              <a:t>gform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 https://forms.gle/p4sApQEhnU4ZGFn5A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/>
              <a:buAutoNum type="arabicPeriod"/>
            </a:pPr>
            <a:endParaRPr lang="en-ID" sz="20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2000" dirty="0"/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1688" lvl="1" indent="-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47675" lvl="1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2000" dirty="0"/>
          </a:p>
          <a:p>
            <a:pPr marL="801688" indent="-801688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US" sz="2000" dirty="0"/>
          </a:p>
          <a:p>
            <a:pPr marL="354013"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45834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52400" y="1533427"/>
            <a:ext cx="8458200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D" sz="1800" b="0" i="0" u="none" strike="noStrike" baseline="0" dirty="0"/>
          </a:p>
          <a:p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Harwikaya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dkk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Dasar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Pemrograman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, </a:t>
            </a:r>
            <a:r>
              <a:rPr lang="en-ID" sz="1800" b="0" i="0" u="none" strike="noStrike" baseline="0" dirty="0" err="1">
                <a:solidFill>
                  <a:schemeClr val="bg1"/>
                </a:solidFill>
              </a:rPr>
              <a:t>Penerbit</a:t>
            </a:r>
            <a:r>
              <a:rPr lang="en-ID" sz="1800" b="0" i="0" u="none" strike="noStrike" baseline="0" dirty="0">
                <a:solidFill>
                  <a:schemeClr val="bg1"/>
                </a:solidFill>
              </a:rPr>
              <a:t> Andi, 2017 </a:t>
            </a:r>
            <a:endParaRPr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Kjell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Backman, Structured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Programmming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 with </a:t>
            </a:r>
            <a:r>
              <a:rPr lang="en-US" sz="1800" b="0" i="0" u="none" strike="noStrike" baseline="0" dirty="0" err="1">
                <a:solidFill>
                  <a:schemeClr val="bg1"/>
                </a:solidFill>
              </a:rPr>
              <a:t>c++</a:t>
            </a:r>
            <a:r>
              <a:rPr lang="en-US" sz="1800" b="0" i="0" u="none" strike="noStrike" baseline="0" dirty="0">
                <a:solidFill>
                  <a:schemeClr val="bg1"/>
                </a:solidFill>
              </a:rPr>
              <a:t>, 2012 </a:t>
            </a:r>
          </a:p>
          <a:p>
            <a:r>
              <a:rPr lang="en-ID" sz="1800" b="0" i="0" u="none" strike="noStrike" baseline="0" dirty="0">
                <a:solidFill>
                  <a:srgbClr val="000000"/>
                </a:solidFill>
              </a:rPr>
              <a:t>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Sumber</a:t>
            </a:r>
            <a:r>
              <a:rPr lang="en-US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Internet :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https://www.petanikode.com/php-prosedur-fungsi/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https://smartdevtala.com/artikel/detail/pengertian-fungsi-function-di-php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https://jagongoding.com/web/php/dasar/fungsi/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https://www.babastudio.com/blog/Mengenal-Fungsi-dan-Prosedur-php</a:t>
            </a:r>
            <a:b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https://jagongoding.com/web/php/dasar/teka-teki-fibonacci/#solusi-3-menggunakan-fungsi-rekursif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u="sng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2261755" y="3162300"/>
            <a:ext cx="4648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baru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195</Words>
  <Application>Microsoft Office PowerPoint</Application>
  <PresentationFormat>On-screen Show (4:3)</PresentationFormat>
  <Paragraphs>44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Tahoma</vt:lpstr>
      <vt:lpstr>Calibri</vt:lpstr>
      <vt:lpstr>Libre Baskerville</vt:lpstr>
      <vt:lpstr>Baskerville Old Face</vt:lpstr>
      <vt:lpstr>Arial</vt:lpstr>
      <vt:lpstr>Impact</vt:lpstr>
      <vt:lpstr>Theme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loundry first</cp:lastModifiedBy>
  <cp:revision>28</cp:revision>
  <dcterms:modified xsi:type="dcterms:W3CDTF">2022-11-26T08:54:13Z</dcterms:modified>
</cp:coreProperties>
</file>