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5372238e8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b5372238e8_0_9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5372238e8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b5372238e8_0_10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5372238e8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b5372238e8_0_10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5372238e8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b5372238e8_0_1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372238e8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b5372238e8_0_10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5372238e8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b5372238e8_0_10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4cf01b5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4cf01b5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5372238e8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b5372238e8_0_9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5372238e8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b5372238e8_0_9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5372238e8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b5372238e8_0_9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5372238e8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b5372238e8_0_9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33" name="Google Shape;13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p:nvPr/>
        </p:nvSpPr>
        <p:spPr>
          <a:xfrm>
            <a:off x="4581550" y="1870800"/>
            <a:ext cx="6824400" cy="233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txBox="1"/>
          <p:nvPr>
            <p:ph type="ctrTitle"/>
          </p:nvPr>
        </p:nvSpPr>
        <p:spPr>
          <a:xfrm>
            <a:off x="4648750" y="2063858"/>
            <a:ext cx="6690000" cy="2105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t/>
            </a:r>
            <a:endParaRPr>
              <a:solidFill>
                <a:srgbClr val="000000"/>
              </a:solidFill>
            </a:endParaRPr>
          </a:p>
          <a:p>
            <a:pPr indent="0" lvl="0" marL="0" rtl="0" algn="l">
              <a:lnSpc>
                <a:spcPct val="90000"/>
              </a:lnSpc>
              <a:spcBef>
                <a:spcPts val="0"/>
              </a:spcBef>
              <a:spcAft>
                <a:spcPts val="0"/>
              </a:spcAft>
              <a:buClr>
                <a:schemeClr val="dk1"/>
              </a:buClr>
              <a:buSzPts val="6000"/>
              <a:buFont typeface="Calibri"/>
              <a:buNone/>
            </a:pPr>
            <a:r>
              <a:rPr lang="en-ID">
                <a:solidFill>
                  <a:srgbClr val="000000"/>
                </a:solidFill>
              </a:rPr>
              <a:t>Object Oriented Programming</a:t>
            </a:r>
            <a:endParaRPr>
              <a:solidFill>
                <a:srgbClr val="000000"/>
              </a:solidFill>
            </a:endParaRPr>
          </a:p>
          <a:p>
            <a:pPr indent="0" lvl="0" marL="0" rtl="0" algn="l">
              <a:lnSpc>
                <a:spcPct val="90000"/>
              </a:lnSpc>
              <a:spcBef>
                <a:spcPts val="0"/>
              </a:spcBef>
              <a:spcAft>
                <a:spcPts val="0"/>
              </a:spcAft>
              <a:buClr>
                <a:schemeClr val="dk1"/>
              </a:buClr>
              <a:buSzPts val="6000"/>
              <a:buFont typeface="Calibri"/>
              <a:buNone/>
            </a:pPr>
            <a:r>
              <a:rPr lang="en-ID">
                <a:solidFill>
                  <a:srgbClr val="000000"/>
                </a:solidFill>
              </a:rPr>
              <a:t>Snake Game</a:t>
            </a:r>
            <a:endParaRPr>
              <a:solidFill>
                <a:srgbClr val="000000"/>
              </a:solidFill>
            </a:endParaRPr>
          </a:p>
        </p:txBody>
      </p:sp>
      <p:sp>
        <p:nvSpPr>
          <p:cNvPr id="142" name="Google Shape;142;p14"/>
          <p:cNvSpPr txBox="1"/>
          <p:nvPr>
            <p:ph idx="1" type="subTitle"/>
          </p:nvPr>
        </p:nvSpPr>
        <p:spPr>
          <a:xfrm>
            <a:off x="6778600" y="5233233"/>
            <a:ext cx="4627500" cy="674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ID"/>
              <a:t>Muhammad Rafi Hayla Arifa</a:t>
            </a:r>
            <a:endParaRPr/>
          </a:p>
          <a:p>
            <a:pPr indent="0" lvl="0" marL="0" rtl="0" algn="ctr">
              <a:lnSpc>
                <a:spcPct val="90000"/>
              </a:lnSpc>
              <a:spcBef>
                <a:spcPts val="0"/>
              </a:spcBef>
              <a:spcAft>
                <a:spcPts val="0"/>
              </a:spcAft>
              <a:buClr>
                <a:schemeClr val="dk1"/>
              </a:buClr>
              <a:buSzPts val="2400"/>
              <a:buNone/>
            </a:pPr>
            <a:r>
              <a:rPr lang="en-ID"/>
              <a:t>05111942000014</a:t>
            </a:r>
            <a:endParaRPr/>
          </a:p>
          <a:p>
            <a:pPr indent="0" lvl="0" marL="0" rtl="0" algn="ctr">
              <a:lnSpc>
                <a:spcPct val="90000"/>
              </a:lnSpc>
              <a:spcBef>
                <a:spcPts val="1000"/>
              </a:spcBef>
              <a:spcAft>
                <a:spcPts val="0"/>
              </a:spcAft>
              <a:buClr>
                <a:schemeClr val="dk1"/>
              </a:buClr>
              <a:buSzPts val="2400"/>
              <a:buNone/>
            </a:pPr>
            <a:r>
              <a:rPr lang="en-ID"/>
              <a:t>Nadhif Bhagawanta</a:t>
            </a:r>
            <a:endParaRPr/>
          </a:p>
          <a:p>
            <a:pPr indent="0" lvl="0" marL="0" rtl="0" algn="ctr">
              <a:lnSpc>
                <a:spcPct val="90000"/>
              </a:lnSpc>
              <a:spcBef>
                <a:spcPts val="1000"/>
              </a:spcBef>
              <a:spcAft>
                <a:spcPts val="0"/>
              </a:spcAft>
              <a:buClr>
                <a:schemeClr val="dk1"/>
              </a:buClr>
              <a:buSzPts val="2400"/>
              <a:buNone/>
            </a:pPr>
            <a:r>
              <a:rPr lang="en-ID"/>
              <a:t>05111942000029</a:t>
            </a:r>
            <a:endParaRPr/>
          </a:p>
          <a:p>
            <a:pPr indent="0" lvl="0" marL="0" rtl="0" algn="ctr">
              <a:lnSpc>
                <a:spcPct val="90000"/>
              </a:lnSpc>
              <a:spcBef>
                <a:spcPts val="1000"/>
              </a:spcBef>
              <a:spcAft>
                <a:spcPts val="0"/>
              </a:spcAft>
              <a:buClr>
                <a:schemeClr val="dk1"/>
              </a:buClr>
              <a:buSzPts val="2400"/>
              <a:buNone/>
            </a:pPr>
            <a:r>
              <a:t/>
            </a:r>
            <a:endParaRPr/>
          </a:p>
        </p:txBody>
      </p:sp>
      <p:pic>
        <p:nvPicPr>
          <p:cNvPr id="143" name="Google Shape;143;p14"/>
          <p:cNvPicPr preferRelativeResize="0"/>
          <p:nvPr/>
        </p:nvPicPr>
        <p:blipFill>
          <a:blip r:embed="rId3">
            <a:alphaModFix/>
          </a:blip>
          <a:stretch>
            <a:fillRect/>
          </a:stretch>
        </p:blipFill>
        <p:spPr>
          <a:xfrm>
            <a:off x="9256475" y="2583476"/>
            <a:ext cx="2378224" cy="158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p:nvPr/>
        </p:nvSpPr>
        <p:spPr>
          <a:xfrm>
            <a:off x="0" y="595225"/>
            <a:ext cx="87558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Object Orientation Innovation</a:t>
            </a:r>
            <a:endParaRPr>
              <a:solidFill>
                <a:srgbClr val="000000"/>
              </a:solidFill>
            </a:endParaRPr>
          </a:p>
        </p:txBody>
      </p:sp>
      <p:sp>
        <p:nvSpPr>
          <p:cNvPr id="217" name="Google Shape;217;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ctr">
              <a:lnSpc>
                <a:spcPct val="90000"/>
              </a:lnSpc>
              <a:spcBef>
                <a:spcPts val="0"/>
              </a:spcBef>
              <a:spcAft>
                <a:spcPts val="0"/>
              </a:spcAft>
              <a:buSzPts val="1800"/>
              <a:buAutoNum type="arabicPeriod"/>
            </a:pPr>
            <a:r>
              <a:rPr lang="en-ID"/>
              <a:t>Encapsulation</a:t>
            </a:r>
            <a:endParaRPr/>
          </a:p>
          <a:p>
            <a:pPr indent="0" lvl="0" marL="0" rtl="0" algn="l">
              <a:lnSpc>
                <a:spcPct val="90000"/>
              </a:lnSpc>
              <a:spcBef>
                <a:spcPts val="2100"/>
              </a:spcBef>
              <a:spcAft>
                <a:spcPts val="0"/>
              </a:spcAft>
              <a:buNone/>
            </a:pPr>
            <a:r>
              <a:t/>
            </a:r>
            <a:endParaRPr/>
          </a:p>
          <a:p>
            <a:pPr indent="0" lvl="0" marL="0" rtl="0" algn="l">
              <a:lnSpc>
                <a:spcPct val="90000"/>
              </a:lnSpc>
              <a:spcBef>
                <a:spcPts val="2100"/>
              </a:spcBef>
              <a:spcAft>
                <a:spcPts val="0"/>
              </a:spcAft>
              <a:buNone/>
            </a:pPr>
            <a:r>
              <a:t/>
            </a:r>
            <a:endParaRPr/>
          </a:p>
          <a:p>
            <a:pPr indent="-342900" lvl="0" marL="457200" rtl="0" algn="l">
              <a:lnSpc>
                <a:spcPct val="90000"/>
              </a:lnSpc>
              <a:spcBef>
                <a:spcPts val="2100"/>
              </a:spcBef>
              <a:spcAft>
                <a:spcPts val="0"/>
              </a:spcAft>
              <a:buSzPts val="1800"/>
              <a:buAutoNum type="arabicPeriod"/>
            </a:pPr>
            <a:r>
              <a:t/>
            </a:r>
            <a:endParaRPr/>
          </a:p>
        </p:txBody>
      </p:sp>
      <p:pic>
        <p:nvPicPr>
          <p:cNvPr id="218" name="Google Shape;218;p23"/>
          <p:cNvPicPr preferRelativeResize="0"/>
          <p:nvPr/>
        </p:nvPicPr>
        <p:blipFill>
          <a:blip r:embed="rId3">
            <a:alphaModFix/>
          </a:blip>
          <a:stretch>
            <a:fillRect/>
          </a:stretch>
        </p:blipFill>
        <p:spPr>
          <a:xfrm>
            <a:off x="2695250" y="2933125"/>
            <a:ext cx="6801500" cy="213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p:nvPr/>
        </p:nvSpPr>
        <p:spPr>
          <a:xfrm>
            <a:off x="0" y="595225"/>
            <a:ext cx="87558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Object Orientation Innovation</a:t>
            </a:r>
            <a:endParaRPr>
              <a:solidFill>
                <a:srgbClr val="000000"/>
              </a:solidFill>
            </a:endParaRPr>
          </a:p>
        </p:txBody>
      </p:sp>
      <p:sp>
        <p:nvSpPr>
          <p:cNvPr id="225" name="Google Shape;225;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ctr">
              <a:lnSpc>
                <a:spcPct val="90000"/>
              </a:lnSpc>
              <a:spcBef>
                <a:spcPts val="0"/>
              </a:spcBef>
              <a:spcAft>
                <a:spcPts val="0"/>
              </a:spcAft>
              <a:buNone/>
            </a:pPr>
            <a:r>
              <a:rPr lang="en-ID"/>
              <a:t>Abstract</a:t>
            </a:r>
            <a:endParaRPr/>
          </a:p>
          <a:p>
            <a:pPr indent="0" lvl="0" marL="0" rtl="0" algn="l">
              <a:lnSpc>
                <a:spcPct val="90000"/>
              </a:lnSpc>
              <a:spcBef>
                <a:spcPts val="2100"/>
              </a:spcBef>
              <a:spcAft>
                <a:spcPts val="0"/>
              </a:spcAft>
              <a:buNone/>
            </a:pPr>
            <a:r>
              <a:t/>
            </a:r>
            <a:endParaRPr/>
          </a:p>
          <a:p>
            <a:pPr indent="0" lvl="0" marL="0" rtl="0" algn="l">
              <a:lnSpc>
                <a:spcPct val="90000"/>
              </a:lnSpc>
              <a:spcBef>
                <a:spcPts val="2100"/>
              </a:spcBef>
              <a:spcAft>
                <a:spcPts val="0"/>
              </a:spcAft>
              <a:buNone/>
            </a:pPr>
            <a:r>
              <a:t/>
            </a:r>
            <a:endParaRPr/>
          </a:p>
          <a:p>
            <a:pPr indent="-342900" lvl="0" marL="457200" rtl="0" algn="l">
              <a:lnSpc>
                <a:spcPct val="90000"/>
              </a:lnSpc>
              <a:spcBef>
                <a:spcPts val="2100"/>
              </a:spcBef>
              <a:spcAft>
                <a:spcPts val="0"/>
              </a:spcAft>
              <a:buSzPts val="1800"/>
              <a:buAutoNum type="arabicPeriod"/>
            </a:pPr>
            <a:r>
              <a:t/>
            </a:r>
            <a:endParaRPr/>
          </a:p>
        </p:txBody>
      </p:sp>
      <p:pic>
        <p:nvPicPr>
          <p:cNvPr id="226" name="Google Shape;226;p24"/>
          <p:cNvPicPr preferRelativeResize="0"/>
          <p:nvPr/>
        </p:nvPicPr>
        <p:blipFill>
          <a:blip r:embed="rId3">
            <a:alphaModFix/>
          </a:blip>
          <a:stretch>
            <a:fillRect/>
          </a:stretch>
        </p:blipFill>
        <p:spPr>
          <a:xfrm>
            <a:off x="3681349" y="2237137"/>
            <a:ext cx="4829325" cy="352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p:nvPr/>
        </p:nvSpPr>
        <p:spPr>
          <a:xfrm>
            <a:off x="0" y="595225"/>
            <a:ext cx="87558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Object Orientation Innovation</a:t>
            </a:r>
            <a:endParaRPr>
              <a:solidFill>
                <a:srgbClr val="000000"/>
              </a:solidFill>
            </a:endParaRPr>
          </a:p>
        </p:txBody>
      </p:sp>
      <p:sp>
        <p:nvSpPr>
          <p:cNvPr id="233" name="Google Shape;233;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ctr">
              <a:lnSpc>
                <a:spcPct val="90000"/>
              </a:lnSpc>
              <a:spcBef>
                <a:spcPts val="0"/>
              </a:spcBef>
              <a:spcAft>
                <a:spcPts val="0"/>
              </a:spcAft>
              <a:buNone/>
            </a:pPr>
            <a:r>
              <a:rPr lang="en-ID"/>
              <a:t>Type Casting</a:t>
            </a:r>
            <a:endParaRPr/>
          </a:p>
          <a:p>
            <a:pPr indent="0" lvl="0" marL="0" rtl="0" algn="l">
              <a:lnSpc>
                <a:spcPct val="90000"/>
              </a:lnSpc>
              <a:spcBef>
                <a:spcPts val="2100"/>
              </a:spcBef>
              <a:spcAft>
                <a:spcPts val="0"/>
              </a:spcAft>
              <a:buNone/>
            </a:pPr>
            <a:r>
              <a:t/>
            </a:r>
            <a:endParaRPr/>
          </a:p>
          <a:p>
            <a:pPr indent="0" lvl="0" marL="0" rtl="0" algn="l">
              <a:lnSpc>
                <a:spcPct val="90000"/>
              </a:lnSpc>
              <a:spcBef>
                <a:spcPts val="2100"/>
              </a:spcBef>
              <a:spcAft>
                <a:spcPts val="0"/>
              </a:spcAft>
              <a:buNone/>
            </a:pPr>
            <a:r>
              <a:t/>
            </a:r>
            <a:endParaRPr/>
          </a:p>
          <a:p>
            <a:pPr indent="-342900" lvl="0" marL="457200" rtl="0" algn="l">
              <a:lnSpc>
                <a:spcPct val="90000"/>
              </a:lnSpc>
              <a:spcBef>
                <a:spcPts val="2100"/>
              </a:spcBef>
              <a:spcAft>
                <a:spcPts val="0"/>
              </a:spcAft>
              <a:buSzPts val="1800"/>
              <a:buAutoNum type="arabicPeriod"/>
            </a:pPr>
            <a:r>
              <a:t/>
            </a:r>
            <a:endParaRPr/>
          </a:p>
        </p:txBody>
      </p:sp>
      <p:pic>
        <p:nvPicPr>
          <p:cNvPr id="234" name="Google Shape;234;p25"/>
          <p:cNvPicPr preferRelativeResize="0"/>
          <p:nvPr/>
        </p:nvPicPr>
        <p:blipFill>
          <a:blip r:embed="rId3">
            <a:alphaModFix/>
          </a:blip>
          <a:stretch>
            <a:fillRect/>
          </a:stretch>
        </p:blipFill>
        <p:spPr>
          <a:xfrm>
            <a:off x="3681349" y="2237137"/>
            <a:ext cx="4829325" cy="352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p:nvPr/>
        </p:nvSpPr>
        <p:spPr>
          <a:xfrm>
            <a:off x="0" y="595225"/>
            <a:ext cx="87558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Object Orientation Innovation</a:t>
            </a:r>
            <a:endParaRPr>
              <a:solidFill>
                <a:srgbClr val="000000"/>
              </a:solidFill>
            </a:endParaRPr>
          </a:p>
        </p:txBody>
      </p:sp>
      <p:sp>
        <p:nvSpPr>
          <p:cNvPr id="241" name="Google Shape;241;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ctr">
              <a:lnSpc>
                <a:spcPct val="90000"/>
              </a:lnSpc>
              <a:spcBef>
                <a:spcPts val="0"/>
              </a:spcBef>
              <a:spcAft>
                <a:spcPts val="0"/>
              </a:spcAft>
              <a:buNone/>
            </a:pPr>
            <a:r>
              <a:rPr lang="en-ID"/>
              <a:t>String Buffer</a:t>
            </a:r>
            <a:endParaRPr/>
          </a:p>
          <a:p>
            <a:pPr indent="0" lvl="0" marL="0" rtl="0" algn="l">
              <a:lnSpc>
                <a:spcPct val="90000"/>
              </a:lnSpc>
              <a:spcBef>
                <a:spcPts val="2100"/>
              </a:spcBef>
              <a:spcAft>
                <a:spcPts val="0"/>
              </a:spcAft>
              <a:buNone/>
            </a:pPr>
            <a:r>
              <a:t/>
            </a:r>
            <a:endParaRPr/>
          </a:p>
          <a:p>
            <a:pPr indent="0" lvl="0" marL="0" rtl="0" algn="l">
              <a:lnSpc>
                <a:spcPct val="90000"/>
              </a:lnSpc>
              <a:spcBef>
                <a:spcPts val="2100"/>
              </a:spcBef>
              <a:spcAft>
                <a:spcPts val="0"/>
              </a:spcAft>
              <a:buNone/>
            </a:pPr>
            <a:r>
              <a:t/>
            </a:r>
            <a:endParaRPr/>
          </a:p>
          <a:p>
            <a:pPr indent="-342900" lvl="0" marL="457200" rtl="0" algn="l">
              <a:lnSpc>
                <a:spcPct val="90000"/>
              </a:lnSpc>
              <a:spcBef>
                <a:spcPts val="2100"/>
              </a:spcBef>
              <a:spcAft>
                <a:spcPts val="0"/>
              </a:spcAft>
              <a:buSzPts val="1800"/>
              <a:buAutoNum type="arabicPeriod"/>
            </a:pPr>
            <a:r>
              <a:t/>
            </a:r>
            <a:endParaRPr/>
          </a:p>
        </p:txBody>
      </p:sp>
      <p:pic>
        <p:nvPicPr>
          <p:cNvPr id="242" name="Google Shape;242;p26"/>
          <p:cNvPicPr preferRelativeResize="0"/>
          <p:nvPr/>
        </p:nvPicPr>
        <p:blipFill>
          <a:blip r:embed="rId3">
            <a:alphaModFix/>
          </a:blip>
          <a:stretch>
            <a:fillRect/>
          </a:stretch>
        </p:blipFill>
        <p:spPr>
          <a:xfrm>
            <a:off x="2099763" y="2476738"/>
            <a:ext cx="7992475" cy="3048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p:nvPr/>
        </p:nvSpPr>
        <p:spPr>
          <a:xfrm>
            <a:off x="0" y="595225"/>
            <a:ext cx="87558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Object Orientation Innovation</a:t>
            </a:r>
            <a:endParaRPr>
              <a:solidFill>
                <a:srgbClr val="000000"/>
              </a:solidFill>
            </a:endParaRPr>
          </a:p>
        </p:txBody>
      </p:sp>
      <p:sp>
        <p:nvSpPr>
          <p:cNvPr id="249" name="Google Shape;249;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ctr">
              <a:lnSpc>
                <a:spcPct val="90000"/>
              </a:lnSpc>
              <a:spcBef>
                <a:spcPts val="0"/>
              </a:spcBef>
              <a:spcAft>
                <a:spcPts val="0"/>
              </a:spcAft>
              <a:buNone/>
            </a:pPr>
            <a:r>
              <a:rPr lang="en-ID"/>
              <a:t>Inheritance</a:t>
            </a:r>
            <a:endParaRPr/>
          </a:p>
          <a:p>
            <a:pPr indent="0" lvl="0" marL="0" rtl="0" algn="l">
              <a:lnSpc>
                <a:spcPct val="90000"/>
              </a:lnSpc>
              <a:spcBef>
                <a:spcPts val="2100"/>
              </a:spcBef>
              <a:spcAft>
                <a:spcPts val="0"/>
              </a:spcAft>
              <a:buNone/>
            </a:pPr>
            <a:r>
              <a:t/>
            </a:r>
            <a:endParaRPr/>
          </a:p>
          <a:p>
            <a:pPr indent="0" lvl="0" marL="0" rtl="0" algn="l">
              <a:lnSpc>
                <a:spcPct val="90000"/>
              </a:lnSpc>
              <a:spcBef>
                <a:spcPts val="2100"/>
              </a:spcBef>
              <a:spcAft>
                <a:spcPts val="0"/>
              </a:spcAft>
              <a:buNone/>
            </a:pPr>
            <a:r>
              <a:t/>
            </a:r>
            <a:endParaRPr/>
          </a:p>
          <a:p>
            <a:pPr indent="-342900" lvl="0" marL="457200" rtl="0" algn="l">
              <a:lnSpc>
                <a:spcPct val="90000"/>
              </a:lnSpc>
              <a:spcBef>
                <a:spcPts val="2100"/>
              </a:spcBef>
              <a:spcAft>
                <a:spcPts val="0"/>
              </a:spcAft>
              <a:buSzPts val="1800"/>
              <a:buAutoNum type="arabicPeriod"/>
            </a:pPr>
            <a:r>
              <a:t/>
            </a:r>
            <a:endParaRPr/>
          </a:p>
        </p:txBody>
      </p:sp>
      <p:pic>
        <p:nvPicPr>
          <p:cNvPr id="250" name="Google Shape;250;p27"/>
          <p:cNvPicPr preferRelativeResize="0"/>
          <p:nvPr/>
        </p:nvPicPr>
        <p:blipFill>
          <a:blip r:embed="rId3">
            <a:alphaModFix/>
          </a:blip>
          <a:stretch>
            <a:fillRect/>
          </a:stretch>
        </p:blipFill>
        <p:spPr>
          <a:xfrm>
            <a:off x="3086100" y="2724875"/>
            <a:ext cx="6019800" cy="25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p:nvPr/>
        </p:nvSpPr>
        <p:spPr>
          <a:xfrm>
            <a:off x="0" y="595225"/>
            <a:ext cx="87558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Object Orientation Innovation</a:t>
            </a:r>
            <a:endParaRPr>
              <a:solidFill>
                <a:srgbClr val="000000"/>
              </a:solidFill>
            </a:endParaRPr>
          </a:p>
        </p:txBody>
      </p:sp>
      <p:sp>
        <p:nvSpPr>
          <p:cNvPr id="257" name="Google Shape;257;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ctr">
              <a:lnSpc>
                <a:spcPct val="90000"/>
              </a:lnSpc>
              <a:spcBef>
                <a:spcPts val="0"/>
              </a:spcBef>
              <a:spcAft>
                <a:spcPts val="0"/>
              </a:spcAft>
              <a:buNone/>
            </a:pPr>
            <a:r>
              <a:rPr lang="en-ID"/>
              <a:t>Exception-Handling</a:t>
            </a:r>
            <a:endParaRPr/>
          </a:p>
          <a:p>
            <a:pPr indent="0" lvl="0" marL="0" rtl="0" algn="l">
              <a:lnSpc>
                <a:spcPct val="90000"/>
              </a:lnSpc>
              <a:spcBef>
                <a:spcPts val="2100"/>
              </a:spcBef>
              <a:spcAft>
                <a:spcPts val="0"/>
              </a:spcAft>
              <a:buNone/>
            </a:pPr>
            <a:r>
              <a:t/>
            </a:r>
            <a:endParaRPr/>
          </a:p>
          <a:p>
            <a:pPr indent="0" lvl="0" marL="0" rtl="0" algn="l">
              <a:lnSpc>
                <a:spcPct val="90000"/>
              </a:lnSpc>
              <a:spcBef>
                <a:spcPts val="2100"/>
              </a:spcBef>
              <a:spcAft>
                <a:spcPts val="0"/>
              </a:spcAft>
              <a:buNone/>
            </a:pPr>
            <a:r>
              <a:t/>
            </a:r>
            <a:endParaRPr/>
          </a:p>
          <a:p>
            <a:pPr indent="-342900" lvl="0" marL="457200" rtl="0" algn="l">
              <a:lnSpc>
                <a:spcPct val="90000"/>
              </a:lnSpc>
              <a:spcBef>
                <a:spcPts val="2100"/>
              </a:spcBef>
              <a:spcAft>
                <a:spcPts val="0"/>
              </a:spcAft>
              <a:buSzPts val="1800"/>
              <a:buAutoNum type="arabicPeriod"/>
            </a:pPr>
            <a:r>
              <a:t/>
            </a:r>
            <a:endParaRPr/>
          </a:p>
        </p:txBody>
      </p:sp>
      <p:pic>
        <p:nvPicPr>
          <p:cNvPr id="258" name="Google Shape;258;p28"/>
          <p:cNvPicPr preferRelativeResize="0"/>
          <p:nvPr/>
        </p:nvPicPr>
        <p:blipFill>
          <a:blip r:embed="rId3">
            <a:alphaModFix/>
          </a:blip>
          <a:stretch>
            <a:fillRect/>
          </a:stretch>
        </p:blipFill>
        <p:spPr>
          <a:xfrm>
            <a:off x="1855338" y="2893650"/>
            <a:ext cx="8481324" cy="221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p:nvPr/>
        </p:nvSpPr>
        <p:spPr>
          <a:xfrm>
            <a:off x="0" y="595225"/>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Conclusion</a:t>
            </a:r>
            <a:endParaRPr>
              <a:solidFill>
                <a:srgbClr val="000000"/>
              </a:solidFill>
            </a:endParaRPr>
          </a:p>
        </p:txBody>
      </p:sp>
      <p:sp>
        <p:nvSpPr>
          <p:cNvPr id="265" name="Google Shape;265;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t/>
            </a:r>
            <a:endParaRPr sz="2400"/>
          </a:p>
          <a:p>
            <a:pPr indent="0" lvl="0" marL="0" rtl="0" algn="just">
              <a:lnSpc>
                <a:spcPct val="90000"/>
              </a:lnSpc>
              <a:spcBef>
                <a:spcPts val="2100"/>
              </a:spcBef>
              <a:spcAft>
                <a:spcPts val="2100"/>
              </a:spcAft>
              <a:buClr>
                <a:schemeClr val="dk1"/>
              </a:buClr>
              <a:buSzPts val="2800"/>
              <a:buNone/>
            </a:pPr>
            <a:r>
              <a:rPr lang="en-ID" sz="2400"/>
              <a:t>It can be concluded that our Snake Game has multiple innovations that enhances the game’s experience and along that with innovations such as Encapsulation to load the image for the snake’s components, Abstraction as a way to restart the game without running the code again, Inheritance used to extend the loadImages code from the Java Class and Override to  change the use of the Key Presses in game to suit the needs for the Snake Game.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p:nvPr/>
        </p:nvSpPr>
        <p:spPr>
          <a:xfrm>
            <a:off x="2583450" y="2996250"/>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txBox="1"/>
          <p:nvPr>
            <p:ph type="title"/>
          </p:nvPr>
        </p:nvSpPr>
        <p:spPr>
          <a:xfrm>
            <a:off x="838200" y="27661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D">
                <a:solidFill>
                  <a:srgbClr val="000000"/>
                </a:solidFill>
              </a:rPr>
              <a:t>Question?</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p:nvPr/>
        </p:nvSpPr>
        <p:spPr>
          <a:xfrm>
            <a:off x="0" y="595163"/>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Background</a:t>
            </a:r>
            <a:endParaRPr>
              <a:solidFill>
                <a:srgbClr val="000000"/>
              </a:solidFill>
            </a:endParaRPr>
          </a:p>
        </p:txBody>
      </p:sp>
      <p:sp>
        <p:nvSpPr>
          <p:cNvPr id="150" name="Google Shape;15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30200" lvl="0" marL="228600" rtl="0" algn="l">
              <a:lnSpc>
                <a:spcPct val="90000"/>
              </a:lnSpc>
              <a:spcBef>
                <a:spcPts val="0"/>
              </a:spcBef>
              <a:spcAft>
                <a:spcPts val="2100"/>
              </a:spcAft>
              <a:buClr>
                <a:schemeClr val="dk1"/>
              </a:buClr>
              <a:buSzPts val="4400"/>
              <a:buChar char="●"/>
            </a:pPr>
            <a:r>
              <a:rPr lang="en-ID" sz="3300"/>
              <a:t>Snake is the common name for a video game concept where the player maneuvers a line which grows in length, with the line itself being a primary obstacle. In this game, the player controls a snake. The objective is to eat as many apples as possible. Each time the snake eats an apple its body grows. The snake must avoid the walls and its own body.</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p:nvPr/>
        </p:nvSpPr>
        <p:spPr>
          <a:xfrm>
            <a:off x="0" y="595225"/>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Game Improvements</a:t>
            </a:r>
            <a:endParaRPr>
              <a:solidFill>
                <a:srgbClr val="000000"/>
              </a:solidFill>
            </a:endParaRPr>
          </a:p>
        </p:txBody>
      </p:sp>
      <p:sp>
        <p:nvSpPr>
          <p:cNvPr id="157" name="Google Shape;157;p16"/>
          <p:cNvSpPr txBox="1"/>
          <p:nvPr>
            <p:ph idx="1" type="body"/>
          </p:nvPr>
        </p:nvSpPr>
        <p:spPr>
          <a:xfrm>
            <a:off x="838200" y="1738675"/>
            <a:ext cx="105156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ID" sz="2200"/>
              <a:t>1.	The Snake can go through borders now</a:t>
            </a:r>
            <a:endParaRPr sz="2200"/>
          </a:p>
          <a:p>
            <a:pPr indent="-50800" lvl="0" marL="228600" rtl="0" algn="l">
              <a:lnSpc>
                <a:spcPct val="90000"/>
              </a:lnSpc>
              <a:spcBef>
                <a:spcPts val="2100"/>
              </a:spcBef>
              <a:spcAft>
                <a:spcPts val="0"/>
              </a:spcAft>
              <a:buClr>
                <a:schemeClr val="dk1"/>
              </a:buClr>
              <a:buSzPts val="2800"/>
              <a:buNone/>
            </a:pPr>
            <a:r>
              <a:rPr lang="en-ID" sz="2200"/>
              <a:t>2.	There is an added “Bomb” for the game that causes an instant game over</a:t>
            </a:r>
            <a:endParaRPr sz="2200"/>
          </a:p>
          <a:p>
            <a:pPr indent="-50800" lvl="0" marL="228600" rtl="0" algn="l">
              <a:lnSpc>
                <a:spcPct val="90000"/>
              </a:lnSpc>
              <a:spcBef>
                <a:spcPts val="2100"/>
              </a:spcBef>
              <a:spcAft>
                <a:spcPts val="0"/>
              </a:spcAft>
              <a:buClr>
                <a:schemeClr val="dk1"/>
              </a:buClr>
              <a:buSzPts val="2800"/>
              <a:buNone/>
            </a:pPr>
            <a:r>
              <a:rPr lang="en-ID" sz="2200"/>
              <a:t>3.	Besides using arrow keys to move in the game, the WASD button can be used too.</a:t>
            </a:r>
            <a:endParaRPr sz="2200"/>
          </a:p>
          <a:p>
            <a:pPr indent="-50800" lvl="0" marL="228600" rtl="0" algn="l">
              <a:lnSpc>
                <a:spcPct val="90000"/>
              </a:lnSpc>
              <a:spcBef>
                <a:spcPts val="2100"/>
              </a:spcBef>
              <a:spcAft>
                <a:spcPts val="0"/>
              </a:spcAft>
              <a:buClr>
                <a:schemeClr val="dk1"/>
              </a:buClr>
              <a:buSzPts val="2800"/>
              <a:buNone/>
            </a:pPr>
            <a:r>
              <a:rPr lang="en-ID" sz="2200"/>
              <a:t>4.	Can reset the Score along with the snake by pressing the “R” key in game. </a:t>
            </a:r>
            <a:endParaRPr sz="2200"/>
          </a:p>
          <a:p>
            <a:pPr indent="-50800" lvl="0" marL="228600" rtl="0" algn="l">
              <a:lnSpc>
                <a:spcPct val="90000"/>
              </a:lnSpc>
              <a:spcBef>
                <a:spcPts val="2100"/>
              </a:spcBef>
              <a:spcAft>
                <a:spcPts val="0"/>
              </a:spcAft>
              <a:buClr>
                <a:schemeClr val="dk1"/>
              </a:buClr>
              <a:buSzPts val="2800"/>
              <a:buNone/>
            </a:pPr>
            <a:r>
              <a:rPr lang="en-ID" sz="2200"/>
              <a:t>5.	After the game is over(game over screen), we can restart the game by pressing the “Spacebar” Key </a:t>
            </a:r>
            <a:endParaRPr sz="2200"/>
          </a:p>
          <a:p>
            <a:pPr indent="-50800" lvl="0" marL="228600" rtl="0" algn="l">
              <a:lnSpc>
                <a:spcPct val="90000"/>
              </a:lnSpc>
              <a:spcBef>
                <a:spcPts val="2100"/>
              </a:spcBef>
              <a:spcAft>
                <a:spcPts val="0"/>
              </a:spcAft>
              <a:buClr>
                <a:schemeClr val="dk1"/>
              </a:buClr>
              <a:buSzPts val="2800"/>
              <a:buNone/>
            </a:pPr>
            <a:r>
              <a:rPr lang="en-ID" sz="2200"/>
              <a:t>6. We can pause the game by pressing the “Escape” key</a:t>
            </a:r>
            <a:endParaRPr sz="2200"/>
          </a:p>
          <a:p>
            <a:pPr indent="-50800" lvl="0" marL="228600" rtl="0" algn="l">
              <a:lnSpc>
                <a:spcPct val="90000"/>
              </a:lnSpc>
              <a:spcBef>
                <a:spcPts val="2100"/>
              </a:spcBef>
              <a:spcAft>
                <a:spcPts val="0"/>
              </a:spcAft>
              <a:buClr>
                <a:schemeClr val="dk1"/>
              </a:buClr>
              <a:buSzPts val="2800"/>
              <a:buNone/>
            </a:pPr>
            <a:r>
              <a:rPr lang="en-ID" sz="2200"/>
              <a:t>7. We can resume the game by pressing the “Enter” key.</a:t>
            </a:r>
            <a:endParaRPr sz="2200"/>
          </a:p>
          <a:p>
            <a:pPr indent="-50800" lvl="0" marL="228600" rtl="0" algn="l">
              <a:lnSpc>
                <a:spcPct val="90000"/>
              </a:lnSpc>
              <a:spcBef>
                <a:spcPts val="2100"/>
              </a:spcBef>
              <a:spcAft>
                <a:spcPts val="0"/>
              </a:spcAft>
              <a:buClr>
                <a:schemeClr val="dk1"/>
              </a:buClr>
              <a:buSzPts val="2800"/>
              <a:buNone/>
            </a:pPr>
            <a:r>
              <a:rPr lang="en-ID" sz="2200"/>
              <a:t>8. We also input the music to entertain the players</a:t>
            </a:r>
            <a:endParaRPr sz="2200"/>
          </a:p>
          <a:p>
            <a:pPr indent="-50800" lvl="0" marL="228600" rtl="0" algn="l">
              <a:lnSpc>
                <a:spcPct val="90000"/>
              </a:lnSpc>
              <a:spcBef>
                <a:spcPts val="2100"/>
              </a:spcBef>
              <a:spcAft>
                <a:spcPts val="21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p:nvPr/>
        </p:nvSpPr>
        <p:spPr>
          <a:xfrm>
            <a:off x="0" y="595150"/>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Code</a:t>
            </a:r>
            <a:endParaRPr>
              <a:solidFill>
                <a:srgbClr val="000000"/>
              </a:solidFill>
            </a:endParaRPr>
          </a:p>
        </p:txBody>
      </p:sp>
      <p:sp>
        <p:nvSpPr>
          <p:cNvPr id="164" name="Google Shape;164;p17"/>
          <p:cNvSpPr txBox="1"/>
          <p:nvPr>
            <p:ph idx="1" type="body"/>
          </p:nvPr>
        </p:nvSpPr>
        <p:spPr>
          <a:xfrm>
            <a:off x="568188" y="1837200"/>
            <a:ext cx="10515600" cy="43512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0"/>
              </a:spcBef>
              <a:spcAft>
                <a:spcPts val="0"/>
              </a:spcAft>
              <a:buClr>
                <a:schemeClr val="dk1"/>
              </a:buClr>
              <a:buSzPts val="2800"/>
              <a:buNone/>
            </a:pPr>
            <a:r>
              <a:rPr lang="en-ID"/>
              <a:t>Code for the Board.Java</a:t>
            </a:r>
            <a:endParaRPr/>
          </a:p>
          <a:p>
            <a:pPr indent="0" lvl="0" marL="0" rtl="0" algn="l">
              <a:spcBef>
                <a:spcPts val="2100"/>
              </a:spcBef>
              <a:spcAft>
                <a:spcPts val="0"/>
              </a:spcAft>
              <a:buClr>
                <a:schemeClr val="dk1"/>
              </a:buClr>
              <a:buSzPts val="2800"/>
              <a:buNone/>
            </a:pPr>
            <a:r>
              <a:t/>
            </a:r>
            <a:endParaRPr/>
          </a:p>
          <a:p>
            <a:pPr indent="0" lvl="0" marL="177800" rtl="0" algn="l">
              <a:lnSpc>
                <a:spcPct val="90000"/>
              </a:lnSpc>
              <a:spcBef>
                <a:spcPts val="2100"/>
              </a:spcBef>
              <a:spcAft>
                <a:spcPts val="2100"/>
              </a:spcAft>
              <a:buClr>
                <a:schemeClr val="dk1"/>
              </a:buClr>
              <a:buSzPts val="2800"/>
              <a:buNone/>
            </a:pPr>
            <a:r>
              <a:t/>
            </a:r>
            <a:endParaRPr/>
          </a:p>
        </p:txBody>
      </p:sp>
      <p:pic>
        <p:nvPicPr>
          <p:cNvPr id="165" name="Google Shape;165;p17"/>
          <p:cNvPicPr preferRelativeResize="0"/>
          <p:nvPr/>
        </p:nvPicPr>
        <p:blipFill>
          <a:blip r:embed="rId3">
            <a:alphaModFix/>
          </a:blip>
          <a:stretch>
            <a:fillRect/>
          </a:stretch>
        </p:blipFill>
        <p:spPr>
          <a:xfrm>
            <a:off x="568188" y="2309150"/>
            <a:ext cx="2599500" cy="3879249"/>
          </a:xfrm>
          <a:prstGeom prst="rect">
            <a:avLst/>
          </a:prstGeom>
          <a:noFill/>
          <a:ln>
            <a:noFill/>
          </a:ln>
        </p:spPr>
      </p:pic>
      <p:pic>
        <p:nvPicPr>
          <p:cNvPr id="166" name="Google Shape;166;p17"/>
          <p:cNvPicPr preferRelativeResize="0"/>
          <p:nvPr/>
        </p:nvPicPr>
        <p:blipFill>
          <a:blip r:embed="rId4">
            <a:alphaModFix/>
          </a:blip>
          <a:stretch>
            <a:fillRect/>
          </a:stretch>
        </p:blipFill>
        <p:spPr>
          <a:xfrm>
            <a:off x="3167688" y="2309150"/>
            <a:ext cx="3111600" cy="3879250"/>
          </a:xfrm>
          <a:prstGeom prst="rect">
            <a:avLst/>
          </a:prstGeom>
          <a:noFill/>
          <a:ln>
            <a:noFill/>
          </a:ln>
        </p:spPr>
      </p:pic>
      <p:pic>
        <p:nvPicPr>
          <p:cNvPr id="167" name="Google Shape;167;p17"/>
          <p:cNvPicPr preferRelativeResize="0"/>
          <p:nvPr/>
        </p:nvPicPr>
        <p:blipFill>
          <a:blip r:embed="rId5">
            <a:alphaModFix/>
          </a:blip>
          <a:stretch>
            <a:fillRect/>
          </a:stretch>
        </p:blipFill>
        <p:spPr>
          <a:xfrm>
            <a:off x="6279289" y="2309150"/>
            <a:ext cx="2680072" cy="3879250"/>
          </a:xfrm>
          <a:prstGeom prst="rect">
            <a:avLst/>
          </a:prstGeom>
          <a:noFill/>
          <a:ln>
            <a:noFill/>
          </a:ln>
        </p:spPr>
      </p:pic>
      <p:pic>
        <p:nvPicPr>
          <p:cNvPr id="168" name="Google Shape;168;p17"/>
          <p:cNvPicPr preferRelativeResize="0"/>
          <p:nvPr/>
        </p:nvPicPr>
        <p:blipFill>
          <a:blip r:embed="rId6">
            <a:alphaModFix/>
          </a:blip>
          <a:stretch>
            <a:fillRect/>
          </a:stretch>
        </p:blipFill>
        <p:spPr>
          <a:xfrm>
            <a:off x="8959363" y="2309150"/>
            <a:ext cx="2664450" cy="387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p:nvPr/>
        </p:nvSpPr>
        <p:spPr>
          <a:xfrm>
            <a:off x="0" y="595150"/>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Code</a:t>
            </a:r>
            <a:endParaRPr>
              <a:solidFill>
                <a:srgbClr val="000000"/>
              </a:solidFill>
            </a:endParaRPr>
          </a:p>
        </p:txBody>
      </p:sp>
      <p:sp>
        <p:nvSpPr>
          <p:cNvPr id="175" name="Google Shape;175;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0"/>
              </a:spcBef>
              <a:spcAft>
                <a:spcPts val="0"/>
              </a:spcAft>
              <a:buClr>
                <a:schemeClr val="dk1"/>
              </a:buClr>
              <a:buSzPts val="2800"/>
              <a:buNone/>
            </a:pPr>
            <a:r>
              <a:rPr lang="en-ID"/>
              <a:t>Code for the Board.Java</a:t>
            </a:r>
            <a:endParaRPr/>
          </a:p>
          <a:p>
            <a:pPr indent="0" lvl="0" marL="0" rtl="0" algn="l">
              <a:spcBef>
                <a:spcPts val="2100"/>
              </a:spcBef>
              <a:spcAft>
                <a:spcPts val="0"/>
              </a:spcAft>
              <a:buClr>
                <a:schemeClr val="dk1"/>
              </a:buClr>
              <a:buSzPts val="2800"/>
              <a:buNone/>
            </a:pPr>
            <a:r>
              <a:t/>
            </a:r>
            <a:endParaRPr/>
          </a:p>
          <a:p>
            <a:pPr indent="0" lvl="0" marL="177800" rtl="0" algn="l">
              <a:lnSpc>
                <a:spcPct val="90000"/>
              </a:lnSpc>
              <a:spcBef>
                <a:spcPts val="2100"/>
              </a:spcBef>
              <a:spcAft>
                <a:spcPts val="2100"/>
              </a:spcAft>
              <a:buClr>
                <a:schemeClr val="dk1"/>
              </a:buClr>
              <a:buSzPts val="2800"/>
              <a:buNone/>
            </a:pPr>
            <a:r>
              <a:t/>
            </a:r>
            <a:endParaRPr/>
          </a:p>
        </p:txBody>
      </p:sp>
      <p:pic>
        <p:nvPicPr>
          <p:cNvPr id="176" name="Google Shape;176;p18"/>
          <p:cNvPicPr preferRelativeResize="0"/>
          <p:nvPr/>
        </p:nvPicPr>
        <p:blipFill>
          <a:blip r:embed="rId3">
            <a:alphaModFix/>
          </a:blip>
          <a:stretch>
            <a:fillRect/>
          </a:stretch>
        </p:blipFill>
        <p:spPr>
          <a:xfrm>
            <a:off x="4154598" y="2195000"/>
            <a:ext cx="3882801" cy="361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p:nvPr/>
        </p:nvSpPr>
        <p:spPr>
          <a:xfrm>
            <a:off x="0" y="595150"/>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Code</a:t>
            </a:r>
            <a:endParaRPr>
              <a:solidFill>
                <a:srgbClr val="000000"/>
              </a:solidFill>
            </a:endParaRPr>
          </a:p>
        </p:txBody>
      </p:sp>
      <p:sp>
        <p:nvSpPr>
          <p:cNvPr id="183" name="Google Shape;183;p19"/>
          <p:cNvSpPr txBox="1"/>
          <p:nvPr>
            <p:ph idx="1" type="body"/>
          </p:nvPr>
        </p:nvSpPr>
        <p:spPr>
          <a:xfrm>
            <a:off x="838200" y="1850500"/>
            <a:ext cx="10515600" cy="43512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0"/>
              </a:spcBef>
              <a:spcAft>
                <a:spcPts val="0"/>
              </a:spcAft>
              <a:buClr>
                <a:schemeClr val="dk1"/>
              </a:buClr>
              <a:buSzPts val="2800"/>
              <a:buNone/>
            </a:pPr>
            <a:r>
              <a:rPr lang="en-ID"/>
              <a:t>Code for the Snake.Java</a:t>
            </a:r>
            <a:endParaRPr/>
          </a:p>
          <a:p>
            <a:pPr indent="0" lvl="0" marL="0" rtl="0" algn="l">
              <a:spcBef>
                <a:spcPts val="2100"/>
              </a:spcBef>
              <a:spcAft>
                <a:spcPts val="0"/>
              </a:spcAft>
              <a:buClr>
                <a:schemeClr val="dk1"/>
              </a:buClr>
              <a:buSzPts val="2800"/>
              <a:buNone/>
            </a:pPr>
            <a:r>
              <a:t/>
            </a:r>
            <a:endParaRPr/>
          </a:p>
          <a:p>
            <a:pPr indent="0" lvl="0" marL="177800" rtl="0" algn="l">
              <a:lnSpc>
                <a:spcPct val="90000"/>
              </a:lnSpc>
              <a:spcBef>
                <a:spcPts val="2100"/>
              </a:spcBef>
              <a:spcAft>
                <a:spcPts val="2100"/>
              </a:spcAft>
              <a:buClr>
                <a:schemeClr val="dk1"/>
              </a:buClr>
              <a:buSzPts val="2800"/>
              <a:buNone/>
            </a:pPr>
            <a:r>
              <a:t/>
            </a:r>
            <a:endParaRPr/>
          </a:p>
        </p:txBody>
      </p:sp>
      <p:pic>
        <p:nvPicPr>
          <p:cNvPr id="184" name="Google Shape;184;p19"/>
          <p:cNvPicPr preferRelativeResize="0"/>
          <p:nvPr/>
        </p:nvPicPr>
        <p:blipFill>
          <a:blip r:embed="rId3">
            <a:alphaModFix/>
          </a:blip>
          <a:stretch>
            <a:fillRect/>
          </a:stretch>
        </p:blipFill>
        <p:spPr>
          <a:xfrm>
            <a:off x="838200" y="2238013"/>
            <a:ext cx="4483550" cy="3576175"/>
          </a:xfrm>
          <a:prstGeom prst="rect">
            <a:avLst/>
          </a:prstGeom>
          <a:noFill/>
          <a:ln>
            <a:noFill/>
          </a:ln>
        </p:spPr>
      </p:pic>
      <p:pic>
        <p:nvPicPr>
          <p:cNvPr id="185" name="Google Shape;185;p19"/>
          <p:cNvPicPr preferRelativeResize="0"/>
          <p:nvPr/>
        </p:nvPicPr>
        <p:blipFill>
          <a:blip r:embed="rId4">
            <a:alphaModFix/>
          </a:blip>
          <a:stretch>
            <a:fillRect/>
          </a:stretch>
        </p:blipFill>
        <p:spPr>
          <a:xfrm>
            <a:off x="6289875" y="2238025"/>
            <a:ext cx="4727377" cy="357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p:nvPr/>
        </p:nvSpPr>
        <p:spPr>
          <a:xfrm>
            <a:off x="0" y="595150"/>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Code</a:t>
            </a:r>
            <a:endParaRPr>
              <a:solidFill>
                <a:srgbClr val="000000"/>
              </a:solidFill>
            </a:endParaRPr>
          </a:p>
        </p:txBody>
      </p:sp>
      <p:sp>
        <p:nvSpPr>
          <p:cNvPr id="192" name="Google Shape;192;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0"/>
              </a:spcBef>
              <a:spcAft>
                <a:spcPts val="0"/>
              </a:spcAft>
              <a:buClr>
                <a:schemeClr val="dk1"/>
              </a:buClr>
              <a:buSzPts val="2800"/>
              <a:buNone/>
            </a:pPr>
            <a:r>
              <a:rPr lang="en-ID"/>
              <a:t>Code for the loadImages.Java</a:t>
            </a:r>
            <a:endParaRPr/>
          </a:p>
          <a:p>
            <a:pPr indent="0" lvl="0" marL="0" rtl="0" algn="l">
              <a:spcBef>
                <a:spcPts val="2100"/>
              </a:spcBef>
              <a:spcAft>
                <a:spcPts val="0"/>
              </a:spcAft>
              <a:buClr>
                <a:schemeClr val="dk1"/>
              </a:buClr>
              <a:buSzPts val="2800"/>
              <a:buNone/>
            </a:pPr>
            <a:r>
              <a:t/>
            </a:r>
            <a:endParaRPr/>
          </a:p>
          <a:p>
            <a:pPr indent="0" lvl="0" marL="177800" rtl="0" algn="l">
              <a:lnSpc>
                <a:spcPct val="90000"/>
              </a:lnSpc>
              <a:spcBef>
                <a:spcPts val="2100"/>
              </a:spcBef>
              <a:spcAft>
                <a:spcPts val="2100"/>
              </a:spcAft>
              <a:buClr>
                <a:schemeClr val="dk1"/>
              </a:buClr>
              <a:buSzPts val="2800"/>
              <a:buNone/>
            </a:pPr>
            <a:r>
              <a:t/>
            </a:r>
            <a:endParaRPr/>
          </a:p>
        </p:txBody>
      </p:sp>
      <p:pic>
        <p:nvPicPr>
          <p:cNvPr id="193" name="Google Shape;193;p20"/>
          <p:cNvPicPr preferRelativeResize="0"/>
          <p:nvPr/>
        </p:nvPicPr>
        <p:blipFill>
          <a:blip r:embed="rId3">
            <a:alphaModFix/>
          </a:blip>
          <a:stretch>
            <a:fillRect/>
          </a:stretch>
        </p:blipFill>
        <p:spPr>
          <a:xfrm>
            <a:off x="838200" y="2347775"/>
            <a:ext cx="5048250" cy="3829050"/>
          </a:xfrm>
          <a:prstGeom prst="rect">
            <a:avLst/>
          </a:prstGeom>
          <a:noFill/>
          <a:ln>
            <a:noFill/>
          </a:ln>
        </p:spPr>
      </p:pic>
      <p:pic>
        <p:nvPicPr>
          <p:cNvPr id="194" name="Google Shape;194;p20"/>
          <p:cNvPicPr preferRelativeResize="0"/>
          <p:nvPr/>
        </p:nvPicPr>
        <p:blipFill>
          <a:blip r:embed="rId4">
            <a:alphaModFix/>
          </a:blip>
          <a:stretch>
            <a:fillRect/>
          </a:stretch>
        </p:blipFill>
        <p:spPr>
          <a:xfrm>
            <a:off x="6518350" y="2376350"/>
            <a:ext cx="4591050" cy="377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p:nvPr/>
        </p:nvSpPr>
        <p:spPr>
          <a:xfrm>
            <a:off x="0" y="595150"/>
            <a:ext cx="70251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Code</a:t>
            </a:r>
            <a:endParaRPr>
              <a:solidFill>
                <a:srgbClr val="000000"/>
              </a:solidFill>
            </a:endParaRPr>
          </a:p>
        </p:txBody>
      </p:sp>
      <p:sp>
        <p:nvSpPr>
          <p:cNvPr id="201" name="Google Shape;201;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0"/>
              </a:spcBef>
              <a:spcAft>
                <a:spcPts val="0"/>
              </a:spcAft>
              <a:buClr>
                <a:schemeClr val="dk1"/>
              </a:buClr>
              <a:buSzPts val="2800"/>
              <a:buNone/>
            </a:pPr>
            <a:r>
              <a:rPr lang="en-ID"/>
              <a:t>Code for the ambil.Java</a:t>
            </a:r>
            <a:endParaRPr/>
          </a:p>
          <a:p>
            <a:pPr indent="-50800" lvl="0" marL="228600" rtl="0" algn="l">
              <a:spcBef>
                <a:spcPts val="2100"/>
              </a:spcBef>
              <a:spcAft>
                <a:spcPts val="0"/>
              </a:spcAft>
              <a:buClr>
                <a:schemeClr val="dk1"/>
              </a:buClr>
              <a:buSzPts val="2800"/>
              <a:buNone/>
            </a:pPr>
            <a:r>
              <a:t/>
            </a:r>
            <a:endParaRPr/>
          </a:p>
          <a:p>
            <a:pPr indent="0" lvl="0" marL="177800" rtl="0" algn="l">
              <a:lnSpc>
                <a:spcPct val="90000"/>
              </a:lnSpc>
              <a:spcBef>
                <a:spcPts val="2100"/>
              </a:spcBef>
              <a:spcAft>
                <a:spcPts val="2100"/>
              </a:spcAft>
              <a:buClr>
                <a:schemeClr val="dk1"/>
              </a:buClr>
              <a:buSzPts val="2800"/>
              <a:buNone/>
            </a:pPr>
            <a:r>
              <a:t/>
            </a:r>
            <a:endParaRPr/>
          </a:p>
        </p:txBody>
      </p:sp>
      <p:pic>
        <p:nvPicPr>
          <p:cNvPr id="202" name="Google Shape;202;p21"/>
          <p:cNvPicPr preferRelativeResize="0"/>
          <p:nvPr/>
        </p:nvPicPr>
        <p:blipFill>
          <a:blip r:embed="rId3">
            <a:alphaModFix/>
          </a:blip>
          <a:stretch>
            <a:fillRect/>
          </a:stretch>
        </p:blipFill>
        <p:spPr>
          <a:xfrm>
            <a:off x="3400425" y="2343875"/>
            <a:ext cx="5391150" cy="331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p:nvPr/>
        </p:nvSpPr>
        <p:spPr>
          <a:xfrm>
            <a:off x="0" y="595225"/>
            <a:ext cx="8755800" cy="86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D">
                <a:solidFill>
                  <a:srgbClr val="000000"/>
                </a:solidFill>
              </a:rPr>
              <a:t>Object Orientation Innovation</a:t>
            </a:r>
            <a:endParaRPr>
              <a:solidFill>
                <a:srgbClr val="000000"/>
              </a:solidFill>
            </a:endParaRPr>
          </a:p>
        </p:txBody>
      </p:sp>
      <p:sp>
        <p:nvSpPr>
          <p:cNvPr id="209" name="Google Shape;20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ctr">
              <a:lnSpc>
                <a:spcPct val="90000"/>
              </a:lnSpc>
              <a:spcBef>
                <a:spcPts val="0"/>
              </a:spcBef>
              <a:spcAft>
                <a:spcPts val="0"/>
              </a:spcAft>
              <a:buSzPts val="1800"/>
              <a:buAutoNum type="arabicPeriod"/>
            </a:pPr>
            <a:r>
              <a:rPr lang="en-ID"/>
              <a:t>Override</a:t>
            </a:r>
            <a:endParaRPr/>
          </a:p>
          <a:p>
            <a:pPr indent="-342900" lvl="0" marL="457200" rtl="0" algn="l">
              <a:lnSpc>
                <a:spcPct val="90000"/>
              </a:lnSpc>
              <a:spcBef>
                <a:spcPts val="0"/>
              </a:spcBef>
              <a:spcAft>
                <a:spcPts val="0"/>
              </a:spcAft>
              <a:buSzPts val="1800"/>
              <a:buAutoNum type="arabicPeriod"/>
            </a:pPr>
            <a:r>
              <a:t/>
            </a:r>
            <a:endParaRPr/>
          </a:p>
          <a:p>
            <a:pPr indent="-342900" lvl="0" marL="457200" rtl="0" algn="l">
              <a:lnSpc>
                <a:spcPct val="90000"/>
              </a:lnSpc>
              <a:spcBef>
                <a:spcPts val="0"/>
              </a:spcBef>
              <a:spcAft>
                <a:spcPts val="0"/>
              </a:spcAft>
              <a:buSzPts val="1800"/>
              <a:buAutoNum type="arabicPeriod"/>
            </a:pPr>
            <a:r>
              <a:rPr lang="en-ID"/>
              <a:t>        </a:t>
            </a:r>
            <a:endParaRPr/>
          </a:p>
          <a:p>
            <a:pPr indent="-342900" lvl="0" marL="457200" rtl="0" algn="l">
              <a:lnSpc>
                <a:spcPct val="90000"/>
              </a:lnSpc>
              <a:spcBef>
                <a:spcPts val="0"/>
              </a:spcBef>
              <a:spcAft>
                <a:spcPts val="0"/>
              </a:spcAft>
              <a:buSzPts val="1800"/>
              <a:buAutoNum type="arabicPeriod"/>
            </a:pPr>
            <a:r>
              <a:t/>
            </a:r>
            <a:endParaRPr/>
          </a:p>
        </p:txBody>
      </p:sp>
      <p:pic>
        <p:nvPicPr>
          <p:cNvPr id="210" name="Google Shape;210;p22"/>
          <p:cNvPicPr preferRelativeResize="0"/>
          <p:nvPr/>
        </p:nvPicPr>
        <p:blipFill>
          <a:blip r:embed="rId3">
            <a:alphaModFix/>
          </a:blip>
          <a:stretch>
            <a:fillRect/>
          </a:stretch>
        </p:blipFill>
        <p:spPr>
          <a:xfrm>
            <a:off x="2867025" y="3448850"/>
            <a:ext cx="6457950" cy="110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