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3" r:id="rId2"/>
  </p:sldMasterIdLst>
  <p:notesMasterIdLst>
    <p:notesMasterId r:id="rId47"/>
  </p:notesMasterIdLst>
  <p:handoutMasterIdLst>
    <p:handoutMasterId r:id="rId48"/>
  </p:handoutMasterIdLst>
  <p:sldIdLst>
    <p:sldId id="257" r:id="rId3"/>
    <p:sldId id="335" r:id="rId4"/>
    <p:sldId id="334" r:id="rId5"/>
    <p:sldId id="429" r:id="rId6"/>
    <p:sldId id="409" r:id="rId7"/>
    <p:sldId id="410" r:id="rId8"/>
    <p:sldId id="412" r:id="rId9"/>
    <p:sldId id="336" r:id="rId10"/>
    <p:sldId id="337" r:id="rId11"/>
    <p:sldId id="338" r:id="rId12"/>
    <p:sldId id="339" r:id="rId13"/>
    <p:sldId id="371" r:id="rId14"/>
    <p:sldId id="340" r:id="rId15"/>
    <p:sldId id="341" r:id="rId16"/>
    <p:sldId id="372" r:id="rId17"/>
    <p:sldId id="342" r:id="rId18"/>
    <p:sldId id="413" r:id="rId19"/>
    <p:sldId id="416" r:id="rId20"/>
    <p:sldId id="415" r:id="rId21"/>
    <p:sldId id="343" r:id="rId22"/>
    <p:sldId id="417" r:id="rId23"/>
    <p:sldId id="375" r:id="rId24"/>
    <p:sldId id="344" r:id="rId25"/>
    <p:sldId id="345" r:id="rId26"/>
    <p:sldId id="346" r:id="rId27"/>
    <p:sldId id="347" r:id="rId28"/>
    <p:sldId id="348" r:id="rId29"/>
    <p:sldId id="350" r:id="rId30"/>
    <p:sldId id="351" r:id="rId31"/>
    <p:sldId id="352" r:id="rId32"/>
    <p:sldId id="353" r:id="rId33"/>
    <p:sldId id="354" r:id="rId34"/>
    <p:sldId id="355" r:id="rId35"/>
    <p:sldId id="374" r:id="rId36"/>
    <p:sldId id="356" r:id="rId37"/>
    <p:sldId id="428" r:id="rId38"/>
    <p:sldId id="359" r:id="rId39"/>
    <p:sldId id="360" r:id="rId40"/>
    <p:sldId id="422" r:id="rId41"/>
    <p:sldId id="423" r:id="rId42"/>
    <p:sldId id="424" r:id="rId43"/>
    <p:sldId id="425" r:id="rId44"/>
    <p:sldId id="426" r:id="rId45"/>
    <p:sldId id="427" r:id="rId4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051"/>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50000" autoAdjust="0"/>
  </p:normalViewPr>
  <p:slideViewPr>
    <p:cSldViewPr>
      <p:cViewPr varScale="1">
        <p:scale>
          <a:sx n="47" d="100"/>
          <a:sy n="47" d="100"/>
        </p:scale>
        <p:origin x="239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16ACC03-8B63-4662-AA1B-AE60329EE76C}" type="slidenum">
              <a:rPr lang="en-US"/>
              <a:pPr>
                <a:defRPr/>
              </a:pPr>
              <a:t>‹#›</a:t>
            </a:fld>
            <a:endParaRPr lang="en-US" dirty="0"/>
          </a:p>
        </p:txBody>
      </p:sp>
    </p:spTree>
    <p:extLst>
      <p:ext uri="{BB962C8B-B14F-4D97-AF65-F5344CB8AC3E}">
        <p14:creationId xmlns:p14="http://schemas.microsoft.com/office/powerpoint/2010/main" val="2565382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4DE4318-E4BE-49A8-80E2-9AEFB83AE894}" type="slidenum">
              <a:rPr lang="en-US"/>
              <a:pPr>
                <a:defRPr/>
              </a:pPr>
              <a:t>‹#›</a:t>
            </a:fld>
            <a:endParaRPr lang="en-US" dirty="0"/>
          </a:p>
        </p:txBody>
      </p:sp>
    </p:spTree>
    <p:extLst>
      <p:ext uri="{BB962C8B-B14F-4D97-AF65-F5344CB8AC3E}">
        <p14:creationId xmlns:p14="http://schemas.microsoft.com/office/powerpoint/2010/main" val="294340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smtClean="0"/>
          </a:p>
        </p:txBody>
      </p:sp>
      <p:sp>
        <p:nvSpPr>
          <p:cNvPr id="59396" name="Slide Number Placeholder 3"/>
          <p:cNvSpPr>
            <a:spLocks noGrp="1"/>
          </p:cNvSpPr>
          <p:nvPr>
            <p:ph type="sldNum" sz="quarter" idx="5"/>
          </p:nvPr>
        </p:nvSpPr>
        <p:spPr>
          <a:noFill/>
        </p:spPr>
        <p:txBody>
          <a:bodyPr/>
          <a:lstStyle/>
          <a:p>
            <a:fld id="{7DE47B17-5236-40BE-93D3-1F5307651A8C}" type="slidenum">
              <a:rPr lang="en-US" smtClean="0"/>
              <a:pPr/>
              <a:t>1</a:t>
            </a:fld>
            <a:endParaRPr lang="en-US" smtClean="0"/>
          </a:p>
        </p:txBody>
      </p:sp>
    </p:spTree>
    <p:extLst>
      <p:ext uri="{BB962C8B-B14F-4D97-AF65-F5344CB8AC3E}">
        <p14:creationId xmlns:p14="http://schemas.microsoft.com/office/powerpoint/2010/main" val="104802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2.xml"/><Relationship Id="rId3"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54C96B9-AEB0-4855-A598-DE44B5ED19B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D2E0B49-8E6C-48C0-9C9D-CC0639D27A7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416714-5224-4BBE-BE6A-F6538172A4D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351687C-7F23-40DE-8D48-D682CBC4E6B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67A05F08-4D91-4DD3-AB44-190E2F0DE432}"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D580CC8A-ABB7-482E-8C2B-4DE6C9A0F6F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F525E1F-A032-423F-903A-16FD4F37652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437A066-44AD-455E-B081-1C1240CB71CD}"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38F0624A-B2D8-4066-82F2-4F9B939B167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a:p>
        </p:txBody>
      </p:sp>
      <p:sp>
        <p:nvSpPr>
          <p:cNvPr id="4" name="Slide Number Placeholder 17"/>
          <p:cNvSpPr>
            <a:spLocks noGrp="1"/>
          </p:cNvSpPr>
          <p:nvPr>
            <p:ph type="sldNum" sz="quarter" idx="12"/>
          </p:nvPr>
        </p:nvSpPr>
        <p:spPr/>
        <p:txBody>
          <a:bodyPr/>
          <a:lstStyle>
            <a:lvl1pPr>
              <a:defRPr/>
            </a:lvl1pPr>
          </a:lstStyle>
          <a:p>
            <a:pPr>
              <a:defRPr/>
            </a:pPr>
            <a:fld id="{DF70210C-D799-4DEA-B074-B161F3F07B7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C11EE30-4E94-41E2-BBFA-34D8BC8494A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8007A2C-411A-4B00-AAEB-86CCF2AE391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C28D2F6-FB43-47CA-8ED3-D0D73BE959C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a:p>
        </p:txBody>
      </p:sp>
      <p:sp>
        <p:nvSpPr>
          <p:cNvPr id="6" name="Slide Number Placeholder 17"/>
          <p:cNvSpPr>
            <a:spLocks noGrp="1"/>
          </p:cNvSpPr>
          <p:nvPr>
            <p:ph type="sldNum" sz="quarter" idx="12"/>
          </p:nvPr>
        </p:nvSpPr>
        <p:spPr/>
        <p:txBody>
          <a:bodyPr/>
          <a:lstStyle>
            <a:lvl1pPr>
              <a:defRPr/>
            </a:lvl1pPr>
          </a:lstStyle>
          <a:p>
            <a:pPr>
              <a:defRPr/>
            </a:pPr>
            <a:fld id="{E3BBDA2E-8059-4A99-806C-B8590C0997C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a:p>
        </p:txBody>
      </p:sp>
      <p:sp>
        <p:nvSpPr>
          <p:cNvPr id="6" name="Slide Number Placeholder 17"/>
          <p:cNvSpPr>
            <a:spLocks noGrp="1"/>
          </p:cNvSpPr>
          <p:nvPr>
            <p:ph type="sldNum" sz="quarter" idx="12"/>
          </p:nvPr>
        </p:nvSpPr>
        <p:spPr/>
        <p:txBody>
          <a:bodyPr/>
          <a:lstStyle>
            <a:lvl1pPr>
              <a:defRPr/>
            </a:lvl1pPr>
          </a:lstStyle>
          <a:p>
            <a:pPr>
              <a:defRPr/>
            </a:pPr>
            <a:fld id="{9E8C2F3D-9BB1-46BB-9A9F-B7ED53867B7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34D446C-7EFF-4BFD-AD52-D1D8839675B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9093017-1DB7-4F27-A710-1ACE28A9988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D46B5A5-B7EF-4531-9773-298C75B5F46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DAD3361-36D7-44F1-B201-D9F04B15127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D3F523-31A3-47E3-9C41-80295EB87EE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F2F7B6-AD22-46C8-B4C1-BCA82B5010F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2DF2838-0339-4453-987B-447D99B1ECA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E60384C-C024-4815-83EE-8847E6151A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82296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7:</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Cost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1447800"/>
            <a:ext cx="8458200" cy="4791075"/>
          </a:xfrm>
        </p:spPr>
        <p:txBody>
          <a:bodyPr/>
          <a:lstStyle/>
          <a:p>
            <a:r>
              <a:rPr lang="en-US" b="1" dirty="0" smtClean="0">
                <a:solidFill>
                  <a:srgbClr val="009051"/>
                </a:solidFill>
              </a:rPr>
              <a:t>Cost</a:t>
            </a:r>
            <a:r>
              <a:rPr lang="en-US" dirty="0" smtClean="0"/>
              <a:t> is a resource sacrificed or foregone to achieve a specific objective or something given up in exchange</a:t>
            </a:r>
          </a:p>
          <a:p>
            <a:r>
              <a:rPr lang="en-US" dirty="0" smtClean="0"/>
              <a:t>Costs are usually measured in monetary units like dollars</a:t>
            </a:r>
          </a:p>
          <a:p>
            <a:r>
              <a:rPr lang="en-US" b="1" dirty="0" smtClean="0">
                <a:solidFill>
                  <a:srgbClr val="009051"/>
                </a:solidFill>
              </a:rPr>
              <a:t>Project cost management </a:t>
            </a:r>
            <a:r>
              <a:rPr lang="en-US" dirty="0" smtClean="0"/>
              <a:t>includes </a:t>
            </a:r>
            <a:r>
              <a:rPr lang="en-US" dirty="0" smtClean="0">
                <a:solidFill>
                  <a:srgbClr val="C00000"/>
                </a:solidFill>
              </a:rPr>
              <a:t>the processes required to ensure that the project is completed </a:t>
            </a:r>
            <a:r>
              <a:rPr lang="en-US" u="sng" dirty="0" smtClean="0">
                <a:solidFill>
                  <a:srgbClr val="C00000"/>
                </a:solidFill>
              </a:rPr>
              <a:t>within an approved budget</a:t>
            </a:r>
          </a:p>
        </p:txBody>
      </p:sp>
      <p:sp>
        <p:nvSpPr>
          <p:cNvPr id="24578" name="Rectangle 2"/>
          <p:cNvSpPr>
            <a:spLocks noGrp="1" noChangeArrowheads="1"/>
          </p:cNvSpPr>
          <p:nvPr>
            <p:ph type="title"/>
          </p:nvPr>
        </p:nvSpPr>
        <p:spPr/>
        <p:txBody>
          <a:bodyPr>
            <a:normAutofit fontScale="90000"/>
          </a:bodyPr>
          <a:lstStyle/>
          <a:p>
            <a:r>
              <a:rPr lang="en-US" smtClean="0"/>
              <a:t>What is Cost and Project Cost Management?</a:t>
            </a:r>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A4FB8A0-D8A7-49BC-9495-433B792AAC3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914400"/>
            <a:ext cx="8382000" cy="4791075"/>
          </a:xfrm>
        </p:spPr>
        <p:txBody>
          <a:bodyPr/>
          <a:lstStyle/>
          <a:p>
            <a:r>
              <a:rPr lang="en-US" b="1" dirty="0">
                <a:solidFill>
                  <a:srgbClr val="009051"/>
                </a:solidFill>
              </a:rPr>
              <a:t>Planning cost </a:t>
            </a:r>
            <a:r>
              <a:rPr lang="en-US" b="1" dirty="0" smtClean="0">
                <a:solidFill>
                  <a:srgbClr val="009051"/>
                </a:solidFill>
              </a:rPr>
              <a:t>management</a:t>
            </a:r>
            <a:r>
              <a:rPr lang="en-US" dirty="0" smtClean="0">
                <a:solidFill>
                  <a:srgbClr val="009051"/>
                </a:solidFill>
              </a:rPr>
              <a:t>:</a:t>
            </a:r>
            <a:r>
              <a:rPr lang="en-US" dirty="0" smtClean="0"/>
              <a:t> determining </a:t>
            </a:r>
            <a:r>
              <a:rPr lang="en-US" dirty="0"/>
              <a:t>the </a:t>
            </a:r>
            <a:r>
              <a:rPr lang="en-US" u="sng" dirty="0"/>
              <a:t>policies, </a:t>
            </a:r>
            <a:r>
              <a:rPr lang="en-US" u="sng" dirty="0" smtClean="0"/>
              <a:t>procedures, and </a:t>
            </a:r>
            <a:r>
              <a:rPr lang="en-US" u="sng" dirty="0"/>
              <a:t>documentation </a:t>
            </a:r>
            <a:r>
              <a:rPr lang="en-US" dirty="0"/>
              <a:t>that will be used for </a:t>
            </a:r>
            <a:r>
              <a:rPr lang="en-US" dirty="0">
                <a:solidFill>
                  <a:srgbClr val="C00000"/>
                </a:solidFill>
              </a:rPr>
              <a:t>planning, executing, and </a:t>
            </a:r>
            <a:r>
              <a:rPr lang="en-US" dirty="0" smtClean="0">
                <a:solidFill>
                  <a:srgbClr val="C00000"/>
                </a:solidFill>
              </a:rPr>
              <a:t>controlling project </a:t>
            </a:r>
            <a:r>
              <a:rPr lang="en-US" dirty="0">
                <a:solidFill>
                  <a:srgbClr val="C00000"/>
                </a:solidFill>
              </a:rPr>
              <a:t>cost</a:t>
            </a:r>
            <a:r>
              <a:rPr lang="en-US" dirty="0" smtClean="0">
                <a:solidFill>
                  <a:srgbClr val="C00000"/>
                </a:solidFill>
              </a:rPr>
              <a:t>.</a:t>
            </a:r>
          </a:p>
          <a:p>
            <a:r>
              <a:rPr lang="en-US" b="1" dirty="0" smtClean="0">
                <a:solidFill>
                  <a:srgbClr val="009051"/>
                </a:solidFill>
              </a:rPr>
              <a:t>Estimating costs:</a:t>
            </a:r>
            <a:r>
              <a:rPr lang="en-US" dirty="0" smtClean="0">
                <a:solidFill>
                  <a:srgbClr val="009051"/>
                </a:solidFill>
              </a:rPr>
              <a:t> </a:t>
            </a:r>
            <a:r>
              <a:rPr lang="en-US" dirty="0" smtClean="0"/>
              <a:t>developing an approximation or </a:t>
            </a:r>
            <a:r>
              <a:rPr lang="en-US" dirty="0" smtClean="0">
                <a:solidFill>
                  <a:srgbClr val="C00000"/>
                </a:solidFill>
              </a:rPr>
              <a:t>estimate of the costs </a:t>
            </a:r>
            <a:r>
              <a:rPr lang="en-US" dirty="0" smtClean="0"/>
              <a:t>of </a:t>
            </a:r>
            <a:r>
              <a:rPr lang="en-US" dirty="0" smtClean="0">
                <a:solidFill>
                  <a:srgbClr val="C00000"/>
                </a:solidFill>
              </a:rPr>
              <a:t>the resources </a:t>
            </a:r>
            <a:r>
              <a:rPr lang="en-US" dirty="0" smtClean="0"/>
              <a:t>needed to complete a project</a:t>
            </a:r>
          </a:p>
          <a:p>
            <a:r>
              <a:rPr lang="en-US" b="1" dirty="0" smtClean="0">
                <a:solidFill>
                  <a:srgbClr val="009051"/>
                </a:solidFill>
              </a:rPr>
              <a:t>Determining the budget:</a:t>
            </a:r>
            <a:r>
              <a:rPr lang="en-US" dirty="0" smtClean="0">
                <a:solidFill>
                  <a:srgbClr val="009051"/>
                </a:solidFill>
              </a:rPr>
              <a:t> </a:t>
            </a:r>
            <a:r>
              <a:rPr lang="en-US" dirty="0" smtClean="0"/>
              <a:t>allocating the overall </a:t>
            </a:r>
            <a:r>
              <a:rPr lang="en-US" dirty="0" smtClean="0">
                <a:solidFill>
                  <a:srgbClr val="C00000"/>
                </a:solidFill>
              </a:rPr>
              <a:t>cost estimate </a:t>
            </a:r>
            <a:r>
              <a:rPr lang="en-US" dirty="0" smtClean="0"/>
              <a:t>to individual work items to establish a baseline for measuring performance</a:t>
            </a:r>
          </a:p>
          <a:p>
            <a:r>
              <a:rPr lang="en-US" b="1" dirty="0" smtClean="0">
                <a:solidFill>
                  <a:srgbClr val="009051"/>
                </a:solidFill>
              </a:rPr>
              <a:t>Controlling costs:</a:t>
            </a:r>
            <a:r>
              <a:rPr lang="en-US" dirty="0" smtClean="0"/>
              <a:t> controlling </a:t>
            </a:r>
            <a:r>
              <a:rPr lang="en-US" dirty="0" smtClean="0">
                <a:solidFill>
                  <a:srgbClr val="C00000"/>
                </a:solidFill>
              </a:rPr>
              <a:t>changes to the project budget</a:t>
            </a:r>
          </a:p>
        </p:txBody>
      </p:sp>
      <p:sp>
        <p:nvSpPr>
          <p:cNvPr id="25602" name="Rectangle 2"/>
          <p:cNvSpPr>
            <a:spLocks noGrp="1" noChangeArrowheads="1"/>
          </p:cNvSpPr>
          <p:nvPr>
            <p:ph type="title"/>
          </p:nvPr>
        </p:nvSpPr>
        <p:spPr>
          <a:xfrm>
            <a:off x="228600" y="0"/>
            <a:ext cx="8915400" cy="1066800"/>
          </a:xfrm>
        </p:spPr>
        <p:txBody>
          <a:bodyPr>
            <a:normAutofit fontScale="90000"/>
          </a:bodyPr>
          <a:lstStyle/>
          <a:p>
            <a:r>
              <a:rPr lang="en-US" dirty="0" smtClean="0"/>
              <a:t>Project Cost Management Processes</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5F33156-7E51-4046-8495-B80FBCA18804}"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smtClean="0"/>
              <a:t>Figure 7-1. Project Cost Management Summary</a:t>
            </a:r>
          </a:p>
        </p:txBody>
      </p:sp>
      <p:sp>
        <p:nvSpPr>
          <p:cNvPr id="26627"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E7A29298-A740-4C0B-A086-304C9031AE02}" type="slidenum">
              <a:rPr lang="en-US" smtClean="0"/>
              <a:pPr>
                <a:defRPr/>
              </a:pPr>
              <a:t>12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458199" cy="502919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0" y="762000"/>
            <a:ext cx="6400800" cy="5105400"/>
          </a:xfrm>
        </p:spPr>
        <p:txBody>
          <a:bodyPr/>
          <a:lstStyle/>
          <a:p>
            <a:r>
              <a:rPr lang="en-US" sz="2400" dirty="0" smtClean="0"/>
              <a:t>Most members of an executive board better understand and are more interested in financial terms than IT terms , so IT project managers must speak their language</a:t>
            </a:r>
          </a:p>
          <a:p>
            <a:pPr lvl="1"/>
            <a:r>
              <a:rPr lang="en-US" sz="2000" b="1" dirty="0" smtClean="0">
                <a:solidFill>
                  <a:srgbClr val="009051"/>
                </a:solidFill>
              </a:rPr>
              <a:t>Profits</a:t>
            </a:r>
            <a:r>
              <a:rPr lang="en-US" sz="2000" dirty="0" smtClean="0"/>
              <a:t> are </a:t>
            </a:r>
            <a:r>
              <a:rPr lang="en-US" sz="2000" dirty="0" smtClean="0">
                <a:solidFill>
                  <a:srgbClr val="C00000"/>
                </a:solidFill>
              </a:rPr>
              <a:t>revenues minus expenditures</a:t>
            </a:r>
          </a:p>
          <a:p>
            <a:pPr lvl="1"/>
            <a:r>
              <a:rPr lang="en-US" sz="2000" b="1" dirty="0" smtClean="0">
                <a:solidFill>
                  <a:srgbClr val="009051"/>
                </a:solidFill>
              </a:rPr>
              <a:t>Profit margin </a:t>
            </a:r>
            <a:r>
              <a:rPr lang="en-US" sz="2000" dirty="0" smtClean="0"/>
              <a:t>is the </a:t>
            </a:r>
            <a:r>
              <a:rPr lang="en-US" sz="2000" dirty="0" smtClean="0">
                <a:solidFill>
                  <a:srgbClr val="C00000"/>
                </a:solidFill>
              </a:rPr>
              <a:t>ratio of revenues to profits</a:t>
            </a:r>
          </a:p>
          <a:p>
            <a:pPr lvl="1"/>
            <a:r>
              <a:rPr lang="en-US" sz="2000" b="1" dirty="0" smtClean="0">
                <a:solidFill>
                  <a:srgbClr val="009051"/>
                </a:solidFill>
              </a:rPr>
              <a:t>Life cycle costing </a:t>
            </a:r>
            <a:r>
              <a:rPr lang="en-US" sz="2000" dirty="0" smtClean="0"/>
              <a:t>considers the </a:t>
            </a:r>
            <a:r>
              <a:rPr lang="en-US" sz="2000" dirty="0" smtClean="0">
                <a:solidFill>
                  <a:srgbClr val="C00000"/>
                </a:solidFill>
              </a:rPr>
              <a:t>total cost of ownership, or development plus support costs</a:t>
            </a:r>
            <a:r>
              <a:rPr lang="en-US" sz="2000" dirty="0" smtClean="0"/>
              <a:t>, for a project </a:t>
            </a:r>
          </a:p>
          <a:p>
            <a:pPr lvl="1"/>
            <a:r>
              <a:rPr lang="en-US" sz="2000" b="1" dirty="0" smtClean="0">
                <a:solidFill>
                  <a:srgbClr val="009051"/>
                </a:solidFill>
              </a:rPr>
              <a:t>Cash flow analysis</a:t>
            </a:r>
            <a:r>
              <a:rPr lang="en-US" sz="2000" dirty="0" smtClean="0">
                <a:solidFill>
                  <a:srgbClr val="009051"/>
                </a:solidFill>
              </a:rPr>
              <a:t> </a:t>
            </a:r>
            <a:r>
              <a:rPr lang="en-US" sz="2000" dirty="0" smtClean="0"/>
              <a:t>determines the </a:t>
            </a:r>
            <a:r>
              <a:rPr lang="en-US" sz="2000" dirty="0" smtClean="0">
                <a:solidFill>
                  <a:srgbClr val="C00000"/>
                </a:solidFill>
              </a:rPr>
              <a:t>estimated annual costs and benefits </a:t>
            </a:r>
            <a:r>
              <a:rPr lang="en-US" sz="2000" dirty="0" smtClean="0"/>
              <a:t>for a project and the resulting annual cash flow</a:t>
            </a:r>
          </a:p>
          <a:p>
            <a:endParaRPr lang="en-US" sz="2400" dirty="0" smtClean="0"/>
          </a:p>
        </p:txBody>
      </p:sp>
      <p:sp>
        <p:nvSpPr>
          <p:cNvPr id="27650" name="Rectangle 2"/>
          <p:cNvSpPr>
            <a:spLocks noGrp="1" noChangeArrowheads="1"/>
          </p:cNvSpPr>
          <p:nvPr>
            <p:ph type="title"/>
          </p:nvPr>
        </p:nvSpPr>
        <p:spPr>
          <a:xfrm>
            <a:off x="381000" y="0"/>
            <a:ext cx="8229600" cy="914400"/>
          </a:xfrm>
        </p:spPr>
        <p:txBody>
          <a:bodyPr>
            <a:noAutofit/>
          </a:bodyPr>
          <a:lstStyle/>
          <a:p>
            <a:r>
              <a:rPr lang="en-US" sz="3200" smtClean="0"/>
              <a:t>Basic Principles of Cost Management</a:t>
            </a:r>
          </a:p>
        </p:txBody>
      </p:sp>
      <p:sp>
        <p:nvSpPr>
          <p:cNvPr id="276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7DC5289-8C18-4B08-95ED-9153050721CB}" type="slidenum">
              <a:rPr lang="en-US" smtClean="0"/>
              <a:pPr>
                <a:defRPr/>
              </a:pPr>
              <a:t>13</a:t>
            </a:fld>
            <a:endParaRPr lang="en-US" dirty="0"/>
          </a:p>
        </p:txBody>
      </p:sp>
      <p:pic>
        <p:nvPicPr>
          <p:cNvPr id="4098" name="Picture 2" descr="mage result for cost of ownership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793" y="2514600"/>
            <a:ext cx="3134249" cy="25474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43000"/>
          </a:xfrm>
        </p:spPr>
        <p:txBody>
          <a:bodyPr>
            <a:normAutofit fontScale="90000"/>
          </a:bodyPr>
          <a:lstStyle/>
          <a:p>
            <a:r>
              <a:rPr lang="en-US" dirty="0" smtClean="0"/>
              <a:t>Table 7-1. Cost of Downtime for IT Applications</a:t>
            </a:r>
          </a:p>
        </p:txBody>
      </p:sp>
      <p:sp>
        <p:nvSpPr>
          <p:cNvPr id="28676" name="Footer Placeholder 8"/>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8" name="Slide Number Placeholder 7"/>
          <p:cNvSpPr>
            <a:spLocks noGrp="1"/>
          </p:cNvSpPr>
          <p:nvPr>
            <p:ph type="sldNum" sz="quarter" idx="11"/>
          </p:nvPr>
        </p:nvSpPr>
        <p:spPr/>
        <p:txBody>
          <a:bodyPr/>
          <a:lstStyle/>
          <a:p>
            <a:pPr>
              <a:buFontTx/>
              <a:buNone/>
              <a:defRPr/>
            </a:pPr>
            <a:fld id="{26BDD15F-29A1-423B-B1F6-11DB27389FE1}" type="slidenum">
              <a:rPr lang="en-US" smtClean="0"/>
              <a:pPr>
                <a:buFontTx/>
                <a:buNone/>
                <a:defRPr/>
              </a:pPr>
              <a:t>14</a:t>
            </a:fld>
            <a:endParaRPr lang="en-US" dirty="0"/>
          </a:p>
        </p:txBody>
      </p:sp>
      <p:pic>
        <p:nvPicPr>
          <p:cNvPr id="28678" name="Picture 6"/>
          <p:cNvPicPr>
            <a:picLocks noChangeAspect="1" noChangeArrowheads="1"/>
          </p:cNvPicPr>
          <p:nvPr/>
        </p:nvPicPr>
        <p:blipFill>
          <a:blip r:embed="rId2"/>
          <a:srcRect l="23125" t="20000" r="35000" b="36000"/>
          <a:stretch>
            <a:fillRect/>
          </a:stretch>
        </p:blipFill>
        <p:spPr bwMode="auto">
          <a:xfrm>
            <a:off x="1219200" y="1219200"/>
            <a:ext cx="6705600" cy="4403678"/>
          </a:xfrm>
          <a:prstGeom prst="rect">
            <a:avLst/>
          </a:prstGeom>
          <a:noFill/>
          <a:ln w="9525">
            <a:noFill/>
            <a:miter lim="800000"/>
            <a:headEnd/>
            <a:tailEnd/>
          </a:ln>
          <a:effectLst/>
        </p:spPr>
      </p:pic>
      <p:sp>
        <p:nvSpPr>
          <p:cNvPr id="2" name="TextBox 1"/>
          <p:cNvSpPr txBox="1"/>
          <p:nvPr/>
        </p:nvSpPr>
        <p:spPr>
          <a:xfrm>
            <a:off x="114690" y="5622878"/>
            <a:ext cx="8914620" cy="338554"/>
          </a:xfrm>
          <a:prstGeom prst="rect">
            <a:avLst/>
          </a:prstGeom>
          <a:noFill/>
        </p:spPr>
        <p:txBody>
          <a:bodyPr wrap="none" rtlCol="0">
            <a:spAutoFit/>
          </a:bodyPr>
          <a:lstStyle/>
          <a:p>
            <a:r>
              <a:rPr lang="en-US" sz="1600" dirty="0"/>
              <a:t>Source: The Standish Group International, “Trends in IT Value,” www.standishgroup.com (2008).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5"/>
          <p:cNvSpPr>
            <a:spLocks noGrp="1"/>
          </p:cNvSpPr>
          <p:nvPr>
            <p:ph idx="1"/>
          </p:nvPr>
        </p:nvSpPr>
        <p:spPr>
          <a:xfrm>
            <a:off x="228600" y="990600"/>
            <a:ext cx="8686800" cy="4525962"/>
          </a:xfrm>
        </p:spPr>
        <p:txBody>
          <a:bodyPr/>
          <a:lstStyle/>
          <a:p>
            <a:r>
              <a:rPr lang="en-US" sz="2400" dirty="0" smtClean="0"/>
              <a:t>Many organizations use IT to reduce operational costs</a:t>
            </a:r>
          </a:p>
          <a:p>
            <a:r>
              <a:rPr lang="en-US" sz="2400" dirty="0" smtClean="0"/>
              <a:t>Technology has decreased the costs associated with processing an ATM transaction:</a:t>
            </a:r>
          </a:p>
          <a:p>
            <a:pPr lvl="1"/>
            <a:r>
              <a:rPr lang="en-US" sz="2000" dirty="0" smtClean="0"/>
              <a:t>In 1968, the average cost was $5.</a:t>
            </a:r>
          </a:p>
          <a:p>
            <a:pPr lvl="1"/>
            <a:r>
              <a:rPr lang="en-US" sz="2000" dirty="0" smtClean="0"/>
              <a:t>In 1978, the cost went down to $1.50</a:t>
            </a:r>
          </a:p>
          <a:p>
            <a:pPr lvl="1"/>
            <a:r>
              <a:rPr lang="en-US" sz="2000" dirty="0" smtClean="0"/>
              <a:t>In 1988, the cost was just a nickel.</a:t>
            </a:r>
          </a:p>
          <a:p>
            <a:pPr lvl="1"/>
            <a:r>
              <a:rPr lang="en-US" sz="2000" dirty="0" smtClean="0"/>
              <a:t>In 1998, it only cost a penny.</a:t>
            </a:r>
          </a:p>
          <a:p>
            <a:pPr lvl="1"/>
            <a:r>
              <a:rPr lang="en-US" sz="2000" dirty="0" smtClean="0"/>
              <a:t>In 2008, the cost was just half a penny!</a:t>
            </a:r>
          </a:p>
          <a:p>
            <a:r>
              <a:rPr lang="en-US" sz="2400" dirty="0" smtClean="0"/>
              <a:t>Investing in green IT and other initiatives has helped both the environment and companies’ bottom lines. Michael Dell, CEO of Dell, reached his goal to make his company “carbon neutral” in 2008. As </a:t>
            </a:r>
            <a:r>
              <a:rPr lang="en-US" sz="2400" dirty="0"/>
              <a:t>of March 2012, Dell had helped its customers </a:t>
            </a:r>
            <a:r>
              <a:rPr lang="en-US" sz="2400" dirty="0" smtClean="0"/>
              <a:t>save almost </a:t>
            </a:r>
            <a:r>
              <a:rPr lang="en-US" sz="2400" dirty="0"/>
              <a:t>$7 billion in energy costs</a:t>
            </a:r>
            <a:endParaRPr lang="en-US" sz="2400" dirty="0" smtClean="0"/>
          </a:p>
          <a:p>
            <a:endParaRPr lang="en-US" sz="2400" dirty="0" smtClean="0"/>
          </a:p>
        </p:txBody>
      </p:sp>
      <p:sp>
        <p:nvSpPr>
          <p:cNvPr id="29698" name="Title 1"/>
          <p:cNvSpPr>
            <a:spLocks noGrp="1"/>
          </p:cNvSpPr>
          <p:nvPr>
            <p:ph type="title"/>
          </p:nvPr>
        </p:nvSpPr>
        <p:spPr>
          <a:xfrm>
            <a:off x="457200" y="0"/>
            <a:ext cx="8229600" cy="1143000"/>
          </a:xfrm>
        </p:spPr>
        <p:txBody>
          <a:bodyPr/>
          <a:lstStyle/>
          <a:p>
            <a:r>
              <a:rPr lang="en-US" dirty="0" smtClean="0"/>
              <a:t>What Went Right?</a:t>
            </a:r>
          </a:p>
        </p:txBody>
      </p:sp>
      <p:sp>
        <p:nvSpPr>
          <p:cNvPr id="29700" name="Footer Placeholder 2"/>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5EE58CD8-E280-47AC-BE24-C116B1FA11E0}"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04800" y="838200"/>
            <a:ext cx="8305800" cy="4572000"/>
          </a:xfrm>
        </p:spPr>
        <p:txBody>
          <a:bodyPr/>
          <a:lstStyle/>
          <a:p>
            <a:pPr>
              <a:lnSpc>
                <a:spcPct val="80000"/>
              </a:lnSpc>
            </a:pPr>
            <a:r>
              <a:rPr lang="en-US" b="1" dirty="0" smtClean="0">
                <a:solidFill>
                  <a:srgbClr val="009051"/>
                </a:solidFill>
              </a:rPr>
              <a:t>Tangible costs</a:t>
            </a:r>
            <a:r>
              <a:rPr lang="en-US" dirty="0" smtClean="0">
                <a:solidFill>
                  <a:srgbClr val="009051"/>
                </a:solidFill>
              </a:rPr>
              <a:t> or </a:t>
            </a:r>
            <a:r>
              <a:rPr lang="en-US" b="1" dirty="0" smtClean="0">
                <a:solidFill>
                  <a:srgbClr val="009051"/>
                </a:solidFill>
              </a:rPr>
              <a:t>benefits</a:t>
            </a:r>
            <a:r>
              <a:rPr lang="en-US" dirty="0" smtClean="0"/>
              <a:t> are those costs or benefits that an organization </a:t>
            </a:r>
            <a:r>
              <a:rPr lang="en-US" dirty="0" smtClean="0">
                <a:solidFill>
                  <a:srgbClr val="C00000"/>
                </a:solidFill>
              </a:rPr>
              <a:t>can easily measure in dollars </a:t>
            </a:r>
          </a:p>
          <a:p>
            <a:pPr>
              <a:lnSpc>
                <a:spcPct val="80000"/>
              </a:lnSpc>
            </a:pPr>
            <a:r>
              <a:rPr lang="en-US" b="1" dirty="0" smtClean="0">
                <a:solidFill>
                  <a:srgbClr val="009051"/>
                </a:solidFill>
              </a:rPr>
              <a:t>Intangible costs</a:t>
            </a:r>
            <a:r>
              <a:rPr lang="en-US" dirty="0" smtClean="0">
                <a:solidFill>
                  <a:srgbClr val="009051"/>
                </a:solidFill>
              </a:rPr>
              <a:t> or </a:t>
            </a:r>
            <a:r>
              <a:rPr lang="en-US" b="1" dirty="0" smtClean="0">
                <a:solidFill>
                  <a:srgbClr val="009051"/>
                </a:solidFill>
              </a:rPr>
              <a:t>benefits</a:t>
            </a:r>
            <a:r>
              <a:rPr lang="en-US" dirty="0" smtClean="0">
                <a:solidFill>
                  <a:srgbClr val="009051"/>
                </a:solidFill>
              </a:rPr>
              <a:t> </a:t>
            </a:r>
            <a:r>
              <a:rPr lang="en-US" dirty="0" smtClean="0"/>
              <a:t>are costs or benefits that are </a:t>
            </a:r>
            <a:r>
              <a:rPr lang="en-US" dirty="0" smtClean="0">
                <a:solidFill>
                  <a:srgbClr val="C00000"/>
                </a:solidFill>
              </a:rPr>
              <a:t>difficult to measure in monetary terms</a:t>
            </a:r>
          </a:p>
          <a:p>
            <a:pPr>
              <a:lnSpc>
                <a:spcPct val="80000"/>
              </a:lnSpc>
            </a:pPr>
            <a:r>
              <a:rPr lang="en-US" b="1" dirty="0" smtClean="0">
                <a:solidFill>
                  <a:srgbClr val="009051"/>
                </a:solidFill>
              </a:rPr>
              <a:t>Direct costs</a:t>
            </a:r>
            <a:r>
              <a:rPr lang="en-US" dirty="0" smtClean="0">
                <a:solidFill>
                  <a:srgbClr val="009051"/>
                </a:solidFill>
              </a:rPr>
              <a:t> </a:t>
            </a:r>
            <a:r>
              <a:rPr lang="en-US" dirty="0" smtClean="0"/>
              <a:t>are costs that can be </a:t>
            </a:r>
            <a:r>
              <a:rPr lang="en-US" dirty="0" smtClean="0">
                <a:solidFill>
                  <a:srgbClr val="C00000"/>
                </a:solidFill>
              </a:rPr>
              <a:t>directly related to producing the products and services </a:t>
            </a:r>
            <a:r>
              <a:rPr lang="en-US" dirty="0" smtClean="0"/>
              <a:t>of the project </a:t>
            </a:r>
          </a:p>
          <a:p>
            <a:pPr>
              <a:lnSpc>
                <a:spcPct val="80000"/>
              </a:lnSpc>
            </a:pPr>
            <a:r>
              <a:rPr lang="en-US" b="1" dirty="0" smtClean="0">
                <a:solidFill>
                  <a:srgbClr val="009051"/>
                </a:solidFill>
              </a:rPr>
              <a:t>Indirect costs</a:t>
            </a:r>
            <a:r>
              <a:rPr lang="en-US" dirty="0" smtClean="0">
                <a:solidFill>
                  <a:srgbClr val="009051"/>
                </a:solidFill>
              </a:rPr>
              <a:t> </a:t>
            </a:r>
            <a:r>
              <a:rPr lang="en-US" dirty="0" smtClean="0"/>
              <a:t>are costs that are not directly related to the products or services of the project, but are </a:t>
            </a:r>
            <a:r>
              <a:rPr lang="en-US" dirty="0" smtClean="0">
                <a:solidFill>
                  <a:srgbClr val="C00000"/>
                </a:solidFill>
              </a:rPr>
              <a:t>indirectly related to performing the project</a:t>
            </a:r>
          </a:p>
          <a:p>
            <a:pPr>
              <a:lnSpc>
                <a:spcPct val="80000"/>
              </a:lnSpc>
            </a:pPr>
            <a:r>
              <a:rPr lang="en-US" b="1" dirty="0" smtClean="0">
                <a:solidFill>
                  <a:srgbClr val="009051"/>
                </a:solidFill>
              </a:rPr>
              <a:t>Sunk cost </a:t>
            </a:r>
            <a:r>
              <a:rPr lang="en-US" dirty="0" smtClean="0"/>
              <a:t>is </a:t>
            </a:r>
            <a:r>
              <a:rPr lang="en-US" dirty="0" smtClean="0">
                <a:solidFill>
                  <a:srgbClr val="C00000"/>
                </a:solidFill>
              </a:rPr>
              <a:t>money that has been spent </a:t>
            </a:r>
            <a:r>
              <a:rPr lang="en-US" dirty="0" smtClean="0"/>
              <a:t>in the past; </a:t>
            </a:r>
            <a:r>
              <a:rPr lang="en-US" dirty="0" smtClean="0">
                <a:solidFill>
                  <a:srgbClr val="C00000"/>
                </a:solidFill>
              </a:rPr>
              <a:t>when deciding what projects to invest in or continue</a:t>
            </a:r>
            <a:r>
              <a:rPr lang="en-US" dirty="0" smtClean="0"/>
              <a:t>, you should </a:t>
            </a:r>
            <a:r>
              <a:rPr lang="en-US" i="1" dirty="0" smtClean="0"/>
              <a:t>not</a:t>
            </a:r>
            <a:r>
              <a:rPr lang="en-US" dirty="0" smtClean="0"/>
              <a:t> include sunk costs </a:t>
            </a:r>
          </a:p>
          <a:p>
            <a:pPr>
              <a:lnSpc>
                <a:spcPct val="80000"/>
              </a:lnSpc>
            </a:pPr>
            <a:endParaRPr lang="en-US" dirty="0" smtClean="0"/>
          </a:p>
        </p:txBody>
      </p:sp>
      <p:sp>
        <p:nvSpPr>
          <p:cNvPr id="30722" name="Rectangle 2"/>
          <p:cNvSpPr>
            <a:spLocks noGrp="1" noChangeArrowheads="1"/>
          </p:cNvSpPr>
          <p:nvPr>
            <p:ph type="title"/>
          </p:nvPr>
        </p:nvSpPr>
        <p:spPr>
          <a:xfrm>
            <a:off x="381000" y="274638"/>
            <a:ext cx="8305800" cy="411162"/>
          </a:xfrm>
        </p:spPr>
        <p:txBody>
          <a:bodyPr>
            <a:normAutofit fontScale="90000"/>
          </a:bodyPr>
          <a:lstStyle/>
          <a:p>
            <a:r>
              <a:rPr lang="en-US" sz="3600" dirty="0" smtClean="0"/>
              <a:t>Types of Costs and Benefits</a:t>
            </a:r>
          </a:p>
        </p:txBody>
      </p:sp>
      <p:sp>
        <p:nvSpPr>
          <p:cNvPr id="307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EB3F714-30BF-4029-B3DF-B4C71CA7937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17</a:t>
            </a:fld>
            <a:endParaRPr lang="en-US" dirty="0"/>
          </a:p>
        </p:txBody>
      </p:sp>
      <p:pic>
        <p:nvPicPr>
          <p:cNvPr id="5122" name="Picture 2" descr="https://www.projectcubicle.com/wp-content/uploads/2018/02/Direct-cost-and-indirect-cost-Cost-Classification-infograp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260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096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18</a:t>
            </a:fld>
            <a:endParaRPr lang="en-US" dirty="0"/>
          </a:p>
        </p:txBody>
      </p:sp>
      <p:pic>
        <p:nvPicPr>
          <p:cNvPr id="10242" name="Picture 2" descr="mage result for indirect benefits intangible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91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19</a:t>
            </a:fld>
            <a:endParaRPr lang="en-US" dirty="0"/>
          </a:p>
        </p:txBody>
      </p:sp>
      <p:pic>
        <p:nvPicPr>
          <p:cNvPr id="9218" name="Picture 2" descr="mage result for cocom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idx="1"/>
          </p:nvPr>
        </p:nvSpPr>
        <p:spPr/>
        <p:txBody>
          <a:bodyPr/>
          <a:lstStyle/>
          <a:p>
            <a:r>
              <a:rPr lang="en-US" dirty="0"/>
              <a:t>Understand the importance of project cost management</a:t>
            </a:r>
          </a:p>
          <a:p>
            <a:r>
              <a:rPr lang="en-US" dirty="0" smtClean="0"/>
              <a:t>Explain </a:t>
            </a:r>
            <a:r>
              <a:rPr lang="en-US" dirty="0"/>
              <a:t>basic project cost management principles, concepts, and terms</a:t>
            </a:r>
          </a:p>
          <a:p>
            <a:r>
              <a:rPr lang="en-US" dirty="0" smtClean="0"/>
              <a:t>Describe </a:t>
            </a:r>
            <a:r>
              <a:rPr lang="en-US" dirty="0"/>
              <a:t>the process of planning cost management</a:t>
            </a:r>
          </a:p>
          <a:p>
            <a:r>
              <a:rPr lang="en-US" dirty="0" smtClean="0"/>
              <a:t>Discuss </a:t>
            </a:r>
            <a:r>
              <a:rPr lang="en-US" dirty="0"/>
              <a:t>different types of cost estimates and methods for preparing them</a:t>
            </a:r>
            <a:endParaRPr lang="en-US" dirty="0" smtClean="0"/>
          </a:p>
        </p:txBody>
      </p:sp>
      <p:sp>
        <p:nvSpPr>
          <p:cNvPr id="21506" name="Rectangle 2"/>
          <p:cNvSpPr>
            <a:spLocks noGrp="1" noChangeArrowheads="1"/>
          </p:cNvSpPr>
          <p:nvPr>
            <p:ph type="title"/>
          </p:nvPr>
        </p:nvSpPr>
        <p:spPr/>
        <p:txBody>
          <a:bodyPr/>
          <a:lstStyle/>
          <a:p>
            <a:r>
              <a:rPr lang="en-US" smtClean="0"/>
              <a:t>Learning Objectives</a:t>
            </a:r>
          </a:p>
        </p:txBody>
      </p:sp>
      <p:sp>
        <p:nvSpPr>
          <p:cNvPr id="215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4FE848D-4656-45B6-9A98-5B95985B24C3}"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958516"/>
            <a:ext cx="8229600" cy="4525962"/>
          </a:xfrm>
        </p:spPr>
        <p:txBody>
          <a:bodyPr/>
          <a:lstStyle/>
          <a:p>
            <a:pPr>
              <a:lnSpc>
                <a:spcPct val="80000"/>
              </a:lnSpc>
            </a:pPr>
            <a:r>
              <a:rPr lang="en-US" b="1" dirty="0" smtClean="0">
                <a:solidFill>
                  <a:srgbClr val="009051"/>
                </a:solidFill>
              </a:rPr>
              <a:t>Learning curve theory</a:t>
            </a:r>
            <a:r>
              <a:rPr lang="en-US" dirty="0" smtClean="0">
                <a:solidFill>
                  <a:srgbClr val="009051"/>
                </a:solidFill>
              </a:rPr>
              <a:t> </a:t>
            </a:r>
            <a:r>
              <a:rPr lang="en-US" dirty="0" smtClean="0"/>
              <a:t>states that </a:t>
            </a:r>
            <a:r>
              <a:rPr lang="en-US" dirty="0" smtClean="0">
                <a:solidFill>
                  <a:srgbClr val="C00000"/>
                </a:solidFill>
              </a:rPr>
              <a:t>when many items are produced repetitively</a:t>
            </a:r>
            <a:r>
              <a:rPr lang="en-US" dirty="0" smtClean="0"/>
              <a:t>, the unit cost of those items </a:t>
            </a:r>
            <a:r>
              <a:rPr lang="en-US" dirty="0" smtClean="0">
                <a:solidFill>
                  <a:srgbClr val="C00000"/>
                </a:solidFill>
              </a:rPr>
              <a:t>decreases in a regular pattern as more units are produced</a:t>
            </a:r>
          </a:p>
          <a:p>
            <a:pPr>
              <a:lnSpc>
                <a:spcPct val="80000"/>
              </a:lnSpc>
            </a:pPr>
            <a:r>
              <a:rPr lang="en-US" b="1" dirty="0" smtClean="0">
                <a:solidFill>
                  <a:srgbClr val="009051"/>
                </a:solidFill>
              </a:rPr>
              <a:t>Reserves</a:t>
            </a:r>
            <a:r>
              <a:rPr lang="en-US" dirty="0" smtClean="0"/>
              <a:t> are dollars included in a cost estimate to mitigate </a:t>
            </a:r>
            <a:r>
              <a:rPr lang="en-US" dirty="0" smtClean="0">
                <a:solidFill>
                  <a:srgbClr val="C00000"/>
                </a:solidFill>
              </a:rPr>
              <a:t>cost risk </a:t>
            </a:r>
            <a:r>
              <a:rPr lang="en-US" dirty="0" smtClean="0"/>
              <a:t>by allowing for future situations that are difficult to predict</a:t>
            </a:r>
          </a:p>
          <a:p>
            <a:pPr lvl="1">
              <a:lnSpc>
                <a:spcPct val="80000"/>
              </a:lnSpc>
            </a:pPr>
            <a:r>
              <a:rPr lang="en-US" b="1" dirty="0" smtClean="0">
                <a:solidFill>
                  <a:srgbClr val="009051"/>
                </a:solidFill>
              </a:rPr>
              <a:t>Contingency reserves</a:t>
            </a:r>
            <a:r>
              <a:rPr lang="en-US" dirty="0" smtClean="0">
                <a:solidFill>
                  <a:srgbClr val="009051"/>
                </a:solidFill>
              </a:rPr>
              <a:t> </a:t>
            </a:r>
            <a:r>
              <a:rPr lang="en-US" dirty="0" smtClean="0"/>
              <a:t>allow for future situations that may be </a:t>
            </a:r>
            <a:r>
              <a:rPr lang="en-US" dirty="0" smtClean="0">
                <a:solidFill>
                  <a:srgbClr val="C00000"/>
                </a:solidFill>
              </a:rPr>
              <a:t>partially planned </a:t>
            </a:r>
            <a:r>
              <a:rPr lang="en-US" dirty="0" smtClean="0"/>
              <a:t>for (sometimes called </a:t>
            </a:r>
            <a:r>
              <a:rPr lang="en-US" b="1" dirty="0" smtClean="0"/>
              <a:t>known unknowns</a:t>
            </a:r>
            <a:r>
              <a:rPr lang="en-US" dirty="0" smtClean="0"/>
              <a:t>) and are included in the project cost baseline</a:t>
            </a:r>
          </a:p>
          <a:p>
            <a:pPr lvl="1">
              <a:lnSpc>
                <a:spcPct val="80000"/>
              </a:lnSpc>
            </a:pPr>
            <a:r>
              <a:rPr lang="en-US" b="1" dirty="0" smtClean="0">
                <a:solidFill>
                  <a:srgbClr val="009051"/>
                </a:solidFill>
              </a:rPr>
              <a:t>Management reserves</a:t>
            </a:r>
            <a:r>
              <a:rPr lang="en-US" dirty="0" smtClean="0">
                <a:solidFill>
                  <a:srgbClr val="009051"/>
                </a:solidFill>
              </a:rPr>
              <a:t> </a:t>
            </a:r>
            <a:r>
              <a:rPr lang="en-US" dirty="0" smtClean="0"/>
              <a:t>allow for future situations that are </a:t>
            </a:r>
            <a:r>
              <a:rPr lang="en-US" dirty="0" smtClean="0">
                <a:solidFill>
                  <a:srgbClr val="C00000"/>
                </a:solidFill>
              </a:rPr>
              <a:t>unpredictable</a:t>
            </a:r>
            <a:r>
              <a:rPr lang="en-US" dirty="0" smtClean="0"/>
              <a:t> (sometimes called </a:t>
            </a:r>
            <a:r>
              <a:rPr lang="en-US" b="1" dirty="0" smtClean="0"/>
              <a:t>unknown unknowns</a:t>
            </a:r>
            <a:r>
              <a:rPr lang="en-US" dirty="0" smtClean="0"/>
              <a:t> </a:t>
            </a:r>
          </a:p>
        </p:txBody>
      </p:sp>
      <p:sp>
        <p:nvSpPr>
          <p:cNvPr id="31746" name="Rectangle 2"/>
          <p:cNvSpPr>
            <a:spLocks noGrp="1" noChangeArrowheads="1"/>
          </p:cNvSpPr>
          <p:nvPr>
            <p:ph type="title"/>
          </p:nvPr>
        </p:nvSpPr>
        <p:spPr>
          <a:xfrm>
            <a:off x="381000" y="274638"/>
            <a:ext cx="8610600" cy="715962"/>
          </a:xfrm>
        </p:spPr>
        <p:txBody>
          <a:bodyPr>
            <a:normAutofit fontScale="90000"/>
          </a:bodyPr>
          <a:lstStyle/>
          <a:p>
            <a:r>
              <a:rPr lang="en-US" sz="3600" dirty="0" smtClean="0"/>
              <a:t>More Basic Principles of Cost Management</a:t>
            </a:r>
          </a:p>
        </p:txBody>
      </p:sp>
      <p:sp>
        <p:nvSpPr>
          <p:cNvPr id="317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C29A66E-B55B-4BF5-AD2A-2A3550D95B5A}" type="slidenum">
              <a:rPr lang="en-US" smtClean="0"/>
              <a:pPr>
                <a:defRPr/>
              </a:pPr>
              <a:t>20</a:t>
            </a:fld>
            <a:endParaRPr lang="en-US" dirty="0"/>
          </a:p>
        </p:txBody>
      </p:sp>
      <p:sp>
        <p:nvSpPr>
          <p:cNvPr id="2" name="Rectangle 1"/>
          <p:cNvSpPr/>
          <p:nvPr/>
        </p:nvSpPr>
        <p:spPr>
          <a:xfrm>
            <a:off x="0" y="5257800"/>
            <a:ext cx="9144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dirty="0"/>
              <a:t>Contingency Reserve</a:t>
            </a:r>
            <a:r>
              <a:rPr lang="en-US" sz="1600" dirty="0"/>
              <a:t> is the budgeted dollars or scheduled time that are set aside for risks that have been identified and accepted or identified and have mitigating responses developed. It will </a:t>
            </a:r>
            <a:r>
              <a:rPr lang="en-US" sz="1600" b="1" dirty="0"/>
              <a:t>cover</a:t>
            </a:r>
            <a:r>
              <a:rPr lang="en-US" sz="1600" dirty="0"/>
              <a:t> the costs and necessary time to handle any accepted risks should they occur and the costs or time of mitigating any risks as needed. Contingency reserves in the budget may be a percentage of the overall budget, a fixed amount, or an amount determined based on quantitative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21</a:t>
            </a:fld>
            <a:endParaRPr lang="en-US" dirty="0"/>
          </a:p>
        </p:txBody>
      </p:sp>
      <p:pic>
        <p:nvPicPr>
          <p:cNvPr id="11266" name="Picture 2" descr="https://pmvidya.com/wp-content/uploads/2019/02/reserves1_pmvidya.com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80374" cy="723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2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project team uses expert judgment, analytical techniques, and meetings to develop the </a:t>
            </a:r>
            <a:r>
              <a:rPr lang="en-US" dirty="0" smtClean="0"/>
              <a:t>cost management </a:t>
            </a:r>
            <a:r>
              <a:rPr lang="en-US" dirty="0"/>
              <a:t>plan</a:t>
            </a:r>
          </a:p>
          <a:p>
            <a:r>
              <a:rPr lang="en-US" dirty="0">
                <a:solidFill>
                  <a:srgbClr val="009051"/>
                </a:solidFill>
              </a:rPr>
              <a:t>A </a:t>
            </a:r>
            <a:r>
              <a:rPr lang="en-US" dirty="0" smtClean="0">
                <a:solidFill>
                  <a:srgbClr val="009051"/>
                </a:solidFill>
              </a:rPr>
              <a:t>cost </a:t>
            </a:r>
            <a:r>
              <a:rPr lang="en-US" dirty="0">
                <a:solidFill>
                  <a:srgbClr val="009051"/>
                </a:solidFill>
              </a:rPr>
              <a:t>management plan includes</a:t>
            </a:r>
            <a:r>
              <a:rPr lang="en-US" dirty="0"/>
              <a:t>:</a:t>
            </a:r>
          </a:p>
          <a:p>
            <a:pPr lvl="1"/>
            <a:r>
              <a:rPr lang="en-US" dirty="0" smtClean="0">
                <a:solidFill>
                  <a:srgbClr val="0070C0"/>
                </a:solidFill>
              </a:rPr>
              <a:t>Level </a:t>
            </a:r>
            <a:r>
              <a:rPr lang="en-US" dirty="0">
                <a:solidFill>
                  <a:srgbClr val="0070C0"/>
                </a:solidFill>
              </a:rPr>
              <a:t>of accuracy and units of measure</a:t>
            </a:r>
          </a:p>
          <a:p>
            <a:pPr lvl="1"/>
            <a:r>
              <a:rPr lang="en-US" dirty="0" smtClean="0">
                <a:solidFill>
                  <a:srgbClr val="0070C0"/>
                </a:solidFill>
              </a:rPr>
              <a:t>Organizational procedure links</a:t>
            </a:r>
          </a:p>
          <a:p>
            <a:pPr lvl="1"/>
            <a:r>
              <a:rPr lang="en-US" dirty="0" smtClean="0">
                <a:solidFill>
                  <a:srgbClr val="0070C0"/>
                </a:solidFill>
              </a:rPr>
              <a:t>Control </a:t>
            </a:r>
            <a:r>
              <a:rPr lang="en-US" dirty="0">
                <a:solidFill>
                  <a:srgbClr val="0070C0"/>
                </a:solidFill>
              </a:rPr>
              <a:t>thresholds</a:t>
            </a:r>
          </a:p>
          <a:p>
            <a:pPr lvl="1"/>
            <a:r>
              <a:rPr lang="en-US" dirty="0">
                <a:solidFill>
                  <a:srgbClr val="0070C0"/>
                </a:solidFill>
              </a:rPr>
              <a:t>Rules of performance measurement</a:t>
            </a:r>
          </a:p>
          <a:p>
            <a:pPr lvl="1"/>
            <a:r>
              <a:rPr lang="en-US" dirty="0">
                <a:solidFill>
                  <a:srgbClr val="0070C0"/>
                </a:solidFill>
              </a:rPr>
              <a:t>Reporting formats</a:t>
            </a:r>
          </a:p>
          <a:p>
            <a:pPr lvl="1"/>
            <a:r>
              <a:rPr lang="en-US" dirty="0">
                <a:solidFill>
                  <a:srgbClr val="0070C0"/>
                </a:solidFill>
              </a:rPr>
              <a:t>Process descriptions</a:t>
            </a:r>
          </a:p>
          <a:p>
            <a:endParaRPr lang="en-US" dirty="0"/>
          </a:p>
        </p:txBody>
      </p:sp>
      <p:sp>
        <p:nvSpPr>
          <p:cNvPr id="3" name="Title 2"/>
          <p:cNvSpPr>
            <a:spLocks noGrp="1"/>
          </p:cNvSpPr>
          <p:nvPr>
            <p:ph type="title"/>
          </p:nvPr>
        </p:nvSpPr>
        <p:spPr/>
        <p:txBody>
          <a:bodyPr/>
          <a:lstStyle/>
          <a:p>
            <a:r>
              <a:rPr lang="en-US" dirty="0" smtClean="0"/>
              <a:t>Planning Cost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22</a:t>
            </a:fld>
            <a:endParaRPr lang="en-US" dirty="0"/>
          </a:p>
        </p:txBody>
      </p:sp>
    </p:spTree>
    <p:extLst>
      <p:ext uri="{BB962C8B-B14F-4D97-AF65-F5344CB8AC3E}">
        <p14:creationId xmlns:p14="http://schemas.microsoft.com/office/powerpoint/2010/main" val="221502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r>
              <a:rPr lang="en-US" dirty="0" smtClean="0"/>
              <a:t>Project managers must take cost estimates seriously if they want to complete projects within budget constraints</a:t>
            </a:r>
          </a:p>
          <a:p>
            <a:r>
              <a:rPr lang="en-US" dirty="0" smtClean="0"/>
              <a:t>It’s important to know the types of cost estimates, </a:t>
            </a:r>
            <a:r>
              <a:rPr lang="en-US" dirty="0" smtClean="0">
                <a:solidFill>
                  <a:srgbClr val="009051"/>
                </a:solidFill>
              </a:rPr>
              <a:t>how to prepare cost estimates</a:t>
            </a:r>
            <a:r>
              <a:rPr lang="en-US" dirty="0" smtClean="0"/>
              <a:t>, and typical problems associated with IT cost estimates</a:t>
            </a:r>
          </a:p>
        </p:txBody>
      </p:sp>
      <p:sp>
        <p:nvSpPr>
          <p:cNvPr id="32770" name="Rectangle 2"/>
          <p:cNvSpPr>
            <a:spLocks noGrp="1" noChangeArrowheads="1"/>
          </p:cNvSpPr>
          <p:nvPr>
            <p:ph type="title"/>
          </p:nvPr>
        </p:nvSpPr>
        <p:spPr/>
        <p:txBody>
          <a:bodyPr/>
          <a:lstStyle/>
          <a:p>
            <a:r>
              <a:rPr lang="en-US" dirty="0" smtClean="0"/>
              <a:t>Estimating Costs</a:t>
            </a:r>
          </a:p>
        </p:txBody>
      </p:sp>
      <p:sp>
        <p:nvSpPr>
          <p:cNvPr id="3277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D4721FD-A3A0-4E27-912F-6F8645958C48}"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dirty="0" smtClean="0"/>
              <a:t>Table 7-2. </a:t>
            </a:r>
            <a:r>
              <a:rPr lang="en-US" dirty="0" smtClean="0">
                <a:solidFill>
                  <a:srgbClr val="FFC000"/>
                </a:solidFill>
              </a:rPr>
              <a:t>Types of Cost Estimates</a:t>
            </a:r>
          </a:p>
        </p:txBody>
      </p:sp>
      <p:sp>
        <p:nvSpPr>
          <p:cNvPr id="3379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B2A4FAAA-2A73-4318-BAD7-1E94D370EBD7}" type="slidenum">
              <a:rPr lang="en-US" smtClean="0"/>
              <a:pPr>
                <a:buFontTx/>
                <a:buNone/>
                <a:defRPr/>
              </a:pPr>
              <a:t>24</a:t>
            </a:fld>
            <a:endParaRPr lang="en-US" dirty="0"/>
          </a:p>
        </p:txBody>
      </p:sp>
      <p:pic>
        <p:nvPicPr>
          <p:cNvPr id="33797" name="Picture 7" descr="Tbl07-02.bmp"/>
          <p:cNvPicPr>
            <a:picLocks noChangeAspect="1"/>
          </p:cNvPicPr>
          <p:nvPr/>
        </p:nvPicPr>
        <p:blipFill>
          <a:blip r:embed="rId2"/>
          <a:srcRect t="9091"/>
          <a:stretch>
            <a:fillRect/>
          </a:stretch>
        </p:blipFill>
        <p:spPr bwMode="auto">
          <a:xfrm>
            <a:off x="352425" y="2057400"/>
            <a:ext cx="8439150" cy="3048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04800" y="1066800"/>
            <a:ext cx="8382000" cy="4525962"/>
          </a:xfrm>
        </p:spPr>
        <p:txBody>
          <a:bodyPr/>
          <a:lstStyle/>
          <a:p>
            <a:r>
              <a:rPr lang="en-US" dirty="0"/>
              <a:t>The number and type of cost estimates vary by application area. </a:t>
            </a:r>
            <a:r>
              <a:rPr lang="en-US" dirty="0" smtClean="0"/>
              <a:t>The Association </a:t>
            </a:r>
            <a:r>
              <a:rPr lang="en-US" dirty="0"/>
              <a:t>for the Advancement of Cost Engineering </a:t>
            </a:r>
            <a:r>
              <a:rPr lang="en-US" dirty="0" smtClean="0"/>
              <a:t>International </a:t>
            </a:r>
            <a:r>
              <a:rPr lang="en-US" dirty="0"/>
              <a:t>identifies </a:t>
            </a:r>
            <a:r>
              <a:rPr lang="en-US" dirty="0" smtClean="0"/>
              <a:t>five types </a:t>
            </a:r>
            <a:r>
              <a:rPr lang="en-US" dirty="0"/>
              <a:t>of cost estimates for construction projects: order of magnitude, conceptual, </a:t>
            </a:r>
            <a:r>
              <a:rPr lang="en-US" dirty="0" smtClean="0"/>
              <a:t>preliminary, definitive</a:t>
            </a:r>
            <a:r>
              <a:rPr lang="en-US" dirty="0"/>
              <a:t>, and </a:t>
            </a:r>
            <a:r>
              <a:rPr lang="en-US" dirty="0" smtClean="0"/>
              <a:t>control</a:t>
            </a:r>
          </a:p>
          <a:p>
            <a:r>
              <a:rPr lang="en-US" dirty="0" smtClean="0">
                <a:solidFill>
                  <a:srgbClr val="009051"/>
                </a:solidFill>
              </a:rPr>
              <a:t>Estimates </a:t>
            </a:r>
            <a:r>
              <a:rPr lang="en-US" dirty="0"/>
              <a:t>are usually done at </a:t>
            </a:r>
            <a:r>
              <a:rPr lang="en-US" dirty="0" smtClean="0">
                <a:solidFill>
                  <a:srgbClr val="C00000"/>
                </a:solidFill>
              </a:rPr>
              <a:t>various stages </a:t>
            </a:r>
            <a:r>
              <a:rPr lang="en-US" dirty="0"/>
              <a:t>of a project and should become </a:t>
            </a:r>
            <a:r>
              <a:rPr lang="en-US" dirty="0">
                <a:solidFill>
                  <a:srgbClr val="C00000"/>
                </a:solidFill>
              </a:rPr>
              <a:t>more accurate as time </a:t>
            </a:r>
            <a:r>
              <a:rPr lang="en-US" dirty="0" smtClean="0">
                <a:solidFill>
                  <a:srgbClr val="C00000"/>
                </a:solidFill>
              </a:rPr>
              <a:t>progresses</a:t>
            </a:r>
          </a:p>
          <a:p>
            <a:r>
              <a:rPr lang="en-US" dirty="0" smtClean="0">
                <a:solidFill>
                  <a:srgbClr val="0070C0"/>
                </a:solidFill>
              </a:rPr>
              <a:t>A large percentage of total project costs are often labor costs</a:t>
            </a:r>
          </a:p>
        </p:txBody>
      </p:sp>
      <p:sp>
        <p:nvSpPr>
          <p:cNvPr id="34818" name="Rectangle 2"/>
          <p:cNvSpPr>
            <a:spLocks noGrp="1" noChangeArrowheads="1"/>
          </p:cNvSpPr>
          <p:nvPr>
            <p:ph type="title"/>
          </p:nvPr>
        </p:nvSpPr>
        <p:spPr>
          <a:xfrm>
            <a:off x="457200" y="0"/>
            <a:ext cx="8229600" cy="1143000"/>
          </a:xfrm>
        </p:spPr>
        <p:txBody>
          <a:bodyPr/>
          <a:lstStyle/>
          <a:p>
            <a:r>
              <a:rPr lang="en-US" dirty="0" smtClean="0"/>
              <a:t>More on Cost Estimates</a:t>
            </a:r>
          </a:p>
        </p:txBody>
      </p:sp>
      <p:sp>
        <p:nvSpPr>
          <p:cNvPr id="348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E7F84E3-0E6E-4069-8DD7-515ABC3FF36B}"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3600" dirty="0" smtClean="0"/>
              <a:t>Table 7-3. Maximum FTE by Department by Year</a:t>
            </a:r>
          </a:p>
        </p:txBody>
      </p:sp>
      <p:sp>
        <p:nvSpPr>
          <p:cNvPr id="35845"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C6E4E9EB-E461-4C0D-B1E5-5BBE892EF26C}" type="slidenum">
              <a:rPr lang="en-US" smtClean="0"/>
              <a:pPr>
                <a:buFontTx/>
                <a:buNone/>
                <a:defRPr/>
              </a:pPr>
              <a:t>26</a:t>
            </a:fld>
            <a:endParaRPr lang="en-US" dirty="0"/>
          </a:p>
        </p:txBody>
      </p:sp>
      <p:pic>
        <p:nvPicPr>
          <p:cNvPr id="35846" name="Picture 6"/>
          <p:cNvPicPr>
            <a:picLocks noChangeAspect="1" noChangeArrowheads="1"/>
          </p:cNvPicPr>
          <p:nvPr/>
        </p:nvPicPr>
        <p:blipFill>
          <a:blip r:embed="rId2"/>
          <a:srcRect l="17500" t="43000" r="22500" b="28000"/>
          <a:stretch>
            <a:fillRect/>
          </a:stretch>
        </p:blipFill>
        <p:spPr bwMode="auto">
          <a:xfrm>
            <a:off x="304800" y="1905000"/>
            <a:ext cx="8458200" cy="255508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04800" y="990600"/>
            <a:ext cx="8305800" cy="5334000"/>
          </a:xfrm>
        </p:spPr>
        <p:txBody>
          <a:bodyPr/>
          <a:lstStyle/>
          <a:p>
            <a:r>
              <a:rPr lang="en-US" dirty="0" smtClean="0"/>
              <a:t>Basic tools and techniques for cost estimates:</a:t>
            </a:r>
          </a:p>
          <a:p>
            <a:pPr lvl="1"/>
            <a:r>
              <a:rPr lang="en-US" b="1" dirty="0" smtClean="0">
                <a:solidFill>
                  <a:srgbClr val="009051"/>
                </a:solidFill>
              </a:rPr>
              <a:t>Analogous </a:t>
            </a:r>
            <a:r>
              <a:rPr lang="en-US" dirty="0" smtClean="0">
                <a:solidFill>
                  <a:srgbClr val="009051"/>
                </a:solidFill>
              </a:rPr>
              <a:t>or</a:t>
            </a:r>
            <a:r>
              <a:rPr lang="en-US" b="1" dirty="0" smtClean="0">
                <a:solidFill>
                  <a:srgbClr val="009051"/>
                </a:solidFill>
              </a:rPr>
              <a:t> top-down estimates</a:t>
            </a:r>
            <a:r>
              <a:rPr lang="en-US" b="1" dirty="0" smtClean="0"/>
              <a:t>: </a:t>
            </a:r>
            <a:r>
              <a:rPr lang="en-US" dirty="0" smtClean="0"/>
              <a:t>use the </a:t>
            </a:r>
            <a:r>
              <a:rPr lang="en-US" dirty="0" smtClean="0">
                <a:solidFill>
                  <a:srgbClr val="C00000"/>
                </a:solidFill>
              </a:rPr>
              <a:t>actual cost of a previous, similar project </a:t>
            </a:r>
            <a:r>
              <a:rPr lang="en-US" dirty="0" smtClean="0"/>
              <a:t>as the basis for estimating the cost of the current project </a:t>
            </a:r>
          </a:p>
          <a:p>
            <a:pPr lvl="1"/>
            <a:r>
              <a:rPr lang="en-US" b="1" dirty="0" smtClean="0">
                <a:solidFill>
                  <a:srgbClr val="009051"/>
                </a:solidFill>
              </a:rPr>
              <a:t>Bottom-up estimates:</a:t>
            </a:r>
            <a:r>
              <a:rPr lang="en-US" dirty="0" smtClean="0">
                <a:solidFill>
                  <a:srgbClr val="009051"/>
                </a:solidFill>
              </a:rPr>
              <a:t> </a:t>
            </a:r>
            <a:r>
              <a:rPr lang="en-US" dirty="0" smtClean="0"/>
              <a:t>involve </a:t>
            </a:r>
            <a:r>
              <a:rPr lang="en-US" dirty="0" smtClean="0">
                <a:solidFill>
                  <a:srgbClr val="C00000"/>
                </a:solidFill>
              </a:rPr>
              <a:t>estimating individual work items or activities</a:t>
            </a:r>
            <a:r>
              <a:rPr lang="en-US" dirty="0" smtClean="0"/>
              <a:t> and summing them to get a project total </a:t>
            </a:r>
          </a:p>
          <a:p>
            <a:pPr lvl="1"/>
            <a:r>
              <a:rPr lang="en-US" b="1" dirty="0" smtClean="0">
                <a:solidFill>
                  <a:srgbClr val="009051"/>
                </a:solidFill>
              </a:rPr>
              <a:t>Parametric modeling</a:t>
            </a:r>
            <a:r>
              <a:rPr lang="en-US" b="1" dirty="0" smtClean="0"/>
              <a:t> </a:t>
            </a:r>
            <a:r>
              <a:rPr lang="en-US" dirty="0" smtClean="0"/>
              <a:t>uses project characteristics (parameters) </a:t>
            </a:r>
            <a:r>
              <a:rPr lang="en-US" dirty="0" smtClean="0">
                <a:solidFill>
                  <a:srgbClr val="C00000"/>
                </a:solidFill>
              </a:rPr>
              <a:t>in a mathematical model </a:t>
            </a:r>
            <a:r>
              <a:rPr lang="en-US" dirty="0" smtClean="0"/>
              <a:t>to estimate project costs </a:t>
            </a:r>
          </a:p>
        </p:txBody>
      </p:sp>
      <p:sp>
        <p:nvSpPr>
          <p:cNvPr id="36866" name="Rectangle 2"/>
          <p:cNvSpPr>
            <a:spLocks noGrp="1" noChangeArrowheads="1"/>
          </p:cNvSpPr>
          <p:nvPr>
            <p:ph type="title"/>
          </p:nvPr>
        </p:nvSpPr>
        <p:spPr>
          <a:xfrm>
            <a:off x="228600" y="228600"/>
            <a:ext cx="8915400" cy="652463"/>
          </a:xfrm>
        </p:spPr>
        <p:txBody>
          <a:bodyPr>
            <a:normAutofit fontScale="90000"/>
          </a:bodyPr>
          <a:lstStyle/>
          <a:p>
            <a:r>
              <a:rPr lang="en-US" smtClean="0"/>
              <a:t>Cost Estimation Tools and Techniques</a:t>
            </a:r>
            <a:endParaRPr lang="en-US" sz="4800" smtClean="0"/>
          </a:p>
        </p:txBody>
      </p:sp>
      <p:sp>
        <p:nvSpPr>
          <p:cNvPr id="368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4CA1164-1E66-4728-BD22-9CEFEE3019E9}"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600200"/>
            <a:ext cx="8458200" cy="4572000"/>
          </a:xfrm>
        </p:spPr>
        <p:txBody>
          <a:bodyPr/>
          <a:lstStyle/>
          <a:p>
            <a:pPr>
              <a:lnSpc>
                <a:spcPct val="90000"/>
              </a:lnSpc>
            </a:pPr>
            <a:r>
              <a:rPr lang="en-US" dirty="0" smtClean="0"/>
              <a:t>Estimates </a:t>
            </a:r>
            <a:r>
              <a:rPr lang="en-US" dirty="0" smtClean="0">
                <a:solidFill>
                  <a:srgbClr val="009051"/>
                </a:solidFill>
              </a:rPr>
              <a:t>are done too quickly</a:t>
            </a:r>
          </a:p>
          <a:p>
            <a:pPr>
              <a:lnSpc>
                <a:spcPct val="90000"/>
              </a:lnSpc>
            </a:pPr>
            <a:r>
              <a:rPr lang="en-US" dirty="0" smtClean="0"/>
              <a:t>People </a:t>
            </a:r>
            <a:r>
              <a:rPr lang="en-US" dirty="0" smtClean="0">
                <a:solidFill>
                  <a:srgbClr val="009051"/>
                </a:solidFill>
              </a:rPr>
              <a:t>lack estimating experience</a:t>
            </a:r>
          </a:p>
          <a:p>
            <a:pPr>
              <a:lnSpc>
                <a:spcPct val="90000"/>
              </a:lnSpc>
            </a:pPr>
            <a:r>
              <a:rPr lang="en-US" dirty="0" smtClean="0"/>
              <a:t>Human beings are biased toward </a:t>
            </a:r>
            <a:r>
              <a:rPr lang="en-US" dirty="0" smtClean="0">
                <a:solidFill>
                  <a:srgbClr val="009051"/>
                </a:solidFill>
              </a:rPr>
              <a:t>underestimation</a:t>
            </a:r>
          </a:p>
          <a:p>
            <a:pPr>
              <a:lnSpc>
                <a:spcPct val="90000"/>
              </a:lnSpc>
            </a:pPr>
            <a:r>
              <a:rPr lang="en-US" dirty="0" smtClean="0"/>
              <a:t>Management </a:t>
            </a:r>
            <a:r>
              <a:rPr lang="en-US" dirty="0" smtClean="0">
                <a:solidFill>
                  <a:srgbClr val="009051"/>
                </a:solidFill>
              </a:rPr>
              <a:t>desires accuracy</a:t>
            </a:r>
          </a:p>
        </p:txBody>
      </p:sp>
      <p:sp>
        <p:nvSpPr>
          <p:cNvPr id="37890" name="Rectangle 2"/>
          <p:cNvSpPr>
            <a:spLocks noGrp="1" noChangeArrowheads="1"/>
          </p:cNvSpPr>
          <p:nvPr>
            <p:ph type="title"/>
          </p:nvPr>
        </p:nvSpPr>
        <p:spPr/>
        <p:txBody>
          <a:bodyPr>
            <a:normAutofit fontScale="90000"/>
          </a:bodyPr>
          <a:lstStyle/>
          <a:p>
            <a:r>
              <a:rPr lang="en-US" smtClean="0"/>
              <a:t>Typical Problems with IT Cost Estimates</a:t>
            </a:r>
          </a:p>
        </p:txBody>
      </p:sp>
      <p:sp>
        <p:nvSpPr>
          <p:cNvPr id="378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E244AFA2-5261-400E-B694-205D28302F21}"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1219200"/>
            <a:ext cx="8305800" cy="4572000"/>
          </a:xfrm>
        </p:spPr>
        <p:txBody>
          <a:bodyPr/>
          <a:lstStyle/>
          <a:p>
            <a:r>
              <a:rPr lang="en-US" dirty="0" smtClean="0"/>
              <a:t>See pages 284-289 for a detailed example of creating a cost estimate for the Surveyor Pro project described in the opening case</a:t>
            </a:r>
          </a:p>
          <a:p>
            <a:r>
              <a:rPr lang="en-US" dirty="0" smtClean="0">
                <a:solidFill>
                  <a:srgbClr val="C00000"/>
                </a:solidFill>
              </a:rPr>
              <a:t>Before creating an estimate, know what it will be used for, gather as much information as possible, and clarify the ground rules and assumptions for the estimate</a:t>
            </a:r>
          </a:p>
          <a:p>
            <a:r>
              <a:rPr lang="en-US" dirty="0" smtClean="0">
                <a:solidFill>
                  <a:srgbClr val="C00000"/>
                </a:solidFill>
              </a:rPr>
              <a:t>If possible, estimate costs by major WBS categories</a:t>
            </a:r>
          </a:p>
          <a:p>
            <a:r>
              <a:rPr lang="en-US" dirty="0" smtClean="0">
                <a:solidFill>
                  <a:srgbClr val="C00000"/>
                </a:solidFill>
              </a:rPr>
              <a:t>Create a cost model to make it easy to make changes to  and document the estimate</a:t>
            </a:r>
          </a:p>
        </p:txBody>
      </p:sp>
      <p:sp>
        <p:nvSpPr>
          <p:cNvPr id="38914" name="Rectangle 2"/>
          <p:cNvSpPr>
            <a:spLocks noGrp="1" noChangeArrowheads="1"/>
          </p:cNvSpPr>
          <p:nvPr>
            <p:ph type="title"/>
          </p:nvPr>
        </p:nvSpPr>
        <p:spPr>
          <a:xfrm>
            <a:off x="381000" y="274638"/>
            <a:ext cx="8305800" cy="868362"/>
          </a:xfrm>
        </p:spPr>
        <p:txBody>
          <a:bodyPr/>
          <a:lstStyle/>
          <a:p>
            <a:r>
              <a:rPr lang="en-US" smtClean="0"/>
              <a:t>Sample Cost Estimate</a:t>
            </a:r>
          </a:p>
        </p:txBody>
      </p:sp>
      <p:sp>
        <p:nvSpPr>
          <p:cNvPr id="389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589100D-62CE-45A5-8F36-EA508C727B8F}"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idx="1"/>
          </p:nvPr>
        </p:nvSpPr>
        <p:spPr/>
        <p:txBody>
          <a:bodyPr/>
          <a:lstStyle/>
          <a:p>
            <a:r>
              <a:rPr lang="en-US" dirty="0"/>
              <a:t>Understand the processes of determining a budget and preparing a </a:t>
            </a:r>
            <a:r>
              <a:rPr lang="en-US" dirty="0" smtClean="0"/>
              <a:t>cost estimate </a:t>
            </a:r>
            <a:r>
              <a:rPr lang="en-US" dirty="0"/>
              <a:t>for an information technology (IT) project</a:t>
            </a:r>
          </a:p>
          <a:p>
            <a:r>
              <a:rPr lang="en-US" dirty="0" smtClean="0"/>
              <a:t>Understand </a:t>
            </a:r>
            <a:r>
              <a:rPr lang="en-US" dirty="0"/>
              <a:t>the benefits of earned value management and project </a:t>
            </a:r>
            <a:r>
              <a:rPr lang="en-US" dirty="0" smtClean="0"/>
              <a:t>portfolio management </a:t>
            </a:r>
            <a:r>
              <a:rPr lang="en-US" dirty="0"/>
              <a:t>to assist in cost control</a:t>
            </a:r>
          </a:p>
          <a:p>
            <a:r>
              <a:rPr lang="en-US" dirty="0" smtClean="0"/>
              <a:t>Describe </a:t>
            </a:r>
            <a:r>
              <a:rPr lang="en-US" dirty="0"/>
              <a:t>how project management software can assist in project </a:t>
            </a:r>
            <a:r>
              <a:rPr lang="en-US" dirty="0" smtClean="0"/>
              <a:t>cost management</a:t>
            </a:r>
          </a:p>
        </p:txBody>
      </p:sp>
      <p:sp>
        <p:nvSpPr>
          <p:cNvPr id="20482" name="Rectangle 2"/>
          <p:cNvSpPr>
            <a:spLocks noGrp="1" noChangeArrowheads="1"/>
          </p:cNvSpPr>
          <p:nvPr>
            <p:ph type="title"/>
          </p:nvPr>
        </p:nvSpPr>
        <p:spPr/>
        <p:txBody>
          <a:bodyPr/>
          <a:lstStyle/>
          <a:p>
            <a:r>
              <a:rPr lang="en-US" dirty="0" smtClean="0"/>
              <a:t>Learning Objectives</a:t>
            </a:r>
          </a:p>
        </p:txBody>
      </p:sp>
      <p:sp>
        <p:nvSpPr>
          <p:cNvPr id="204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EF2BE13-B8EC-4E09-AC3C-C8DB49323D49}"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0" y="0"/>
            <a:ext cx="9144000" cy="685800"/>
          </a:xfrm>
        </p:spPr>
        <p:txBody>
          <a:bodyPr>
            <a:normAutofit/>
          </a:bodyPr>
          <a:lstStyle/>
          <a:p>
            <a:r>
              <a:rPr lang="en-US" sz="2800" dirty="0" smtClean="0"/>
              <a:t>Figure 7-2. Surveyor Pro Project Cost Estimate</a:t>
            </a:r>
          </a:p>
        </p:txBody>
      </p:sp>
      <p:sp>
        <p:nvSpPr>
          <p:cNvPr id="39940"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C0618DA8-A2F6-4956-A9FC-B37EA1B1ABA1}" type="slidenum">
              <a:rPr lang="en-US" smtClean="0"/>
              <a:pPr>
                <a:buFontTx/>
                <a:buNone/>
                <a:defRPr/>
              </a:pPr>
              <a:t>30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64820"/>
            <a:ext cx="7696199" cy="578564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0"/>
            <a:ext cx="8305800" cy="1020762"/>
          </a:xfrm>
        </p:spPr>
        <p:txBody>
          <a:bodyPr>
            <a:normAutofit fontScale="90000"/>
          </a:bodyPr>
          <a:lstStyle/>
          <a:p>
            <a:r>
              <a:rPr lang="en-US" sz="3600" dirty="0" smtClean="0"/>
              <a:t>Figure 7-3. Surveyor Pro Software Development Estimate</a:t>
            </a:r>
          </a:p>
        </p:txBody>
      </p:sp>
      <p:sp>
        <p:nvSpPr>
          <p:cNvPr id="4096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DBD7AE8-2AE4-4923-88E4-A0ECF81B017B}" type="slidenum">
              <a:rPr lang="en-US" smtClean="0"/>
              <a:pPr>
                <a:defRPr/>
              </a:pPr>
              <a:t>31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 y="1143000"/>
            <a:ext cx="8453438" cy="530250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228600" y="1066800"/>
            <a:ext cx="8610600" cy="4791075"/>
          </a:xfrm>
        </p:spPr>
        <p:txBody>
          <a:bodyPr/>
          <a:lstStyle/>
          <a:p>
            <a:r>
              <a:rPr lang="en-US" dirty="0" smtClean="0"/>
              <a:t>Cost budgeting involves allocating </a:t>
            </a:r>
            <a:r>
              <a:rPr lang="en-US" dirty="0" smtClean="0">
                <a:solidFill>
                  <a:srgbClr val="C00000"/>
                </a:solidFill>
              </a:rPr>
              <a:t>the project cost estimate to individual work items over time</a:t>
            </a:r>
          </a:p>
          <a:p>
            <a:r>
              <a:rPr lang="en-US" dirty="0" smtClean="0">
                <a:solidFill>
                  <a:srgbClr val="C00000"/>
                </a:solidFill>
              </a:rPr>
              <a:t>The WBS is a required </a:t>
            </a:r>
            <a:r>
              <a:rPr lang="en-US" dirty="0" smtClean="0"/>
              <a:t>input to the cost budgeting process since it defines the work items</a:t>
            </a:r>
          </a:p>
          <a:p>
            <a:r>
              <a:rPr lang="en-US" dirty="0" smtClean="0"/>
              <a:t>Important goal is to produce a </a:t>
            </a:r>
            <a:r>
              <a:rPr lang="en-US" b="1" dirty="0" smtClean="0"/>
              <a:t>cost baseline</a:t>
            </a:r>
            <a:endParaRPr lang="en-US" dirty="0" smtClean="0"/>
          </a:p>
          <a:p>
            <a:pPr lvl="1"/>
            <a:r>
              <a:rPr lang="en-US" dirty="0" smtClean="0"/>
              <a:t>a </a:t>
            </a:r>
            <a:r>
              <a:rPr lang="en-US" dirty="0" smtClean="0">
                <a:solidFill>
                  <a:srgbClr val="C00000"/>
                </a:solidFill>
              </a:rPr>
              <a:t>time-phased budget</a:t>
            </a:r>
            <a:r>
              <a:rPr lang="en-US" dirty="0" smtClean="0"/>
              <a:t> that project managers use to measure and monitor cost performance </a:t>
            </a:r>
          </a:p>
        </p:txBody>
      </p:sp>
      <p:sp>
        <p:nvSpPr>
          <p:cNvPr id="41986" name="Rectangle 2"/>
          <p:cNvSpPr>
            <a:spLocks noGrp="1" noChangeArrowheads="1"/>
          </p:cNvSpPr>
          <p:nvPr>
            <p:ph type="title"/>
          </p:nvPr>
        </p:nvSpPr>
        <p:spPr>
          <a:xfrm>
            <a:off x="176213" y="0"/>
            <a:ext cx="8967787" cy="1066800"/>
          </a:xfrm>
        </p:spPr>
        <p:txBody>
          <a:bodyPr>
            <a:normAutofit/>
          </a:bodyPr>
          <a:lstStyle/>
          <a:p>
            <a:r>
              <a:rPr lang="en-US" dirty="0" smtClean="0"/>
              <a:t>Determining the Budget</a:t>
            </a:r>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7A85C03-A3EA-4B00-B6AA-9DC4B996F943}"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normAutofit fontScale="90000"/>
          </a:bodyPr>
          <a:lstStyle/>
          <a:p>
            <a:r>
              <a:rPr lang="en-US" sz="3600" smtClean="0"/>
              <a:t>Figure 7-4. Surveyor Pro Project Cost Baseline</a:t>
            </a:r>
          </a:p>
        </p:txBody>
      </p:sp>
      <p:sp>
        <p:nvSpPr>
          <p:cNvPr id="4301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ED5328D6-3EB7-4C2A-8389-762E5618835F}" type="slidenum">
              <a:rPr lang="en-US" smtClean="0"/>
              <a:pPr>
                <a:buFontTx/>
                <a:buNone/>
                <a:defRPr/>
              </a:pPr>
              <a:t>33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1" y="1538428"/>
            <a:ext cx="8872929" cy="379557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71600"/>
            <a:ext cx="8991600" cy="4525962"/>
          </a:xfrm>
        </p:spPr>
        <p:txBody>
          <a:bodyPr/>
          <a:lstStyle/>
          <a:p>
            <a:r>
              <a:rPr lang="en-US" dirty="0" smtClean="0"/>
              <a:t>U.S. President </a:t>
            </a:r>
            <a:r>
              <a:rPr lang="en-US" dirty="0" err="1" smtClean="0"/>
              <a:t>Barack</a:t>
            </a:r>
            <a:r>
              <a:rPr lang="en-US" dirty="0" smtClean="0"/>
              <a:t> </a:t>
            </a:r>
            <a:r>
              <a:rPr lang="en-US" dirty="0" err="1" smtClean="0"/>
              <a:t>Obama</a:t>
            </a:r>
            <a:r>
              <a:rPr lang="en-US" dirty="0" smtClean="0"/>
              <a:t> successfully used the media and information technology in his campaign</a:t>
            </a:r>
          </a:p>
          <a:p>
            <a:pPr lvl="1"/>
            <a:r>
              <a:rPr lang="en-US" dirty="0" smtClean="0"/>
              <a:t>The </a:t>
            </a:r>
            <a:r>
              <a:rPr lang="en-US" dirty="0" err="1" smtClean="0"/>
              <a:t>Obama</a:t>
            </a:r>
            <a:r>
              <a:rPr lang="en-US" dirty="0" smtClean="0"/>
              <a:t> campaign used 16 different online social platforms to interact with people of various backgrounds; s</a:t>
            </a:r>
            <a:r>
              <a:rPr lang="en-US" sz="2400" dirty="0" smtClean="0"/>
              <a:t>ources say 80 percent of all contributions originated from these social networks</a:t>
            </a:r>
          </a:p>
          <a:p>
            <a:pPr lvl="1"/>
            <a:r>
              <a:rPr lang="en-US" sz="2400" dirty="0" smtClean="0"/>
              <a:t>In a 60 Minutes episode shortly after the election, campaign leaders discussed some of the details of the campaign</a:t>
            </a:r>
          </a:p>
          <a:p>
            <a:pPr lvl="1"/>
            <a:r>
              <a:rPr lang="en-US" sz="2400" dirty="0" smtClean="0"/>
              <a:t>The Web site </a:t>
            </a:r>
            <a:r>
              <a:rPr lang="en-US" sz="2400" dirty="0" err="1" smtClean="0"/>
              <a:t>My.BarackObama</a:t>
            </a:r>
            <a:r>
              <a:rPr lang="en-US" sz="2400" dirty="0" smtClean="0"/>
              <a:t> was created to develop an online community with over a million members</a:t>
            </a:r>
            <a:endParaRPr lang="en-US" sz="2800" dirty="0" smtClean="0"/>
          </a:p>
          <a:p>
            <a:pPr lvl="1"/>
            <a:endParaRPr lang="en-US" sz="2800" dirty="0" smtClean="0"/>
          </a:p>
          <a:p>
            <a:pPr lvl="1"/>
            <a:endParaRPr lang="en-US" sz="2800"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609600" y="1066800"/>
            <a:ext cx="8153400" cy="4724400"/>
          </a:xfrm>
        </p:spPr>
        <p:txBody>
          <a:bodyPr/>
          <a:lstStyle/>
          <a:p>
            <a:r>
              <a:rPr lang="en-US" dirty="0" smtClean="0">
                <a:solidFill>
                  <a:srgbClr val="009051"/>
                </a:solidFill>
              </a:rPr>
              <a:t>Project cost control </a:t>
            </a:r>
            <a:r>
              <a:rPr lang="en-US" dirty="0" smtClean="0"/>
              <a:t>includes</a:t>
            </a:r>
          </a:p>
          <a:p>
            <a:pPr lvl="1"/>
            <a:r>
              <a:rPr lang="en-US" dirty="0" smtClean="0">
                <a:solidFill>
                  <a:srgbClr val="0070C0"/>
                </a:solidFill>
              </a:rPr>
              <a:t>Monitoring cost performance</a:t>
            </a:r>
          </a:p>
          <a:p>
            <a:pPr lvl="1"/>
            <a:r>
              <a:rPr lang="en-US" dirty="0" smtClean="0">
                <a:solidFill>
                  <a:srgbClr val="0070C0"/>
                </a:solidFill>
              </a:rPr>
              <a:t>Ensuring that only appropriate project changes are included in a revised cost baseline</a:t>
            </a:r>
          </a:p>
          <a:p>
            <a:pPr lvl="1"/>
            <a:r>
              <a:rPr lang="en-US" dirty="0" smtClean="0">
                <a:solidFill>
                  <a:srgbClr val="0070C0"/>
                </a:solidFill>
              </a:rPr>
              <a:t>Informing project stakeholders of authorized changes to the project that will affect costs</a:t>
            </a:r>
          </a:p>
          <a:p>
            <a:r>
              <a:rPr lang="en-US" dirty="0" smtClean="0"/>
              <a:t>Many organizations around the globe have problems with cost control</a:t>
            </a:r>
          </a:p>
        </p:txBody>
      </p:sp>
      <p:sp>
        <p:nvSpPr>
          <p:cNvPr id="44034" name="Rectangle 2"/>
          <p:cNvSpPr>
            <a:spLocks noGrp="1" noChangeArrowheads="1"/>
          </p:cNvSpPr>
          <p:nvPr>
            <p:ph type="title"/>
          </p:nvPr>
        </p:nvSpPr>
        <p:spPr>
          <a:xfrm>
            <a:off x="228600" y="304800"/>
            <a:ext cx="8229600" cy="577850"/>
          </a:xfrm>
        </p:spPr>
        <p:txBody>
          <a:bodyPr>
            <a:normAutofit fontScale="90000"/>
          </a:bodyPr>
          <a:lstStyle/>
          <a:p>
            <a:r>
              <a:rPr lang="en-US" dirty="0" smtClean="0"/>
              <a:t>Controlling Costs</a:t>
            </a:r>
          </a:p>
        </p:txBody>
      </p:sp>
      <p:sp>
        <p:nvSpPr>
          <p:cNvPr id="440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9CC44F1-BF8B-46B8-A195-54FF54A895E4}"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381000" y="1066800"/>
            <a:ext cx="8458200" cy="4724400"/>
          </a:xfrm>
        </p:spPr>
        <p:txBody>
          <a:bodyPr/>
          <a:lstStyle/>
          <a:p>
            <a:r>
              <a:rPr lang="en-US" b="1" dirty="0" smtClean="0"/>
              <a:t>EVM </a:t>
            </a:r>
            <a:r>
              <a:rPr lang="en-US" dirty="0" smtClean="0"/>
              <a:t>is a project performance measurement technique that </a:t>
            </a:r>
            <a:r>
              <a:rPr lang="en-US" dirty="0" smtClean="0">
                <a:solidFill>
                  <a:srgbClr val="C00000"/>
                </a:solidFill>
              </a:rPr>
              <a:t>integrates scope, time, and cost dat</a:t>
            </a:r>
            <a:r>
              <a:rPr lang="en-US" dirty="0" smtClean="0"/>
              <a:t>a</a:t>
            </a:r>
          </a:p>
          <a:p>
            <a:r>
              <a:rPr lang="en-US" dirty="0" smtClean="0"/>
              <a:t>Given a </a:t>
            </a:r>
            <a:r>
              <a:rPr lang="en-US" b="1" dirty="0" smtClean="0">
                <a:solidFill>
                  <a:srgbClr val="009051"/>
                </a:solidFill>
              </a:rPr>
              <a:t>baseline</a:t>
            </a:r>
            <a:r>
              <a:rPr lang="en-US" dirty="0" smtClean="0"/>
              <a:t> </a:t>
            </a:r>
            <a:r>
              <a:rPr lang="en-US" dirty="0" smtClean="0">
                <a:solidFill>
                  <a:srgbClr val="C00000"/>
                </a:solidFill>
              </a:rPr>
              <a:t>(original plan plus approved changes)</a:t>
            </a:r>
            <a:r>
              <a:rPr lang="en-US" dirty="0" smtClean="0"/>
              <a:t>, you can determine how well the project is meeting its goals</a:t>
            </a:r>
          </a:p>
          <a:p>
            <a:r>
              <a:rPr lang="en-US" dirty="0" smtClean="0"/>
              <a:t>You must enter actual information periodically to use EVM</a:t>
            </a:r>
          </a:p>
          <a:p>
            <a:r>
              <a:rPr lang="en-US" dirty="0" smtClean="0"/>
              <a:t>More and more organizations around the world are using EVM to help control project costs</a:t>
            </a:r>
          </a:p>
        </p:txBody>
      </p:sp>
      <p:sp>
        <p:nvSpPr>
          <p:cNvPr id="46082" name="Rectangle 2"/>
          <p:cNvSpPr>
            <a:spLocks noGrp="1" noChangeArrowheads="1"/>
          </p:cNvSpPr>
          <p:nvPr>
            <p:ph type="title"/>
          </p:nvPr>
        </p:nvSpPr>
        <p:spPr>
          <a:xfrm>
            <a:off x="87313" y="0"/>
            <a:ext cx="9056687" cy="1066800"/>
          </a:xfrm>
        </p:spPr>
        <p:txBody>
          <a:bodyPr/>
          <a:lstStyle/>
          <a:p>
            <a:r>
              <a:rPr lang="en-US" smtClean="0"/>
              <a:t>Earned Value Management (EVM)</a:t>
            </a:r>
          </a:p>
        </p:txBody>
      </p:sp>
      <p:sp>
        <p:nvSpPr>
          <p:cNvPr id="460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67946CA-C215-4819-A905-54A78399ECD3}" type="slidenum">
              <a:rPr lang="en-US" smtClean="0"/>
              <a:pPr>
                <a:defRPr/>
              </a:pPr>
              <a:t>36</a:t>
            </a:fld>
            <a:endParaRPr lang="en-US" dirty="0"/>
          </a:p>
        </p:txBody>
      </p:sp>
    </p:spTree>
    <p:extLst>
      <p:ext uri="{BB962C8B-B14F-4D97-AF65-F5344CB8AC3E}">
        <p14:creationId xmlns:p14="http://schemas.microsoft.com/office/powerpoint/2010/main" val="1887419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04800" y="1143000"/>
            <a:ext cx="8305800" cy="4791075"/>
          </a:xfrm>
        </p:spPr>
        <p:txBody>
          <a:bodyPr/>
          <a:lstStyle/>
          <a:p>
            <a:pPr>
              <a:lnSpc>
                <a:spcPct val="90000"/>
              </a:lnSpc>
            </a:pPr>
            <a:r>
              <a:rPr lang="en-US" sz="2400" dirty="0" smtClean="0"/>
              <a:t>The </a:t>
            </a:r>
            <a:r>
              <a:rPr lang="en-US" sz="2400" b="1" dirty="0" smtClean="0">
                <a:solidFill>
                  <a:srgbClr val="009051"/>
                </a:solidFill>
              </a:rPr>
              <a:t>planned value (PV),</a:t>
            </a:r>
            <a:r>
              <a:rPr lang="en-US" sz="2400" dirty="0" smtClean="0">
                <a:solidFill>
                  <a:srgbClr val="009051"/>
                </a:solidFill>
              </a:rPr>
              <a:t> </a:t>
            </a:r>
            <a:r>
              <a:rPr lang="en-US" sz="2400" dirty="0" smtClean="0"/>
              <a:t>formerly called the budgeted cost of work scheduled (BCWS), also called the budget, is that portion of the approved total cost estimate planned to be spent on an activity during a given period</a:t>
            </a:r>
          </a:p>
          <a:p>
            <a:pPr>
              <a:lnSpc>
                <a:spcPct val="90000"/>
              </a:lnSpc>
            </a:pPr>
            <a:r>
              <a:rPr lang="en-US" sz="2400" b="1" dirty="0" smtClean="0">
                <a:solidFill>
                  <a:srgbClr val="009051"/>
                </a:solidFill>
              </a:rPr>
              <a:t>Actual cost (AC</a:t>
            </a:r>
            <a:r>
              <a:rPr lang="en-US" sz="2400" b="1" dirty="0" smtClean="0"/>
              <a:t>),</a:t>
            </a:r>
            <a:r>
              <a:rPr lang="en-US" sz="2400" dirty="0" smtClean="0"/>
              <a:t> formerly called actual cost of work performed (ACWP), is the total of direct and indirect costs incurred in accomplishing work on an activity during a given period</a:t>
            </a:r>
          </a:p>
          <a:p>
            <a:pPr>
              <a:lnSpc>
                <a:spcPct val="90000"/>
              </a:lnSpc>
            </a:pPr>
            <a:r>
              <a:rPr lang="en-US" sz="2400" dirty="0" smtClean="0"/>
              <a:t>The </a:t>
            </a:r>
            <a:r>
              <a:rPr lang="en-US" sz="2400" b="1" dirty="0" smtClean="0">
                <a:solidFill>
                  <a:srgbClr val="009051"/>
                </a:solidFill>
              </a:rPr>
              <a:t>earned value (EV),</a:t>
            </a:r>
            <a:r>
              <a:rPr lang="en-US" sz="2400" dirty="0" smtClean="0">
                <a:solidFill>
                  <a:srgbClr val="009051"/>
                </a:solidFill>
              </a:rPr>
              <a:t> </a:t>
            </a:r>
            <a:r>
              <a:rPr lang="en-US" sz="2400" dirty="0" smtClean="0"/>
              <a:t>formerly called the budgeted cost of work performed (BCWP), is an estimate of the value of the physical work actually completed</a:t>
            </a:r>
          </a:p>
          <a:p>
            <a:pPr>
              <a:lnSpc>
                <a:spcPct val="90000"/>
              </a:lnSpc>
            </a:pPr>
            <a:r>
              <a:rPr lang="en-US" sz="2400" dirty="0" smtClean="0"/>
              <a:t>EV is based on the original planned costs for the project or activity and the rate at which the team is completing work on the project or activity to date</a:t>
            </a:r>
          </a:p>
        </p:txBody>
      </p:sp>
      <p:sp>
        <p:nvSpPr>
          <p:cNvPr id="47106" name="Rectangle 2"/>
          <p:cNvSpPr>
            <a:spLocks noGrp="1" noChangeArrowheads="1"/>
          </p:cNvSpPr>
          <p:nvPr>
            <p:ph type="title"/>
          </p:nvPr>
        </p:nvSpPr>
        <p:spPr>
          <a:xfrm>
            <a:off x="352425" y="0"/>
            <a:ext cx="8791575" cy="1066800"/>
          </a:xfrm>
        </p:spPr>
        <p:txBody>
          <a:bodyPr/>
          <a:lstStyle/>
          <a:p>
            <a:r>
              <a:rPr lang="en-US" smtClean="0"/>
              <a:t>Earned Value Management Terms</a:t>
            </a:r>
          </a:p>
        </p:txBody>
      </p:sp>
      <p:sp>
        <p:nvSpPr>
          <p:cNvPr id="471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D9695B36-0208-4B95-A7C4-58E4F7CCDE9F}"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81000" y="1143000"/>
            <a:ext cx="8458200" cy="5410200"/>
          </a:xfrm>
        </p:spPr>
        <p:txBody>
          <a:bodyPr/>
          <a:lstStyle/>
          <a:p>
            <a:pPr>
              <a:lnSpc>
                <a:spcPct val="90000"/>
              </a:lnSpc>
            </a:pPr>
            <a:r>
              <a:rPr lang="en-US" b="1" dirty="0" smtClean="0">
                <a:solidFill>
                  <a:srgbClr val="009051"/>
                </a:solidFill>
              </a:rPr>
              <a:t>Rate of performance (RP)</a:t>
            </a:r>
            <a:r>
              <a:rPr lang="en-US" dirty="0" smtClean="0">
                <a:solidFill>
                  <a:srgbClr val="009051"/>
                </a:solidFill>
              </a:rPr>
              <a:t> </a:t>
            </a:r>
            <a:r>
              <a:rPr lang="en-US" dirty="0" smtClean="0"/>
              <a:t>is the ratio of actual </a:t>
            </a:r>
            <a:r>
              <a:rPr lang="en-US" dirty="0" smtClean="0">
                <a:solidFill>
                  <a:srgbClr val="C00000"/>
                </a:solidFill>
              </a:rPr>
              <a:t>work completed to the percentage of work planned to have been completed</a:t>
            </a:r>
            <a:r>
              <a:rPr lang="en-US" dirty="0" smtClean="0"/>
              <a:t> at any given time during the life of the project or activity</a:t>
            </a:r>
          </a:p>
          <a:p>
            <a:pPr>
              <a:lnSpc>
                <a:spcPct val="90000"/>
              </a:lnSpc>
            </a:pPr>
            <a:r>
              <a:rPr lang="en-US" dirty="0" smtClean="0"/>
              <a:t>Brenda Taylor, Senior Project Manager in South Africa, suggests this term and approach for estimating earned value</a:t>
            </a:r>
          </a:p>
          <a:p>
            <a:pPr>
              <a:lnSpc>
                <a:spcPct val="90000"/>
              </a:lnSpc>
            </a:pPr>
            <a:r>
              <a:rPr lang="en-US" dirty="0" smtClean="0"/>
              <a:t>For example, </a:t>
            </a:r>
            <a:r>
              <a:rPr lang="en-US" dirty="0" smtClean="0">
                <a:solidFill>
                  <a:srgbClr val="0070C0"/>
                </a:solidFill>
              </a:rPr>
              <a:t>suppose the server installation was halfway completed by the end of week 1. The rate of performance would be 50% </a:t>
            </a:r>
            <a:r>
              <a:rPr lang="en-US" dirty="0" smtClean="0"/>
              <a:t>because by the end of week 1, the planned schedule reflects that the task should be 100 percent complete and only 50 percent of that work has been completed</a:t>
            </a:r>
          </a:p>
        </p:txBody>
      </p:sp>
      <p:sp>
        <p:nvSpPr>
          <p:cNvPr id="48130" name="Rectangle 2"/>
          <p:cNvSpPr>
            <a:spLocks noGrp="1" noChangeArrowheads="1"/>
          </p:cNvSpPr>
          <p:nvPr>
            <p:ph type="title"/>
          </p:nvPr>
        </p:nvSpPr>
        <p:spPr>
          <a:xfrm>
            <a:off x="381000" y="274638"/>
            <a:ext cx="8305800" cy="715962"/>
          </a:xfrm>
        </p:spPr>
        <p:txBody>
          <a:bodyPr>
            <a:normAutofit fontScale="90000"/>
          </a:bodyPr>
          <a:lstStyle/>
          <a:p>
            <a:r>
              <a:rPr lang="en-US" smtClean="0"/>
              <a:t>Rate of Performance</a:t>
            </a:r>
          </a:p>
        </p:txBody>
      </p:sp>
      <p:sp>
        <p:nvSpPr>
          <p:cNvPr id="481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74B07C6-11A8-4378-B4E1-6924D9FD37C9}"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z="3600" dirty="0" smtClean="0"/>
              <a:t>Table 7-4. Earned Value Calculations for One Activity After Week One</a:t>
            </a:r>
          </a:p>
        </p:txBody>
      </p:sp>
      <p:sp>
        <p:nvSpPr>
          <p:cNvPr id="4915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449D5155-323A-470F-B813-49DA0B850D04}" type="slidenum">
              <a:rPr lang="en-US" smtClean="0"/>
              <a:pPr>
                <a:buFontTx/>
                <a:buNone/>
                <a:defRPr/>
              </a:pPr>
              <a:t>39</a:t>
            </a:fld>
            <a:endParaRPr lang="en-US" dirty="0"/>
          </a:p>
        </p:txBody>
      </p:sp>
      <p:pic>
        <p:nvPicPr>
          <p:cNvPr id="49157" name="Picture 7" descr="Tbl07-04.bmp"/>
          <p:cNvPicPr>
            <a:picLocks noChangeAspect="1"/>
          </p:cNvPicPr>
          <p:nvPr/>
        </p:nvPicPr>
        <p:blipFill>
          <a:blip r:embed="rId2"/>
          <a:srcRect t="7692"/>
          <a:stretch>
            <a:fillRect/>
          </a:stretch>
        </p:blipFill>
        <p:spPr bwMode="auto">
          <a:xfrm>
            <a:off x="551249" y="1905000"/>
            <a:ext cx="8170863" cy="2895600"/>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2057400"/>
            <a:ext cx="3441192" cy="27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05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81000" y="914400"/>
            <a:ext cx="8610600" cy="1828800"/>
          </a:xfrm>
        </p:spPr>
        <p:txBody>
          <a:bodyPr>
            <a:normAutofit/>
          </a:bodyPr>
          <a:lstStyle/>
          <a:p>
            <a:pPr>
              <a:spcBef>
                <a:spcPct val="70000"/>
              </a:spcBef>
            </a:pPr>
            <a:r>
              <a:rPr lang="en-US" sz="2000" dirty="0" smtClean="0"/>
              <a:t>A </a:t>
            </a:r>
            <a:r>
              <a:rPr lang="en-US" sz="2000" b="1" dirty="0" smtClean="0">
                <a:solidFill>
                  <a:srgbClr val="0070C0"/>
                </a:solidFill>
              </a:rPr>
              <a:t>project</a:t>
            </a:r>
            <a:r>
              <a:rPr lang="en-US" sz="2000" dirty="0" smtClean="0">
                <a:solidFill>
                  <a:srgbClr val="0070C0"/>
                </a:solidFill>
              </a:rPr>
              <a:t> </a:t>
            </a:r>
            <a:r>
              <a:rPr lang="en-US" sz="2000" dirty="0" smtClean="0"/>
              <a:t>is “a temporary endeavor undertaken to create a unique product, service, or result” </a:t>
            </a:r>
            <a:r>
              <a:rPr lang="en-US" sz="1600" dirty="0" smtClean="0"/>
              <a:t>(PMBOK</a:t>
            </a:r>
            <a:r>
              <a:rPr lang="en-US" sz="1600" dirty="0" smtClean="0">
                <a:cs typeface="Times New Roman" pitchFamily="18" charset="0"/>
              </a:rPr>
              <a:t>® Guide, 5</a:t>
            </a:r>
            <a:r>
              <a:rPr lang="en-US" sz="1600" baseline="30000" dirty="0" smtClean="0">
                <a:cs typeface="Times New Roman" pitchFamily="18" charset="0"/>
              </a:rPr>
              <a:t>th</a:t>
            </a:r>
            <a:r>
              <a:rPr lang="en-US" sz="1600" dirty="0" smtClean="0">
                <a:cs typeface="Times New Roman" pitchFamily="18" charset="0"/>
              </a:rPr>
              <a:t> Edition, 2012)</a:t>
            </a:r>
          </a:p>
          <a:p>
            <a:pPr>
              <a:spcBef>
                <a:spcPts val="1200"/>
              </a:spcBef>
            </a:pPr>
            <a:r>
              <a:rPr lang="en-US" sz="2000" b="1" dirty="0">
                <a:solidFill>
                  <a:srgbClr val="0070C0"/>
                </a:solidFill>
              </a:rPr>
              <a:t>Project management </a:t>
            </a:r>
            <a:r>
              <a:rPr lang="en-US" sz="2000" dirty="0"/>
              <a:t>is</a:t>
            </a:r>
            <a:r>
              <a:rPr lang="en-US" sz="2000" b="1" dirty="0"/>
              <a:t> </a:t>
            </a:r>
            <a:r>
              <a:rPr lang="en-US" sz="2000" dirty="0"/>
              <a:t>“the application of knowledge, skills, tools and techniques to project activities to meet project requirements” </a:t>
            </a:r>
            <a:r>
              <a:rPr lang="en-US" sz="1600" dirty="0" smtClean="0"/>
              <a:t>(</a:t>
            </a:r>
            <a:r>
              <a:rPr lang="en-US" sz="1600" dirty="0"/>
              <a:t>PMBOK</a:t>
            </a:r>
            <a:r>
              <a:rPr lang="en-US" sz="1600" dirty="0">
                <a:cs typeface="Times New Roman" pitchFamily="18" charset="0"/>
              </a:rPr>
              <a:t>®</a:t>
            </a:r>
            <a:r>
              <a:rPr lang="en-US" sz="1600" dirty="0"/>
              <a:t> Guide, 5</a:t>
            </a:r>
            <a:r>
              <a:rPr lang="en-US" sz="1600" baseline="30000" dirty="0"/>
              <a:t>th</a:t>
            </a:r>
            <a:r>
              <a:rPr lang="en-US" sz="1600" dirty="0"/>
              <a:t> Edition, 2012) </a:t>
            </a:r>
            <a:endParaRPr lang="en-US" sz="2000" dirty="0" smtClean="0">
              <a:cs typeface="Times New Roman" pitchFamily="18" charset="0"/>
            </a:endParaRPr>
          </a:p>
        </p:txBody>
      </p:sp>
      <p:sp>
        <p:nvSpPr>
          <p:cNvPr id="15362" name="Rectangle 2"/>
          <p:cNvSpPr>
            <a:spLocks noGrp="1" noChangeArrowheads="1"/>
          </p:cNvSpPr>
          <p:nvPr>
            <p:ph type="title"/>
          </p:nvPr>
        </p:nvSpPr>
        <p:spPr>
          <a:xfrm>
            <a:off x="457200" y="76200"/>
            <a:ext cx="8229600" cy="1143000"/>
          </a:xfrm>
        </p:spPr>
        <p:txBody>
          <a:bodyPr/>
          <a:lstStyle/>
          <a:p>
            <a:r>
              <a:rPr lang="en-US" dirty="0" smtClean="0"/>
              <a:t>What Is a Project?</a:t>
            </a:r>
          </a:p>
        </p:txBody>
      </p:sp>
      <p:sp>
        <p:nvSpPr>
          <p:cNvPr id="15364" name="Footer Placeholder 5"/>
          <p:cNvSpPr>
            <a:spLocks noGrp="1"/>
          </p:cNvSpPr>
          <p:nvPr>
            <p:ph type="ftr" sz="quarter" idx="4294967295"/>
          </p:nvPr>
        </p:nvSpPr>
        <p:spPr bwMode="auto">
          <a:xfrm>
            <a:off x="0" y="6400800"/>
            <a:ext cx="2590800" cy="365125"/>
          </a:xfrm>
          <a:prstGeom prst="rect">
            <a:avLst/>
          </a:prstGeom>
          <a:noFill/>
          <a:ln>
            <a:miter lim="800000"/>
            <a:headEnd/>
            <a:tailEnd/>
          </a:ln>
        </p:spPr>
        <p:txBody>
          <a:bodyPr vert="horz" wrap="square" lIns="91440" tIns="45720" rIns="91440" bIns="45720" numCol="1" compatLnSpc="1">
            <a:prstTxWarp prst="textNoShape">
              <a:avLst/>
            </a:prstTxWarp>
          </a:bodyPr>
          <a:lstStyle/>
          <a:p>
            <a:r>
              <a:rPr lang="en-US" sz="1200" dirty="0" smtClean="0"/>
              <a:t>Information Technology Project Management, Seventh Edition</a:t>
            </a:r>
            <a:endParaRPr lang="en-US" sz="1200" dirty="0"/>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4</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5652"/>
          <a:stretch/>
        </p:blipFill>
        <p:spPr>
          <a:xfrm>
            <a:off x="3429000" y="2368768"/>
            <a:ext cx="4842161" cy="4489232"/>
          </a:xfrm>
          <a:prstGeom prst="rect">
            <a:avLst/>
          </a:prstGeom>
        </p:spPr>
      </p:pic>
      <p:sp>
        <p:nvSpPr>
          <p:cNvPr id="7" name="Rectangle 2"/>
          <p:cNvSpPr txBox="1">
            <a:spLocks noChangeArrowheads="1"/>
          </p:cNvSpPr>
          <p:nvPr/>
        </p:nvSpPr>
        <p:spPr>
          <a:xfrm>
            <a:off x="964019" y="2895600"/>
            <a:ext cx="2617381" cy="2819400"/>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defRPr>
            </a:lvl1pPr>
            <a:extLst/>
          </a:lstStyle>
          <a:p>
            <a:pPr fontAlgn="auto">
              <a:spcAft>
                <a:spcPts val="0"/>
              </a:spcAft>
            </a:pPr>
            <a:r>
              <a:rPr lang="en-US" sz="3200" smtClean="0"/>
              <a:t>Triple Constraint of Project Management</a:t>
            </a:r>
            <a:endParaRPr lang="en-US" sz="3200" dirty="0" smtClean="0"/>
          </a:p>
        </p:txBody>
      </p:sp>
    </p:spTree>
    <p:extLst>
      <p:ext uri="{BB962C8B-B14F-4D97-AF65-F5344CB8AC3E}">
        <p14:creationId xmlns:p14="http://schemas.microsoft.com/office/powerpoint/2010/main" val="1063115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smtClean="0"/>
              <a:t>Table 7-5. Earned Value Formulas</a:t>
            </a:r>
          </a:p>
        </p:txBody>
      </p:sp>
      <p:sp>
        <p:nvSpPr>
          <p:cNvPr id="50180"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D53D8F8D-F344-4FCC-9B51-C16CF2F205EA}" type="slidenum">
              <a:rPr lang="en-US" smtClean="0"/>
              <a:pPr>
                <a:buFontTx/>
                <a:buNone/>
                <a:defRPr/>
              </a:pPr>
              <a:t>40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35480"/>
            <a:ext cx="7909560" cy="3176790"/>
          </a:xfrm>
          <a:prstGeom prst="rect">
            <a:avLst/>
          </a:prstGeom>
        </p:spPr>
      </p:pic>
    </p:spTree>
    <p:extLst>
      <p:ext uri="{BB962C8B-B14F-4D97-AF65-F5344CB8AC3E}">
        <p14:creationId xmlns:p14="http://schemas.microsoft.com/office/powerpoint/2010/main" val="448274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371600"/>
            <a:ext cx="8229600" cy="4525962"/>
          </a:xfrm>
        </p:spPr>
        <p:txBody>
          <a:bodyPr/>
          <a:lstStyle/>
          <a:p>
            <a:r>
              <a:rPr lang="en-US" dirty="0" smtClean="0"/>
              <a:t>Negative numbers for cost and schedule variance indicate problems in those areas</a:t>
            </a:r>
          </a:p>
          <a:p>
            <a:r>
              <a:rPr lang="en-US" dirty="0" smtClean="0"/>
              <a:t>CPI and SPI less than 100% indicate problems</a:t>
            </a:r>
          </a:p>
          <a:p>
            <a:r>
              <a:rPr lang="en-US" dirty="0" smtClean="0"/>
              <a:t>Problems mean the project is costing more than planned (over budget) or taking longer than planned (behind schedule)</a:t>
            </a:r>
          </a:p>
          <a:p>
            <a:r>
              <a:rPr lang="en-US" dirty="0" smtClean="0"/>
              <a:t>The CPI can be used to calculate the </a:t>
            </a:r>
            <a:r>
              <a:rPr lang="en-US" b="1" dirty="0" smtClean="0"/>
              <a:t>estimate at completion</a:t>
            </a:r>
            <a:r>
              <a:rPr lang="en-US" dirty="0" smtClean="0"/>
              <a:t> (EAC)—an estimate of what it will cost to complete the project based on performance to date. The </a:t>
            </a:r>
            <a:r>
              <a:rPr lang="en-US" b="1" dirty="0" smtClean="0"/>
              <a:t>budget at completion </a:t>
            </a:r>
            <a:r>
              <a:rPr lang="en-US" dirty="0" smtClean="0"/>
              <a:t>(BAC) is the original total budget for the project</a:t>
            </a:r>
          </a:p>
        </p:txBody>
      </p:sp>
      <p:sp>
        <p:nvSpPr>
          <p:cNvPr id="51202" name="Rectangle 2"/>
          <p:cNvSpPr>
            <a:spLocks noGrp="1" noChangeArrowheads="1"/>
          </p:cNvSpPr>
          <p:nvPr>
            <p:ph type="title"/>
          </p:nvPr>
        </p:nvSpPr>
        <p:spPr/>
        <p:txBody>
          <a:bodyPr>
            <a:normAutofit fontScale="90000"/>
          </a:bodyPr>
          <a:lstStyle/>
          <a:p>
            <a:r>
              <a:rPr lang="en-US" smtClean="0"/>
              <a:t>Rules of Thumb for Earned Value Numbers</a:t>
            </a:r>
          </a:p>
        </p:txBody>
      </p:sp>
      <p:sp>
        <p:nvSpPr>
          <p:cNvPr id="512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8C67A2F-9BE4-4AF6-8001-1C9C4CFBD02E}" type="slidenum">
              <a:rPr lang="en-US" smtClean="0"/>
              <a:pPr>
                <a:defRPr/>
              </a:pPr>
              <a:t>41</a:t>
            </a:fld>
            <a:endParaRPr lang="en-US" dirty="0"/>
          </a:p>
        </p:txBody>
      </p:sp>
    </p:spTree>
    <p:extLst>
      <p:ext uri="{BB962C8B-B14F-4D97-AF65-F5344CB8AC3E}">
        <p14:creationId xmlns:p14="http://schemas.microsoft.com/office/powerpoint/2010/main" val="781291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0"/>
            <a:ext cx="8229600" cy="1143000"/>
          </a:xfrm>
        </p:spPr>
        <p:txBody>
          <a:bodyPr>
            <a:normAutofit fontScale="90000"/>
          </a:bodyPr>
          <a:lstStyle/>
          <a:p>
            <a:r>
              <a:rPr lang="en-US" sz="3600" dirty="0" smtClean="0"/>
              <a:t>Figure 7-5. Earned Value Chart for Project after Five Months</a:t>
            </a:r>
            <a:endParaRPr lang="en-US" sz="4400" dirty="0" smtClean="0"/>
          </a:p>
        </p:txBody>
      </p:sp>
      <p:sp>
        <p:nvSpPr>
          <p:cNvPr id="52228" name="Footer Placeholder 8"/>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8" name="Slide Number Placeholder 7"/>
          <p:cNvSpPr>
            <a:spLocks noGrp="1"/>
          </p:cNvSpPr>
          <p:nvPr>
            <p:ph type="sldNum" sz="quarter" idx="11"/>
          </p:nvPr>
        </p:nvSpPr>
        <p:spPr/>
        <p:txBody>
          <a:bodyPr/>
          <a:lstStyle/>
          <a:p>
            <a:pPr>
              <a:buFontTx/>
              <a:buNone/>
              <a:defRPr/>
            </a:pPr>
            <a:fld id="{EE04C3C6-BB24-4544-A1A3-D1F90A65C7D9}" type="slidenum">
              <a:rPr lang="en-US" smtClean="0"/>
              <a:pPr>
                <a:buFontTx/>
                <a:buNone/>
                <a:defRPr/>
              </a:pPr>
              <a:t>42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 y="1030395"/>
            <a:ext cx="8386763" cy="5398980"/>
          </a:xfrm>
          <a:prstGeom prst="rect">
            <a:avLst/>
          </a:prstGeom>
        </p:spPr>
      </p:pic>
    </p:spTree>
    <p:extLst>
      <p:ext uri="{BB962C8B-B14F-4D97-AF65-F5344CB8AC3E}">
        <p14:creationId xmlns:p14="http://schemas.microsoft.com/office/powerpoint/2010/main" val="1447155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051"/>
          <p:cNvSpPr>
            <a:spLocks noGrp="1" noChangeArrowheads="1"/>
          </p:cNvSpPr>
          <p:nvPr>
            <p:ph idx="1"/>
          </p:nvPr>
        </p:nvSpPr>
        <p:spPr/>
        <p:txBody>
          <a:bodyPr/>
          <a:lstStyle/>
          <a:p>
            <a:pPr>
              <a:lnSpc>
                <a:spcPct val="90000"/>
              </a:lnSpc>
            </a:pPr>
            <a:r>
              <a:rPr lang="en-US" dirty="0" smtClean="0"/>
              <a:t>Spreadsheets are a common tool for resource planning, cost estimating, cost budgeting, and cost control</a:t>
            </a:r>
          </a:p>
          <a:p>
            <a:pPr>
              <a:lnSpc>
                <a:spcPct val="90000"/>
              </a:lnSpc>
            </a:pPr>
            <a:r>
              <a:rPr lang="en-US" dirty="0" smtClean="0"/>
              <a:t>Many companies use more sophisticated and centralized financial applications software for cost information</a:t>
            </a:r>
          </a:p>
          <a:p>
            <a:pPr>
              <a:lnSpc>
                <a:spcPct val="90000"/>
              </a:lnSpc>
            </a:pPr>
            <a:r>
              <a:rPr lang="en-US" dirty="0" smtClean="0"/>
              <a:t>Project management software has many cost-related features, especially enterprise PM software</a:t>
            </a:r>
          </a:p>
          <a:p>
            <a:pPr>
              <a:lnSpc>
                <a:spcPct val="90000"/>
              </a:lnSpc>
            </a:pPr>
            <a:r>
              <a:rPr lang="en-US" dirty="0" smtClean="0"/>
              <a:t>Portfolio management software can help reduce costs</a:t>
            </a:r>
          </a:p>
        </p:txBody>
      </p:sp>
      <p:sp>
        <p:nvSpPr>
          <p:cNvPr id="56322" name="Rectangle 2050"/>
          <p:cNvSpPr>
            <a:spLocks noGrp="1" noChangeArrowheads="1"/>
          </p:cNvSpPr>
          <p:nvPr>
            <p:ph type="title"/>
          </p:nvPr>
        </p:nvSpPr>
        <p:spPr/>
        <p:txBody>
          <a:bodyPr>
            <a:normAutofit fontScale="90000"/>
          </a:bodyPr>
          <a:lstStyle/>
          <a:p>
            <a:r>
              <a:rPr lang="en-US" smtClean="0"/>
              <a:t>Using Software to Assist in Cost Management</a:t>
            </a:r>
          </a:p>
        </p:txBody>
      </p:sp>
      <p:sp>
        <p:nvSpPr>
          <p:cNvPr id="563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BF0DBF3-1D0E-45B6-B5E1-D9CD88B78540}" type="slidenum">
              <a:rPr lang="en-US" smtClean="0"/>
              <a:pPr>
                <a:defRPr/>
              </a:pPr>
              <a:t>43</a:t>
            </a:fld>
            <a:endParaRPr lang="en-US" dirty="0"/>
          </a:p>
        </p:txBody>
      </p:sp>
    </p:spTree>
    <p:extLst>
      <p:ext uri="{BB962C8B-B14F-4D97-AF65-F5344CB8AC3E}">
        <p14:creationId xmlns:p14="http://schemas.microsoft.com/office/powerpoint/2010/main" val="2089312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r>
              <a:rPr lang="en-US" dirty="0" smtClean="0"/>
              <a:t>Project cost management is a traditionally weak area of IT projects, and project managers must work to improve their ability to deliver projects within approved budgets</a:t>
            </a:r>
          </a:p>
          <a:p>
            <a:r>
              <a:rPr lang="en-US" dirty="0" smtClean="0"/>
              <a:t>Main processes include</a:t>
            </a:r>
          </a:p>
          <a:p>
            <a:pPr lvl="1"/>
            <a:r>
              <a:rPr lang="en-US" dirty="0" smtClean="0"/>
              <a:t>Plan cost management</a:t>
            </a:r>
          </a:p>
          <a:p>
            <a:pPr lvl="1"/>
            <a:r>
              <a:rPr lang="en-US" dirty="0" smtClean="0"/>
              <a:t>Estimate costs</a:t>
            </a:r>
          </a:p>
          <a:p>
            <a:pPr lvl="1"/>
            <a:r>
              <a:rPr lang="en-US" dirty="0" smtClean="0"/>
              <a:t>Determine the budget</a:t>
            </a:r>
          </a:p>
          <a:p>
            <a:pPr lvl="1"/>
            <a:r>
              <a:rPr lang="en-US" dirty="0" smtClean="0"/>
              <a:t>Control costs</a:t>
            </a:r>
          </a:p>
        </p:txBody>
      </p:sp>
      <p:sp>
        <p:nvSpPr>
          <p:cNvPr id="57346" name="Rectangle 2"/>
          <p:cNvSpPr>
            <a:spLocks noGrp="1" noChangeArrowheads="1"/>
          </p:cNvSpPr>
          <p:nvPr>
            <p:ph type="title"/>
          </p:nvPr>
        </p:nvSpPr>
        <p:spPr/>
        <p:txBody>
          <a:bodyPr/>
          <a:lstStyle/>
          <a:p>
            <a:r>
              <a:rPr lang="en-US" dirty="0" smtClean="0"/>
              <a:t>Chapter Summary</a:t>
            </a:r>
          </a:p>
        </p:txBody>
      </p:sp>
      <p:sp>
        <p:nvSpPr>
          <p:cNvPr id="573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59A07A5-AED4-4C39-9781-B4BD2FA607DD}" type="slidenum">
              <a:rPr lang="en-US" smtClean="0"/>
              <a:pPr>
                <a:defRPr/>
              </a:pPr>
              <a:t>44</a:t>
            </a:fld>
            <a:endParaRPr lang="en-US" dirty="0"/>
          </a:p>
        </p:txBody>
      </p:sp>
    </p:spTree>
    <p:extLst>
      <p:ext uri="{BB962C8B-B14F-4D97-AF65-F5344CB8AC3E}">
        <p14:creationId xmlns:p14="http://schemas.microsoft.com/office/powerpoint/2010/main" val="156605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4294967295"/>
          </p:nvPr>
        </p:nvSpPr>
        <p:spPr>
          <a:xfrm>
            <a:off x="8610600" y="6492875"/>
            <a:ext cx="533400" cy="365125"/>
          </a:xfrm>
          <a:prstGeom prst="rect">
            <a:avLst/>
          </a:prstGeom>
        </p:spPr>
        <p:txBody>
          <a:bodyPr/>
          <a:lstStyle/>
          <a:p>
            <a:pPr>
              <a:defRPr/>
            </a:pPr>
            <a:fld id="{1953F6A9-037C-4679-A974-5A2F60203CED}" type="slidenum">
              <a:rPr lang="en-US" smtClean="0"/>
              <a:pPr>
                <a:defRPr/>
              </a:pPr>
              <a:t>5</a:t>
            </a:fld>
            <a:endParaRPr lang="en-US" dirty="0"/>
          </a:p>
        </p:txBody>
      </p:sp>
      <p:pic>
        <p:nvPicPr>
          <p:cNvPr id="18434" name="Picture 2" descr="mage result for pmp pmi project monito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29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6</a:t>
            </a:fld>
            <a:endParaRPr lang="en-US" dirty="0"/>
          </a:p>
        </p:txBody>
      </p:sp>
      <p:pic>
        <p:nvPicPr>
          <p:cNvPr id="1026" name="Picture 2" descr="mage result for pmbok areas of knowle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57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7</a:t>
            </a:fld>
            <a:endParaRPr lang="en-US" dirty="0"/>
          </a:p>
        </p:txBody>
      </p:sp>
      <p:pic>
        <p:nvPicPr>
          <p:cNvPr id="3076" name="Picture 4" descr="mage result for PMBOK cos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13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6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481138"/>
            <a:ext cx="8534400" cy="4525962"/>
          </a:xfrm>
        </p:spPr>
        <p:txBody>
          <a:bodyPr/>
          <a:lstStyle/>
          <a:p>
            <a:r>
              <a:rPr lang="en-US" dirty="0" smtClean="0"/>
              <a:t>IT projects have a </a:t>
            </a:r>
            <a:r>
              <a:rPr lang="en-US" dirty="0" smtClean="0">
                <a:solidFill>
                  <a:srgbClr val="C00000"/>
                </a:solidFill>
              </a:rPr>
              <a:t>poor track record for meeting budget goals</a:t>
            </a:r>
          </a:p>
          <a:p>
            <a:r>
              <a:rPr lang="en-US" dirty="0" smtClean="0"/>
              <a:t>The CHAOS studies found the average </a:t>
            </a:r>
            <a:r>
              <a:rPr lang="en-US" dirty="0" smtClean="0">
                <a:solidFill>
                  <a:srgbClr val="C00000"/>
                </a:solidFill>
              </a:rPr>
              <a:t>cost </a:t>
            </a:r>
            <a:r>
              <a:rPr lang="en-US" b="1" dirty="0" smtClean="0">
                <a:solidFill>
                  <a:srgbClr val="C00000"/>
                </a:solidFill>
              </a:rPr>
              <a:t>overrun</a:t>
            </a:r>
            <a:r>
              <a:rPr lang="en-US" dirty="0" smtClean="0">
                <a:solidFill>
                  <a:srgbClr val="C00000"/>
                </a:solidFill>
              </a:rPr>
              <a:t> </a:t>
            </a:r>
            <a:r>
              <a:rPr lang="en-US" dirty="0" smtClean="0"/>
              <a:t>(the additional percentage or dollar amount by which actual costs exceed estimates) ranged from 180 percent in 1994 to 43 percent in 2010</a:t>
            </a:r>
          </a:p>
          <a:p>
            <a:r>
              <a:rPr lang="en-US" dirty="0" smtClean="0"/>
              <a:t>A </a:t>
            </a:r>
            <a:r>
              <a:rPr lang="en-US" dirty="0" smtClean="0">
                <a:solidFill>
                  <a:srgbClr val="009051"/>
                </a:solidFill>
              </a:rPr>
              <a:t>2011 Harvard Business Review </a:t>
            </a:r>
            <a:r>
              <a:rPr lang="en-US" dirty="0" smtClean="0"/>
              <a:t>study reported an average </a:t>
            </a:r>
            <a:r>
              <a:rPr lang="en-US" dirty="0" smtClean="0">
                <a:solidFill>
                  <a:srgbClr val="C00000"/>
                </a:solidFill>
              </a:rPr>
              <a:t>cost overrun of 27 percent</a:t>
            </a:r>
            <a:r>
              <a:rPr lang="en-US" dirty="0" smtClean="0"/>
              <a:t>. </a:t>
            </a:r>
            <a:r>
              <a:rPr lang="en-US" dirty="0"/>
              <a:t>The most important finding </a:t>
            </a:r>
            <a:r>
              <a:rPr lang="en-US" dirty="0" smtClean="0"/>
              <a:t>was </a:t>
            </a:r>
            <a:r>
              <a:rPr lang="en-US" dirty="0"/>
              <a:t>the discovery of a large number of gigantic </a:t>
            </a:r>
            <a:r>
              <a:rPr lang="en-US" dirty="0" smtClean="0"/>
              <a:t>overages or “black swans”</a:t>
            </a:r>
          </a:p>
        </p:txBody>
      </p:sp>
      <p:sp>
        <p:nvSpPr>
          <p:cNvPr id="22530" name="Rectangle 2"/>
          <p:cNvSpPr>
            <a:spLocks noGrp="1" noChangeArrowheads="1"/>
          </p:cNvSpPr>
          <p:nvPr>
            <p:ph type="title"/>
          </p:nvPr>
        </p:nvSpPr>
        <p:spPr/>
        <p:txBody>
          <a:bodyPr>
            <a:normAutofit fontScale="90000"/>
          </a:bodyPr>
          <a:lstStyle/>
          <a:p>
            <a:r>
              <a:rPr lang="en-US" smtClean="0"/>
              <a:t>The Importance of Project Cost Management</a:t>
            </a:r>
          </a:p>
        </p:txBody>
      </p:sp>
      <p:sp>
        <p:nvSpPr>
          <p:cNvPr id="225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8916D9C-FD52-4A89-BBE6-8CD46D2D32F4}"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7"/>
          <p:cNvSpPr>
            <a:spLocks noGrp="1"/>
          </p:cNvSpPr>
          <p:nvPr>
            <p:ph idx="1"/>
          </p:nvPr>
        </p:nvSpPr>
        <p:spPr>
          <a:xfrm>
            <a:off x="228600" y="1066800"/>
            <a:ext cx="8763000" cy="4572000"/>
          </a:xfrm>
        </p:spPr>
        <p:txBody>
          <a:bodyPr/>
          <a:lstStyle/>
          <a:p>
            <a:r>
              <a:rPr lang="en-US" sz="2400" dirty="0" smtClean="0"/>
              <a:t>The U.S. government, especially the IRS, continues to provide examples of how not to manage costs</a:t>
            </a:r>
          </a:p>
          <a:p>
            <a:pPr lvl="1"/>
            <a:r>
              <a:rPr lang="en-US" sz="2000" dirty="0" smtClean="0"/>
              <a:t>A series of project failures by the IRS in the 1990s cost taxpayers more than $50 billion a year</a:t>
            </a:r>
          </a:p>
          <a:p>
            <a:pPr lvl="1"/>
            <a:r>
              <a:rPr lang="en-US" sz="2000" dirty="0" smtClean="0"/>
              <a:t>In 2006, the IRS was in the news for a botched upgrade to its fraud-detection software, costing $318 million in fraudulent refunds that didn’t get caught</a:t>
            </a:r>
          </a:p>
          <a:p>
            <a:pPr lvl="1"/>
            <a:r>
              <a:rPr lang="en-US" sz="2000" dirty="0" smtClean="0"/>
              <a:t>A 2008 Government Accountability Office (GAO) report stated that more than 400 U.S. government agency IT projects, worth an estimated $25 billion, suffer from poor planning and underperformance</a:t>
            </a:r>
          </a:p>
          <a:p>
            <a:r>
              <a:rPr lang="en-US" sz="2400" dirty="0" smtClean="0"/>
              <a:t>The United Kingdom’s </a:t>
            </a:r>
            <a:r>
              <a:rPr lang="en-US" sz="2400" dirty="0" smtClean="0">
                <a:solidFill>
                  <a:srgbClr val="009051"/>
                </a:solidFill>
              </a:rPr>
              <a:t>National Health Service IT modernization program</a:t>
            </a:r>
            <a:r>
              <a:rPr lang="en-US" sz="2400" dirty="0" smtClean="0"/>
              <a:t> was called </a:t>
            </a:r>
            <a:r>
              <a:rPr lang="en-US" sz="2400" dirty="0" smtClean="0">
                <a:solidFill>
                  <a:srgbClr val="C00000"/>
                </a:solidFill>
              </a:rPr>
              <a:t>the greatest IT disaster in history with an estimated </a:t>
            </a:r>
            <a:r>
              <a:rPr lang="en-US" sz="2400" b="1" dirty="0" smtClean="0">
                <a:solidFill>
                  <a:srgbClr val="C00000"/>
                </a:solidFill>
              </a:rPr>
              <a:t>$26 billion overrun</a:t>
            </a:r>
            <a:r>
              <a:rPr lang="en-US" sz="2400" dirty="0" smtClean="0"/>
              <a:t>. It was finally scrapped in 2011.</a:t>
            </a:r>
          </a:p>
        </p:txBody>
      </p:sp>
      <p:sp>
        <p:nvSpPr>
          <p:cNvPr id="23554" name="Rectangle 2"/>
          <p:cNvSpPr>
            <a:spLocks noGrp="1" noChangeArrowheads="1"/>
          </p:cNvSpPr>
          <p:nvPr>
            <p:ph type="title"/>
          </p:nvPr>
        </p:nvSpPr>
        <p:spPr>
          <a:xfrm>
            <a:off x="381000" y="274638"/>
            <a:ext cx="8305800" cy="563562"/>
          </a:xfrm>
        </p:spPr>
        <p:txBody>
          <a:bodyPr>
            <a:normAutofit fontScale="90000"/>
          </a:bodyPr>
          <a:lstStyle/>
          <a:p>
            <a:r>
              <a:rPr lang="en-US" dirty="0" smtClean="0"/>
              <a:t>What Went Wrong?</a:t>
            </a:r>
          </a:p>
        </p:txBody>
      </p:sp>
      <p:sp>
        <p:nvSpPr>
          <p:cNvPr id="2355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40F2F13C-0A62-464E-8548-D708B7A5039E}"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2216</TotalTime>
  <Words>2438</Words>
  <Application>Microsoft Macintosh PowerPoint</Application>
  <PresentationFormat>On-screen Show (4:3)</PresentationFormat>
  <Paragraphs>240</Paragraphs>
  <Slides>44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7: Project Cost Management</vt:lpstr>
      <vt:lpstr>Learning Objectives</vt:lpstr>
      <vt:lpstr>Learning Objectives</vt:lpstr>
      <vt:lpstr>What Is a Project?</vt:lpstr>
      <vt:lpstr>PowerPoint Presentation</vt:lpstr>
      <vt:lpstr>PowerPoint Presentation</vt:lpstr>
      <vt:lpstr>PowerPoint Presentation</vt:lpstr>
      <vt:lpstr>The Importance of Project Cost Management</vt:lpstr>
      <vt:lpstr>What Went Wrong?</vt:lpstr>
      <vt:lpstr>What is Cost and Project Cost Management?</vt:lpstr>
      <vt:lpstr>Project Cost Management Processes</vt:lpstr>
      <vt:lpstr>Figure 7-1. Project Cost Management Summary</vt:lpstr>
      <vt:lpstr>Basic Principles of Cost Management</vt:lpstr>
      <vt:lpstr>Table 7-1. Cost of Downtime for IT Applications</vt:lpstr>
      <vt:lpstr>What Went Right?</vt:lpstr>
      <vt:lpstr>Types of Costs and Benefits</vt:lpstr>
      <vt:lpstr>PowerPoint Presentation</vt:lpstr>
      <vt:lpstr>PowerPoint Presentation</vt:lpstr>
      <vt:lpstr>PowerPoint Presentation</vt:lpstr>
      <vt:lpstr>More Basic Principles of Cost Management</vt:lpstr>
      <vt:lpstr>PowerPoint Presentation</vt:lpstr>
      <vt:lpstr>Planning Cost Management</vt:lpstr>
      <vt:lpstr>Estimating Costs</vt:lpstr>
      <vt:lpstr>Table 7-2. Types of Cost Estimates</vt:lpstr>
      <vt:lpstr>More on Cost Estimates</vt:lpstr>
      <vt:lpstr>Table 7-3. Maximum FTE by Department by Year</vt:lpstr>
      <vt:lpstr>Cost Estimation Tools and Techniques</vt:lpstr>
      <vt:lpstr>Typical Problems with IT Cost Estimates</vt:lpstr>
      <vt:lpstr>Sample Cost Estimate</vt:lpstr>
      <vt:lpstr>Figure 7-2. Surveyor Pro Project Cost Estimate</vt:lpstr>
      <vt:lpstr>Figure 7-3. Surveyor Pro Software Development Estimate</vt:lpstr>
      <vt:lpstr>Determining the Budget</vt:lpstr>
      <vt:lpstr>Figure 7-4. Surveyor Pro Project Cost Baseline</vt:lpstr>
      <vt:lpstr>Media Snapshot</vt:lpstr>
      <vt:lpstr>Controlling Costs</vt:lpstr>
      <vt:lpstr>Earned Value Management (EVM)</vt:lpstr>
      <vt:lpstr>Earned Value Management Terms</vt:lpstr>
      <vt:lpstr>Rate of Performance</vt:lpstr>
      <vt:lpstr>Table 7-4. Earned Value Calculations for One Activity After Week One</vt:lpstr>
      <vt:lpstr>Table 7-5. Earned Value Formulas</vt:lpstr>
      <vt:lpstr>Rules of Thumb for Earned Value Numbers</vt:lpstr>
      <vt:lpstr>Figure 7-5. Earned Value Chart for Project after Five Months</vt:lpstr>
      <vt:lpstr>Using Software to Assist in Cost Management</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Microsoft Office User</cp:lastModifiedBy>
  <cp:revision>185</cp:revision>
  <dcterms:created xsi:type="dcterms:W3CDTF">2001-07-05T23:10:12Z</dcterms:created>
  <dcterms:modified xsi:type="dcterms:W3CDTF">2020-03-04T11:22:43Z</dcterms:modified>
</cp:coreProperties>
</file>