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23" r:id="rId2"/>
  </p:sldMasterIdLst>
  <p:notesMasterIdLst>
    <p:notesMasterId r:id="rId49"/>
  </p:notesMasterIdLst>
  <p:handoutMasterIdLst>
    <p:handoutMasterId r:id="rId50"/>
  </p:handoutMasterIdLst>
  <p:sldIdLst>
    <p:sldId id="354" r:id="rId3"/>
    <p:sldId id="356" r:id="rId4"/>
    <p:sldId id="378" r:id="rId5"/>
    <p:sldId id="371" r:id="rId6"/>
    <p:sldId id="374" r:id="rId7"/>
    <p:sldId id="375" r:id="rId8"/>
    <p:sldId id="373" r:id="rId9"/>
    <p:sldId id="257" r:id="rId10"/>
    <p:sldId id="333" r:id="rId11"/>
    <p:sldId id="292" r:id="rId12"/>
    <p:sldId id="293" r:id="rId13"/>
    <p:sldId id="258" r:id="rId14"/>
    <p:sldId id="282" r:id="rId15"/>
    <p:sldId id="362" r:id="rId16"/>
    <p:sldId id="363" r:id="rId17"/>
    <p:sldId id="259" r:id="rId18"/>
    <p:sldId id="260" r:id="rId19"/>
    <p:sldId id="367" r:id="rId20"/>
    <p:sldId id="368" r:id="rId21"/>
    <p:sldId id="369" r:id="rId22"/>
    <p:sldId id="313" r:id="rId23"/>
    <p:sldId id="315" r:id="rId24"/>
    <p:sldId id="262" r:id="rId25"/>
    <p:sldId id="265" r:id="rId26"/>
    <p:sldId id="266" r:id="rId27"/>
    <p:sldId id="267" r:id="rId28"/>
    <p:sldId id="268" r:id="rId29"/>
    <p:sldId id="364" r:id="rId30"/>
    <p:sldId id="365" r:id="rId31"/>
    <p:sldId id="366" r:id="rId32"/>
    <p:sldId id="339" r:id="rId33"/>
    <p:sldId id="340" r:id="rId34"/>
    <p:sldId id="370" r:id="rId35"/>
    <p:sldId id="344" r:id="rId36"/>
    <p:sldId id="324" r:id="rId37"/>
    <p:sldId id="298" r:id="rId38"/>
    <p:sldId id="325" r:id="rId39"/>
    <p:sldId id="345" r:id="rId40"/>
    <p:sldId id="322" r:id="rId41"/>
    <p:sldId id="351" r:id="rId42"/>
    <p:sldId id="352" r:id="rId43"/>
    <p:sldId id="376" r:id="rId44"/>
    <p:sldId id="377" r:id="rId45"/>
    <p:sldId id="332" r:id="rId46"/>
    <p:sldId id="358" r:id="rId47"/>
    <p:sldId id="372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 autoAdjust="0"/>
    <p:restoredTop sz="92189" autoAdjust="0"/>
  </p:normalViewPr>
  <p:slideViewPr>
    <p:cSldViewPr>
      <p:cViewPr varScale="1">
        <p:scale>
          <a:sx n="104" d="100"/>
          <a:sy n="104" d="100"/>
        </p:scale>
        <p:origin x="-14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C7AC561-FEF4-4564-B1BB-B4891A40A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D4FD6BFF-8DB4-463C-8B03-99A14BC43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56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68EA-9007-4822-BA5B-1633A4F22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8841-D471-438C-AFD5-3B29A9E32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040E-CCEE-43E4-9215-66886D546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07F9D3B-BD25-4DCF-AF32-D3854EEF4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DB78CB-3422-490B-B33A-0EFCD59A8A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D20D06-D837-4474-A924-C0EEF7F63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C7087B-5585-4BF4-877F-DCE878DD0A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627A9B-B1EF-4088-9195-D95AFC8BA3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69FD-CB8E-48F9-A41B-0AACA2151B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8917-4704-4D78-826B-10DBFDA44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540E53-27DF-44E5-9BF4-BA90E52A75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66CA-A197-4899-8BDB-4E4DE830BA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0A2D-0EE2-44ED-A76D-692680691B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7F59-2531-410C-9090-B03A8E324D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903F-C465-4A59-A758-30804C0E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2DBC-F8F3-4C6E-BA80-15F26F72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93FD-BDCF-404E-85EA-10F2C4C408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9D97-7780-4E3E-B88D-70050D68E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11DC2A-2F4E-4F79-A3F5-88DB509F9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11DC2A-2F4E-4F79-A3F5-88DB509F9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FDE7F87C-8CCD-4408-99E6-5B0A6739DD33}" type="slidenum">
              <a:rPr lang="en-US" b="0" smtClean="0">
                <a:solidFill>
                  <a:schemeClr val="bg1"/>
                </a:solidFill>
              </a:rPr>
              <a:pPr eaLnBrk="1" hangingPunct="1"/>
              <a:t>1</a:t>
            </a:fld>
            <a:endParaRPr lang="en-US" b="0" smtClean="0">
              <a:solidFill>
                <a:schemeClr val="bg1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6625" y="1052513"/>
            <a:ext cx="7270750" cy="14620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 smtClean="0">
                <a:solidFill>
                  <a:srgbClr val="5F5F5F"/>
                </a:solidFill>
              </a:rPr>
              <a:t> IT Project Management</a:t>
            </a:r>
            <a:br>
              <a:rPr lang="en-US" sz="4400" dirty="0" smtClean="0">
                <a:solidFill>
                  <a:srgbClr val="5F5F5F"/>
                </a:solidFill>
              </a:rPr>
            </a:br>
            <a:r>
              <a:rPr lang="en-US" sz="4400" dirty="0" smtClean="0">
                <a:solidFill>
                  <a:srgbClr val="5F5F5F"/>
                </a:solidFill>
              </a:rPr>
              <a:t> </a:t>
            </a:r>
            <a:r>
              <a:rPr lang="en-US" sz="2700" b="0" dirty="0" smtClean="0">
                <a:solidFill>
                  <a:srgbClr val="5F5F5F"/>
                </a:solidFill>
                <a:effectLst/>
              </a:rPr>
              <a:t>HUMA 1001 / INSY 714</a:t>
            </a:r>
            <a:endParaRPr lang="de-DE" sz="2700" b="0" dirty="0" smtClean="0">
              <a:solidFill>
                <a:srgbClr val="5F5F5F"/>
              </a:solidFill>
              <a:effectLst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43200"/>
            <a:ext cx="6400800" cy="23939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endParaRPr lang="en-US" sz="18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b="1" dirty="0" smtClean="0"/>
              <a:t>Original by Prof. Dr. Ralf </a:t>
            </a:r>
            <a:r>
              <a:rPr lang="en-US" b="1" dirty="0" err="1" smtClean="0"/>
              <a:t>Klischewski</a:t>
            </a:r>
            <a:endParaRPr lang="en-US" b="1" dirty="0" smtClean="0"/>
          </a:p>
          <a:p>
            <a:pPr algn="ctr" eaLnBrk="1" hangingPunct="1">
              <a:lnSpc>
                <a:spcPct val="90000"/>
              </a:lnSpc>
            </a:pPr>
            <a:endParaRPr lang="en-US" b="1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b="1" dirty="0" smtClean="0"/>
              <a:t>Prof. Dr</a:t>
            </a:r>
            <a:r>
              <a:rPr lang="en-US" b="1" dirty="0" smtClean="0"/>
              <a:t>. </a:t>
            </a:r>
            <a:r>
              <a:rPr lang="en-US" b="1" dirty="0" err="1" smtClean="0"/>
              <a:t>Inas</a:t>
            </a:r>
            <a:r>
              <a:rPr lang="en-US" b="1" dirty="0" smtClean="0"/>
              <a:t> </a:t>
            </a:r>
            <a:r>
              <a:rPr lang="en-US" b="1" dirty="0" err="1" smtClean="0"/>
              <a:t>Ezz</a:t>
            </a:r>
            <a:r>
              <a:rPr lang="en-US" b="1" dirty="0" smtClean="0"/>
              <a:t> (Minor Editing)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sz="2000" dirty="0" smtClean="0"/>
              <a:t>GUC Spring Semester </a:t>
            </a:r>
            <a:r>
              <a:rPr lang="en-US" sz="2000" dirty="0" smtClean="0"/>
              <a:t>2020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4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5344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Many organizations today have a new or renewed interest in project management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Computer hardware, software, networks, and the use of interdisciplinary and global work teams have radically changed the work environment</a:t>
            </a:r>
          </a:p>
          <a:p>
            <a:pPr>
              <a:spcBef>
                <a:spcPct val="50000"/>
              </a:spcBef>
            </a:pPr>
            <a:r>
              <a:rPr lang="en-US" dirty="0"/>
              <a:t>The world as a whole spends nearly $10 trillion of its $40.7 trillion gross product on projects of all kinds</a:t>
            </a:r>
          </a:p>
          <a:p>
            <a:pPr>
              <a:spcBef>
                <a:spcPct val="50000"/>
              </a:spcBef>
            </a:pPr>
            <a:r>
              <a:rPr lang="en-US" dirty="0"/>
              <a:t>More than 16 million people regard project management as their profession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7008FD-2DFA-4FF3-9130-EF876863D94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The overall </a:t>
            </a:r>
            <a:r>
              <a:rPr lang="en-US" sz="2400" dirty="0">
                <a:solidFill>
                  <a:srgbClr val="0070C0"/>
                </a:solidFill>
              </a:rPr>
              <a:t>information and communications technology </a:t>
            </a:r>
            <a:r>
              <a:rPr lang="en-US" sz="2400" dirty="0" smtClean="0">
                <a:solidFill>
                  <a:srgbClr val="0070C0"/>
                </a:solidFill>
              </a:rPr>
              <a:t>market</a:t>
            </a:r>
            <a:r>
              <a:rPr lang="en-US" sz="2400" dirty="0" smtClean="0"/>
              <a:t> grew by </a:t>
            </a:r>
            <a:r>
              <a:rPr lang="en-US" sz="2400" dirty="0"/>
              <a:t>6 percent to almost </a:t>
            </a:r>
            <a:r>
              <a:rPr lang="en-US" sz="2400" dirty="0">
                <a:solidFill>
                  <a:srgbClr val="7030A0"/>
                </a:solidFill>
              </a:rPr>
              <a:t>$3 trillion in </a:t>
            </a:r>
            <a:r>
              <a:rPr lang="en-US" sz="2400" dirty="0" smtClean="0">
                <a:solidFill>
                  <a:srgbClr val="7030A0"/>
                </a:solidFill>
              </a:rPr>
              <a:t>2010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In the U.S. the size of the IT workforce topped 4 million workers in 2008, and the unemployment rate for IT professionals is half the rate for the overall labor market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In 2011 the total </a:t>
            </a:r>
            <a:r>
              <a:rPr lang="en-US" sz="2400" dirty="0" smtClean="0">
                <a:solidFill>
                  <a:srgbClr val="0070C0"/>
                </a:solidFill>
              </a:rPr>
              <a:t>compensation for the average senior project manager</a:t>
            </a:r>
            <a:r>
              <a:rPr lang="en-US" sz="2400" dirty="0" smtClean="0"/>
              <a:t> in U.S. dollars was </a:t>
            </a:r>
            <a:r>
              <a:rPr lang="en-US" sz="2400" dirty="0" smtClean="0">
                <a:solidFill>
                  <a:srgbClr val="7030A0"/>
                </a:solidFill>
              </a:rPr>
              <a:t>$105,000 per year </a:t>
            </a:r>
            <a:r>
              <a:rPr lang="en-US" sz="2400" dirty="0" smtClean="0"/>
              <a:t>in the United States and $160,409 in the Switzerland.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The number of people earning their Project Management Professional (PMP) certification continues to increase.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Project Management Statistics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41CD7A-A2F6-4058-84D6-58EE60EAB9B9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1052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400" dirty="0" smtClean="0"/>
              <a:t>IT Projects have a terrible track record, as described in the What Went Wrong?</a:t>
            </a:r>
          </a:p>
          <a:p>
            <a:pPr>
              <a:spcBef>
                <a:spcPct val="100000"/>
              </a:spcBef>
            </a:pPr>
            <a:r>
              <a:rPr lang="en-US" sz="2400" dirty="0" smtClean="0"/>
              <a:t>A 1995 Standish Group study (CHAOS) found that </a:t>
            </a:r>
            <a:r>
              <a:rPr lang="en-US" sz="2400" dirty="0" smtClean="0">
                <a:solidFill>
                  <a:srgbClr val="7030A0"/>
                </a:solidFill>
              </a:rPr>
              <a:t>only 16.2% of IT projects were successful </a:t>
            </a:r>
            <a:r>
              <a:rPr lang="en-US" sz="2400" dirty="0" smtClean="0"/>
              <a:t>in meeting scope, time, and cost goals; over </a:t>
            </a:r>
            <a:r>
              <a:rPr lang="en-US" sz="2400" dirty="0" smtClean="0">
                <a:solidFill>
                  <a:srgbClr val="7030A0"/>
                </a:solidFill>
              </a:rPr>
              <a:t>31% of IT projects were canceled</a:t>
            </a:r>
            <a:r>
              <a:rPr lang="en-US" sz="2400" dirty="0" smtClean="0"/>
              <a:t> before completion</a:t>
            </a:r>
          </a:p>
          <a:p>
            <a:r>
              <a:rPr lang="en-US" sz="2400" dirty="0" smtClean="0"/>
              <a:t>A PricewaterhouseCoopers study found that overall half of all projects fail and only 2.5% of corporations consistently meet their targets for scope, time, and cost goals for all types of project.</a:t>
            </a:r>
          </a:p>
          <a:p>
            <a:pPr>
              <a:spcBef>
                <a:spcPct val="100000"/>
              </a:spcBef>
            </a:pPr>
            <a:endParaRPr lang="en-US" dirty="0" smtClean="0"/>
          </a:p>
          <a:p>
            <a:pPr>
              <a:spcBef>
                <a:spcPct val="100000"/>
              </a:spcBef>
            </a:pPr>
            <a:endParaRPr lang="en-US" dirty="0" smtClean="0"/>
          </a:p>
          <a:p>
            <a:pPr>
              <a:spcBef>
                <a:spcPct val="100000"/>
              </a:spcBef>
            </a:pPr>
            <a:endParaRPr lang="en-US" dirty="0" smtClean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Motivation for Studying Information Technology (IT) Project Management</a:t>
            </a:r>
          </a:p>
        </p:txBody>
      </p:sp>
      <p:sp>
        <p:nvSpPr>
          <p:cNvPr id="1331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C0BEFF-1FDE-409A-9666-3DA8F0E73CEA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905000"/>
            <a:ext cx="7010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Better control of financial, physical, and human resources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Improved customer relations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Shorter development times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Lower costs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Higher quality and increased reliability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Higher profit margins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Improved productivity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Better internal coordination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Higher worker morale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Project Management Techniques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AEDFFD-3775-45BD-99D6-93EB591C4326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1524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Went Right? </a:t>
            </a:r>
            <a:endParaRPr lang="en-US" sz="41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Improved </a:t>
            </a: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Performance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700" dirty="0" smtClean="0">
                <a:latin typeface="+mn-lt"/>
              </a:rPr>
              <a:t>The </a:t>
            </a:r>
            <a:r>
              <a:rPr lang="en-US" sz="2700" dirty="0">
                <a:latin typeface="+mn-lt"/>
              </a:rPr>
              <a:t>Standish Group’s CHAOS studies show </a:t>
            </a:r>
            <a:r>
              <a:rPr lang="en-US" sz="2700" dirty="0" smtClean="0">
                <a:latin typeface="+mn-lt"/>
              </a:rPr>
              <a:t>improvements </a:t>
            </a:r>
            <a:r>
              <a:rPr lang="en-US" sz="2700" dirty="0">
                <a:latin typeface="+mn-lt"/>
              </a:rPr>
              <a:t>in IT projects in the past decade</a:t>
            </a:r>
            <a:r>
              <a:rPr lang="en-US" sz="2700" dirty="0" smtClean="0">
                <a:latin typeface="+mn-lt"/>
              </a:rPr>
              <a:t>:</a:t>
            </a:r>
            <a:endParaRPr lang="en-US" sz="2700" dirty="0">
              <a:latin typeface="+mn-lt"/>
            </a:endParaRPr>
          </a:p>
          <a:p>
            <a:pPr marL="274320" lvl="1" indent="-274320" fontAlgn="auto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500" dirty="0">
                <a:latin typeface="+mn-lt"/>
              </a:rPr>
              <a:t>The </a:t>
            </a:r>
            <a:r>
              <a:rPr lang="en-US" sz="2500" dirty="0">
                <a:solidFill>
                  <a:srgbClr val="0070C0"/>
                </a:solidFill>
                <a:latin typeface="+mn-lt"/>
              </a:rPr>
              <a:t>number of successful IT projects has more than doubled</a:t>
            </a:r>
            <a:r>
              <a:rPr lang="en-US" sz="2500" dirty="0">
                <a:latin typeface="+mn-lt"/>
              </a:rPr>
              <a:t>, from 16 percent in 1994 to </a:t>
            </a:r>
            <a:r>
              <a:rPr lang="en-US" sz="2500" dirty="0" smtClean="0">
                <a:latin typeface="+mn-lt"/>
              </a:rPr>
              <a:t>37 </a:t>
            </a:r>
            <a:r>
              <a:rPr lang="en-US" sz="2500" dirty="0">
                <a:latin typeface="+mn-lt"/>
              </a:rPr>
              <a:t>percent in </a:t>
            </a:r>
            <a:r>
              <a:rPr lang="en-US" sz="2500" dirty="0" smtClean="0">
                <a:latin typeface="+mn-lt"/>
              </a:rPr>
              <a:t>2010</a:t>
            </a:r>
            <a:endParaRPr lang="en-US" sz="2500" dirty="0">
              <a:latin typeface="+mn-lt"/>
            </a:endParaRPr>
          </a:p>
          <a:p>
            <a:pPr marL="274320" lvl="1" indent="-274320" fontAlgn="auto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500" dirty="0">
                <a:latin typeface="+mn-lt"/>
              </a:rPr>
              <a:t>The number of failed projects decreased from 31 percent in 1994 to </a:t>
            </a:r>
            <a:r>
              <a:rPr lang="en-US" sz="2500" dirty="0" smtClean="0">
                <a:latin typeface="+mn-lt"/>
              </a:rPr>
              <a:t>21 </a:t>
            </a:r>
            <a:r>
              <a:rPr lang="en-US" sz="2500" dirty="0">
                <a:latin typeface="+mn-lt"/>
              </a:rPr>
              <a:t>percent in </a:t>
            </a:r>
            <a:r>
              <a:rPr lang="en-US" sz="2500" dirty="0" smtClean="0">
                <a:latin typeface="+mn-lt"/>
              </a:rPr>
              <a:t>2010</a:t>
            </a:r>
          </a:p>
          <a:p>
            <a:pPr marL="274320" lvl="1" indent="-274320" fontAlgn="auto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500" dirty="0" smtClean="0">
                <a:latin typeface="+mn-lt"/>
              </a:rPr>
              <a:t>Success rates were the highest ever in the most recent CHAOS study</a:t>
            </a:r>
          </a:p>
          <a:p>
            <a:pPr marL="0" lvl="1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2500" dirty="0" smtClean="0">
              <a:latin typeface="+mn-lt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600" dirty="0"/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C648EA-8287-42F4-9255-DEF3B2333BD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153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cs typeface="Times New Roman" pitchFamily="18" charset="0"/>
              </a:rPr>
              <a:t>  "The reasons for the increase in successful projects vary.  First, the average cost of a project has been more than cut in half.  </a:t>
            </a:r>
            <a:r>
              <a:rPr lang="en-US" b="1" dirty="0">
                <a:solidFill>
                  <a:srgbClr val="0070C0"/>
                </a:solidFill>
                <a:cs typeface="Times New Roman" pitchFamily="18" charset="0"/>
              </a:rPr>
              <a:t>Better tools </a:t>
            </a:r>
            <a:r>
              <a:rPr lang="en-US" dirty="0" smtClean="0">
                <a:cs typeface="Times New Roman" pitchFamily="18" charset="0"/>
              </a:rPr>
              <a:t>have been created to monitor and control progress and </a:t>
            </a:r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>better skilled project managers with better management processes</a:t>
            </a:r>
            <a:r>
              <a:rPr lang="en-US" dirty="0" smtClean="0">
                <a:cs typeface="Times New Roman" pitchFamily="18" charset="0"/>
              </a:rPr>
              <a:t> are being used. The fact that there are processes is significant in itself.”*</a:t>
            </a:r>
          </a:p>
          <a:p>
            <a:pPr>
              <a:buFontTx/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cs typeface="Times New Roman" pitchFamily="18" charset="0"/>
            </a:endParaRPr>
          </a:p>
          <a:p>
            <a:pPr algn="r">
              <a:buFontTx/>
              <a:buNone/>
            </a:pPr>
            <a:r>
              <a:rPr lang="en-US" sz="1800" dirty="0" smtClean="0">
                <a:cs typeface="Times New Roman" pitchFamily="18" charset="0"/>
              </a:rPr>
              <a:t>    *Standish Group, "CHAOS 2001: A Recipe for Success" (2001)</a:t>
            </a:r>
            <a:endParaRPr lang="en-US" sz="1800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Improvements?</a:t>
            </a:r>
          </a:p>
        </p:txBody>
      </p:sp>
      <p:sp>
        <p:nvSpPr>
          <p:cNvPr id="2970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4D512E-8C8B-462F-8838-D72EDDFF093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project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“a </a:t>
            </a:r>
            <a:r>
              <a:rPr lang="en-US" dirty="0" smtClean="0">
                <a:solidFill>
                  <a:srgbClr val="FF0000"/>
                </a:solidFill>
              </a:rPr>
              <a:t>temporary</a:t>
            </a:r>
            <a:r>
              <a:rPr lang="en-US" dirty="0" smtClean="0"/>
              <a:t> endeavor undertaken to create a </a:t>
            </a:r>
            <a:r>
              <a:rPr lang="en-US" dirty="0" smtClean="0">
                <a:solidFill>
                  <a:srgbClr val="FF0000"/>
                </a:solidFill>
              </a:rPr>
              <a:t>unique</a:t>
            </a:r>
            <a:r>
              <a:rPr lang="en-US" dirty="0" smtClean="0"/>
              <a:t> product, service, or result” </a:t>
            </a:r>
            <a:r>
              <a:rPr lang="en-US" sz="2000" dirty="0" smtClean="0"/>
              <a:t>(PMBOK</a:t>
            </a:r>
            <a:r>
              <a:rPr lang="en-US" sz="2000" dirty="0" smtClean="0">
                <a:cs typeface="Times New Roman" pitchFamily="18" charset="0"/>
              </a:rPr>
              <a:t>® Guide, 5</a:t>
            </a:r>
            <a:r>
              <a:rPr lang="en-US" sz="2000" baseline="30000" dirty="0" smtClean="0">
                <a:cs typeface="Times New Roman" pitchFamily="18" charset="0"/>
              </a:rPr>
              <a:t>th</a:t>
            </a:r>
            <a:r>
              <a:rPr lang="en-US" sz="2000" dirty="0" smtClean="0">
                <a:cs typeface="Times New Roman" pitchFamily="18" charset="0"/>
              </a:rPr>
              <a:t> Edition, 2012)</a:t>
            </a:r>
            <a:endParaRPr lang="en-US" dirty="0" smtClean="0">
              <a:cs typeface="Times New Roman" pitchFamily="18" charset="0"/>
            </a:endParaRPr>
          </a:p>
          <a:p>
            <a:pPr>
              <a:spcBef>
                <a:spcPct val="70000"/>
              </a:spcBef>
            </a:pPr>
            <a:r>
              <a:rPr lang="en-US" dirty="0" smtClean="0"/>
              <a:t>Projects end when their objectives have been reached or the project has been </a:t>
            </a:r>
            <a:r>
              <a:rPr lang="en-US" dirty="0" smtClean="0">
                <a:solidFill>
                  <a:srgbClr val="FF0000"/>
                </a:solidFill>
              </a:rPr>
              <a:t>terminated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Projects can be large or small and take a short or long time to complete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Project?</a:t>
            </a: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B9082-BFFD-400A-AEF4-D17F273F5D0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7467600" cy="4648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 team of students creates a smartphone application and sells it </a:t>
            </a:r>
            <a:r>
              <a:rPr lang="en-US" dirty="0" smtClean="0"/>
              <a:t>online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/>
              <a:t>company develops a driverless </a:t>
            </a:r>
            <a:r>
              <a:rPr lang="en-US" dirty="0" smtClean="0"/>
              <a:t>car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/>
              <a:t>small software development team adds a new feature to an internal </a:t>
            </a:r>
            <a:r>
              <a:rPr lang="en-US" dirty="0" smtClean="0"/>
              <a:t>software application </a:t>
            </a:r>
            <a:r>
              <a:rPr lang="en-US" dirty="0"/>
              <a:t>for the finance </a:t>
            </a:r>
            <a:r>
              <a:rPr lang="en-US" dirty="0" smtClean="0"/>
              <a:t>department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/>
              <a:t>college upgrades its technology infrastructure to provide wireless </a:t>
            </a:r>
            <a:r>
              <a:rPr lang="en-US" dirty="0" smtClean="0"/>
              <a:t>Internet access </a:t>
            </a:r>
            <a:r>
              <a:rPr lang="en-US" dirty="0"/>
              <a:t>across the whole </a:t>
            </a:r>
            <a:r>
              <a:rPr lang="en-US" dirty="0" smtClean="0"/>
              <a:t>campus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IT Projects</a:t>
            </a:r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6D314-27DA-4178-AE9D-F9C537C64F5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r="18335" b="12211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2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/>
              <a:t>Page </a:t>
            </a:r>
            <a:fld id="{F3623076-6BAC-4085-9841-3830BD3CDB70}" type="slidenum">
              <a:rPr lang="en-US" b="0" smtClean="0"/>
              <a:pPr eaLnBrk="1" hangingPunct="1"/>
              <a:t>19</a:t>
            </a:fld>
            <a:endParaRPr lang="en-US" b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4424" r="6250" b="8085"/>
          <a:stretch/>
        </p:blipFill>
        <p:spPr bwMode="auto">
          <a:xfrm>
            <a:off x="0" y="0"/>
            <a:ext cx="914487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8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9371C846-CF56-42A2-9235-C626223F4C94}" type="slidenum">
              <a:rPr lang="en-US" b="0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b="0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3075" y="908050"/>
            <a:ext cx="3889375" cy="20875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Information Technology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Information Systems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A50021"/>
                </a:solidFill>
                <a:sym typeface="Wingdings" pitchFamily="2" charset="2"/>
              </a:rPr>
              <a:t> 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Projects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A50021"/>
                </a:solidFill>
                <a:sym typeface="Wingdings" pitchFamily="2" charset="2"/>
              </a:rPr>
              <a:t></a:t>
            </a:r>
            <a:r>
              <a:rPr lang="en-US" b="1" dirty="0">
                <a:solidFill>
                  <a:srgbClr val="A50021"/>
                </a:solidFill>
                <a:sym typeface="Wingdings" pitchFamily="2" charset="2"/>
              </a:rPr>
              <a:t> 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folHlink"/>
                </a:solidFill>
              </a:rPr>
              <a:t>Management</a:t>
            </a:r>
            <a:r>
              <a:rPr lang="en-US" dirty="0" smtClean="0"/>
              <a:t> </a:t>
            </a:r>
          </a:p>
        </p:txBody>
      </p:sp>
      <p:pic>
        <p:nvPicPr>
          <p:cNvPr id="4101" name="Picture 4" descr="j01958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375"/>
            <a:ext cx="315118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563938" y="609600"/>
            <a:ext cx="5275262" cy="2884487"/>
          </a:xfrm>
          <a:prstGeom prst="cloudCallout">
            <a:avLst>
              <a:gd name="adj1" fmla="val -66116"/>
              <a:gd name="adj2" fmla="val 4425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3995738" y="4419600"/>
            <a:ext cx="3471862" cy="665162"/>
          </a:xfrm>
          <a:prstGeom prst="wedgeRoundRectCallout">
            <a:avLst>
              <a:gd name="adj1" fmla="val -71537"/>
              <a:gd name="adj2" fmla="val -144455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2400" dirty="0">
                <a:latin typeface="+mj-lt"/>
              </a:rPr>
              <a:t>What’s the Problem?!?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2700338" y="5734050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GUC Student</a:t>
            </a: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132138" y="5373688"/>
            <a:ext cx="287337" cy="3603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/>
              <a:t>Page </a:t>
            </a:r>
            <a:fld id="{7B248602-3674-483D-B845-F12E31D6699A}" type="slidenum">
              <a:rPr lang="en-US" b="0" smtClean="0"/>
              <a:pPr eaLnBrk="1" hangingPunct="1"/>
              <a:t>20</a:t>
            </a:fld>
            <a:endParaRPr lang="en-US" b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ACCESS-EGOV Work Breakdown Structure</a:t>
            </a:r>
          </a:p>
        </p:txBody>
      </p:sp>
      <p:graphicFrame>
        <p:nvGraphicFramePr>
          <p:cNvPr id="3573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93196"/>
              </p:ext>
            </p:extLst>
          </p:nvPr>
        </p:nvGraphicFramePr>
        <p:xfrm>
          <a:off x="247651" y="990600"/>
          <a:ext cx="8667749" cy="5669148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4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975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21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052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Deliv-erable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</a:t>
                      </a:r>
                      <a:b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month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</a:t>
                      </a:r>
                      <a:b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month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Person-months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Lead </a:t>
                      </a:r>
                      <a:b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contractor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Workpackage title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Work-package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M36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TUK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management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D2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requirements analysis and state of the art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D3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Functional specification and architecture design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D4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Development of basic components for management of e-government service mark-up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D5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Development of basic components for personal assistant platform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D6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M36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TUK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Integration of the components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D7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Knowledge modelling and semantic mark-up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D8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M34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KSR, COI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Pilot projects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D9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M36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Dissemination and exploitation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2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5705" name="Rectangle 104"/>
          <p:cNvSpPr>
            <a:spLocks noChangeArrowheads="1"/>
          </p:cNvSpPr>
          <p:nvPr/>
        </p:nvSpPr>
        <p:spPr bwMode="auto">
          <a:xfrm>
            <a:off x="4479925" y="5287963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b="0"/>
              <a:t/>
            </a:r>
            <a:br>
              <a:rPr lang="en-US" b="0"/>
            </a:b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889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 project 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has a </a:t>
            </a:r>
            <a:r>
              <a:rPr lang="en-US" sz="2400" dirty="0" smtClean="0">
                <a:solidFill>
                  <a:srgbClr val="0070C0"/>
                </a:solidFill>
              </a:rPr>
              <a:t>unique purpose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has structure, but is </a:t>
            </a:r>
            <a:r>
              <a:rPr lang="en-US" sz="2400" dirty="0" smtClean="0">
                <a:solidFill>
                  <a:srgbClr val="0070C0"/>
                </a:solidFill>
              </a:rPr>
              <a:t>temporary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is developed using </a:t>
            </a:r>
            <a:r>
              <a:rPr lang="en-US" sz="2400" dirty="0" smtClean="0">
                <a:solidFill>
                  <a:srgbClr val="0070C0"/>
                </a:solidFill>
              </a:rPr>
              <a:t>progressive</a:t>
            </a:r>
            <a:r>
              <a:rPr lang="en-US" sz="2400" dirty="0" smtClean="0"/>
              <a:t> elaboration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requires resources</a:t>
            </a:r>
            <a:r>
              <a:rPr lang="en-US" sz="2400" dirty="0" smtClean="0"/>
              <a:t>, often from various areas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should have a primary customer or </a:t>
            </a:r>
            <a:r>
              <a:rPr lang="en-US" sz="2400" dirty="0" smtClean="0">
                <a:solidFill>
                  <a:srgbClr val="0070C0"/>
                </a:solidFill>
              </a:rPr>
              <a:t>project sponsor </a:t>
            </a:r>
            <a:r>
              <a:rPr lang="en-US" sz="2400" dirty="0" smtClean="0"/>
              <a:t>who usually provides the direction and funding for the project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involves </a:t>
            </a:r>
            <a:r>
              <a:rPr lang="en-US" sz="2400" dirty="0" smtClean="0">
                <a:solidFill>
                  <a:srgbClr val="0070C0"/>
                </a:solidFill>
              </a:rPr>
              <a:t>uncertainty</a:t>
            </a:r>
          </a:p>
          <a:p>
            <a:endParaRPr lang="en-US" sz="2800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Attributes</a:t>
            </a:r>
          </a:p>
        </p:txBody>
      </p:sp>
      <p:sp>
        <p:nvSpPr>
          <p:cNvPr id="1946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5A6F9-FCCE-4D35-A21E-7ABDD06CAFE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077200" cy="44958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Project management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“the application of knowledge, skills, tools and techniques to project activities to meet project requirements” </a:t>
            </a:r>
            <a:br>
              <a:rPr lang="en-US" dirty="0" smtClean="0"/>
            </a:br>
            <a:r>
              <a:rPr lang="en-US" sz="2000" dirty="0" smtClean="0"/>
              <a:t>(PMBOK</a:t>
            </a:r>
            <a:r>
              <a:rPr lang="en-US" sz="2000" dirty="0" smtClean="0">
                <a:cs typeface="Times New Roman" pitchFamily="18" charset="0"/>
              </a:rPr>
              <a:t>®</a:t>
            </a:r>
            <a:r>
              <a:rPr lang="en-US" sz="2000" dirty="0" smtClean="0"/>
              <a:t> Guide,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2012)</a:t>
            </a:r>
            <a:br>
              <a:rPr lang="en-US" sz="2000" dirty="0" smtClean="0"/>
            </a:br>
            <a:endParaRPr lang="en-US" dirty="0" smtClean="0"/>
          </a:p>
          <a:p>
            <a:r>
              <a:rPr lang="en-US" dirty="0" smtClean="0"/>
              <a:t>Project managers strive to meet the </a:t>
            </a:r>
            <a:r>
              <a:rPr lang="en-US" b="1" dirty="0" smtClean="0">
                <a:solidFill>
                  <a:srgbClr val="0070C0"/>
                </a:solidFill>
              </a:rPr>
              <a:t>triple constraint </a:t>
            </a:r>
            <a:r>
              <a:rPr lang="en-US" dirty="0" smtClean="0"/>
              <a:t>(project scope, time, and cost goals) and also facilitate the </a:t>
            </a:r>
            <a:r>
              <a:rPr lang="en-US" dirty="0"/>
              <a:t>entire process to meet the needs and expectations of </a:t>
            </a:r>
            <a:r>
              <a:rPr lang="en-US" dirty="0" smtClean="0"/>
              <a:t>project stakeholders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Management?</a:t>
            </a:r>
          </a:p>
        </p:txBody>
      </p:sp>
      <p:sp>
        <p:nvSpPr>
          <p:cNvPr id="2253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10AEE-A1C4-442C-A1CB-1C513439EF3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96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Triple Constraint of Project Management</a:t>
            </a:r>
          </a:p>
        </p:txBody>
      </p:sp>
      <p:sp>
        <p:nvSpPr>
          <p:cNvPr id="2151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73CE052-F1B7-490B-A5C4-C391F856A612}" type="slidenum">
              <a:rPr lang="en-US"/>
              <a:pPr>
                <a:buFontTx/>
                <a:buNone/>
                <a:defRPr/>
              </a:pPr>
              <a:t>23</a:t>
            </a:fld>
            <a:endParaRPr lang="en-US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2"/>
          <a:stretch/>
        </p:blipFill>
        <p:spPr>
          <a:xfrm>
            <a:off x="1905000" y="838200"/>
            <a:ext cx="5181600" cy="6039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Framework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D655A70-A149-4DA4-995F-382037F2D2FB}" type="slidenum">
              <a:rPr lang="en-US"/>
              <a:pPr>
                <a:buFontTx/>
                <a:buNone/>
                <a:defRPr/>
              </a:pPr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"/>
          <a:stretch/>
        </p:blipFill>
        <p:spPr>
          <a:xfrm>
            <a:off x="0" y="1981200"/>
            <a:ext cx="9135239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524000"/>
            <a:ext cx="7424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Stakeholders</a:t>
            </a:r>
            <a:r>
              <a:rPr lang="en-US" b="1" dirty="0" smtClean="0"/>
              <a:t> </a:t>
            </a:r>
            <a:r>
              <a:rPr lang="en-US" dirty="0" smtClean="0"/>
              <a:t>are the people involved in or affected by project activities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Stakeholders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project sponsor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project manager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 staff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customers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suppliers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opponents to the project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Stakeholders</a:t>
            </a:r>
          </a:p>
        </p:txBody>
      </p:sp>
      <p:sp>
        <p:nvSpPr>
          <p:cNvPr id="2458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2BD8DC-3670-4F66-BAF1-AB767FF85EC4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Knowledge areas </a:t>
            </a:r>
            <a:r>
              <a:rPr lang="en-US" dirty="0" smtClean="0"/>
              <a:t>describe the key competencies that project managers must develop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Project managers must have knowledge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skills </a:t>
            </a:r>
            <a:r>
              <a:rPr lang="en-US" dirty="0"/>
              <a:t>in all 10 </a:t>
            </a:r>
            <a:r>
              <a:rPr lang="en-US" dirty="0" smtClean="0"/>
              <a:t>knowledge areas: </a:t>
            </a:r>
            <a:br>
              <a:rPr lang="en-US" dirty="0" smtClean="0"/>
            </a:br>
            <a:r>
              <a:rPr lang="en-US" dirty="0" smtClean="0"/>
              <a:t>project integration, scope, time, cost, quality, human resource, communications, risk, procurement, and stakeholder management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PM Knowledge Areas</a:t>
            </a: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8EB7DF-90B0-4429-8A5B-58BA5697E9F8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267200"/>
          </a:xfrm>
        </p:spPr>
        <p:txBody>
          <a:bodyPr/>
          <a:lstStyle/>
          <a:p>
            <a:r>
              <a:rPr lang="en-US" dirty="0" smtClean="0"/>
              <a:t>assist project managers and their teams in various aspects of project management</a:t>
            </a:r>
          </a:p>
          <a:p>
            <a:endParaRPr lang="en-US" dirty="0" smtClean="0"/>
          </a:p>
          <a:p>
            <a:r>
              <a:rPr lang="en-US" dirty="0" smtClean="0"/>
              <a:t>Some specific ones include</a:t>
            </a:r>
          </a:p>
          <a:p>
            <a:pPr lvl="1"/>
            <a:r>
              <a:rPr lang="en-US" dirty="0" smtClean="0"/>
              <a:t>Project charter, scope statement, and WBS (scope)</a:t>
            </a:r>
          </a:p>
          <a:p>
            <a:pPr lvl="1"/>
            <a:r>
              <a:rPr lang="en-US" dirty="0" smtClean="0"/>
              <a:t>Gantt charts, network diagrams, critical path analysis, critical chain scheduling (time)</a:t>
            </a:r>
          </a:p>
          <a:p>
            <a:pPr lvl="1"/>
            <a:r>
              <a:rPr lang="en-US" dirty="0" smtClean="0"/>
              <a:t>Cost estimates and earned value management (cost)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Tools and Techniques</a:t>
            </a:r>
          </a:p>
        </p:txBody>
      </p:sp>
      <p:sp>
        <p:nvSpPr>
          <p:cNvPr id="2662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E2A35-A3A0-48F2-BAA4-D5904553118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Sample </a:t>
            </a:r>
            <a:r>
              <a:rPr lang="en-US" sz="3700" dirty="0"/>
              <a:t>Gantt Chart </a:t>
            </a: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2400" b="0" dirty="0" smtClean="0"/>
              <a:t>(created </a:t>
            </a:r>
            <a:r>
              <a:rPr lang="en-US" sz="2400" b="0" dirty="0"/>
              <a:t>with </a:t>
            </a:r>
            <a:r>
              <a:rPr lang="en-US" sz="2400" b="0" dirty="0" smtClean="0"/>
              <a:t>MS Project 2010)</a:t>
            </a:r>
            <a:endParaRPr lang="en-US" sz="3600" b="0" dirty="0"/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47630D5-4F8B-4AA1-9A4D-ADEFD1F7D765}" type="slidenum">
              <a:rPr lang="en-US"/>
              <a:pPr>
                <a:buFontTx/>
                <a:buNone/>
                <a:defRPr/>
              </a:pPr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6" y="1676400"/>
            <a:ext cx="8843364" cy="4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Sample Network Diagram</a:t>
            </a:r>
            <a:br>
              <a:rPr lang="en-US" dirty="0" smtClean="0"/>
            </a:br>
            <a:r>
              <a:rPr lang="en-US" sz="2400" b="0" dirty="0" smtClean="0">
                <a:solidFill>
                  <a:srgbClr val="464646"/>
                </a:solidFill>
              </a:rPr>
              <a:t>(created </a:t>
            </a:r>
            <a:r>
              <a:rPr lang="en-US" sz="2400" b="0" dirty="0">
                <a:solidFill>
                  <a:srgbClr val="464646"/>
                </a:solidFill>
              </a:rPr>
              <a:t>with MS Project 2010</a:t>
            </a:r>
            <a:r>
              <a:rPr lang="en-US" sz="2400" b="0" dirty="0" smtClean="0">
                <a:solidFill>
                  <a:srgbClr val="464646"/>
                </a:solidFill>
              </a:rPr>
              <a:t>)</a:t>
            </a:r>
            <a:endParaRPr lang="en-US" dirty="0" smtClean="0"/>
          </a:p>
        </p:txBody>
      </p:sp>
      <p:sp>
        <p:nvSpPr>
          <p:cNvPr id="51203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9DAA97DD-96C0-4ED0-9FA6-40E38A3506E0}" type="slidenum">
              <a:rPr lang="en-US"/>
              <a:pPr>
                <a:buFontTx/>
                <a:buNone/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0" y="1194085"/>
            <a:ext cx="7849129" cy="56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02" y="0"/>
            <a:ext cx="9171201" cy="6007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48768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There are hundreds </a:t>
            </a:r>
            <a:r>
              <a:rPr lang="en-US" dirty="0"/>
              <a:t>of different products to assist in performing project </a:t>
            </a:r>
            <a:r>
              <a:rPr lang="en-US" dirty="0" smtClean="0"/>
              <a:t>management</a:t>
            </a:r>
            <a:endParaRPr lang="en-US" dirty="0"/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/>
              <a:t>Three main categories of tools:</a:t>
            </a:r>
          </a:p>
          <a:p>
            <a:pPr marL="548640"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Low-end tools: </a:t>
            </a:r>
            <a:r>
              <a:rPr lang="en-US" dirty="0"/>
              <a:t>Handle single or smaller projects well, cost under $200 per user</a:t>
            </a:r>
          </a:p>
          <a:p>
            <a:pPr marL="548640"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Midrange tools:  </a:t>
            </a:r>
            <a:r>
              <a:rPr lang="en-US" dirty="0"/>
              <a:t>Handle multiple projects and users, cost $</a:t>
            </a:r>
            <a:r>
              <a:rPr lang="en-US" dirty="0" smtClean="0"/>
              <a:t>200-$1,000 </a:t>
            </a:r>
            <a:r>
              <a:rPr lang="en-US" dirty="0"/>
              <a:t>per user, </a:t>
            </a:r>
            <a:r>
              <a:rPr lang="en-US" dirty="0" smtClean="0"/>
              <a:t>MS Project 2010 </a:t>
            </a:r>
            <a:r>
              <a:rPr lang="en-US" dirty="0"/>
              <a:t>most popular</a:t>
            </a:r>
          </a:p>
          <a:p>
            <a:pPr marL="548640"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High-end tools:  </a:t>
            </a:r>
            <a:r>
              <a:rPr lang="en-US" dirty="0"/>
              <a:t>Also called enterprise project management software, often licensed on a per-user basis, </a:t>
            </a:r>
            <a:r>
              <a:rPr lang="en-US" dirty="0" smtClean="0"/>
              <a:t>like Microsoft Enterprise Project Management solution</a:t>
            </a:r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Software</a:t>
            </a:r>
          </a:p>
        </p:txBody>
      </p:sp>
      <p:sp>
        <p:nvSpPr>
          <p:cNvPr id="5632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AFCC4D-26DF-4CAA-AF9B-7B639F4E8463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3"/>
          <p:cNvSpPr>
            <a:spLocks noGrp="1"/>
          </p:cNvSpPr>
          <p:nvPr>
            <p:ph idx="1"/>
          </p:nvPr>
        </p:nvSpPr>
        <p:spPr>
          <a:xfrm>
            <a:off x="762000" y="1481138"/>
            <a:ext cx="8077200" cy="4525962"/>
          </a:xfrm>
        </p:spPr>
        <p:txBody>
          <a:bodyPr/>
          <a:lstStyle/>
          <a:p>
            <a:r>
              <a:rPr lang="en-US" dirty="0" smtClean="0"/>
              <a:t>Organizations group and manage projects and programs as a portfolio of investments that contribute to the entire enterprise’s success</a:t>
            </a:r>
          </a:p>
          <a:p>
            <a:endParaRPr lang="en-US" dirty="0" smtClean="0"/>
          </a:p>
          <a:p>
            <a:r>
              <a:rPr lang="en-US" dirty="0" smtClean="0"/>
              <a:t>Portfolio managers help their organizations make wise investment decisions by helping to select and analyze projects from a strategic perspective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Portfolio Management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Management Compared to Project Portfolio Management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6DAE91-3CCC-4475-8BBE-416A848BB383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086600" cy="5501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Project managers </a:t>
            </a:r>
            <a:r>
              <a:rPr lang="en-US" dirty="0" smtClean="0"/>
              <a:t>work with project sponsors, project team, and other people involved in a project to meet project goals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Program</a:t>
            </a:r>
            <a:r>
              <a:rPr lang="en-US" dirty="0" smtClean="0"/>
              <a:t>: group of related projects managed in a coordinated way to obtain benefits and control not available from managing them individually </a:t>
            </a:r>
            <a:br>
              <a:rPr lang="en-US" dirty="0" smtClean="0"/>
            </a:br>
            <a:r>
              <a:rPr lang="en-US" sz="2000" dirty="0" smtClean="0"/>
              <a:t>(PMBOK</a:t>
            </a:r>
            <a:r>
              <a:rPr lang="en-US" sz="2000" dirty="0" smtClean="0">
                <a:cs typeface="Times New Roman" pitchFamily="18" charset="0"/>
              </a:rPr>
              <a:t>®</a:t>
            </a:r>
            <a:r>
              <a:rPr lang="en-US" sz="2000" dirty="0" smtClean="0"/>
              <a:t> Guide,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2012)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Program managers </a:t>
            </a:r>
            <a:r>
              <a:rPr lang="en-US" dirty="0" smtClean="0"/>
              <a:t>oversee programs; often act as bosses for project managers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and Program Managers</a:t>
            </a:r>
          </a:p>
        </p:txBody>
      </p:sp>
      <p:sp>
        <p:nvSpPr>
          <p:cNvPr id="2048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49262D-F38F-4840-A525-07F75A4F3F0D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ontent Placeholder 3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4069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Job descriptions vary, but most include responsibilities like planning, scheduling, coordinating, and working with people to achieve project goals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Project Manager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B5399D-7FF4-4603-99A0-4BD1F7EE85E4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 smtClean="0"/>
              <a:t>Most Important Skills and Competencies for Project Managers*</a:t>
            </a: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F201878-C638-47B4-9B50-A9EAB8702767}" type="slidenum">
              <a:rPr lang="en-US"/>
              <a:pPr>
                <a:buFontTx/>
                <a:buNone/>
                <a:defRPr/>
              </a:pPr>
              <a:t>35</a:t>
            </a:fld>
            <a:endParaRPr lang="en-US" dirty="0"/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1752600" y="1676400"/>
            <a:ext cx="56388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People </a:t>
            </a:r>
            <a:r>
              <a:rPr lang="en-US" dirty="0">
                <a:latin typeface="+mn-lt"/>
              </a:rPr>
              <a:t>skills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Leadership</a:t>
            </a:r>
            <a:endParaRPr lang="en-US" dirty="0">
              <a:latin typeface="+mn-lt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Listening</a:t>
            </a:r>
            <a:endParaRPr lang="en-US" dirty="0">
              <a:latin typeface="+mn-lt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Integrity</a:t>
            </a:r>
            <a:r>
              <a:rPr lang="en-US" dirty="0">
                <a:latin typeface="+mn-lt"/>
              </a:rPr>
              <a:t>, ethical behavior, consistent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Strong </a:t>
            </a:r>
            <a:r>
              <a:rPr lang="en-US" dirty="0">
                <a:latin typeface="+mn-lt"/>
              </a:rPr>
              <a:t>at building trust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Verbal </a:t>
            </a:r>
            <a:r>
              <a:rPr lang="en-US" dirty="0">
                <a:latin typeface="+mn-lt"/>
              </a:rPr>
              <a:t>communication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Strong </a:t>
            </a:r>
            <a:r>
              <a:rPr lang="en-US" dirty="0">
                <a:latin typeface="+mn-lt"/>
              </a:rPr>
              <a:t>at building teams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Conflict </a:t>
            </a:r>
            <a:r>
              <a:rPr lang="en-US" dirty="0">
                <a:latin typeface="+mn-lt"/>
              </a:rPr>
              <a:t>resolution, conflict management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Critical </a:t>
            </a:r>
            <a:r>
              <a:rPr lang="en-US" dirty="0">
                <a:latin typeface="+mn-lt"/>
              </a:rPr>
              <a:t>thinking, problem solving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Understands</a:t>
            </a:r>
            <a:r>
              <a:rPr lang="en-US" dirty="0">
                <a:latin typeface="+mn-lt"/>
              </a:rPr>
              <a:t>, balances priorities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8200" y="5906768"/>
            <a:ext cx="81534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/>
              <a:t>*Jennifer </a:t>
            </a:r>
            <a:r>
              <a:rPr lang="en-US" sz="1600" dirty="0" err="1" smtClean="0"/>
              <a:t>Krahn</a:t>
            </a:r>
            <a:r>
              <a:rPr lang="en-US" sz="1600" dirty="0" smtClean="0"/>
              <a:t>, </a:t>
            </a:r>
            <a:r>
              <a:rPr lang="en-US" sz="1600" i="1" dirty="0" smtClean="0"/>
              <a:t>Effective Project Leadership, </a:t>
            </a:r>
            <a:r>
              <a:rPr lang="en-US" sz="1600" dirty="0" smtClean="0"/>
              <a:t>PMI Research Conference 2006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01000" cy="3810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Ethics</a:t>
            </a:r>
            <a:r>
              <a:rPr lang="en-US" dirty="0" smtClean="0"/>
              <a:t>, loosely defined, is a set of principles that guide our decision making based on personal values of what is “right” and “wrong”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managers often face ethical dilemmas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In order to earn PMP certification, applicants must agree to </a:t>
            </a:r>
            <a:r>
              <a:rPr lang="en-US" dirty="0" smtClean="0"/>
              <a:t>PMI’s Code of Ethics and Professional Conduct and </a:t>
            </a:r>
            <a:r>
              <a:rPr lang="en-US" dirty="0"/>
              <a:t>answer exam questions </a:t>
            </a:r>
            <a:r>
              <a:rPr lang="en-US" dirty="0" smtClean="0"/>
              <a:t>related to professional responsibility, including ethics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Project Management</a:t>
            </a:r>
          </a:p>
        </p:txBody>
      </p:sp>
      <p:sp>
        <p:nvSpPr>
          <p:cNvPr id="5530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4046A5-BB2F-4E24-9CAE-1E52D13FE9F0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5000"/>
              </a:spcBef>
            </a:pPr>
            <a:r>
              <a:rPr lang="en-US" dirty="0" smtClean="0"/>
              <a:t>Effective project managers provide leadership by example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leader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focuses on long-term goals and big-picture objectives while inspiring people to reach those goals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manager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deals with the day-to-day details of meeting specific goals</a:t>
            </a:r>
          </a:p>
          <a:p>
            <a:pPr>
              <a:spcBef>
                <a:spcPct val="55000"/>
              </a:spcBef>
            </a:pPr>
            <a:r>
              <a:rPr lang="en-US" dirty="0" smtClean="0">
                <a:solidFill>
                  <a:srgbClr val="0070C0"/>
                </a:solidFill>
              </a:rPr>
              <a:t>Project managers </a:t>
            </a:r>
            <a:r>
              <a:rPr lang="en-US" dirty="0" smtClean="0"/>
              <a:t>often take on the role of </a:t>
            </a:r>
            <a:r>
              <a:rPr lang="en-US" dirty="0" smtClean="0">
                <a:solidFill>
                  <a:srgbClr val="0070C0"/>
                </a:solidFill>
              </a:rPr>
              <a:t>both leader and manager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Leadership Skills</a:t>
            </a:r>
          </a:p>
        </p:txBody>
      </p:sp>
      <p:sp>
        <p:nvSpPr>
          <p:cNvPr id="4506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C959A6-48E5-415C-84F8-E933F11A099D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3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Large projects: </a:t>
            </a:r>
            <a:r>
              <a:rPr lang="en-US" sz="2400" dirty="0" smtClean="0"/>
              <a:t>Leadership, relevant prior experience, planning, people skills, verbal communication, and team-building skills were most important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High uncertainty projects: </a:t>
            </a:r>
            <a:r>
              <a:rPr lang="en-US" sz="2400" dirty="0" smtClean="0"/>
              <a:t>Risk management, expectation management, leadership, people skills, and planning skills were most important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Very novel projects: </a:t>
            </a:r>
            <a:r>
              <a:rPr lang="en-US" sz="2400" dirty="0" smtClean="0"/>
              <a:t>Leadership, people skills, having vision and goals, self confidence, expectations management, and listening skills were most important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Different Skills Needed in Different Situations</a:t>
            </a:r>
            <a:endParaRPr lang="en-US" dirty="0"/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4ED926-9658-4D81-B566-B142CB5DB71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72400" cy="3957638"/>
          </a:xfrm>
        </p:spPr>
        <p:txBody>
          <a:bodyPr/>
          <a:lstStyle/>
          <a:p>
            <a:r>
              <a:rPr lang="en-US" dirty="0" smtClean="0"/>
              <a:t>The Project Management Body of Knowledge</a:t>
            </a:r>
          </a:p>
          <a:p>
            <a:r>
              <a:rPr lang="en-US" dirty="0" smtClean="0"/>
              <a:t>Application area knowledge, standards, and regulations</a:t>
            </a:r>
          </a:p>
          <a:p>
            <a:r>
              <a:rPr lang="en-US" dirty="0" smtClean="0"/>
              <a:t>Project environment knowledge</a:t>
            </a:r>
          </a:p>
          <a:p>
            <a:r>
              <a:rPr lang="en-US" dirty="0" smtClean="0"/>
              <a:t>General management knowledge and skills</a:t>
            </a:r>
          </a:p>
          <a:p>
            <a:r>
              <a:rPr lang="en-US" dirty="0" smtClean="0"/>
              <a:t>Soft skills or human relations skills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Suggested Skills for Project Managers</a:t>
            </a:r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36ECF7-8567-4808-B33A-1102952D5552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467195B8-BC74-4DFC-87A9-B36F8859C7FD}" type="slidenum">
              <a:rPr lang="en-US" b="0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b="0" smtClean="0">
              <a:solidFill>
                <a:schemeClr val="bg1"/>
              </a:solidFill>
            </a:endParaRP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0" r="16571" b="18286"/>
          <a:stretch>
            <a:fillRect/>
          </a:stretch>
        </p:blipFill>
        <p:spPr bwMode="auto">
          <a:xfrm>
            <a:off x="-92075" y="-26988"/>
            <a:ext cx="9344025" cy="701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371600"/>
            <a:ext cx="7620000" cy="461486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Many companies began creating PMOs to help them handle the increasing number and complexity of projects</a:t>
            </a:r>
          </a:p>
          <a:p>
            <a:pPr>
              <a:spcBef>
                <a:spcPts val="18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Project </a:t>
            </a:r>
            <a:r>
              <a:rPr lang="en-US" b="1" dirty="0" smtClean="0">
                <a:solidFill>
                  <a:srgbClr val="0070C0"/>
                </a:solidFill>
              </a:rPr>
              <a:t>Management Office </a:t>
            </a:r>
            <a:r>
              <a:rPr lang="en-US" b="1" dirty="0">
                <a:solidFill>
                  <a:srgbClr val="0070C0"/>
                </a:solidFill>
              </a:rPr>
              <a:t>(PMO) </a:t>
            </a:r>
            <a:r>
              <a:rPr lang="en-US" dirty="0"/>
              <a:t>is an organizational group responsible for coordinating the </a:t>
            </a:r>
            <a:r>
              <a:rPr lang="en-US" dirty="0" smtClean="0"/>
              <a:t>project management </a:t>
            </a:r>
            <a:r>
              <a:rPr lang="en-US" dirty="0"/>
              <a:t>function throughout an </a:t>
            </a:r>
            <a:r>
              <a:rPr lang="en-US" dirty="0" smtClean="0"/>
              <a:t>organization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PMOs promote </a:t>
            </a:r>
            <a:r>
              <a:rPr lang="en-US" dirty="0">
                <a:solidFill>
                  <a:srgbClr val="0070C0"/>
                </a:solidFill>
              </a:rPr>
              <a:t>best practice </a:t>
            </a:r>
            <a:r>
              <a:rPr lang="en-US" dirty="0" smtClean="0"/>
              <a:t>as </a:t>
            </a:r>
            <a:r>
              <a:rPr lang="en-US" dirty="0"/>
              <a:t>“an optimal way recognized by industry to achieve a stated goal or objective”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Offices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in the Number of Project Management Offices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7"/>
          <a:stretch/>
        </p:blipFill>
        <p:spPr>
          <a:xfrm>
            <a:off x="2206037" y="1371600"/>
            <a:ext cx="57949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project met scope, time, and cost </a:t>
            </a:r>
            <a:r>
              <a:rPr lang="en-US" dirty="0" smtClean="0"/>
              <a:t>goals</a:t>
            </a:r>
          </a:p>
          <a:p>
            <a:r>
              <a:rPr lang="en-US" dirty="0"/>
              <a:t>The project satisfied the </a:t>
            </a:r>
            <a:r>
              <a:rPr lang="en-US" dirty="0" smtClean="0"/>
              <a:t>customer/sponsor</a:t>
            </a:r>
          </a:p>
          <a:p>
            <a:r>
              <a:rPr lang="en-US" dirty="0"/>
              <a:t>The results of the project met its main objective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Project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involvement</a:t>
            </a:r>
          </a:p>
          <a:p>
            <a:r>
              <a:rPr lang="en-US" dirty="0" smtClean="0"/>
              <a:t>Executive </a:t>
            </a:r>
            <a:r>
              <a:rPr lang="en-US" dirty="0"/>
              <a:t>support</a:t>
            </a:r>
          </a:p>
          <a:p>
            <a:r>
              <a:rPr lang="en-US" dirty="0" smtClean="0"/>
              <a:t>Clear </a:t>
            </a:r>
            <a:r>
              <a:rPr lang="en-US" dirty="0"/>
              <a:t>business objectives</a:t>
            </a:r>
          </a:p>
          <a:p>
            <a:r>
              <a:rPr lang="en-US" dirty="0" smtClean="0"/>
              <a:t>Emotional </a:t>
            </a:r>
            <a:r>
              <a:rPr lang="en-US" dirty="0"/>
              <a:t>maturity</a:t>
            </a:r>
          </a:p>
          <a:p>
            <a:r>
              <a:rPr lang="en-US" dirty="0" smtClean="0"/>
              <a:t>Optimizing </a:t>
            </a:r>
            <a:r>
              <a:rPr lang="en-US" dirty="0"/>
              <a:t>scope</a:t>
            </a:r>
          </a:p>
          <a:p>
            <a:r>
              <a:rPr lang="en-US" dirty="0" smtClean="0"/>
              <a:t>Agile </a:t>
            </a:r>
            <a:r>
              <a:rPr lang="en-US" dirty="0"/>
              <a:t>process</a:t>
            </a:r>
          </a:p>
          <a:p>
            <a:r>
              <a:rPr lang="en-US" dirty="0" smtClean="0"/>
              <a:t>Project </a:t>
            </a:r>
            <a:r>
              <a:rPr lang="en-US" dirty="0"/>
              <a:t>management expertise</a:t>
            </a:r>
          </a:p>
          <a:p>
            <a:r>
              <a:rPr lang="en-US" dirty="0" smtClean="0"/>
              <a:t>Skilled </a:t>
            </a:r>
            <a:r>
              <a:rPr lang="en-US" dirty="0"/>
              <a:t>resources</a:t>
            </a:r>
          </a:p>
          <a:p>
            <a:r>
              <a:rPr lang="en-US" dirty="0" smtClean="0"/>
              <a:t>Execution</a:t>
            </a:r>
            <a:endParaRPr lang="en-US" dirty="0"/>
          </a:p>
          <a:p>
            <a:r>
              <a:rPr lang="en-US" dirty="0" smtClean="0"/>
              <a:t>Tools </a:t>
            </a:r>
            <a:r>
              <a:rPr lang="en-US" dirty="0"/>
              <a:t>and infrastructure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helps projects succeed?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 project is a temporary endeavor undertaken to create a unique product, service, or result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management is the application of knowledge, skills, tools, and techniques to project </a:t>
            </a:r>
            <a:r>
              <a:rPr lang="en-US" dirty="0" smtClean="0"/>
              <a:t>activities </a:t>
            </a:r>
            <a:r>
              <a:rPr lang="en-US" dirty="0"/>
              <a:t>to meet project requirements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A program is a group of related projects managed in a coordinated way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portfolio management involves organizing and managing projects and programs as a portfolio of investments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managers play a key role in helping projects and organizations succeed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 project management profession continues to grow and mature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5734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D34CBA-0644-43DF-B9FE-3A54148FDEBE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881A34D6-E8E5-491D-8AF7-6E014B739A2E}" type="slidenum">
              <a:rPr lang="en-US" b="0" smtClean="0">
                <a:solidFill>
                  <a:schemeClr val="bg1"/>
                </a:solidFill>
              </a:rPr>
              <a:pPr eaLnBrk="1" hangingPunct="1"/>
              <a:t>45</a:t>
            </a:fld>
            <a:endParaRPr lang="en-US" b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9" t="-1" r="21609" b="2936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7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61925"/>
            <a:ext cx="8534400" cy="1143000"/>
          </a:xfrm>
        </p:spPr>
        <p:txBody>
          <a:bodyPr/>
          <a:lstStyle/>
          <a:p>
            <a:r>
              <a:rPr lang="en-US" altLang="x-none" sz="2400" dirty="0"/>
              <a:t>What </a:t>
            </a:r>
            <a:r>
              <a:rPr lang="en-US" altLang="x-none" sz="2400" dirty="0" smtClean="0"/>
              <a:t>Project Management seeks </a:t>
            </a:r>
            <a:r>
              <a:rPr lang="en-US" altLang="x-none" sz="2400" dirty="0"/>
              <a:t>to avoid?</a:t>
            </a:r>
          </a:p>
        </p:txBody>
      </p:sp>
      <p:pic>
        <p:nvPicPr>
          <p:cNvPr id="688131" name="Picture 3" descr="Project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14400"/>
            <a:ext cx="8229600" cy="581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25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93838"/>
            <a:ext cx="7848600" cy="452596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Project Management Institute (PMI) is an international professional society for project managers founded in 1969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PMI provides </a:t>
            </a:r>
            <a:r>
              <a:rPr lang="en-US" sz="2400" b="1" dirty="0" smtClean="0">
                <a:solidFill>
                  <a:srgbClr val="0070C0"/>
                </a:solidFill>
              </a:rPr>
              <a:t>certification</a:t>
            </a:r>
            <a:r>
              <a:rPr lang="en-US" sz="2400" dirty="0" smtClean="0"/>
              <a:t> as a </a:t>
            </a:r>
            <a:r>
              <a:rPr lang="en-US" sz="2400" b="1" dirty="0" smtClean="0"/>
              <a:t>Project Management Professional</a:t>
            </a:r>
            <a:r>
              <a:rPr lang="en-US" sz="2400" dirty="0" smtClean="0"/>
              <a:t> (</a:t>
            </a:r>
            <a:r>
              <a:rPr lang="en-US" sz="2400" b="1" dirty="0" smtClean="0"/>
              <a:t>PMP</a:t>
            </a:r>
            <a:r>
              <a:rPr lang="en-US" sz="24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 PMP has documented sufficient project experience, agreed to follow a code of ethics, and passed the PMP exam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number of people earning PMP certification is increasing quickly</a:t>
            </a:r>
          </a:p>
          <a:p>
            <a:pPr marL="109537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Certification</a:t>
            </a:r>
            <a:endParaRPr lang="en-US" sz="4800" dirty="0" smtClean="0"/>
          </a:p>
        </p:txBody>
      </p:sp>
      <p:sp>
        <p:nvSpPr>
          <p:cNvPr id="5325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A2818A-E5D0-46E1-BC85-9BA773441C3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969"/>
            <a:ext cx="8991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Growth </a:t>
            </a:r>
            <a:r>
              <a:rPr lang="en-US" dirty="0"/>
              <a:t>in PMP Certification, </a:t>
            </a:r>
            <a:r>
              <a:rPr lang="en-US" dirty="0" smtClean="0"/>
              <a:t>1993-2011</a:t>
            </a:r>
            <a:endParaRPr lang="en-US" dirty="0"/>
          </a:p>
        </p:txBody>
      </p:sp>
      <p:sp>
        <p:nvSpPr>
          <p:cNvPr id="54275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9AE74A6-F124-40D4-98A6-74087BBAA6A0}" type="slidenum">
              <a:rPr lang="en-US"/>
              <a:pPr>
                <a:buFontTx/>
                <a:buNone/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5562600" cy="57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7D67D737-2E29-4C85-8A74-6AF371992DD6}" type="slidenum">
              <a:rPr lang="en-US" b="0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b="0" smtClean="0">
              <a:solidFill>
                <a:schemeClr val="bg1"/>
              </a:solidFill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75" y="0"/>
            <a:ext cx="5714225" cy="663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33399" y="2057400"/>
            <a:ext cx="3048001" cy="1600200"/>
          </a:xfrm>
          <a:prstGeom prst="wedgeRoundRectCallout">
            <a:avLst>
              <a:gd name="adj1" fmla="val 62771"/>
              <a:gd name="adj2" fmla="val 8478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 smtClean="0">
                <a:solidFill>
                  <a:srgbClr val="A50021"/>
                </a:solidFill>
                <a:latin typeface="+mn-lt"/>
              </a:rPr>
              <a:t>Some copies of textbook available </a:t>
            </a:r>
            <a:r>
              <a:rPr lang="en-US" sz="2400" b="1" dirty="0">
                <a:solidFill>
                  <a:srgbClr val="A50021"/>
                </a:solidFill>
                <a:latin typeface="+mn-lt"/>
              </a:rPr>
              <a:t>at </a:t>
            </a:r>
            <a:r>
              <a:rPr lang="en-US" sz="2400" b="1" dirty="0" smtClean="0">
                <a:solidFill>
                  <a:srgbClr val="A50021"/>
                </a:solidFill>
                <a:latin typeface="+mn-lt"/>
              </a:rPr>
              <a:t>GUC Library </a:t>
            </a:r>
          </a:p>
          <a:p>
            <a:r>
              <a:rPr lang="en-US" sz="1800" b="1" dirty="0" smtClean="0">
                <a:solidFill>
                  <a:srgbClr val="A50021"/>
                </a:solidFill>
                <a:latin typeface="+mn-lt"/>
              </a:rPr>
              <a:t>(or electronic copies…)</a:t>
            </a:r>
            <a:endParaRPr lang="en-US" sz="2400" b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8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1:</a:t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Introduction to Project Management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7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848600" cy="3962400"/>
          </a:xfrm>
        </p:spPr>
        <p:txBody>
          <a:bodyPr/>
          <a:lstStyle/>
          <a:p>
            <a:r>
              <a:rPr lang="en-US" sz="2400" dirty="0"/>
              <a:t>Understand the growing need for better </a:t>
            </a:r>
            <a:r>
              <a:rPr lang="en-US" sz="2400" dirty="0" smtClean="0"/>
              <a:t>IT project </a:t>
            </a:r>
            <a:r>
              <a:rPr lang="en-US" sz="2400" dirty="0"/>
              <a:t>management, </a:t>
            </a:r>
            <a:endParaRPr lang="en-US" sz="2400" dirty="0" smtClean="0"/>
          </a:p>
          <a:p>
            <a:r>
              <a:rPr lang="en-US" sz="2400" dirty="0" smtClean="0"/>
              <a:t>Explain </a:t>
            </a:r>
            <a:r>
              <a:rPr lang="en-US" sz="2400" dirty="0"/>
              <a:t>what a project </a:t>
            </a:r>
            <a:r>
              <a:rPr lang="en-US" sz="2400" dirty="0" smtClean="0"/>
              <a:t>is (examples, attributes), </a:t>
            </a:r>
            <a:r>
              <a:rPr lang="en-US" sz="2400" dirty="0"/>
              <a:t>and describe the triple constraint of </a:t>
            </a:r>
            <a:r>
              <a:rPr lang="en-US" sz="2400" dirty="0" smtClean="0"/>
              <a:t>project management</a:t>
            </a:r>
            <a:endParaRPr lang="en-US" sz="2400" dirty="0"/>
          </a:p>
          <a:p>
            <a:r>
              <a:rPr lang="en-US" sz="2400" dirty="0" smtClean="0"/>
              <a:t>Describe </a:t>
            </a:r>
            <a:r>
              <a:rPr lang="en-US" sz="2400" dirty="0"/>
              <a:t>project management </a:t>
            </a:r>
            <a:r>
              <a:rPr lang="en-US" sz="2400" dirty="0" smtClean="0"/>
              <a:t>and project success</a:t>
            </a:r>
          </a:p>
          <a:p>
            <a:r>
              <a:rPr lang="en-US" sz="2400" dirty="0"/>
              <a:t>Discuss the relationship between project, program, and portfolio </a:t>
            </a:r>
            <a:r>
              <a:rPr lang="en-US" sz="2400" dirty="0" smtClean="0"/>
              <a:t>management</a:t>
            </a:r>
            <a:endParaRPr lang="en-US" sz="2400" dirty="0"/>
          </a:p>
          <a:p>
            <a:r>
              <a:rPr lang="en-US" sz="2400" dirty="0"/>
              <a:t>Understand the role of project </a:t>
            </a:r>
            <a:r>
              <a:rPr lang="en-US" sz="2400" dirty="0" smtClean="0"/>
              <a:t>managers</a:t>
            </a:r>
            <a:endParaRPr lang="en-US" sz="2400" dirty="0"/>
          </a:p>
          <a:p>
            <a:r>
              <a:rPr lang="en-US" sz="2400" dirty="0"/>
              <a:t>Describe the project management </a:t>
            </a:r>
            <a:r>
              <a:rPr lang="en-US" sz="2400" dirty="0" smtClean="0"/>
              <a:t>profession</a:t>
            </a:r>
            <a:endParaRPr lang="en-US" sz="2600" dirty="0" smtClean="0"/>
          </a:p>
        </p:txBody>
      </p:sp>
      <p:sp>
        <p:nvSpPr>
          <p:cNvPr id="92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922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D7578B-FDA5-49A9-927E-B5F79B796B6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4654</TotalTime>
  <Words>2106</Words>
  <Application>Microsoft Office PowerPoint</Application>
  <PresentationFormat>On-screen Show (4:3)</PresentationFormat>
  <Paragraphs>353</Paragraphs>
  <Slides>46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Custom Design</vt:lpstr>
      <vt:lpstr>Theme1</vt:lpstr>
      <vt:lpstr> IT Project Management  HUMA 1001 / INSY 714</vt:lpstr>
      <vt:lpstr>Motivation</vt:lpstr>
      <vt:lpstr>PowerPoint Presentation</vt:lpstr>
      <vt:lpstr>PowerPoint Presentation</vt:lpstr>
      <vt:lpstr>Project Management Certification</vt:lpstr>
      <vt:lpstr>Growth in PMP Certification, 1993-2011</vt:lpstr>
      <vt:lpstr>PowerPoint Presentation</vt:lpstr>
      <vt:lpstr>Chapter 1: Introduction to Project Management</vt:lpstr>
      <vt:lpstr>Learning Objectives</vt:lpstr>
      <vt:lpstr>Introduction</vt:lpstr>
      <vt:lpstr>Project Management Statistics</vt:lpstr>
      <vt:lpstr>Motivation for Studying Information Technology (IT) Project Management</vt:lpstr>
      <vt:lpstr>Advantages of Using Project Management Techniques</vt:lpstr>
      <vt:lpstr>PowerPoint Presentation</vt:lpstr>
      <vt:lpstr>Why the Improvements?</vt:lpstr>
      <vt:lpstr>What Is a Project?</vt:lpstr>
      <vt:lpstr>Examples of IT Projects</vt:lpstr>
      <vt:lpstr>PowerPoint Presentation</vt:lpstr>
      <vt:lpstr>PowerPoint Presentation</vt:lpstr>
      <vt:lpstr>ACCESS-EGOV Work Breakdown Structure</vt:lpstr>
      <vt:lpstr>Project Attributes</vt:lpstr>
      <vt:lpstr>What is Project Management?</vt:lpstr>
      <vt:lpstr>Triple Constraint of Project Management</vt:lpstr>
      <vt:lpstr>Project Management Framework</vt:lpstr>
      <vt:lpstr>Project Stakeholders</vt:lpstr>
      <vt:lpstr>PM Knowledge Areas</vt:lpstr>
      <vt:lpstr>Project Management Tools and Techniques</vt:lpstr>
      <vt:lpstr>Sample Gantt Chart  (created with MS Project 2010)</vt:lpstr>
      <vt:lpstr>Sample Network Diagram (created with MS Project 2010)</vt:lpstr>
      <vt:lpstr>Project Management Software</vt:lpstr>
      <vt:lpstr>Project Portfolio Management</vt:lpstr>
      <vt:lpstr>Project Management Compared to Project Portfolio Management</vt:lpstr>
      <vt:lpstr>Project and Program Managers</vt:lpstr>
      <vt:lpstr>The Role of the Project Manager</vt:lpstr>
      <vt:lpstr>Most Important Skills and Competencies for Project Managers*</vt:lpstr>
      <vt:lpstr>Ethics in Project Management</vt:lpstr>
      <vt:lpstr>Importance of Leadership Skills</vt:lpstr>
      <vt:lpstr>Different Skills Needed in Different Situations</vt:lpstr>
      <vt:lpstr>Suggested Skills for Project Managers</vt:lpstr>
      <vt:lpstr>Project Management Offices</vt:lpstr>
      <vt:lpstr>Growth in the Number of Project Management Offices</vt:lpstr>
      <vt:lpstr>Project Success</vt:lpstr>
      <vt:lpstr>What helps projects succeed?</vt:lpstr>
      <vt:lpstr>Chapter Summary</vt:lpstr>
      <vt:lpstr>PowerPoint Presentation</vt:lpstr>
      <vt:lpstr>What Project Management seeks to avoid?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Inas Esmat Abdel Hamid Ezz</cp:lastModifiedBy>
  <cp:revision>227</cp:revision>
  <dcterms:created xsi:type="dcterms:W3CDTF">2001-07-05T23:10:12Z</dcterms:created>
  <dcterms:modified xsi:type="dcterms:W3CDTF">2020-01-29T13:35:47Z</dcterms:modified>
</cp:coreProperties>
</file>