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831" r:id="rId2"/>
  </p:sldMasterIdLst>
  <p:notesMasterIdLst>
    <p:notesMasterId r:id="rId78"/>
  </p:notesMasterIdLst>
  <p:handoutMasterIdLst>
    <p:handoutMasterId r:id="rId79"/>
  </p:handoutMasterIdLst>
  <p:sldIdLst>
    <p:sldId id="257" r:id="rId3"/>
    <p:sldId id="456" r:id="rId4"/>
    <p:sldId id="453" r:id="rId5"/>
    <p:sldId id="454" r:id="rId6"/>
    <p:sldId id="455" r:id="rId7"/>
    <p:sldId id="450" r:id="rId8"/>
    <p:sldId id="451" r:id="rId9"/>
    <p:sldId id="457" r:id="rId10"/>
    <p:sldId id="459" r:id="rId11"/>
    <p:sldId id="460" r:id="rId12"/>
    <p:sldId id="438" r:id="rId13"/>
    <p:sldId id="436" r:id="rId14"/>
    <p:sldId id="339" r:id="rId15"/>
    <p:sldId id="340" r:id="rId16"/>
    <p:sldId id="387" r:id="rId17"/>
    <p:sldId id="441" r:id="rId18"/>
    <p:sldId id="341" r:id="rId19"/>
    <p:sldId id="391" r:id="rId20"/>
    <p:sldId id="343" r:id="rId21"/>
    <p:sldId id="474" r:id="rId22"/>
    <p:sldId id="475" r:id="rId23"/>
    <p:sldId id="476" r:id="rId24"/>
    <p:sldId id="477" r:id="rId25"/>
    <p:sldId id="478" r:id="rId26"/>
    <p:sldId id="479" r:id="rId27"/>
    <p:sldId id="480" r:id="rId28"/>
    <p:sldId id="481" r:id="rId29"/>
    <p:sldId id="482" r:id="rId30"/>
    <p:sldId id="483" r:id="rId31"/>
    <p:sldId id="492" r:id="rId32"/>
    <p:sldId id="484" r:id="rId33"/>
    <p:sldId id="490" r:id="rId34"/>
    <p:sldId id="491" r:id="rId35"/>
    <p:sldId id="485" r:id="rId36"/>
    <p:sldId id="486" r:id="rId37"/>
    <p:sldId id="487" r:id="rId38"/>
    <p:sldId id="488" r:id="rId39"/>
    <p:sldId id="489" r:id="rId40"/>
    <p:sldId id="493" r:id="rId41"/>
    <p:sldId id="494" r:id="rId42"/>
    <p:sldId id="358" r:id="rId43"/>
    <p:sldId id="394" r:id="rId44"/>
    <p:sldId id="392" r:id="rId45"/>
    <p:sldId id="393" r:id="rId46"/>
    <p:sldId id="461" r:id="rId47"/>
    <p:sldId id="362" r:id="rId48"/>
    <p:sldId id="364" r:id="rId49"/>
    <p:sldId id="365" r:id="rId50"/>
    <p:sldId id="468" r:id="rId51"/>
    <p:sldId id="366" r:id="rId52"/>
    <p:sldId id="369" r:id="rId53"/>
    <p:sldId id="370" r:id="rId54"/>
    <p:sldId id="371" r:id="rId55"/>
    <p:sldId id="395" r:id="rId56"/>
    <p:sldId id="374" r:id="rId57"/>
    <p:sldId id="469" r:id="rId58"/>
    <p:sldId id="470" r:id="rId59"/>
    <p:sldId id="471" r:id="rId60"/>
    <p:sldId id="495" r:id="rId61"/>
    <p:sldId id="375" r:id="rId62"/>
    <p:sldId id="376" r:id="rId63"/>
    <p:sldId id="472" r:id="rId64"/>
    <p:sldId id="377" r:id="rId65"/>
    <p:sldId id="378" r:id="rId66"/>
    <p:sldId id="379" r:id="rId67"/>
    <p:sldId id="380" r:id="rId68"/>
    <p:sldId id="381" r:id="rId69"/>
    <p:sldId id="396" r:id="rId70"/>
    <p:sldId id="382" r:id="rId71"/>
    <p:sldId id="383" r:id="rId72"/>
    <p:sldId id="384" r:id="rId73"/>
    <p:sldId id="473" r:id="rId74"/>
    <p:sldId id="385" r:id="rId75"/>
    <p:sldId id="397" r:id="rId76"/>
    <p:sldId id="386" r:id="rId77"/>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7E29"/>
    <a:srgbClr val="666699"/>
    <a:srgbClr val="5B53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257" autoAdjust="0"/>
    <p:restoredTop sz="92819" autoAdjust="0"/>
  </p:normalViewPr>
  <p:slideViewPr>
    <p:cSldViewPr>
      <p:cViewPr varScale="1">
        <p:scale>
          <a:sx n="74" d="100"/>
          <a:sy n="74" d="100"/>
        </p:scale>
        <p:origin x="102"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7" d="100"/>
        <a:sy n="117" d="100"/>
      </p:scale>
      <p:origin x="0" y="932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28799455-E484-48D7-B4B2-27B4F840016D}" type="slidenum">
              <a:rPr lang="en-US"/>
              <a:pPr>
                <a:defRPr/>
              </a:pPr>
              <a:t>‹#›</a:t>
            </a:fld>
            <a:endParaRPr lang="en-US" dirty="0"/>
          </a:p>
        </p:txBody>
      </p:sp>
    </p:spTree>
    <p:extLst>
      <p:ext uri="{BB962C8B-B14F-4D97-AF65-F5344CB8AC3E}">
        <p14:creationId xmlns:p14="http://schemas.microsoft.com/office/powerpoint/2010/main" val="6490681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624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3184235F-ECE1-4BE8-8BAF-E29AC9805E20}" type="slidenum">
              <a:rPr lang="en-US"/>
              <a:pPr>
                <a:defRPr/>
              </a:pPr>
              <a:t>‹#›</a:t>
            </a:fld>
            <a:endParaRPr lang="en-US" dirty="0"/>
          </a:p>
        </p:txBody>
      </p:sp>
    </p:spTree>
    <p:extLst>
      <p:ext uri="{BB962C8B-B14F-4D97-AF65-F5344CB8AC3E}">
        <p14:creationId xmlns:p14="http://schemas.microsoft.com/office/powerpoint/2010/main" val="14039002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pPr eaLnBrk="1" hangingPunct="1"/>
            <a:endParaRPr lang="en-US" dirty="0" smtClean="0"/>
          </a:p>
        </p:txBody>
      </p:sp>
      <p:sp>
        <p:nvSpPr>
          <p:cNvPr id="63492" name="Slide Number Placeholder 3"/>
          <p:cNvSpPr>
            <a:spLocks noGrp="1"/>
          </p:cNvSpPr>
          <p:nvPr>
            <p:ph type="sldNum" sz="quarter" idx="5"/>
          </p:nvPr>
        </p:nvSpPr>
        <p:spPr>
          <a:noFill/>
        </p:spPr>
        <p:txBody>
          <a:bodyPr/>
          <a:lstStyle/>
          <a:p>
            <a:fld id="{597EBF9E-79B8-47AA-AB6E-92778F1771C1}" type="slidenum">
              <a:rPr lang="en-US" smtClean="0"/>
              <a:pPr/>
              <a:t>1</a:t>
            </a:fld>
            <a:endParaRPr lang="en-US" dirty="0" smtClean="0"/>
          </a:p>
        </p:txBody>
      </p:sp>
    </p:spTree>
    <p:extLst>
      <p:ext uri="{BB962C8B-B14F-4D97-AF65-F5344CB8AC3E}">
        <p14:creationId xmlns:p14="http://schemas.microsoft.com/office/powerpoint/2010/main" val="1641910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pPr eaLnBrk="1" hangingPunct="1"/>
            <a:endParaRPr lang="en-US" dirty="0" smtClean="0"/>
          </a:p>
        </p:txBody>
      </p:sp>
      <p:sp>
        <p:nvSpPr>
          <p:cNvPr id="63492" name="Slide Number Placeholder 3"/>
          <p:cNvSpPr>
            <a:spLocks noGrp="1"/>
          </p:cNvSpPr>
          <p:nvPr>
            <p:ph type="sldNum" sz="quarter" idx="5"/>
          </p:nvPr>
        </p:nvSpPr>
        <p:spPr>
          <a:noFill/>
        </p:spPr>
        <p:txBody>
          <a:bodyPr/>
          <a:lstStyle/>
          <a:p>
            <a:fld id="{597EBF9E-79B8-47AA-AB6E-92778F1771C1}" type="slidenum">
              <a:rPr lang="en-US" smtClean="0"/>
              <a:pPr/>
              <a:t>8</a:t>
            </a:fld>
            <a:endParaRPr lang="en-US" dirty="0" smtClean="0"/>
          </a:p>
        </p:txBody>
      </p:sp>
    </p:spTree>
    <p:extLst>
      <p:ext uri="{BB962C8B-B14F-4D97-AF65-F5344CB8AC3E}">
        <p14:creationId xmlns:p14="http://schemas.microsoft.com/office/powerpoint/2010/main" val="157823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7EE5422C-A3D6-4174-9638-FCF5DC56E597}"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6247B4D-72BA-468E-AB16-795331F16CB3}"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AFD2FAD-FD06-4AA6-AC57-91F90138A9E0}"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a:defRPr/>
            </a:pPr>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r>
              <a:rPr lang="en-US" smtClean="0"/>
              <a:t>Information Technology Project Management, Seventh Edition</a:t>
            </a:r>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07854DB3-7A57-4181-880A-5215D777BBA6}" type="slidenum">
              <a:rPr lang="en-US" smtClean="0"/>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5" name="Footer Placeholder 4"/>
          <p:cNvSpPr>
            <a:spLocks noGrp="1"/>
          </p:cNvSpPr>
          <p:nvPr>
            <p:ph type="ftr" sz="quarter" idx="11"/>
          </p:nvPr>
        </p:nvSpPr>
        <p:spPr>
          <a:xfrm>
            <a:off x="0" y="6492875"/>
            <a:ext cx="2350681" cy="365125"/>
          </a:xfrm>
        </p:spPr>
        <p:txBody>
          <a:bodyPr/>
          <a:lstStyle>
            <a:lvl1pPr algn="l">
              <a:defRPr sz="1200"/>
            </a:lvl1pPr>
            <a:extLst/>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a:xfrm>
            <a:off x="8610600" y="6492875"/>
            <a:ext cx="533400" cy="365125"/>
          </a:xfrm>
        </p:spPr>
        <p:txBody>
          <a:bodyPr/>
          <a:lstStyle>
            <a:lvl1pPr>
              <a:defRPr sz="1200"/>
            </a:lvl1pPr>
            <a:extLst/>
          </a:lstStyle>
          <a:p>
            <a:pPr>
              <a:defRPr/>
            </a:pPr>
            <a:fld id="{1953F6A9-037C-4679-A974-5A2F60203CED}" type="slidenum">
              <a:rPr lang="en-US" smtClean="0"/>
              <a:pPr>
                <a:defRPr/>
              </a:pPr>
              <a:t>‹#›</a:t>
            </a:fld>
            <a:endParaRPr lang="en-US" dirty="0"/>
          </a:p>
        </p:txBody>
      </p:sp>
      <p:sp>
        <p:nvSpPr>
          <p:cNvPr id="7" name="Title 6"/>
          <p:cNvSpPr>
            <a:spLocks noGrp="1"/>
          </p:cNvSpPr>
          <p:nvPr>
            <p:ph type="title"/>
          </p:nvPr>
        </p:nvSpPr>
        <p:spPr/>
        <p:txBody>
          <a:bodyPr rtlCol="0"/>
          <a:lstStyle>
            <a:lvl1pPr>
              <a:defRPr>
                <a:latin typeface="Arial" pitchFamily="34" charset="0"/>
                <a:cs typeface="Arial" pitchFamily="34" charset="0"/>
              </a:defRPr>
            </a:lvl1pPr>
            <a:extLst/>
          </a:lstStyle>
          <a:p>
            <a:r>
              <a:rPr kumimoji="0" lang="en-US" dirty="0" smtClean="0"/>
              <a:t>Click to edit Master title style</a:t>
            </a:r>
            <a:endParaRPr kumimoji="0" lang="en-US" dirty="0"/>
          </a:p>
        </p:txBody>
      </p:sp>
      <p:sp>
        <p:nvSpPr>
          <p:cNvPr id="8" name="TextBox 7"/>
          <p:cNvSpPr txBox="1"/>
          <p:nvPr userDrawn="1"/>
        </p:nvSpPr>
        <p:spPr>
          <a:xfrm>
            <a:off x="4876800" y="6581001"/>
            <a:ext cx="1223412" cy="276999"/>
          </a:xfrm>
          <a:prstGeom prst="rect">
            <a:avLst/>
          </a:prstGeom>
          <a:noFill/>
        </p:spPr>
        <p:txBody>
          <a:bodyPr wrap="none" rtlCol="0">
            <a:spAutoFit/>
          </a:bodyPr>
          <a:lstStyle/>
          <a:p>
            <a:r>
              <a:rPr lang="en-US" sz="1200" dirty="0" smtClean="0"/>
              <a:t>Copyright 2014</a:t>
            </a:r>
            <a:endParaRPr lang="en-US" sz="120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p>
            <a:pPr>
              <a:defRPr/>
            </a:pPr>
            <a:fld id="{27673681-C82D-4D99-8948-365C75EB26F8}" type="slidenum">
              <a:rPr lang="en-US" smtClean="0"/>
              <a:pPr>
                <a:defRPr/>
              </a:pPr>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7" name="Slide Number Placeholder 6"/>
          <p:cNvSpPr>
            <a:spLocks noGrp="1"/>
          </p:cNvSpPr>
          <p:nvPr>
            <p:ph type="sldNum" sz="quarter" idx="12"/>
          </p:nvPr>
        </p:nvSpPr>
        <p:spPr/>
        <p:txBody>
          <a:bodyPr/>
          <a:lstStyle/>
          <a:p>
            <a:pPr>
              <a:defRPr/>
            </a:pPr>
            <a:fld id="{DA50FAF7-8C0D-4DDF-A379-F4FDC17B23A3}" type="slidenum">
              <a:rPr lang="en-US" smtClean="0"/>
              <a:pPr>
                <a:defRPr/>
              </a:pPr>
              <a:t>‹#›</a:t>
            </a:fld>
            <a:endParaRPr lang="en-US" dirty="0"/>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9" name="Slide Number Placeholder 8"/>
          <p:cNvSpPr>
            <a:spLocks noGrp="1"/>
          </p:cNvSpPr>
          <p:nvPr>
            <p:ph type="sldNum" sz="quarter" idx="12"/>
          </p:nvPr>
        </p:nvSpPr>
        <p:spPr/>
        <p:txBody>
          <a:bodyPr/>
          <a:lstStyle/>
          <a:p>
            <a:pPr>
              <a:defRPr/>
            </a:pPr>
            <a:fld id="{B06E41F8-23B9-454D-90CC-E31BF8A7FBCB}"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2"/>
          </p:nvPr>
        </p:nvSpPr>
        <p:spPr/>
        <p:txBody>
          <a:bodyPr/>
          <a:lstStyle/>
          <a:p>
            <a:pPr>
              <a:defRPr/>
            </a:pPr>
            <a:fld id="{CAB078C3-AD74-4C69-8529-ABFACC42093C}" type="slidenum">
              <a:rPr lang="en-US" smtClean="0"/>
              <a:pPr>
                <a:defRPr/>
              </a:pPr>
              <a:t>‹#›</a:t>
            </a:fld>
            <a:endParaRPr lang="en-US" dirty="0"/>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4" name="Slide Number Placeholder 3"/>
          <p:cNvSpPr>
            <a:spLocks noGrp="1"/>
          </p:cNvSpPr>
          <p:nvPr>
            <p:ph type="sldNum" sz="quarter" idx="12"/>
          </p:nvPr>
        </p:nvSpPr>
        <p:spPr/>
        <p:txBody>
          <a:bodyPr/>
          <a:lstStyle/>
          <a:p>
            <a:pPr>
              <a:defRPr/>
            </a:pPr>
            <a:fld id="{F6D544F7-41D2-4889-B2EC-B0B2B2B8DC54}" type="slidenum">
              <a:rPr lang="en-US" smtClean="0"/>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7" name="Slide Number Placeholder 6"/>
          <p:cNvSpPr>
            <a:spLocks noGrp="1"/>
          </p:cNvSpPr>
          <p:nvPr>
            <p:ph type="sldNum" sz="quarter" idx="12"/>
          </p:nvPr>
        </p:nvSpPr>
        <p:spPr/>
        <p:txBody>
          <a:bodyPr/>
          <a:lstStyle/>
          <a:p>
            <a:pPr>
              <a:defRPr/>
            </a:pPr>
            <a:fld id="{65EE8385-873D-4308-8CE2-51B606282F1A}"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9944E1B-9771-4FC4-AD8A-F994E9D70635}"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a:defRPr/>
            </a:pPr>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r>
              <a:rPr lang="en-US" smtClean="0"/>
              <a:t>Information Technology Project Management, Seventh Edition</a:t>
            </a:r>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2917F4C6-6F30-47C3-875F-46DAC858CAAF}" type="slidenum">
              <a:rPr lang="en-US" smtClean="0"/>
              <a:pPr>
                <a:defRPr/>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p>
            <a:pPr>
              <a:defRPr/>
            </a:pPr>
            <a:fld id="{13418779-1B42-43E3-AD0F-719051D42099}" type="slidenum">
              <a:rPr lang="en-US" smtClean="0"/>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p>
            <a:pPr>
              <a:defRPr/>
            </a:pPr>
            <a:fld id="{D078B0EE-74BD-464F-A113-BF9301018BFA}"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AAEC6576-CCC7-4A49-9300-5D4A8C0C3FCD}"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2CF7F4D-3FF6-43A6-95C4-A0F445624490}"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D369936D-4006-447B-98FA-06B4AD980D9C}"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E6A05362-07AE-46AF-A279-AD4E819CBD93}"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9287C05-0F34-4950-B296-371F2131F88A}"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75E4512B-0B1B-484E-988E-3B1C4969C8AE}"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34E609A-7A24-4D1A-B4F5-D3869A206C5A}"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lnSpc>
                <a:spcPct val="90000"/>
              </a:lnSpc>
              <a:spcBef>
                <a:spcPct val="20000"/>
              </a:spcBef>
              <a:buFontTx/>
              <a:buChar char="•"/>
              <a:defRPr sz="1200">
                <a:solidFill>
                  <a:srgbClr val="898989"/>
                </a:solidFill>
                <a:latin typeface="Times New Roman" pitchFamily="18" charset="0"/>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lnSpc>
                <a:spcPct val="90000"/>
              </a:lnSpc>
              <a:spcBef>
                <a:spcPct val="20000"/>
              </a:spcBef>
              <a:buFontTx/>
              <a:buChar char="•"/>
              <a:defRPr sz="1200">
                <a:solidFill>
                  <a:srgbClr val="898989"/>
                </a:solidFill>
                <a:latin typeface="Times New Roman" pitchFamily="18" charset="0"/>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lnSpc>
                <a:spcPct val="90000"/>
              </a:lnSpc>
              <a:spcBef>
                <a:spcPct val="20000"/>
              </a:spcBef>
              <a:buFontTx/>
              <a:buChar char="•"/>
              <a:defRPr sz="1200">
                <a:solidFill>
                  <a:schemeClr val="tx1">
                    <a:tint val="75000"/>
                  </a:schemeClr>
                </a:solidFill>
                <a:latin typeface="Times New Roman" pitchFamily="18" charset="0"/>
              </a:defRPr>
            </a:lvl1pPr>
          </a:lstStyle>
          <a:p>
            <a:pPr>
              <a:defRPr/>
            </a:pPr>
            <a:fld id="{1BD45D22-0321-4823-8238-266049D2529C}"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r>
              <a:rPr lang="en-US" smtClean="0"/>
              <a:t>Information Technology Project Management, Seventh Edition</a:t>
            </a:r>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1BD45D22-0321-4823-8238-266049D2529C}"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Lst>
  <p:hf hd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33400" y="1600200"/>
            <a:ext cx="7772400" cy="1349375"/>
          </a:xfrm>
        </p:spPr>
        <p:txBody>
          <a:bodyPr>
            <a:noAutofit/>
          </a:bodyPr>
          <a:lstStyle/>
          <a:p>
            <a:pPr eaLnBrk="1" fontAlgn="auto" hangingPunct="1">
              <a:spcAft>
                <a:spcPts val="0"/>
              </a:spcAft>
              <a:defRPr/>
            </a:pPr>
            <a:r>
              <a:rPr dirty="0">
                <a:effectLst>
                  <a:outerShdw blurRad="38100" dist="38100" dir="2700000" algn="tl">
                    <a:srgbClr val="FFFFFF"/>
                  </a:outerShdw>
                </a:effectLst>
                <a:latin typeface="Arial Rounded MT Bold" pitchFamily="34" charset="0"/>
              </a:rPr>
              <a:t>Chapter </a:t>
            </a:r>
            <a:r>
              <a:rPr dirty="0" smtClean="0">
                <a:effectLst>
                  <a:outerShdw blurRad="38100" dist="38100" dir="2700000" algn="tl">
                    <a:srgbClr val="FFFFFF"/>
                  </a:outerShdw>
                </a:effectLst>
                <a:latin typeface="Arial Rounded MT Bold" pitchFamily="34" charset="0"/>
              </a:rPr>
              <a:t>4:</a:t>
            </a:r>
            <a:r>
              <a:rPr dirty="0">
                <a:effectLst>
                  <a:outerShdw blurRad="38100" dist="38100" dir="2700000" algn="tl">
                    <a:srgbClr val="FFFFFF"/>
                  </a:outerShdw>
                </a:effectLst>
                <a:latin typeface="Arial Rounded MT Bold" pitchFamily="34" charset="0"/>
              </a:rPr>
              <a:t/>
            </a:r>
            <a:br>
              <a:rPr dirty="0">
                <a:effectLst>
                  <a:outerShdw blurRad="38100" dist="38100" dir="2700000" algn="tl">
                    <a:srgbClr val="FFFFFF"/>
                  </a:outerShdw>
                </a:effectLst>
                <a:latin typeface="Arial Rounded MT Bold" pitchFamily="34" charset="0"/>
              </a:rPr>
            </a:br>
            <a:r>
              <a:rPr dirty="0" smtClean="0">
                <a:effectLst>
                  <a:outerShdw blurRad="38100" dist="38100" dir="2700000" algn="tl">
                    <a:srgbClr val="FFFFFF"/>
                  </a:outerShdw>
                </a:effectLst>
                <a:latin typeface="Arial Rounded MT Bold" pitchFamily="34" charset="0"/>
              </a:rPr>
              <a:t>Project Integration Management</a:t>
            </a:r>
            <a:endParaRPr dirty="0">
              <a:effectLst>
                <a:outerShdw blurRad="38100" dist="38100" dir="2700000" algn="tl">
                  <a:srgbClr val="FFFFFF"/>
                </a:outerShdw>
              </a:effectLst>
              <a:latin typeface="Arial Rounded MT Bold" pitchFamily="34" charset="0"/>
            </a:endParaRPr>
          </a:p>
        </p:txBody>
      </p:sp>
      <p:sp>
        <p:nvSpPr>
          <p:cNvPr id="5" name="Rectangle 3"/>
          <p:cNvSpPr>
            <a:spLocks noChangeArrowheads="1"/>
          </p:cNvSpPr>
          <p:nvPr/>
        </p:nvSpPr>
        <p:spPr bwMode="auto">
          <a:xfrm>
            <a:off x="152400" y="3657600"/>
            <a:ext cx="5791200" cy="1349375"/>
          </a:xfrm>
          <a:prstGeom prst="rect">
            <a:avLst/>
          </a:prstGeom>
          <a:noFill/>
          <a:ln w="9525">
            <a:noFill/>
            <a:miter lim="800000"/>
            <a:headEnd/>
            <a:tailEnd/>
          </a:ln>
          <a:effectLst/>
        </p:spPr>
        <p:txBody>
          <a:bodyPr/>
          <a:lstStyle/>
          <a:p>
            <a:pPr>
              <a:defRPr/>
            </a:pPr>
            <a:r>
              <a:rPr lang="en-US" sz="2800" b="1" dirty="0">
                <a:solidFill>
                  <a:schemeClr val="tx2"/>
                </a:solidFill>
                <a:effectLst>
                  <a:outerShdw blurRad="38100" dist="38100" dir="2700000" algn="tl">
                    <a:srgbClr val="FFFFFF"/>
                  </a:outerShdw>
                </a:effectLst>
                <a:latin typeface="Arial Rounded MT Bold" pitchFamily="34" charset="0"/>
                <a:ea typeface="+mj-ea"/>
                <a:cs typeface="+mj-cs"/>
              </a:rPr>
              <a:t>Information Technology Project </a:t>
            </a:r>
            <a:r>
              <a:rPr lang="en-US" sz="2800" b="1" dirty="0" smtClean="0">
                <a:solidFill>
                  <a:schemeClr val="tx2"/>
                </a:solidFill>
                <a:effectLst>
                  <a:outerShdw blurRad="38100" dist="38100" dir="2700000" algn="tl">
                    <a:srgbClr val="FFFFFF"/>
                  </a:outerShdw>
                </a:effectLst>
                <a:latin typeface="Arial Rounded MT Bold" pitchFamily="34" charset="0"/>
                <a:ea typeface="+mj-ea"/>
                <a:cs typeface="+mj-cs"/>
              </a:rPr>
              <a:t>Management, Seventh Edition</a:t>
            </a:r>
            <a:endParaRPr lang="en-US" sz="2800" b="1" dirty="0">
              <a:solidFill>
                <a:schemeClr val="tx2"/>
              </a:solidFill>
              <a:effectLst>
                <a:outerShdw blurRad="38100" dist="38100" dir="2700000" algn="tl">
                  <a:srgbClr val="FFFFFF"/>
                </a:outerShdw>
              </a:effectLst>
              <a:latin typeface="Arial Rounded MT Bold" pitchFamily="34" charset="0"/>
              <a:ea typeface="+mj-ea"/>
              <a:cs typeface="+mj-cs"/>
            </a:endParaRPr>
          </a:p>
        </p:txBody>
      </p:sp>
      <p:sp>
        <p:nvSpPr>
          <p:cNvPr id="7" name="TextBox 6"/>
          <p:cNvSpPr txBox="1"/>
          <p:nvPr/>
        </p:nvSpPr>
        <p:spPr>
          <a:xfrm>
            <a:off x="304800" y="5791200"/>
            <a:ext cx="4793300" cy="430887"/>
          </a:xfrm>
          <a:prstGeom prst="rect">
            <a:avLst/>
          </a:prstGeom>
          <a:noFill/>
        </p:spPr>
        <p:txBody>
          <a:bodyPr wrap="none" rtlCol="0">
            <a:spAutoFit/>
          </a:bodyPr>
          <a:lstStyle/>
          <a:p>
            <a:r>
              <a:rPr lang="en-US" dirty="0" smtClean="0"/>
              <a:t>Note: See the text itself for full citations.</a:t>
            </a:r>
            <a:endParaRPr lang="en-US" dirty="0"/>
          </a:p>
        </p:txBody>
      </p:sp>
      <p:pic>
        <p:nvPicPr>
          <p:cNvPr id="8" name="Picture 5" descr="Information Technology Project Manag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0153" y="3034843"/>
            <a:ext cx="2971800" cy="2971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3"/>
          <p:cNvSpPr>
            <a:spLocks noGrp="1" noChangeArrowheads="1"/>
          </p:cNvSpPr>
          <p:nvPr>
            <p:ph idx="1"/>
          </p:nvPr>
        </p:nvSpPr>
        <p:spPr>
          <a:xfrm>
            <a:off x="457200" y="1481328"/>
            <a:ext cx="8382000" cy="4690872"/>
          </a:xfrm>
        </p:spPr>
        <p:txBody>
          <a:bodyPr>
            <a:normAutofit fontScale="92500" lnSpcReduction="20000"/>
          </a:bodyPr>
          <a:lstStyle/>
          <a:p>
            <a:r>
              <a:rPr lang="en-US" dirty="0"/>
              <a:t>Explain project execution, its relationship to project planning, the </a:t>
            </a:r>
            <a:r>
              <a:rPr lang="en-US" dirty="0" smtClean="0"/>
              <a:t>factors related </a:t>
            </a:r>
            <a:r>
              <a:rPr lang="en-US" dirty="0"/>
              <a:t>to successful results, and tools and techniques to assist in </a:t>
            </a:r>
            <a:r>
              <a:rPr lang="en-US" dirty="0" smtClean="0"/>
              <a:t>directing and </a:t>
            </a:r>
            <a:r>
              <a:rPr lang="en-US" dirty="0"/>
              <a:t>managing project work</a:t>
            </a:r>
          </a:p>
          <a:p>
            <a:r>
              <a:rPr lang="en-US" dirty="0" smtClean="0"/>
              <a:t>Describe </a:t>
            </a:r>
            <a:r>
              <a:rPr lang="en-US" dirty="0"/>
              <a:t>the process of monitoring and controlling a project</a:t>
            </a:r>
          </a:p>
          <a:p>
            <a:r>
              <a:rPr lang="en-US" dirty="0" smtClean="0"/>
              <a:t>Understand </a:t>
            </a:r>
            <a:r>
              <a:rPr lang="en-US" dirty="0"/>
              <a:t>the integrated change control process, planning for </a:t>
            </a:r>
            <a:r>
              <a:rPr lang="en-US" dirty="0" smtClean="0"/>
              <a:t>and managing </a:t>
            </a:r>
            <a:r>
              <a:rPr lang="en-US" dirty="0"/>
              <a:t>changes on information technology (IT) projects, and </a:t>
            </a:r>
            <a:r>
              <a:rPr lang="en-US" dirty="0" smtClean="0"/>
              <a:t>developing and </a:t>
            </a:r>
            <a:r>
              <a:rPr lang="en-US" dirty="0"/>
              <a:t>using a change control system</a:t>
            </a:r>
          </a:p>
          <a:p>
            <a:r>
              <a:rPr lang="en-US" dirty="0" smtClean="0"/>
              <a:t>Explain </a:t>
            </a:r>
            <a:r>
              <a:rPr lang="en-US" dirty="0"/>
              <a:t>the importance of developing and following good procedures </a:t>
            </a:r>
            <a:r>
              <a:rPr lang="en-US" dirty="0" smtClean="0"/>
              <a:t>for closing </a:t>
            </a:r>
            <a:r>
              <a:rPr lang="en-US" dirty="0"/>
              <a:t>projects</a:t>
            </a:r>
          </a:p>
          <a:p>
            <a:r>
              <a:rPr lang="en-US" dirty="0" smtClean="0"/>
              <a:t>Describe </a:t>
            </a:r>
            <a:r>
              <a:rPr lang="en-US" dirty="0"/>
              <a:t>how software can assist in project integration management</a:t>
            </a:r>
            <a:endParaRPr lang="en-US" dirty="0" smtClean="0"/>
          </a:p>
        </p:txBody>
      </p:sp>
      <p:sp>
        <p:nvSpPr>
          <p:cNvPr id="10242"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6DA413B7-C3AB-4BA8-9874-CC909DD0207D}" type="slidenum">
              <a:rPr lang="en-US"/>
              <a:pPr>
                <a:defRPr/>
              </a:pPr>
              <a:t>10</a:t>
            </a:fld>
            <a:endParaRPr lang="en-US" dirty="0"/>
          </a:p>
        </p:txBody>
      </p:sp>
      <p:sp>
        <p:nvSpPr>
          <p:cNvPr id="10244" name="Rectangle 2"/>
          <p:cNvSpPr>
            <a:spLocks noGrp="1" noChangeArrowheads="1"/>
          </p:cNvSpPr>
          <p:nvPr>
            <p:ph type="title"/>
          </p:nvPr>
        </p:nvSpPr>
        <p:spPr/>
        <p:txBody>
          <a:bodyPr/>
          <a:lstStyle/>
          <a:p>
            <a:r>
              <a:rPr lang="en-US" dirty="0" smtClean="0"/>
              <a:t>Learning Objectives</a:t>
            </a:r>
          </a:p>
        </p:txBody>
      </p:sp>
    </p:spTree>
    <p:extLst>
      <p:ext uri="{BB962C8B-B14F-4D97-AF65-F5344CB8AC3E}">
        <p14:creationId xmlns:p14="http://schemas.microsoft.com/office/powerpoint/2010/main" val="2069947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3"/>
          <p:cNvSpPr>
            <a:spLocks noGrp="1" noChangeArrowheads="1"/>
          </p:cNvSpPr>
          <p:nvPr>
            <p:ph idx="1"/>
          </p:nvPr>
        </p:nvSpPr>
        <p:spPr>
          <a:xfrm>
            <a:off x="533400" y="1524000"/>
            <a:ext cx="8186738" cy="4791075"/>
          </a:xfrm>
        </p:spPr>
        <p:txBody>
          <a:bodyPr/>
          <a:lstStyle/>
          <a:p>
            <a:r>
              <a:rPr lang="en-US" dirty="0" smtClean="0"/>
              <a:t>Project managers must </a:t>
            </a:r>
            <a:r>
              <a:rPr lang="en-US" dirty="0" smtClean="0">
                <a:solidFill>
                  <a:srgbClr val="277E29"/>
                </a:solidFill>
              </a:rPr>
              <a:t>coordinate</a:t>
            </a:r>
            <a:r>
              <a:rPr lang="en-US" dirty="0" smtClean="0"/>
              <a:t> all of the other knowledge areas throughout a project’s life cycle</a:t>
            </a:r>
          </a:p>
          <a:p>
            <a:r>
              <a:rPr lang="en-US" dirty="0" smtClean="0"/>
              <a:t>Many new project managers have trouble looking at the “big picture” and want to focus on too many details </a:t>
            </a:r>
          </a:p>
          <a:p>
            <a:r>
              <a:rPr lang="en-US" dirty="0" smtClean="0"/>
              <a:t>Project integration management is </a:t>
            </a:r>
            <a:r>
              <a:rPr lang="en-US" i="1" dirty="0" smtClean="0">
                <a:solidFill>
                  <a:srgbClr val="C00000"/>
                </a:solidFill>
              </a:rPr>
              <a:t>not</a:t>
            </a:r>
            <a:r>
              <a:rPr lang="en-US" dirty="0" smtClean="0">
                <a:solidFill>
                  <a:srgbClr val="C00000"/>
                </a:solidFill>
              </a:rPr>
              <a:t> </a:t>
            </a:r>
            <a:r>
              <a:rPr lang="en-US" dirty="0" smtClean="0"/>
              <a:t>the same thing as software integration</a:t>
            </a:r>
          </a:p>
        </p:txBody>
      </p:sp>
      <p:sp>
        <p:nvSpPr>
          <p:cNvPr id="12290"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108FECDF-36A7-44D1-8BAF-7A36463139A5}" type="slidenum">
              <a:rPr lang="en-US"/>
              <a:pPr>
                <a:defRPr/>
              </a:pPr>
              <a:t>11</a:t>
            </a:fld>
            <a:endParaRPr lang="en-US" dirty="0"/>
          </a:p>
        </p:txBody>
      </p:sp>
      <p:sp>
        <p:nvSpPr>
          <p:cNvPr id="12292" name="Rectangle 2"/>
          <p:cNvSpPr>
            <a:spLocks noGrp="1" noChangeArrowheads="1"/>
          </p:cNvSpPr>
          <p:nvPr>
            <p:ph type="title"/>
          </p:nvPr>
        </p:nvSpPr>
        <p:spPr/>
        <p:txBody>
          <a:bodyPr>
            <a:normAutofit fontScale="90000"/>
          </a:bodyPr>
          <a:lstStyle/>
          <a:p>
            <a:r>
              <a:rPr lang="en-US" sz="3600" dirty="0" smtClean="0"/>
              <a:t>The Key to Overall Project Success: Good Project Integration Management</a:t>
            </a:r>
            <a:endParaRPr lang="en-US" dirty="0" smtClean="0"/>
          </a:p>
        </p:txBody>
      </p:sp>
    </p:spTree>
    <p:extLst>
      <p:ext uri="{BB962C8B-B14F-4D97-AF65-F5344CB8AC3E}">
        <p14:creationId xmlns:p14="http://schemas.microsoft.com/office/powerpoint/2010/main" val="17619571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3"/>
          <p:cNvSpPr>
            <a:spLocks noGrp="1" noChangeArrowheads="1"/>
          </p:cNvSpPr>
          <p:nvPr>
            <p:ph idx="1"/>
          </p:nvPr>
        </p:nvSpPr>
        <p:spPr/>
        <p:txBody>
          <a:bodyPr/>
          <a:lstStyle/>
          <a:p>
            <a:pPr>
              <a:lnSpc>
                <a:spcPct val="90000"/>
              </a:lnSpc>
            </a:pPr>
            <a:r>
              <a:rPr lang="en-US" dirty="0" smtClean="0"/>
              <a:t>A </a:t>
            </a:r>
            <a:r>
              <a:rPr lang="en-US" b="1" dirty="0" smtClean="0"/>
              <a:t>process</a:t>
            </a:r>
            <a:r>
              <a:rPr lang="en-US" dirty="0" smtClean="0"/>
              <a:t> is a series of actions directed toward a particular result</a:t>
            </a:r>
          </a:p>
          <a:p>
            <a:pPr>
              <a:lnSpc>
                <a:spcPct val="90000"/>
              </a:lnSpc>
            </a:pPr>
            <a:r>
              <a:rPr lang="en-US" dirty="0" smtClean="0"/>
              <a:t>Project management can be viewed as a </a:t>
            </a:r>
            <a:r>
              <a:rPr lang="en-US" dirty="0" smtClean="0">
                <a:solidFill>
                  <a:srgbClr val="FF0000"/>
                </a:solidFill>
              </a:rPr>
              <a:t>number of interlinked processes</a:t>
            </a:r>
          </a:p>
          <a:p>
            <a:pPr>
              <a:lnSpc>
                <a:spcPct val="90000"/>
              </a:lnSpc>
            </a:pPr>
            <a:r>
              <a:rPr lang="en-US" dirty="0" smtClean="0"/>
              <a:t>The project management process groups include</a:t>
            </a:r>
          </a:p>
          <a:p>
            <a:pPr lvl="1">
              <a:lnSpc>
                <a:spcPct val="90000"/>
              </a:lnSpc>
            </a:pPr>
            <a:r>
              <a:rPr lang="en-US" dirty="0" smtClean="0">
                <a:solidFill>
                  <a:srgbClr val="277E29"/>
                </a:solidFill>
              </a:rPr>
              <a:t>initiating</a:t>
            </a:r>
            <a:r>
              <a:rPr lang="en-US" dirty="0" smtClean="0"/>
              <a:t> processes</a:t>
            </a:r>
          </a:p>
          <a:p>
            <a:pPr lvl="1">
              <a:lnSpc>
                <a:spcPct val="90000"/>
              </a:lnSpc>
            </a:pPr>
            <a:r>
              <a:rPr lang="en-US" dirty="0" smtClean="0">
                <a:solidFill>
                  <a:srgbClr val="277E29"/>
                </a:solidFill>
              </a:rPr>
              <a:t>planning </a:t>
            </a:r>
            <a:r>
              <a:rPr lang="en-US" dirty="0" smtClean="0"/>
              <a:t>processes</a:t>
            </a:r>
          </a:p>
          <a:p>
            <a:pPr lvl="1">
              <a:lnSpc>
                <a:spcPct val="90000"/>
              </a:lnSpc>
            </a:pPr>
            <a:r>
              <a:rPr lang="en-US" dirty="0" smtClean="0">
                <a:solidFill>
                  <a:srgbClr val="277E29"/>
                </a:solidFill>
              </a:rPr>
              <a:t>executing</a:t>
            </a:r>
            <a:r>
              <a:rPr lang="en-US" dirty="0" smtClean="0"/>
              <a:t> processes</a:t>
            </a:r>
          </a:p>
          <a:p>
            <a:pPr lvl="1">
              <a:lnSpc>
                <a:spcPct val="90000"/>
              </a:lnSpc>
            </a:pPr>
            <a:r>
              <a:rPr lang="en-US" dirty="0" smtClean="0">
                <a:solidFill>
                  <a:srgbClr val="277E29"/>
                </a:solidFill>
              </a:rPr>
              <a:t>monitoring</a:t>
            </a:r>
            <a:r>
              <a:rPr lang="en-US" dirty="0" smtClean="0"/>
              <a:t> and controlling processes</a:t>
            </a:r>
          </a:p>
          <a:p>
            <a:pPr lvl="1">
              <a:lnSpc>
                <a:spcPct val="90000"/>
              </a:lnSpc>
            </a:pPr>
            <a:r>
              <a:rPr lang="en-US" dirty="0" smtClean="0">
                <a:solidFill>
                  <a:srgbClr val="277E29"/>
                </a:solidFill>
              </a:rPr>
              <a:t>closing</a:t>
            </a:r>
            <a:r>
              <a:rPr lang="en-US" dirty="0" smtClean="0"/>
              <a:t> processes</a:t>
            </a:r>
          </a:p>
        </p:txBody>
      </p:sp>
      <p:sp>
        <p:nvSpPr>
          <p:cNvPr id="11268" name="Rectangle 2"/>
          <p:cNvSpPr>
            <a:spLocks noGrp="1" noChangeArrowheads="1"/>
          </p:cNvSpPr>
          <p:nvPr>
            <p:ph type="title"/>
          </p:nvPr>
        </p:nvSpPr>
        <p:spPr/>
        <p:txBody>
          <a:bodyPr>
            <a:normAutofit fontScale="90000"/>
          </a:bodyPr>
          <a:lstStyle/>
          <a:p>
            <a:r>
              <a:rPr lang="en-US" dirty="0" smtClean="0"/>
              <a:t>Project Management Process Groups</a:t>
            </a:r>
          </a:p>
        </p:txBody>
      </p:sp>
      <p:sp>
        <p:nvSpPr>
          <p:cNvPr id="5" name="Slide Number Placeholder 4"/>
          <p:cNvSpPr>
            <a:spLocks noGrp="1"/>
          </p:cNvSpPr>
          <p:nvPr>
            <p:ph type="sldNum" sz="quarter" idx="11"/>
          </p:nvPr>
        </p:nvSpPr>
        <p:spPr/>
        <p:txBody>
          <a:bodyPr/>
          <a:lstStyle/>
          <a:p>
            <a:pPr>
              <a:defRPr/>
            </a:pPr>
            <a:fld id="{F8AED908-43D9-4212-A793-D8372221D34A}" type="slidenum">
              <a:rPr lang="en-US"/>
              <a:pPr>
                <a:defRPr/>
              </a:pPr>
              <a:t>12</a:t>
            </a:fld>
            <a:endParaRPr lang="en-US" dirty="0"/>
          </a:p>
        </p:txBody>
      </p:sp>
      <p:sp>
        <p:nvSpPr>
          <p:cNvPr id="6" name="Footer Placeholder 4"/>
          <p:cNvSpPr>
            <a:spLocks noGrp="1"/>
          </p:cNvSpPr>
          <p:nvPr>
            <p:ph type="ftr" sz="quarter" idx="4294967295"/>
          </p:nvPr>
        </p:nvSpPr>
        <p:spPr bwMode="auto">
          <a:xfrm>
            <a:off x="0" y="6492875"/>
            <a:ext cx="2590800" cy="365125"/>
          </a:xfrm>
          <a:prstGeom prst="rect">
            <a:avLst/>
          </a:prstGeom>
          <a:noFill/>
          <a:ln>
            <a:miter lim="800000"/>
            <a:headEnd/>
            <a:tailEnd/>
          </a:ln>
        </p:spPr>
        <p:txBody>
          <a:bodyPr vert="horz" wrap="square" lIns="91440" tIns="45720" rIns="91440" bIns="45720" numCol="1" compatLnSpc="1">
            <a:prstTxWarp prst="textNoShape">
              <a:avLst/>
            </a:prstTxWarp>
          </a:bodyPr>
          <a:lstStyle/>
          <a:p>
            <a:r>
              <a:rPr lang="en-US" smtClean="0"/>
              <a:t>Information Technology Project Management, Seventh Edition</a:t>
            </a:r>
            <a:endParaRPr lang="en-US" dirty="0"/>
          </a:p>
        </p:txBody>
      </p:sp>
    </p:spTree>
    <p:extLst>
      <p:ext uri="{BB962C8B-B14F-4D97-AF65-F5344CB8AC3E}">
        <p14:creationId xmlns:p14="http://schemas.microsoft.com/office/powerpoint/2010/main" val="6012254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3"/>
          <p:cNvSpPr>
            <a:spLocks noGrp="1" noChangeArrowheads="1"/>
          </p:cNvSpPr>
          <p:nvPr>
            <p:ph idx="1"/>
          </p:nvPr>
        </p:nvSpPr>
        <p:spPr>
          <a:xfrm>
            <a:off x="228600" y="1371600"/>
            <a:ext cx="8491538" cy="4791075"/>
          </a:xfrm>
        </p:spPr>
        <p:txBody>
          <a:bodyPr>
            <a:normAutofit/>
          </a:bodyPr>
          <a:lstStyle/>
          <a:p>
            <a:r>
              <a:rPr lang="en-US" dirty="0" smtClean="0">
                <a:solidFill>
                  <a:srgbClr val="277E29"/>
                </a:solidFill>
              </a:rPr>
              <a:t>Developing </a:t>
            </a:r>
            <a:r>
              <a:rPr lang="en-US" dirty="0">
                <a:solidFill>
                  <a:srgbClr val="277E29"/>
                </a:solidFill>
              </a:rPr>
              <a:t>the project charter </a:t>
            </a:r>
            <a:r>
              <a:rPr lang="en-US" dirty="0"/>
              <a:t>involves working with stakeholders to </a:t>
            </a:r>
            <a:r>
              <a:rPr lang="en-US" dirty="0" smtClean="0"/>
              <a:t>create the </a:t>
            </a:r>
            <a:r>
              <a:rPr lang="en-US" dirty="0"/>
              <a:t>document that formally authorizes a project—</a:t>
            </a:r>
            <a:r>
              <a:rPr lang="en-US" b="1" u="sng" dirty="0">
                <a:solidFill>
                  <a:srgbClr val="FF0000"/>
                </a:solidFill>
              </a:rPr>
              <a:t>the charter</a:t>
            </a:r>
            <a:r>
              <a:rPr lang="en-US" dirty="0"/>
              <a:t>.</a:t>
            </a:r>
          </a:p>
          <a:p>
            <a:r>
              <a:rPr lang="en-US" dirty="0" smtClean="0">
                <a:solidFill>
                  <a:srgbClr val="277E29"/>
                </a:solidFill>
              </a:rPr>
              <a:t>Developing </a:t>
            </a:r>
            <a:r>
              <a:rPr lang="en-US" dirty="0">
                <a:solidFill>
                  <a:srgbClr val="277E29"/>
                </a:solidFill>
              </a:rPr>
              <a:t>the project management plan </a:t>
            </a:r>
            <a:r>
              <a:rPr lang="en-US" dirty="0"/>
              <a:t>involves coordinating all </a:t>
            </a:r>
            <a:r>
              <a:rPr lang="en-US" dirty="0" smtClean="0"/>
              <a:t>planning efforts </a:t>
            </a:r>
            <a:r>
              <a:rPr lang="en-US" dirty="0"/>
              <a:t>to create a consistent, coherent document—</a:t>
            </a:r>
            <a:r>
              <a:rPr lang="en-US" b="1" u="sng" dirty="0">
                <a:solidFill>
                  <a:srgbClr val="FF0000"/>
                </a:solidFill>
              </a:rPr>
              <a:t>the project </a:t>
            </a:r>
            <a:r>
              <a:rPr lang="en-US" b="1" u="sng" dirty="0" smtClean="0">
                <a:solidFill>
                  <a:srgbClr val="FF0000"/>
                </a:solidFill>
              </a:rPr>
              <a:t>management plan</a:t>
            </a:r>
            <a:r>
              <a:rPr lang="en-US" dirty="0"/>
              <a:t>.</a:t>
            </a:r>
          </a:p>
          <a:p>
            <a:r>
              <a:rPr lang="en-US" dirty="0" smtClean="0">
                <a:solidFill>
                  <a:srgbClr val="277E29"/>
                </a:solidFill>
              </a:rPr>
              <a:t>Directing </a:t>
            </a:r>
            <a:r>
              <a:rPr lang="en-US" dirty="0">
                <a:solidFill>
                  <a:srgbClr val="277E29"/>
                </a:solidFill>
              </a:rPr>
              <a:t>and managing project </a:t>
            </a:r>
            <a:r>
              <a:rPr lang="en-US" dirty="0"/>
              <a:t>work involves carrying out the </a:t>
            </a:r>
            <a:r>
              <a:rPr lang="en-US" dirty="0" smtClean="0"/>
              <a:t>project management </a:t>
            </a:r>
            <a:r>
              <a:rPr lang="en-US" dirty="0"/>
              <a:t>plan by performing the activities included in it.</a:t>
            </a:r>
            <a:endParaRPr lang="en-US" dirty="0" smtClean="0"/>
          </a:p>
        </p:txBody>
      </p:sp>
      <p:sp>
        <p:nvSpPr>
          <p:cNvPr id="13314"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5A638D7D-6CB4-4E4C-8852-D9CAD93D4C45}" type="slidenum">
              <a:rPr lang="en-US"/>
              <a:pPr>
                <a:defRPr/>
              </a:pPr>
              <a:t>13</a:t>
            </a:fld>
            <a:endParaRPr lang="en-US" dirty="0"/>
          </a:p>
        </p:txBody>
      </p:sp>
      <p:sp>
        <p:nvSpPr>
          <p:cNvPr id="13316" name="Rectangle 2"/>
          <p:cNvSpPr>
            <a:spLocks noGrp="1" noChangeArrowheads="1"/>
          </p:cNvSpPr>
          <p:nvPr>
            <p:ph type="title"/>
          </p:nvPr>
        </p:nvSpPr>
        <p:spPr/>
        <p:txBody>
          <a:bodyPr>
            <a:normAutofit fontScale="90000"/>
          </a:bodyPr>
          <a:lstStyle/>
          <a:p>
            <a:r>
              <a:rPr lang="en-US" dirty="0" smtClean="0"/>
              <a:t>Project Integration Management Processes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3"/>
          <p:cNvSpPr>
            <a:spLocks noGrp="1" noChangeArrowheads="1"/>
          </p:cNvSpPr>
          <p:nvPr>
            <p:ph idx="1"/>
          </p:nvPr>
        </p:nvSpPr>
        <p:spPr>
          <a:xfrm>
            <a:off x="457200" y="1676400"/>
            <a:ext cx="8229600" cy="4330891"/>
          </a:xfrm>
        </p:spPr>
        <p:txBody>
          <a:bodyPr>
            <a:normAutofit/>
          </a:bodyPr>
          <a:lstStyle/>
          <a:p>
            <a:r>
              <a:rPr lang="en-US" dirty="0">
                <a:solidFill>
                  <a:srgbClr val="277E29"/>
                </a:solidFill>
              </a:rPr>
              <a:t>Monitoring and controlling </a:t>
            </a:r>
            <a:r>
              <a:rPr lang="en-US" dirty="0"/>
              <a:t>project work involves </a:t>
            </a:r>
            <a:r>
              <a:rPr lang="en-US" dirty="0">
                <a:solidFill>
                  <a:srgbClr val="C00000"/>
                </a:solidFill>
              </a:rPr>
              <a:t>overseeing activities </a:t>
            </a:r>
            <a:r>
              <a:rPr lang="en-US" dirty="0" smtClean="0"/>
              <a:t>to meet </a:t>
            </a:r>
            <a:r>
              <a:rPr lang="en-US" dirty="0"/>
              <a:t>the performance objectives of the </a:t>
            </a:r>
            <a:r>
              <a:rPr lang="en-US" dirty="0" smtClean="0"/>
              <a:t>project</a:t>
            </a:r>
          </a:p>
          <a:p>
            <a:r>
              <a:rPr lang="en-US" dirty="0" smtClean="0"/>
              <a:t>Performing </a:t>
            </a:r>
            <a:r>
              <a:rPr lang="en-US" dirty="0"/>
              <a:t>integrated change control involves identifying, evaluating, </a:t>
            </a:r>
            <a:r>
              <a:rPr lang="en-US" dirty="0" smtClean="0"/>
              <a:t>and managing </a:t>
            </a:r>
            <a:r>
              <a:rPr lang="en-US" dirty="0"/>
              <a:t>changes throughout the project life cycle. </a:t>
            </a:r>
            <a:endParaRPr lang="en-US" dirty="0" smtClean="0"/>
          </a:p>
          <a:p>
            <a:r>
              <a:rPr lang="en-US" dirty="0" smtClean="0">
                <a:solidFill>
                  <a:srgbClr val="277E29"/>
                </a:solidFill>
              </a:rPr>
              <a:t>Closing </a:t>
            </a:r>
            <a:r>
              <a:rPr lang="en-US" dirty="0">
                <a:solidFill>
                  <a:srgbClr val="277E29"/>
                </a:solidFill>
              </a:rPr>
              <a:t>the project </a:t>
            </a:r>
            <a:r>
              <a:rPr lang="en-US" dirty="0"/>
              <a:t>or phase involves finalizing all activities to formally close </a:t>
            </a:r>
            <a:r>
              <a:rPr lang="en-US" dirty="0" smtClean="0"/>
              <a:t>the project </a:t>
            </a:r>
            <a:r>
              <a:rPr lang="en-US" dirty="0"/>
              <a:t>or phase.</a:t>
            </a:r>
            <a:endParaRPr lang="en-US" dirty="0" smtClean="0"/>
          </a:p>
        </p:txBody>
      </p:sp>
      <p:sp>
        <p:nvSpPr>
          <p:cNvPr id="14338"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2D4A2C9D-D88A-4E49-9868-C35180CCD6D8}" type="slidenum">
              <a:rPr lang="en-US"/>
              <a:pPr>
                <a:defRPr/>
              </a:pPr>
              <a:t>14</a:t>
            </a:fld>
            <a:endParaRPr lang="en-US" dirty="0"/>
          </a:p>
        </p:txBody>
      </p:sp>
      <p:sp>
        <p:nvSpPr>
          <p:cNvPr id="14340" name="Rectangle 2"/>
          <p:cNvSpPr>
            <a:spLocks noGrp="1" noChangeArrowheads="1"/>
          </p:cNvSpPr>
          <p:nvPr>
            <p:ph type="title"/>
          </p:nvPr>
        </p:nvSpPr>
        <p:spPr/>
        <p:txBody>
          <a:bodyPr>
            <a:normAutofit fontScale="90000"/>
          </a:bodyPr>
          <a:lstStyle/>
          <a:p>
            <a:r>
              <a:rPr lang="en-US" dirty="0" smtClean="0"/>
              <a:t>Project Integration Management Processes (cont’d)</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B7F9B484-929C-4C7B-8580-630610CAFB17}" type="slidenum">
              <a:rPr lang="en-US" smtClean="0"/>
              <a:pPr>
                <a:defRPr/>
              </a:pPr>
              <a:t>15</a:t>
            </a:fld>
            <a:endParaRPr lang="en-US" dirty="0"/>
          </a:p>
        </p:txBody>
      </p:sp>
      <p:sp>
        <p:nvSpPr>
          <p:cNvPr id="15362" name="Title 1"/>
          <p:cNvSpPr>
            <a:spLocks noGrp="1"/>
          </p:cNvSpPr>
          <p:nvPr>
            <p:ph type="title"/>
          </p:nvPr>
        </p:nvSpPr>
        <p:spPr/>
        <p:txBody>
          <a:bodyPr>
            <a:normAutofit fontScale="90000"/>
          </a:bodyPr>
          <a:lstStyle/>
          <a:p>
            <a:r>
              <a:rPr lang="en-US" dirty="0" smtClean="0"/>
              <a:t>Figure 4-1. Project Integration Management Summary</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447800"/>
            <a:ext cx="6102761" cy="499968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Footer Placeholder 2"/>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4" name="Slide Number Placeholder 3"/>
          <p:cNvSpPr>
            <a:spLocks noGrp="1"/>
          </p:cNvSpPr>
          <p:nvPr>
            <p:ph type="sldNum" sz="quarter" idx="12"/>
          </p:nvPr>
        </p:nvSpPr>
        <p:spPr/>
        <p:txBody>
          <a:bodyPr/>
          <a:lstStyle/>
          <a:p>
            <a:pPr>
              <a:defRPr/>
            </a:pPr>
            <a:fld id="{1953F6A9-037C-4679-A974-5A2F60203CED}" type="slidenum">
              <a:rPr lang="en-US" smtClean="0"/>
              <a:pPr>
                <a:defRPr/>
              </a:pPr>
              <a:t>16</a:t>
            </a:fld>
            <a:endParaRPr lang="en-US" dirty="0"/>
          </a:p>
        </p:txBody>
      </p:sp>
      <p:sp>
        <p:nvSpPr>
          <p:cNvPr id="5" name="Title 4"/>
          <p:cNvSpPr>
            <a:spLocks noGrp="1"/>
          </p:cNvSpPr>
          <p:nvPr>
            <p:ph type="title"/>
          </p:nvPr>
        </p:nvSpPr>
        <p:spPr/>
        <p:txBody>
          <a:bodyPr/>
          <a:lstStyle/>
          <a:p>
            <a:r>
              <a:rPr lang="en-US" dirty="0" smtClean="0"/>
              <a:t>Examples</a:t>
            </a:r>
            <a:endParaRPr lang="en-US" dirty="0"/>
          </a:p>
        </p:txBody>
      </p:sp>
      <p:pic>
        <p:nvPicPr>
          <p:cNvPr id="7170" name="Picture 2" descr="mage result for pmp project management pl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17638"/>
            <a:ext cx="8991600" cy="5440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31314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3"/>
          <p:cNvSpPr>
            <a:spLocks noGrp="1" noChangeArrowheads="1"/>
          </p:cNvSpPr>
          <p:nvPr>
            <p:ph idx="1"/>
          </p:nvPr>
        </p:nvSpPr>
        <p:spPr>
          <a:xfrm>
            <a:off x="381000" y="1371600"/>
            <a:ext cx="8534400" cy="4572000"/>
          </a:xfrm>
        </p:spPr>
        <p:txBody>
          <a:bodyPr/>
          <a:lstStyle/>
          <a:p>
            <a:r>
              <a:rPr lang="en-US" b="1" dirty="0" smtClean="0"/>
              <a:t>Strategic planning</a:t>
            </a:r>
            <a:r>
              <a:rPr lang="en-US" dirty="0" smtClean="0"/>
              <a:t> involves determining long-term objectives, predicting future trends, and projecting the need for new products and services</a:t>
            </a:r>
          </a:p>
          <a:p>
            <a:r>
              <a:rPr lang="en-US" dirty="0" smtClean="0"/>
              <a:t>Organizations often perform a </a:t>
            </a:r>
            <a:r>
              <a:rPr lang="en-US" b="1" dirty="0" smtClean="0"/>
              <a:t>SWOT analysis</a:t>
            </a:r>
          </a:p>
          <a:p>
            <a:pPr lvl="1"/>
            <a:r>
              <a:rPr lang="en-US" dirty="0" smtClean="0"/>
              <a:t>analyzing </a:t>
            </a:r>
            <a:r>
              <a:rPr lang="en-US" b="1" dirty="0" smtClean="0"/>
              <a:t>S</a:t>
            </a:r>
            <a:r>
              <a:rPr lang="en-US" dirty="0" smtClean="0"/>
              <a:t>trengths, </a:t>
            </a:r>
            <a:r>
              <a:rPr lang="en-US" b="1" dirty="0" smtClean="0"/>
              <a:t>W</a:t>
            </a:r>
            <a:r>
              <a:rPr lang="en-US" dirty="0" smtClean="0"/>
              <a:t>eaknesses, </a:t>
            </a:r>
            <a:r>
              <a:rPr lang="en-US" b="1" dirty="0" smtClean="0"/>
              <a:t>O</a:t>
            </a:r>
            <a:r>
              <a:rPr lang="en-US" dirty="0" smtClean="0"/>
              <a:t>pportunities, and </a:t>
            </a:r>
            <a:r>
              <a:rPr lang="en-US" b="1" dirty="0" smtClean="0"/>
              <a:t>T</a:t>
            </a:r>
            <a:r>
              <a:rPr lang="en-US" dirty="0" smtClean="0"/>
              <a:t>hreats</a:t>
            </a:r>
          </a:p>
          <a:p>
            <a:r>
              <a:rPr lang="en-US" dirty="0" smtClean="0"/>
              <a:t>As part of strategic planning, organizations</a:t>
            </a:r>
          </a:p>
          <a:p>
            <a:pPr lvl="1"/>
            <a:r>
              <a:rPr lang="en-US" dirty="0" smtClean="0"/>
              <a:t>identify potential projects</a:t>
            </a:r>
          </a:p>
          <a:p>
            <a:pPr lvl="1"/>
            <a:r>
              <a:rPr lang="en-US" dirty="0" smtClean="0"/>
              <a:t>use realistic methods to select which projects to work on</a:t>
            </a:r>
          </a:p>
          <a:p>
            <a:pPr lvl="1"/>
            <a:r>
              <a:rPr lang="en-US" dirty="0" smtClean="0"/>
              <a:t>formalize project initiation by issuing a project charter</a:t>
            </a:r>
          </a:p>
          <a:p>
            <a:pPr lvl="1"/>
            <a:endParaRPr lang="en-US" dirty="0" smtClean="0"/>
          </a:p>
        </p:txBody>
      </p:sp>
      <p:sp>
        <p:nvSpPr>
          <p:cNvPr id="17410"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F562F50D-7147-47A1-9605-3B4774429FA5}" type="slidenum">
              <a:rPr lang="en-US"/>
              <a:pPr>
                <a:defRPr/>
              </a:pPr>
              <a:t>17</a:t>
            </a:fld>
            <a:endParaRPr lang="en-US" dirty="0"/>
          </a:p>
        </p:txBody>
      </p:sp>
      <p:sp>
        <p:nvSpPr>
          <p:cNvPr id="17412" name="Rectangle 2"/>
          <p:cNvSpPr>
            <a:spLocks noGrp="1" noChangeArrowheads="1"/>
          </p:cNvSpPr>
          <p:nvPr>
            <p:ph type="title"/>
          </p:nvPr>
        </p:nvSpPr>
        <p:spPr/>
        <p:txBody>
          <a:bodyPr>
            <a:normAutofit fontScale="90000"/>
          </a:bodyPr>
          <a:lstStyle/>
          <a:p>
            <a:r>
              <a:rPr lang="en-US" dirty="0" smtClean="0"/>
              <a:t>Strategic Planning and Project Selection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4" name="Slide Number Placeholder 3"/>
          <p:cNvSpPr>
            <a:spLocks noGrp="1"/>
          </p:cNvSpPr>
          <p:nvPr>
            <p:ph type="sldNum" sz="quarter" idx="12"/>
          </p:nvPr>
        </p:nvSpPr>
        <p:spPr/>
        <p:txBody>
          <a:bodyPr/>
          <a:lstStyle/>
          <a:p>
            <a:pPr>
              <a:defRPr/>
            </a:pPr>
            <a:fld id="{1953F6A9-037C-4679-A974-5A2F60203CED}" type="slidenum">
              <a:rPr lang="en-US" smtClean="0"/>
              <a:pPr>
                <a:defRPr/>
              </a:pPr>
              <a:t>18</a:t>
            </a:fld>
            <a:endParaRPr lang="en-US" dirty="0"/>
          </a:p>
        </p:txBody>
      </p:sp>
      <p:sp>
        <p:nvSpPr>
          <p:cNvPr id="5" name="Title 4"/>
          <p:cNvSpPr>
            <a:spLocks noGrp="1"/>
          </p:cNvSpPr>
          <p:nvPr>
            <p:ph type="title"/>
          </p:nvPr>
        </p:nvSpPr>
        <p:spPr>
          <a:xfrm>
            <a:off x="304800" y="152400"/>
            <a:ext cx="8610600" cy="1143000"/>
          </a:xfrm>
        </p:spPr>
        <p:txBody>
          <a:bodyPr>
            <a:noAutofit/>
          </a:bodyPr>
          <a:lstStyle/>
          <a:p>
            <a:r>
              <a:rPr lang="en-US" sz="3200" dirty="0" smtClean="0"/>
              <a:t>Figure 4-2. Mind Map of a SWOT Analysis to Help Identify Potential Projects</a:t>
            </a:r>
            <a:endParaRPr lang="en-US" sz="32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95400"/>
            <a:ext cx="9144000" cy="44196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p>
            <a:pPr>
              <a:defRPr/>
            </a:pPr>
            <a:fld id="{CAB078C3-AD74-4C69-8529-ABFACC42093C}" type="slidenum">
              <a:rPr lang="en-US" smtClean="0"/>
              <a:pPr>
                <a:defRPr/>
              </a:pPr>
              <a:t>19</a:t>
            </a:fld>
            <a:endParaRPr lang="en-US" dirty="0"/>
          </a:p>
        </p:txBody>
      </p:sp>
      <p:sp>
        <p:nvSpPr>
          <p:cNvPr id="18434" name="Rectangle 2"/>
          <p:cNvSpPr>
            <a:spLocks noGrp="1" noChangeArrowheads="1"/>
          </p:cNvSpPr>
          <p:nvPr>
            <p:ph type="title"/>
          </p:nvPr>
        </p:nvSpPr>
        <p:spPr/>
        <p:txBody>
          <a:bodyPr>
            <a:normAutofit fontScale="90000"/>
          </a:bodyPr>
          <a:lstStyle/>
          <a:p>
            <a:r>
              <a:rPr lang="en-US" dirty="0" smtClean="0"/>
              <a:t>Figure 4-3. Information Technology Planning Process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524000"/>
            <a:ext cx="7391399" cy="4852444"/>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362200"/>
            <a:ext cx="8229600" cy="1143000"/>
          </a:xfrm>
          <a:solidFill>
            <a:schemeClr val="bg2">
              <a:lumMod val="50000"/>
            </a:schemeClr>
          </a:solidFill>
        </p:spPr>
        <p:txBody>
          <a:bodyPr>
            <a:normAutofit fontScale="92500" lnSpcReduction="20000"/>
          </a:bodyPr>
          <a:lstStyle/>
          <a:p>
            <a:pPr marL="109728" indent="0" algn="ctr">
              <a:buNone/>
            </a:pPr>
            <a:r>
              <a:rPr lang="en-US" dirty="0" smtClean="0">
                <a:solidFill>
                  <a:schemeClr val="bg1"/>
                </a:solidFill>
              </a:rPr>
              <a:t>Project Management Institute: Overview </a:t>
            </a:r>
          </a:p>
          <a:p>
            <a:pPr marL="109728" indent="0" algn="ctr">
              <a:buNone/>
            </a:pPr>
            <a:r>
              <a:rPr lang="en-US" dirty="0" smtClean="0">
                <a:solidFill>
                  <a:schemeClr val="bg1"/>
                </a:solidFill>
              </a:rPr>
              <a:t> Possible Certifications &amp; Career Paths – Resources- Guidelines-Relationship to  ITPM Course</a:t>
            </a:r>
            <a:endParaRPr lang="en-US" dirty="0">
              <a:solidFill>
                <a:schemeClr val="bg1"/>
              </a:solidFill>
            </a:endParaRPr>
          </a:p>
        </p:txBody>
      </p:sp>
      <p:sp>
        <p:nvSpPr>
          <p:cNvPr id="3" name="Footer Placeholder 2"/>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4" name="Slide Number Placeholder 3"/>
          <p:cNvSpPr>
            <a:spLocks noGrp="1"/>
          </p:cNvSpPr>
          <p:nvPr>
            <p:ph type="sldNum" sz="quarter" idx="12"/>
          </p:nvPr>
        </p:nvSpPr>
        <p:spPr/>
        <p:txBody>
          <a:bodyPr/>
          <a:lstStyle/>
          <a:p>
            <a:pPr>
              <a:defRPr/>
            </a:pPr>
            <a:fld id="{1953F6A9-037C-4679-A974-5A2F60203CED}" type="slidenum">
              <a:rPr lang="en-US" smtClean="0"/>
              <a:pPr>
                <a:defRPr/>
              </a:pPr>
              <a:t>2</a:t>
            </a:fld>
            <a:endParaRPr lang="en-US" dirty="0"/>
          </a:p>
        </p:txBody>
      </p:sp>
    </p:spTree>
    <p:extLst>
      <p:ext uri="{BB962C8B-B14F-4D97-AF65-F5344CB8AC3E}">
        <p14:creationId xmlns:p14="http://schemas.microsoft.com/office/powerpoint/2010/main" val="12817749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Content Placeholder 5"/>
          <p:cNvSpPr>
            <a:spLocks noGrp="1"/>
          </p:cNvSpPr>
          <p:nvPr>
            <p:ph idx="1"/>
          </p:nvPr>
        </p:nvSpPr>
        <p:spPr>
          <a:xfrm>
            <a:off x="304800" y="914400"/>
            <a:ext cx="8305800" cy="4572000"/>
          </a:xfrm>
        </p:spPr>
        <p:txBody>
          <a:bodyPr>
            <a:normAutofit fontScale="92500" lnSpcReduction="10000"/>
          </a:bodyPr>
          <a:lstStyle/>
          <a:p>
            <a:r>
              <a:rPr lang="en-US" sz="2400" dirty="0" smtClean="0"/>
              <a:t>Only one in seven product concepts comes to fruition. </a:t>
            </a:r>
            <a:r>
              <a:rPr lang="en-US" sz="2400" dirty="0" smtClean="0">
                <a:solidFill>
                  <a:srgbClr val="C00000"/>
                </a:solidFill>
              </a:rPr>
              <a:t>Why is it that some companies, like Proctor &amp; Gamble, Johnson and Johnson, Hewlett Packard, and Sony are consistently successful in  New Product Development (NPD)?</a:t>
            </a:r>
          </a:p>
          <a:p>
            <a:pPr marL="109728" indent="0">
              <a:buNone/>
            </a:pPr>
            <a:r>
              <a:rPr lang="en-US" sz="2400" dirty="0" smtClean="0"/>
              <a:t> Because they use a disciplined, systematic approach to NPD projects based on best practices</a:t>
            </a:r>
          </a:p>
          <a:p>
            <a:r>
              <a:rPr lang="en-US" sz="2400" dirty="0" smtClean="0"/>
              <a:t>Four important forces behind NPD success include the following:</a:t>
            </a:r>
          </a:p>
          <a:p>
            <a:pPr marL="731838" lvl="1" indent="-457200">
              <a:buFont typeface="Arial" charset="0"/>
              <a:buAutoNum type="arabicPeriod"/>
            </a:pPr>
            <a:r>
              <a:rPr lang="en-US" sz="2000" dirty="0" smtClean="0"/>
              <a:t>A </a:t>
            </a:r>
            <a:r>
              <a:rPr lang="en-US" sz="2000" dirty="0" smtClean="0">
                <a:solidFill>
                  <a:srgbClr val="277E29"/>
                </a:solidFill>
              </a:rPr>
              <a:t>product innovation and technology</a:t>
            </a:r>
            <a:r>
              <a:rPr lang="en-US" sz="2000" u="sng" dirty="0" smtClean="0">
                <a:solidFill>
                  <a:srgbClr val="277E29"/>
                </a:solidFill>
              </a:rPr>
              <a:t> strategy </a:t>
            </a:r>
            <a:r>
              <a:rPr lang="en-US" sz="2000" dirty="0" smtClean="0"/>
              <a:t>for the business</a:t>
            </a:r>
          </a:p>
          <a:p>
            <a:pPr marL="731838" lvl="1" indent="-457200">
              <a:buFont typeface="Arial" charset="0"/>
              <a:buAutoNum type="arabicPeriod"/>
            </a:pPr>
            <a:r>
              <a:rPr lang="en-US" sz="2000" dirty="0" smtClean="0">
                <a:solidFill>
                  <a:srgbClr val="277E29"/>
                </a:solidFill>
              </a:rPr>
              <a:t>Resource commitment </a:t>
            </a:r>
            <a:r>
              <a:rPr lang="en-US" sz="2000" dirty="0" smtClean="0"/>
              <a:t>and focusing on the right projects, or solid portfolio management</a:t>
            </a:r>
          </a:p>
          <a:p>
            <a:pPr marL="731838" lvl="1" indent="-457200">
              <a:buFont typeface="Arial" charset="0"/>
              <a:buAutoNum type="arabicPeriod"/>
            </a:pPr>
            <a:r>
              <a:rPr lang="en-US" sz="2000" dirty="0" smtClean="0"/>
              <a:t>An </a:t>
            </a:r>
            <a:r>
              <a:rPr lang="en-US" sz="2000" dirty="0" smtClean="0">
                <a:solidFill>
                  <a:srgbClr val="277E29"/>
                </a:solidFill>
              </a:rPr>
              <a:t>effective, flexible </a:t>
            </a:r>
            <a:r>
              <a:rPr lang="en-US" sz="2000" dirty="0" smtClean="0"/>
              <a:t>and streamlined </a:t>
            </a:r>
            <a:r>
              <a:rPr lang="en-US" sz="2000" dirty="0" smtClean="0">
                <a:solidFill>
                  <a:srgbClr val="277E29"/>
                </a:solidFill>
              </a:rPr>
              <a:t>idea</a:t>
            </a:r>
            <a:r>
              <a:rPr lang="en-US" sz="2000" dirty="0" smtClean="0"/>
              <a:t>-to-launch process</a:t>
            </a:r>
          </a:p>
          <a:p>
            <a:pPr marL="731838" lvl="1" indent="-457200">
              <a:buFont typeface="Arial" charset="0"/>
              <a:buAutoNum type="arabicPeriod"/>
            </a:pPr>
            <a:r>
              <a:rPr lang="en-US" sz="2000" dirty="0" smtClean="0"/>
              <a:t>The </a:t>
            </a:r>
            <a:r>
              <a:rPr lang="en-US" sz="2000" dirty="0" smtClean="0">
                <a:solidFill>
                  <a:srgbClr val="277E29"/>
                </a:solidFill>
              </a:rPr>
              <a:t>right climate and culture for innovation</a:t>
            </a:r>
            <a:r>
              <a:rPr lang="en-US" sz="2000" dirty="0" smtClean="0"/>
              <a:t>, </a:t>
            </a:r>
            <a:r>
              <a:rPr lang="en-US" sz="2000" dirty="0" smtClean="0">
                <a:solidFill>
                  <a:srgbClr val="277E29"/>
                </a:solidFill>
              </a:rPr>
              <a:t>true cross-functional teams</a:t>
            </a:r>
            <a:r>
              <a:rPr lang="en-US" sz="2000" dirty="0" smtClean="0"/>
              <a:t>, and </a:t>
            </a:r>
            <a:r>
              <a:rPr lang="en-US" sz="2000" u="sng" dirty="0" smtClean="0">
                <a:solidFill>
                  <a:srgbClr val="277E29"/>
                </a:solidFill>
              </a:rPr>
              <a:t>senior management commitment </a:t>
            </a:r>
            <a:r>
              <a:rPr lang="en-US" sz="2000" dirty="0" smtClean="0"/>
              <a:t>to NPD</a:t>
            </a:r>
          </a:p>
        </p:txBody>
      </p:sp>
      <p:sp>
        <p:nvSpPr>
          <p:cNvPr id="19460" name="Footer Placeholder 2"/>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4" name="Slide Number Placeholder 3"/>
          <p:cNvSpPr>
            <a:spLocks noGrp="1"/>
          </p:cNvSpPr>
          <p:nvPr>
            <p:ph type="sldNum" sz="quarter" idx="12"/>
          </p:nvPr>
        </p:nvSpPr>
        <p:spPr/>
        <p:txBody>
          <a:bodyPr/>
          <a:lstStyle/>
          <a:p>
            <a:pPr>
              <a:defRPr/>
            </a:pPr>
            <a:fld id="{B76EF56D-7140-4610-A440-80DF878A8FEC}" type="slidenum">
              <a:rPr lang="en-US" smtClean="0"/>
              <a:pPr>
                <a:defRPr/>
              </a:pPr>
              <a:t>20</a:t>
            </a:fld>
            <a:endParaRPr lang="en-US" dirty="0"/>
          </a:p>
        </p:txBody>
      </p:sp>
      <p:sp>
        <p:nvSpPr>
          <p:cNvPr id="19458" name="Title 1"/>
          <p:cNvSpPr>
            <a:spLocks noGrp="1"/>
          </p:cNvSpPr>
          <p:nvPr>
            <p:ph type="title"/>
          </p:nvPr>
        </p:nvSpPr>
        <p:spPr>
          <a:xfrm>
            <a:off x="381000" y="152400"/>
            <a:ext cx="8305800" cy="685800"/>
          </a:xfrm>
        </p:spPr>
        <p:txBody>
          <a:bodyPr>
            <a:normAutofit fontScale="90000"/>
          </a:bodyPr>
          <a:lstStyle/>
          <a:p>
            <a:r>
              <a:rPr lang="en-US" dirty="0" smtClean="0"/>
              <a:t>Best Practice</a:t>
            </a:r>
          </a:p>
        </p:txBody>
      </p:sp>
    </p:spTree>
    <p:extLst>
      <p:ext uri="{BB962C8B-B14F-4D97-AF65-F5344CB8AC3E}">
        <p14:creationId xmlns:p14="http://schemas.microsoft.com/office/powerpoint/2010/main" val="3912361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3"/>
          <p:cNvSpPr>
            <a:spLocks noGrp="1" noChangeArrowheads="1"/>
          </p:cNvSpPr>
          <p:nvPr>
            <p:ph idx="1"/>
          </p:nvPr>
        </p:nvSpPr>
        <p:spPr/>
        <p:txBody>
          <a:bodyPr/>
          <a:lstStyle/>
          <a:p>
            <a:pPr marL="609600" indent="-609600">
              <a:lnSpc>
                <a:spcPct val="90000"/>
              </a:lnSpc>
            </a:pPr>
            <a:r>
              <a:rPr lang="en-US" dirty="0" smtClean="0"/>
              <a:t>There are usually more projects than available time and resources to implement them</a:t>
            </a:r>
          </a:p>
          <a:p>
            <a:pPr marL="609600" indent="-609600">
              <a:lnSpc>
                <a:spcPct val="90000"/>
              </a:lnSpc>
            </a:pPr>
            <a:r>
              <a:rPr lang="en-US" u="sng" dirty="0" smtClean="0">
                <a:solidFill>
                  <a:srgbClr val="C00000"/>
                </a:solidFill>
              </a:rPr>
              <a:t>Methods for selecting projects include</a:t>
            </a:r>
            <a:r>
              <a:rPr lang="en-US" dirty="0" smtClean="0"/>
              <a:t>:</a:t>
            </a:r>
          </a:p>
          <a:p>
            <a:pPr marL="990600" lvl="1" indent="-533400">
              <a:lnSpc>
                <a:spcPct val="90000"/>
              </a:lnSpc>
            </a:pPr>
            <a:r>
              <a:rPr lang="en-US" dirty="0" smtClean="0"/>
              <a:t>focusing on broad </a:t>
            </a:r>
            <a:r>
              <a:rPr lang="en-US" dirty="0" smtClean="0">
                <a:solidFill>
                  <a:srgbClr val="277E29"/>
                </a:solidFill>
              </a:rPr>
              <a:t>organizational needs</a:t>
            </a:r>
          </a:p>
          <a:p>
            <a:pPr marL="990600" lvl="1" indent="-533400">
              <a:lnSpc>
                <a:spcPct val="90000"/>
              </a:lnSpc>
            </a:pPr>
            <a:r>
              <a:rPr lang="en-US" dirty="0" smtClean="0">
                <a:solidFill>
                  <a:srgbClr val="277E29"/>
                </a:solidFill>
              </a:rPr>
              <a:t>categorizing</a:t>
            </a:r>
            <a:r>
              <a:rPr lang="en-US" dirty="0" smtClean="0"/>
              <a:t> information technology projects</a:t>
            </a:r>
          </a:p>
          <a:p>
            <a:pPr marL="990600" lvl="1" indent="-533400">
              <a:lnSpc>
                <a:spcPct val="90000"/>
              </a:lnSpc>
            </a:pPr>
            <a:r>
              <a:rPr lang="en-US" dirty="0" smtClean="0"/>
              <a:t>performing net present value or other </a:t>
            </a:r>
            <a:r>
              <a:rPr lang="en-US" dirty="0" smtClean="0">
                <a:solidFill>
                  <a:srgbClr val="277E29"/>
                </a:solidFill>
              </a:rPr>
              <a:t>financial analyses</a:t>
            </a:r>
          </a:p>
          <a:p>
            <a:pPr marL="990600" lvl="1" indent="-533400">
              <a:lnSpc>
                <a:spcPct val="90000"/>
              </a:lnSpc>
            </a:pPr>
            <a:r>
              <a:rPr lang="en-US" dirty="0" smtClean="0"/>
              <a:t>using a </a:t>
            </a:r>
            <a:r>
              <a:rPr lang="en-US" dirty="0" smtClean="0">
                <a:solidFill>
                  <a:srgbClr val="277E29"/>
                </a:solidFill>
              </a:rPr>
              <a:t>weighted scoring </a:t>
            </a:r>
            <a:r>
              <a:rPr lang="en-US" dirty="0" smtClean="0"/>
              <a:t>model</a:t>
            </a:r>
          </a:p>
          <a:p>
            <a:pPr marL="990600" lvl="1" indent="-533400">
              <a:lnSpc>
                <a:spcPct val="90000"/>
              </a:lnSpc>
            </a:pPr>
            <a:r>
              <a:rPr lang="en-US" dirty="0" smtClean="0"/>
              <a:t>implementing a </a:t>
            </a:r>
            <a:r>
              <a:rPr lang="en-US" dirty="0" smtClean="0">
                <a:solidFill>
                  <a:srgbClr val="277E29"/>
                </a:solidFill>
              </a:rPr>
              <a:t>balanced scorecard</a:t>
            </a:r>
          </a:p>
          <a:p>
            <a:pPr marL="609600" indent="-609600">
              <a:lnSpc>
                <a:spcPct val="90000"/>
              </a:lnSpc>
            </a:pPr>
            <a:endParaRPr lang="en-US" dirty="0" smtClean="0"/>
          </a:p>
        </p:txBody>
      </p:sp>
      <p:sp>
        <p:nvSpPr>
          <p:cNvPr id="20482"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FEE05452-1580-4FA5-B9D2-8062EB9CC5EC}" type="slidenum">
              <a:rPr lang="en-US"/>
              <a:pPr>
                <a:defRPr/>
              </a:pPr>
              <a:t>21</a:t>
            </a:fld>
            <a:endParaRPr lang="en-US" dirty="0"/>
          </a:p>
        </p:txBody>
      </p:sp>
      <p:sp>
        <p:nvSpPr>
          <p:cNvPr id="20484" name="Rectangle 2"/>
          <p:cNvSpPr>
            <a:spLocks noGrp="1" noChangeArrowheads="1"/>
          </p:cNvSpPr>
          <p:nvPr>
            <p:ph type="title"/>
          </p:nvPr>
        </p:nvSpPr>
        <p:spPr/>
        <p:txBody>
          <a:bodyPr/>
          <a:lstStyle/>
          <a:p>
            <a:r>
              <a:rPr lang="en-US" dirty="0" smtClean="0"/>
              <a:t>Methods for Selecting Projects</a:t>
            </a:r>
          </a:p>
        </p:txBody>
      </p:sp>
    </p:spTree>
    <p:extLst>
      <p:ext uri="{BB962C8B-B14F-4D97-AF65-F5344CB8AC3E}">
        <p14:creationId xmlns:p14="http://schemas.microsoft.com/office/powerpoint/2010/main" val="20587648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idx="1"/>
          </p:nvPr>
        </p:nvSpPr>
        <p:spPr/>
        <p:txBody>
          <a:bodyPr/>
          <a:lstStyle/>
          <a:p>
            <a:pPr>
              <a:lnSpc>
                <a:spcPct val="90000"/>
              </a:lnSpc>
            </a:pPr>
            <a:r>
              <a:rPr lang="en-US" dirty="0" smtClean="0"/>
              <a:t>It is often difficult to provide strong justification for many IT projects, but everyone agrees they have a high value</a:t>
            </a:r>
          </a:p>
          <a:p>
            <a:pPr>
              <a:lnSpc>
                <a:spcPct val="90000"/>
              </a:lnSpc>
            </a:pPr>
            <a:r>
              <a:rPr lang="en-US" dirty="0" smtClean="0"/>
              <a:t>“</a:t>
            </a:r>
            <a:r>
              <a:rPr lang="en-US" dirty="0" smtClean="0">
                <a:solidFill>
                  <a:srgbClr val="277E29"/>
                </a:solidFill>
              </a:rPr>
              <a:t>It is better to measure gold roughly than to count pennies precisely</a:t>
            </a:r>
            <a:r>
              <a:rPr lang="en-US" dirty="0" smtClean="0"/>
              <a:t>”</a:t>
            </a:r>
          </a:p>
          <a:p>
            <a:pPr>
              <a:lnSpc>
                <a:spcPct val="90000"/>
              </a:lnSpc>
            </a:pPr>
            <a:r>
              <a:rPr lang="en-US" dirty="0" smtClean="0"/>
              <a:t>Three important criteria for projects:</a:t>
            </a:r>
          </a:p>
          <a:p>
            <a:pPr lvl="1">
              <a:lnSpc>
                <a:spcPct val="90000"/>
              </a:lnSpc>
            </a:pPr>
            <a:r>
              <a:rPr lang="en-US" dirty="0" smtClean="0"/>
              <a:t>There is a</a:t>
            </a:r>
            <a:r>
              <a:rPr lang="en-US" b="1" dirty="0" smtClean="0"/>
              <a:t> </a:t>
            </a:r>
            <a:r>
              <a:rPr lang="en-US" b="1" i="1" dirty="0" smtClean="0">
                <a:solidFill>
                  <a:srgbClr val="277E29"/>
                </a:solidFill>
              </a:rPr>
              <a:t>need</a:t>
            </a:r>
            <a:r>
              <a:rPr lang="en-US" dirty="0" smtClean="0">
                <a:solidFill>
                  <a:srgbClr val="277E29"/>
                </a:solidFill>
              </a:rPr>
              <a:t> </a:t>
            </a:r>
            <a:r>
              <a:rPr lang="en-US" dirty="0" smtClean="0"/>
              <a:t>for the project</a:t>
            </a:r>
          </a:p>
          <a:p>
            <a:pPr lvl="1">
              <a:lnSpc>
                <a:spcPct val="90000"/>
              </a:lnSpc>
            </a:pPr>
            <a:r>
              <a:rPr lang="en-US" dirty="0" smtClean="0"/>
              <a:t>There are</a:t>
            </a:r>
            <a:r>
              <a:rPr lang="en-US" b="1" dirty="0" smtClean="0"/>
              <a:t> </a:t>
            </a:r>
            <a:r>
              <a:rPr lang="en-US" b="1" i="1" dirty="0" smtClean="0">
                <a:solidFill>
                  <a:srgbClr val="277E29"/>
                </a:solidFill>
              </a:rPr>
              <a:t>funds</a:t>
            </a:r>
            <a:r>
              <a:rPr lang="en-US" dirty="0" smtClean="0"/>
              <a:t> available</a:t>
            </a:r>
          </a:p>
          <a:p>
            <a:pPr lvl="1">
              <a:lnSpc>
                <a:spcPct val="90000"/>
              </a:lnSpc>
            </a:pPr>
            <a:r>
              <a:rPr lang="en-US" dirty="0" smtClean="0"/>
              <a:t>There’s a strong </a:t>
            </a:r>
            <a:r>
              <a:rPr lang="en-US" b="1" i="1" dirty="0" smtClean="0">
                <a:solidFill>
                  <a:srgbClr val="277E29"/>
                </a:solidFill>
              </a:rPr>
              <a:t>will</a:t>
            </a:r>
            <a:r>
              <a:rPr lang="en-US" b="1" dirty="0" smtClean="0">
                <a:solidFill>
                  <a:srgbClr val="277E29"/>
                </a:solidFill>
              </a:rPr>
              <a:t> </a:t>
            </a:r>
            <a:r>
              <a:rPr lang="en-US" dirty="0" smtClean="0"/>
              <a:t>to make the project succeed</a:t>
            </a:r>
          </a:p>
        </p:txBody>
      </p:sp>
      <p:sp>
        <p:nvSpPr>
          <p:cNvPr id="21506"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BD863B1E-0E63-4264-9EFC-2B1CDFD972A3}" type="slidenum">
              <a:rPr lang="en-US"/>
              <a:pPr>
                <a:defRPr/>
              </a:pPr>
              <a:t>22</a:t>
            </a:fld>
            <a:endParaRPr lang="en-US" dirty="0"/>
          </a:p>
        </p:txBody>
      </p:sp>
      <p:sp>
        <p:nvSpPr>
          <p:cNvPr id="21508" name="Rectangle 2"/>
          <p:cNvSpPr>
            <a:spLocks noGrp="1" noChangeArrowheads="1"/>
          </p:cNvSpPr>
          <p:nvPr>
            <p:ph type="title"/>
          </p:nvPr>
        </p:nvSpPr>
        <p:spPr/>
        <p:txBody>
          <a:bodyPr>
            <a:normAutofit fontScale="90000"/>
          </a:bodyPr>
          <a:lstStyle/>
          <a:p>
            <a:r>
              <a:rPr lang="en-US" dirty="0" smtClean="0"/>
              <a:t>Focusing on Broad</a:t>
            </a:r>
            <a:br>
              <a:rPr lang="en-US" dirty="0" smtClean="0"/>
            </a:br>
            <a:r>
              <a:rPr lang="en-US" dirty="0" smtClean="0"/>
              <a:t>Organizational Needs</a:t>
            </a:r>
          </a:p>
        </p:txBody>
      </p:sp>
    </p:spTree>
    <p:extLst>
      <p:ext uri="{BB962C8B-B14F-4D97-AF65-F5344CB8AC3E}">
        <p14:creationId xmlns:p14="http://schemas.microsoft.com/office/powerpoint/2010/main" val="14048345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3"/>
          <p:cNvSpPr>
            <a:spLocks noGrp="1" noChangeArrowheads="1"/>
          </p:cNvSpPr>
          <p:nvPr>
            <p:ph idx="1"/>
          </p:nvPr>
        </p:nvSpPr>
        <p:spPr/>
        <p:txBody>
          <a:bodyPr/>
          <a:lstStyle/>
          <a:p>
            <a:r>
              <a:rPr lang="en-US" dirty="0" smtClean="0"/>
              <a:t>One categorization is whether </a:t>
            </a:r>
            <a:r>
              <a:rPr lang="en-US" dirty="0" smtClean="0">
                <a:solidFill>
                  <a:srgbClr val="277E29"/>
                </a:solidFill>
              </a:rPr>
              <a:t>the project addresses</a:t>
            </a:r>
          </a:p>
          <a:p>
            <a:pPr lvl="1"/>
            <a:r>
              <a:rPr lang="en-US" dirty="0" smtClean="0"/>
              <a:t> a problem</a:t>
            </a:r>
          </a:p>
          <a:p>
            <a:pPr lvl="1"/>
            <a:r>
              <a:rPr lang="en-US" dirty="0" smtClean="0"/>
              <a:t>an opportunity, or</a:t>
            </a:r>
          </a:p>
          <a:p>
            <a:pPr lvl="1"/>
            <a:r>
              <a:rPr lang="en-US" dirty="0" smtClean="0"/>
              <a:t>a directive</a:t>
            </a:r>
          </a:p>
          <a:p>
            <a:r>
              <a:rPr lang="en-US" dirty="0" smtClean="0"/>
              <a:t>Another categorization is </a:t>
            </a:r>
            <a:r>
              <a:rPr lang="en-US" dirty="0" smtClean="0">
                <a:solidFill>
                  <a:srgbClr val="277E29"/>
                </a:solidFill>
              </a:rPr>
              <a:t>how long </a:t>
            </a:r>
            <a:r>
              <a:rPr lang="en-US" dirty="0" smtClean="0"/>
              <a:t>it will take to do and when it is needed</a:t>
            </a:r>
          </a:p>
          <a:p>
            <a:r>
              <a:rPr lang="en-US" dirty="0" smtClean="0"/>
              <a:t>Another is the </a:t>
            </a:r>
            <a:r>
              <a:rPr lang="en-US" dirty="0" smtClean="0">
                <a:solidFill>
                  <a:srgbClr val="277E29"/>
                </a:solidFill>
              </a:rPr>
              <a:t>overall priority </a:t>
            </a:r>
            <a:r>
              <a:rPr lang="en-US" dirty="0" smtClean="0"/>
              <a:t>of the project</a:t>
            </a:r>
          </a:p>
          <a:p>
            <a:endParaRPr lang="en-US" dirty="0" smtClean="0"/>
          </a:p>
        </p:txBody>
      </p:sp>
      <p:sp>
        <p:nvSpPr>
          <p:cNvPr id="22530"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4742D106-47AC-47A2-94D4-42582EA97261}" type="slidenum">
              <a:rPr lang="en-US"/>
              <a:pPr>
                <a:defRPr/>
              </a:pPr>
              <a:t>23</a:t>
            </a:fld>
            <a:endParaRPr lang="en-US" dirty="0"/>
          </a:p>
        </p:txBody>
      </p:sp>
      <p:sp>
        <p:nvSpPr>
          <p:cNvPr id="22532" name="Rectangle 2"/>
          <p:cNvSpPr>
            <a:spLocks noGrp="1" noChangeArrowheads="1"/>
          </p:cNvSpPr>
          <p:nvPr>
            <p:ph type="title"/>
          </p:nvPr>
        </p:nvSpPr>
        <p:spPr>
          <a:xfrm>
            <a:off x="304800" y="533400"/>
            <a:ext cx="8610600" cy="673100"/>
          </a:xfrm>
        </p:spPr>
        <p:txBody>
          <a:bodyPr>
            <a:normAutofit fontScale="90000"/>
          </a:bodyPr>
          <a:lstStyle/>
          <a:p>
            <a:r>
              <a:rPr lang="en-US" dirty="0" smtClean="0"/>
              <a:t>Categorizing IT Projects</a:t>
            </a:r>
          </a:p>
        </p:txBody>
      </p:sp>
    </p:spTree>
    <p:extLst>
      <p:ext uri="{BB962C8B-B14F-4D97-AF65-F5344CB8AC3E}">
        <p14:creationId xmlns:p14="http://schemas.microsoft.com/office/powerpoint/2010/main" val="16182768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3"/>
          <p:cNvSpPr>
            <a:spLocks noGrp="1" noChangeArrowheads="1"/>
          </p:cNvSpPr>
          <p:nvPr>
            <p:ph idx="1"/>
          </p:nvPr>
        </p:nvSpPr>
        <p:spPr>
          <a:xfrm>
            <a:off x="381000" y="1371600"/>
            <a:ext cx="8763000" cy="4791075"/>
          </a:xfrm>
        </p:spPr>
        <p:txBody>
          <a:bodyPr/>
          <a:lstStyle/>
          <a:p>
            <a:r>
              <a:rPr lang="en-US" dirty="0" smtClean="0"/>
              <a:t>Financial considerations are often an important consideration in selecting projects</a:t>
            </a:r>
          </a:p>
          <a:p>
            <a:r>
              <a:rPr lang="en-US" dirty="0" smtClean="0">
                <a:solidFill>
                  <a:srgbClr val="277E29"/>
                </a:solidFill>
              </a:rPr>
              <a:t>Three primary methods for determining the projected financial value of projects</a:t>
            </a:r>
            <a:r>
              <a:rPr lang="en-US" dirty="0" smtClean="0"/>
              <a:t>:</a:t>
            </a:r>
          </a:p>
          <a:p>
            <a:pPr lvl="1"/>
            <a:r>
              <a:rPr lang="en-US" dirty="0" smtClean="0">
                <a:solidFill>
                  <a:srgbClr val="C00000"/>
                </a:solidFill>
              </a:rPr>
              <a:t>Net present value (NPV) analysis</a:t>
            </a:r>
          </a:p>
          <a:p>
            <a:pPr lvl="1"/>
            <a:r>
              <a:rPr lang="en-US" dirty="0" smtClean="0">
                <a:solidFill>
                  <a:srgbClr val="C00000"/>
                </a:solidFill>
              </a:rPr>
              <a:t>Return on investment (ROI)</a:t>
            </a:r>
          </a:p>
          <a:p>
            <a:pPr lvl="1"/>
            <a:r>
              <a:rPr lang="en-US" dirty="0" smtClean="0">
                <a:solidFill>
                  <a:srgbClr val="C00000"/>
                </a:solidFill>
              </a:rPr>
              <a:t>Payback analysis</a:t>
            </a:r>
          </a:p>
          <a:p>
            <a:endParaRPr lang="en-US" dirty="0" smtClean="0"/>
          </a:p>
        </p:txBody>
      </p:sp>
      <p:sp>
        <p:nvSpPr>
          <p:cNvPr id="23554"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588128BF-149D-4319-94D1-D4CE54B0BB53}" type="slidenum">
              <a:rPr lang="en-US"/>
              <a:pPr>
                <a:defRPr/>
              </a:pPr>
              <a:t>24</a:t>
            </a:fld>
            <a:endParaRPr lang="en-US" dirty="0"/>
          </a:p>
        </p:txBody>
      </p:sp>
      <p:sp>
        <p:nvSpPr>
          <p:cNvPr id="23556" name="Rectangle 2"/>
          <p:cNvSpPr>
            <a:spLocks noGrp="1" noChangeArrowheads="1"/>
          </p:cNvSpPr>
          <p:nvPr>
            <p:ph type="title"/>
          </p:nvPr>
        </p:nvSpPr>
        <p:spPr>
          <a:xfrm>
            <a:off x="457200" y="365125"/>
            <a:ext cx="8686800" cy="615950"/>
          </a:xfrm>
        </p:spPr>
        <p:txBody>
          <a:bodyPr>
            <a:normAutofit fontScale="90000"/>
          </a:bodyPr>
          <a:lstStyle/>
          <a:p>
            <a:r>
              <a:rPr lang="en-US" dirty="0" smtClean="0"/>
              <a:t>Financial Analysis of Projects</a:t>
            </a:r>
          </a:p>
        </p:txBody>
      </p:sp>
    </p:spTree>
    <p:extLst>
      <p:ext uri="{BB962C8B-B14F-4D97-AF65-F5344CB8AC3E}">
        <p14:creationId xmlns:p14="http://schemas.microsoft.com/office/powerpoint/2010/main" val="4978387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p:cNvSpPr>
            <a:spLocks noGrp="1" noChangeArrowheads="1"/>
          </p:cNvSpPr>
          <p:nvPr>
            <p:ph idx="1"/>
          </p:nvPr>
        </p:nvSpPr>
        <p:spPr>
          <a:xfrm>
            <a:off x="228600" y="1143000"/>
            <a:ext cx="8567738" cy="4791075"/>
          </a:xfrm>
        </p:spPr>
        <p:txBody>
          <a:bodyPr/>
          <a:lstStyle/>
          <a:p>
            <a:r>
              <a:rPr lang="en-US" b="1" dirty="0" smtClean="0">
                <a:solidFill>
                  <a:srgbClr val="277E29"/>
                </a:solidFill>
              </a:rPr>
              <a:t>Net present value</a:t>
            </a:r>
            <a:r>
              <a:rPr lang="en-US" dirty="0" smtClean="0">
                <a:solidFill>
                  <a:srgbClr val="277E29"/>
                </a:solidFill>
              </a:rPr>
              <a:t> </a:t>
            </a:r>
            <a:r>
              <a:rPr lang="en-US" dirty="0" smtClean="0"/>
              <a:t>(NPV) analysis is a method of calculating the expected net monetary gain or loss from a project by discounting all expected future cash inflows and outflows to the present point in time</a:t>
            </a:r>
          </a:p>
          <a:p>
            <a:r>
              <a:rPr lang="en-US" dirty="0" smtClean="0"/>
              <a:t>Projects with a positive NPV should be considered if financial value is a key criterion</a:t>
            </a:r>
          </a:p>
          <a:p>
            <a:r>
              <a:rPr lang="en-US" dirty="0" smtClean="0"/>
              <a:t>The higher the NPV, the better</a:t>
            </a:r>
          </a:p>
        </p:txBody>
      </p:sp>
      <p:sp>
        <p:nvSpPr>
          <p:cNvPr id="24578"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DEEB2DC9-A02A-47AF-ADCC-E99239ADE465}" type="slidenum">
              <a:rPr lang="en-US"/>
              <a:pPr>
                <a:defRPr/>
              </a:pPr>
              <a:t>25</a:t>
            </a:fld>
            <a:endParaRPr lang="en-US" dirty="0"/>
          </a:p>
        </p:txBody>
      </p:sp>
      <p:sp>
        <p:nvSpPr>
          <p:cNvPr id="24580" name="Rectangle 2"/>
          <p:cNvSpPr>
            <a:spLocks noGrp="1" noChangeArrowheads="1"/>
          </p:cNvSpPr>
          <p:nvPr>
            <p:ph type="title"/>
          </p:nvPr>
        </p:nvSpPr>
        <p:spPr>
          <a:xfrm>
            <a:off x="457200" y="365125"/>
            <a:ext cx="8686800" cy="615950"/>
          </a:xfrm>
        </p:spPr>
        <p:txBody>
          <a:bodyPr>
            <a:normAutofit fontScale="90000"/>
          </a:bodyPr>
          <a:lstStyle/>
          <a:p>
            <a:r>
              <a:rPr lang="en-US" dirty="0" smtClean="0"/>
              <a:t>Net Present Value Analysis</a:t>
            </a:r>
          </a:p>
        </p:txBody>
      </p:sp>
    </p:spTree>
    <p:extLst>
      <p:ext uri="{BB962C8B-B14F-4D97-AF65-F5344CB8AC3E}">
        <p14:creationId xmlns:p14="http://schemas.microsoft.com/office/powerpoint/2010/main" val="5798514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9" name="Slide Number Placeholder 8"/>
          <p:cNvSpPr>
            <a:spLocks noGrp="1"/>
          </p:cNvSpPr>
          <p:nvPr>
            <p:ph type="sldNum" sz="quarter" idx="12"/>
          </p:nvPr>
        </p:nvSpPr>
        <p:spPr/>
        <p:txBody>
          <a:bodyPr/>
          <a:lstStyle/>
          <a:p>
            <a:pPr>
              <a:defRPr/>
            </a:pPr>
            <a:fld id="{CAB078C3-AD74-4C69-8529-ABFACC42093C}" type="slidenum">
              <a:rPr lang="en-US" smtClean="0"/>
              <a:pPr>
                <a:defRPr/>
              </a:pPr>
              <a:t>26</a:t>
            </a:fld>
            <a:endParaRPr lang="en-US" dirty="0"/>
          </a:p>
        </p:txBody>
      </p:sp>
      <p:sp>
        <p:nvSpPr>
          <p:cNvPr id="25602" name="Rectangle 2"/>
          <p:cNvSpPr>
            <a:spLocks noGrp="1" noChangeArrowheads="1"/>
          </p:cNvSpPr>
          <p:nvPr>
            <p:ph type="title"/>
          </p:nvPr>
        </p:nvSpPr>
        <p:spPr>
          <a:xfrm>
            <a:off x="457200" y="0"/>
            <a:ext cx="8229600" cy="1143000"/>
          </a:xfrm>
        </p:spPr>
        <p:txBody>
          <a:bodyPr>
            <a:normAutofit fontScale="90000"/>
          </a:bodyPr>
          <a:lstStyle/>
          <a:p>
            <a:r>
              <a:rPr lang="en-US" dirty="0" smtClean="0"/>
              <a:t>Figure 4-4. Net Present Value Example</a:t>
            </a:r>
            <a:endParaRPr lang="en-US" sz="6000" dirty="0" smtClean="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220367"/>
            <a:ext cx="8981154" cy="5104233"/>
          </a:xfrm>
          <a:prstGeom prst="rect">
            <a:avLst/>
          </a:prstGeom>
        </p:spPr>
      </p:pic>
      <p:sp>
        <p:nvSpPr>
          <p:cNvPr id="3" name="Left Arrow 2"/>
          <p:cNvSpPr/>
          <p:nvPr/>
        </p:nvSpPr>
        <p:spPr>
          <a:xfrm>
            <a:off x="2590800" y="1524000"/>
            <a:ext cx="6858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5300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10" name="Slide Number Placeholder 9"/>
          <p:cNvSpPr>
            <a:spLocks noGrp="1"/>
          </p:cNvSpPr>
          <p:nvPr>
            <p:ph type="sldNum" sz="quarter" idx="12"/>
          </p:nvPr>
        </p:nvSpPr>
        <p:spPr/>
        <p:txBody>
          <a:bodyPr/>
          <a:lstStyle/>
          <a:p>
            <a:pPr>
              <a:defRPr/>
            </a:pPr>
            <a:fld id="{CAB078C3-AD74-4C69-8529-ABFACC42093C}" type="slidenum">
              <a:rPr lang="en-US" smtClean="0"/>
              <a:pPr>
                <a:defRPr/>
              </a:pPr>
              <a:t>27</a:t>
            </a:fld>
            <a:endParaRPr lang="en-US" dirty="0"/>
          </a:p>
        </p:txBody>
      </p:sp>
      <p:sp>
        <p:nvSpPr>
          <p:cNvPr id="26626" name="Rectangle 2"/>
          <p:cNvSpPr>
            <a:spLocks noGrp="1" noChangeArrowheads="1"/>
          </p:cNvSpPr>
          <p:nvPr>
            <p:ph type="title"/>
          </p:nvPr>
        </p:nvSpPr>
        <p:spPr>
          <a:xfrm>
            <a:off x="228600" y="152400"/>
            <a:ext cx="8763000" cy="1143000"/>
          </a:xfrm>
        </p:spPr>
        <p:txBody>
          <a:bodyPr>
            <a:noAutofit/>
          </a:bodyPr>
          <a:lstStyle/>
          <a:p>
            <a:r>
              <a:rPr lang="en-US" sz="3200" dirty="0" smtClean="0"/>
              <a:t>Figure 4-5. JWD Consulting NPV Example</a:t>
            </a:r>
          </a:p>
        </p:txBody>
      </p:sp>
      <p:sp>
        <p:nvSpPr>
          <p:cNvPr id="26631" name="Text Box 9"/>
          <p:cNvSpPr txBox="1">
            <a:spLocks noChangeArrowheads="1"/>
          </p:cNvSpPr>
          <p:nvPr/>
        </p:nvSpPr>
        <p:spPr bwMode="auto">
          <a:xfrm>
            <a:off x="914400" y="5791200"/>
            <a:ext cx="7377113" cy="457200"/>
          </a:xfrm>
          <a:prstGeom prst="rect">
            <a:avLst/>
          </a:prstGeom>
          <a:noFill/>
          <a:ln w="9525">
            <a:noFill/>
            <a:miter lim="800000"/>
            <a:headEnd/>
            <a:tailEnd/>
          </a:ln>
        </p:spPr>
        <p:txBody>
          <a:bodyPr wrap="none">
            <a:spAutoFit/>
          </a:bodyPr>
          <a:lstStyle/>
          <a:p>
            <a:r>
              <a:rPr lang="en-US" dirty="0"/>
              <a:t>Note:  See the template called business_case_financials.xls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996035"/>
            <a:ext cx="7863628" cy="4795165"/>
          </a:xfrm>
          <a:prstGeom prst="rect">
            <a:avLst/>
          </a:prstGeom>
        </p:spPr>
      </p:pic>
      <p:sp>
        <p:nvSpPr>
          <p:cNvPr id="3" name="Left Arrow 2"/>
          <p:cNvSpPr/>
          <p:nvPr/>
        </p:nvSpPr>
        <p:spPr>
          <a:xfrm>
            <a:off x="7543800" y="2286000"/>
            <a:ext cx="914400" cy="14696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eft Arrow 7"/>
          <p:cNvSpPr/>
          <p:nvPr/>
        </p:nvSpPr>
        <p:spPr>
          <a:xfrm>
            <a:off x="7543800" y="2588082"/>
            <a:ext cx="914400" cy="146965"/>
          </a:xfrm>
          <a:prstGeom prst="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eft Arrow 8"/>
          <p:cNvSpPr/>
          <p:nvPr/>
        </p:nvSpPr>
        <p:spPr>
          <a:xfrm>
            <a:off x="7559335" y="3473032"/>
            <a:ext cx="914400" cy="14696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eft Arrow 10"/>
          <p:cNvSpPr/>
          <p:nvPr/>
        </p:nvSpPr>
        <p:spPr>
          <a:xfrm>
            <a:off x="7551314" y="3807282"/>
            <a:ext cx="914400" cy="146965"/>
          </a:xfrm>
          <a:prstGeom prst="leftArrow">
            <a:avLst/>
          </a:prstGeom>
          <a:solidFill>
            <a:srgbClr val="277E2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4421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3"/>
          <p:cNvSpPr>
            <a:spLocks noGrp="1" noChangeArrowheads="1"/>
          </p:cNvSpPr>
          <p:nvPr>
            <p:ph idx="1"/>
          </p:nvPr>
        </p:nvSpPr>
        <p:spPr>
          <a:xfrm>
            <a:off x="381000" y="1295400"/>
            <a:ext cx="8458200" cy="4953000"/>
          </a:xfrm>
        </p:spPr>
        <p:txBody>
          <a:bodyPr/>
          <a:lstStyle/>
          <a:p>
            <a:pPr>
              <a:lnSpc>
                <a:spcPct val="90000"/>
              </a:lnSpc>
            </a:pPr>
            <a:r>
              <a:rPr lang="en-US" dirty="0" smtClean="0"/>
              <a:t>Determine estimated costs and benefits for the life of the project and the products it produces</a:t>
            </a:r>
          </a:p>
          <a:p>
            <a:pPr>
              <a:lnSpc>
                <a:spcPct val="90000"/>
              </a:lnSpc>
            </a:pPr>
            <a:r>
              <a:rPr lang="en-US" dirty="0" smtClean="0"/>
              <a:t>Determine the discount rate (check with your organization on what to use)</a:t>
            </a:r>
          </a:p>
          <a:p>
            <a:pPr>
              <a:lnSpc>
                <a:spcPct val="90000"/>
              </a:lnSpc>
            </a:pPr>
            <a:r>
              <a:rPr lang="en-US" dirty="0" smtClean="0"/>
              <a:t>Calculate the NPV (see text for details)</a:t>
            </a:r>
          </a:p>
          <a:p>
            <a:pPr>
              <a:lnSpc>
                <a:spcPct val="90000"/>
              </a:lnSpc>
            </a:pPr>
            <a:r>
              <a:rPr lang="en-US" dirty="0" smtClean="0"/>
              <a:t>Notes:  Some organizations consider the investment year as year 0, while others start in year 1.  Some people entered costs as negative numbers, while others do not.  Check with your organization for their preferences</a:t>
            </a:r>
          </a:p>
        </p:txBody>
      </p:sp>
      <p:sp>
        <p:nvSpPr>
          <p:cNvPr id="27650"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7FF2F989-DE93-47EE-8969-C3870F8B4B06}" type="slidenum">
              <a:rPr lang="en-US"/>
              <a:pPr>
                <a:defRPr/>
              </a:pPr>
              <a:t>28</a:t>
            </a:fld>
            <a:endParaRPr lang="en-US" dirty="0"/>
          </a:p>
        </p:txBody>
      </p:sp>
      <p:sp>
        <p:nvSpPr>
          <p:cNvPr id="27652" name="Rectangle 2"/>
          <p:cNvSpPr>
            <a:spLocks noGrp="1" noChangeArrowheads="1"/>
          </p:cNvSpPr>
          <p:nvPr>
            <p:ph type="title"/>
          </p:nvPr>
        </p:nvSpPr>
        <p:spPr/>
        <p:txBody>
          <a:bodyPr/>
          <a:lstStyle/>
          <a:p>
            <a:r>
              <a:rPr lang="en-US" dirty="0" smtClean="0"/>
              <a:t>NPV Calculations</a:t>
            </a:r>
          </a:p>
        </p:txBody>
      </p:sp>
    </p:spTree>
    <p:extLst>
      <p:ext uri="{BB962C8B-B14F-4D97-AF65-F5344CB8AC3E}">
        <p14:creationId xmlns:p14="http://schemas.microsoft.com/office/powerpoint/2010/main" val="15086227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3"/>
          <p:cNvSpPr>
            <a:spLocks noGrp="1" noChangeArrowheads="1"/>
          </p:cNvSpPr>
          <p:nvPr>
            <p:ph idx="1"/>
          </p:nvPr>
        </p:nvSpPr>
        <p:spPr>
          <a:xfrm>
            <a:off x="228600" y="1066800"/>
            <a:ext cx="8458200" cy="4572000"/>
          </a:xfrm>
        </p:spPr>
        <p:txBody>
          <a:bodyPr>
            <a:normAutofit lnSpcReduction="10000"/>
          </a:bodyPr>
          <a:lstStyle/>
          <a:p>
            <a:pPr>
              <a:lnSpc>
                <a:spcPct val="90000"/>
              </a:lnSpc>
            </a:pPr>
            <a:r>
              <a:rPr lang="en-US" b="1" dirty="0" smtClean="0"/>
              <a:t>Return on investment</a:t>
            </a:r>
            <a:r>
              <a:rPr lang="en-US" dirty="0" smtClean="0"/>
              <a:t> (ROI) is calculated by subtracting the project costs from the benefits and then dividing by the costs</a:t>
            </a:r>
          </a:p>
          <a:p>
            <a:pPr lvl="1">
              <a:lnSpc>
                <a:spcPct val="90000"/>
              </a:lnSpc>
              <a:buFontTx/>
              <a:buNone/>
            </a:pPr>
            <a:r>
              <a:rPr lang="en-US" dirty="0" smtClean="0"/>
              <a:t>   ROI = (total discounted benefits - total discounted costs) / discounted costs</a:t>
            </a:r>
          </a:p>
          <a:p>
            <a:pPr>
              <a:lnSpc>
                <a:spcPct val="90000"/>
              </a:lnSpc>
            </a:pPr>
            <a:r>
              <a:rPr lang="en-US" dirty="0" smtClean="0"/>
              <a:t>The higher the ROI, the better	</a:t>
            </a:r>
          </a:p>
          <a:p>
            <a:pPr>
              <a:lnSpc>
                <a:spcPct val="90000"/>
              </a:lnSpc>
            </a:pPr>
            <a:r>
              <a:rPr lang="en-US" dirty="0" smtClean="0"/>
              <a:t>Many organizations have a </a:t>
            </a:r>
            <a:r>
              <a:rPr lang="en-US" b="1" dirty="0" smtClean="0"/>
              <a:t>required rate of return </a:t>
            </a:r>
            <a:r>
              <a:rPr lang="en-US" dirty="0" smtClean="0"/>
              <a:t>or minimum acceptable rate of return on investment for projects	</a:t>
            </a:r>
          </a:p>
          <a:p>
            <a:pPr>
              <a:lnSpc>
                <a:spcPct val="90000"/>
              </a:lnSpc>
            </a:pPr>
            <a:r>
              <a:rPr lang="en-US" b="1" dirty="0" smtClean="0"/>
              <a:t>Internal rate of return </a:t>
            </a:r>
            <a:r>
              <a:rPr lang="en-US" dirty="0" smtClean="0"/>
              <a:t>(IRR) can by calculated by finding the discount rate that makes the NPV equal to zero	</a:t>
            </a:r>
          </a:p>
          <a:p>
            <a:pPr lvl="1">
              <a:lnSpc>
                <a:spcPct val="90000"/>
              </a:lnSpc>
              <a:buFontTx/>
              <a:buNone/>
            </a:pPr>
            <a:endParaRPr lang="en-US" dirty="0" smtClean="0"/>
          </a:p>
        </p:txBody>
      </p:sp>
      <p:sp>
        <p:nvSpPr>
          <p:cNvPr id="28674"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AAA01C81-05FE-4C62-8FDC-A53A3FB0485C}" type="slidenum">
              <a:rPr lang="en-US"/>
              <a:pPr>
                <a:defRPr/>
              </a:pPr>
              <a:t>29</a:t>
            </a:fld>
            <a:endParaRPr lang="en-US" dirty="0"/>
          </a:p>
        </p:txBody>
      </p:sp>
      <p:sp>
        <p:nvSpPr>
          <p:cNvPr id="28676" name="Rectangle 2"/>
          <p:cNvSpPr>
            <a:spLocks noGrp="1" noChangeArrowheads="1"/>
          </p:cNvSpPr>
          <p:nvPr>
            <p:ph type="title"/>
          </p:nvPr>
        </p:nvSpPr>
        <p:spPr>
          <a:xfrm>
            <a:off x="381000" y="292100"/>
            <a:ext cx="8763000" cy="674688"/>
          </a:xfrm>
        </p:spPr>
        <p:txBody>
          <a:bodyPr>
            <a:normAutofit fontScale="90000"/>
          </a:bodyPr>
          <a:lstStyle/>
          <a:p>
            <a:r>
              <a:rPr lang="en-US" sz="4800" dirty="0" smtClean="0"/>
              <a:t>Return on Investment</a:t>
            </a:r>
          </a:p>
        </p:txBody>
      </p:sp>
    </p:spTree>
    <p:extLst>
      <p:ext uri="{BB962C8B-B14F-4D97-AF65-F5344CB8AC3E}">
        <p14:creationId xmlns:p14="http://schemas.microsoft.com/office/powerpoint/2010/main" val="826853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77476" y="1481138"/>
            <a:ext cx="7589047" cy="4525962"/>
          </a:xfrm>
        </p:spPr>
      </p:pic>
      <p:sp>
        <p:nvSpPr>
          <p:cNvPr id="3" name="Footer Placeholder 2"/>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4" name="Slide Number Placeholder 3"/>
          <p:cNvSpPr>
            <a:spLocks noGrp="1"/>
          </p:cNvSpPr>
          <p:nvPr>
            <p:ph type="sldNum" sz="quarter" idx="12"/>
          </p:nvPr>
        </p:nvSpPr>
        <p:spPr/>
        <p:txBody>
          <a:bodyPr/>
          <a:lstStyle/>
          <a:p>
            <a:pPr>
              <a:defRPr/>
            </a:pPr>
            <a:fld id="{1953F6A9-037C-4679-A974-5A2F60203CED}" type="slidenum">
              <a:rPr lang="en-US" smtClean="0"/>
              <a:pPr>
                <a:defRPr/>
              </a:pPr>
              <a:t>3</a:t>
            </a:fld>
            <a:endParaRPr lang="en-US" dirty="0"/>
          </a:p>
        </p:txBody>
      </p:sp>
      <p:sp>
        <p:nvSpPr>
          <p:cNvPr id="5" name="Title 4"/>
          <p:cNvSpPr>
            <a:spLocks noGrp="1"/>
          </p:cNvSpPr>
          <p:nvPr>
            <p:ph type="title"/>
          </p:nvPr>
        </p:nvSpPr>
        <p:spPr/>
        <p:txBody>
          <a:bodyPr>
            <a:normAutofit fontScale="90000"/>
          </a:bodyPr>
          <a:lstStyle/>
          <a:p>
            <a:r>
              <a:rPr lang="en-US" dirty="0"/>
              <a:t>Project Management </a:t>
            </a:r>
            <a:r>
              <a:rPr lang="en-US" dirty="0" smtClean="0"/>
              <a:t>Institute (PMI):</a:t>
            </a:r>
            <a:br>
              <a:rPr lang="en-US" dirty="0" smtClean="0"/>
            </a:br>
            <a:r>
              <a:rPr lang="en-US" dirty="0" smtClean="0"/>
              <a:t>Certification Examples</a:t>
            </a:r>
            <a:endParaRPr lang="en-US" dirty="0"/>
          </a:p>
        </p:txBody>
      </p:sp>
    </p:spTree>
    <p:extLst>
      <p:ext uri="{BB962C8B-B14F-4D97-AF65-F5344CB8AC3E}">
        <p14:creationId xmlns:p14="http://schemas.microsoft.com/office/powerpoint/2010/main" val="19733253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Footer Placeholder 2"/>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4" name="Slide Number Placeholder 3"/>
          <p:cNvSpPr>
            <a:spLocks noGrp="1"/>
          </p:cNvSpPr>
          <p:nvPr>
            <p:ph type="sldNum" sz="quarter" idx="12"/>
          </p:nvPr>
        </p:nvSpPr>
        <p:spPr/>
        <p:txBody>
          <a:bodyPr/>
          <a:lstStyle/>
          <a:p>
            <a:pPr>
              <a:defRPr/>
            </a:pPr>
            <a:fld id="{1953F6A9-037C-4679-A974-5A2F60203CED}" type="slidenum">
              <a:rPr lang="en-US" smtClean="0"/>
              <a:pPr>
                <a:defRPr/>
              </a:pPr>
              <a:t>30</a:t>
            </a:fld>
            <a:endParaRPr lang="en-US" dirty="0"/>
          </a:p>
        </p:txBody>
      </p:sp>
      <p:pic>
        <p:nvPicPr>
          <p:cNvPr id="5122" name="Picture 2" descr="mage result for irr vs ro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 y="1255858"/>
            <a:ext cx="9182100" cy="560214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2"/>
          <p:cNvSpPr>
            <a:spLocks noGrp="1" noChangeArrowheads="1"/>
          </p:cNvSpPr>
          <p:nvPr>
            <p:ph type="title"/>
          </p:nvPr>
        </p:nvSpPr>
        <p:spPr>
          <a:xfrm>
            <a:off x="381000" y="292100"/>
            <a:ext cx="8763000" cy="674688"/>
          </a:xfrm>
        </p:spPr>
        <p:txBody>
          <a:bodyPr>
            <a:normAutofit fontScale="90000"/>
          </a:bodyPr>
          <a:lstStyle/>
          <a:p>
            <a:r>
              <a:rPr lang="en-US" sz="4800" dirty="0" smtClean="0"/>
              <a:t>Return on Investment</a:t>
            </a:r>
          </a:p>
        </p:txBody>
      </p:sp>
    </p:spTree>
    <p:extLst>
      <p:ext uri="{BB962C8B-B14F-4D97-AF65-F5344CB8AC3E}">
        <p14:creationId xmlns:p14="http://schemas.microsoft.com/office/powerpoint/2010/main" val="2346843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3"/>
          <p:cNvSpPr>
            <a:spLocks noGrp="1" noChangeArrowheads="1"/>
          </p:cNvSpPr>
          <p:nvPr>
            <p:ph idx="1"/>
          </p:nvPr>
        </p:nvSpPr>
        <p:spPr>
          <a:xfrm>
            <a:off x="381000" y="1066800"/>
            <a:ext cx="8077200" cy="4876800"/>
          </a:xfrm>
        </p:spPr>
        <p:txBody>
          <a:bodyPr/>
          <a:lstStyle/>
          <a:p>
            <a:pPr>
              <a:lnSpc>
                <a:spcPct val="90000"/>
              </a:lnSpc>
            </a:pPr>
            <a:r>
              <a:rPr lang="en-US" dirty="0" smtClean="0"/>
              <a:t>Another important financial consideration is payback analysis</a:t>
            </a:r>
          </a:p>
          <a:p>
            <a:pPr>
              <a:lnSpc>
                <a:spcPct val="90000"/>
              </a:lnSpc>
            </a:pPr>
            <a:r>
              <a:rPr lang="en-US" dirty="0" smtClean="0"/>
              <a:t>The </a:t>
            </a:r>
            <a:r>
              <a:rPr lang="en-US" b="1" dirty="0" smtClean="0"/>
              <a:t>payback period</a:t>
            </a:r>
            <a:r>
              <a:rPr lang="en-US" dirty="0" smtClean="0"/>
              <a:t> is the amount of time it will </a:t>
            </a:r>
            <a:r>
              <a:rPr lang="en-US" dirty="0" smtClean="0">
                <a:solidFill>
                  <a:srgbClr val="C00000"/>
                </a:solidFill>
              </a:rPr>
              <a:t>take to recoup</a:t>
            </a:r>
            <a:r>
              <a:rPr lang="en-US" dirty="0" smtClean="0"/>
              <a:t>, in the form of net cash inflows, the total dollars invested in a project</a:t>
            </a:r>
          </a:p>
          <a:p>
            <a:pPr>
              <a:lnSpc>
                <a:spcPct val="90000"/>
              </a:lnSpc>
            </a:pPr>
            <a:r>
              <a:rPr lang="en-US" dirty="0" smtClean="0">
                <a:solidFill>
                  <a:srgbClr val="C00000"/>
                </a:solidFill>
              </a:rPr>
              <a:t>Payback occurs when the net cumulative discounted benefits equals the costs</a:t>
            </a:r>
          </a:p>
          <a:p>
            <a:pPr>
              <a:lnSpc>
                <a:spcPct val="90000"/>
              </a:lnSpc>
            </a:pPr>
            <a:r>
              <a:rPr lang="en-US" dirty="0" smtClean="0"/>
              <a:t>Many organizations want IT projects to have a fairly short payback period</a:t>
            </a:r>
          </a:p>
          <a:p>
            <a:pPr>
              <a:lnSpc>
                <a:spcPct val="90000"/>
              </a:lnSpc>
              <a:buFontTx/>
              <a:buNone/>
            </a:pPr>
            <a:endParaRPr lang="en-US" dirty="0" smtClean="0"/>
          </a:p>
        </p:txBody>
      </p:sp>
      <p:sp>
        <p:nvSpPr>
          <p:cNvPr id="29698"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57D43B53-6966-430E-9FEE-F57AAE6D637A}" type="slidenum">
              <a:rPr lang="en-US"/>
              <a:pPr>
                <a:defRPr/>
              </a:pPr>
              <a:t>31</a:t>
            </a:fld>
            <a:endParaRPr lang="en-US" dirty="0"/>
          </a:p>
        </p:txBody>
      </p:sp>
      <p:sp>
        <p:nvSpPr>
          <p:cNvPr id="29700" name="Rectangle 2"/>
          <p:cNvSpPr>
            <a:spLocks noGrp="1" noChangeArrowheads="1"/>
          </p:cNvSpPr>
          <p:nvPr>
            <p:ph type="title"/>
          </p:nvPr>
        </p:nvSpPr>
        <p:spPr>
          <a:xfrm>
            <a:off x="533400" y="292100"/>
            <a:ext cx="8610600" cy="674688"/>
          </a:xfrm>
        </p:spPr>
        <p:txBody>
          <a:bodyPr>
            <a:normAutofit fontScale="90000"/>
          </a:bodyPr>
          <a:lstStyle/>
          <a:p>
            <a:r>
              <a:rPr lang="en-US" sz="4800" dirty="0" smtClean="0"/>
              <a:t>Payback Analysis</a:t>
            </a:r>
          </a:p>
        </p:txBody>
      </p:sp>
    </p:spTree>
    <p:extLst>
      <p:ext uri="{BB962C8B-B14F-4D97-AF65-F5344CB8AC3E}">
        <p14:creationId xmlns:p14="http://schemas.microsoft.com/office/powerpoint/2010/main" val="27045531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a:t>The </a:t>
            </a:r>
            <a:r>
              <a:rPr lang="en-US" dirty="0" smtClean="0">
                <a:solidFill>
                  <a:srgbClr val="C00000"/>
                </a:solidFill>
              </a:rPr>
              <a:t>payback period </a:t>
            </a:r>
            <a:r>
              <a:rPr lang="en-US" dirty="0"/>
              <a:t> is the amount of time required for cash inflows generated by a project to offset its initial cash outflow. There are two ways to calculate the payback period, which are:</a:t>
            </a:r>
          </a:p>
          <a:p>
            <a:r>
              <a:rPr lang="en-US" i="1" dirty="0">
                <a:solidFill>
                  <a:srgbClr val="277E29"/>
                </a:solidFill>
              </a:rPr>
              <a:t>Averaging method</a:t>
            </a:r>
            <a:r>
              <a:rPr lang="en-US" dirty="0"/>
              <a:t>. Divide the annualized expected cash inflows into the expected </a:t>
            </a:r>
            <a:r>
              <a:rPr lang="en-US" dirty="0">
                <a:solidFill>
                  <a:srgbClr val="C00000"/>
                </a:solidFill>
              </a:rPr>
              <a:t>initial </a:t>
            </a:r>
            <a:r>
              <a:rPr lang="en-US" dirty="0" smtClean="0">
                <a:solidFill>
                  <a:srgbClr val="C00000"/>
                </a:solidFill>
              </a:rPr>
              <a:t>expenditure </a:t>
            </a:r>
            <a:r>
              <a:rPr lang="en-US" dirty="0" smtClean="0"/>
              <a:t>for </a:t>
            </a:r>
            <a:r>
              <a:rPr lang="en-US" dirty="0"/>
              <a:t>the asset. This approach works best when </a:t>
            </a:r>
            <a:r>
              <a:rPr lang="en-US" dirty="0" smtClean="0">
                <a:solidFill>
                  <a:srgbClr val="C00000"/>
                </a:solidFill>
              </a:rPr>
              <a:t>cash flows </a:t>
            </a:r>
            <a:r>
              <a:rPr lang="en-US" dirty="0"/>
              <a:t> are expected to be </a:t>
            </a:r>
            <a:r>
              <a:rPr lang="en-US" u="sng" dirty="0">
                <a:solidFill>
                  <a:srgbClr val="C00000"/>
                </a:solidFill>
              </a:rPr>
              <a:t>steady</a:t>
            </a:r>
            <a:r>
              <a:rPr lang="en-US" dirty="0"/>
              <a:t> in subsequent years.</a:t>
            </a:r>
          </a:p>
          <a:p>
            <a:r>
              <a:rPr lang="en-US" i="1" dirty="0">
                <a:solidFill>
                  <a:srgbClr val="277E29"/>
                </a:solidFill>
              </a:rPr>
              <a:t>Subtraction method</a:t>
            </a:r>
            <a:r>
              <a:rPr lang="en-US" dirty="0">
                <a:solidFill>
                  <a:srgbClr val="277E29"/>
                </a:solidFill>
              </a:rPr>
              <a:t>. </a:t>
            </a:r>
            <a:r>
              <a:rPr lang="en-US" dirty="0">
                <a:solidFill>
                  <a:srgbClr val="C00000"/>
                </a:solidFill>
              </a:rPr>
              <a:t>Subtract each individual annual cash inflow from the initial cash outflow, until the payback period has been achieved. </a:t>
            </a:r>
            <a:r>
              <a:rPr lang="en-US" dirty="0"/>
              <a:t>This approach works best when </a:t>
            </a:r>
            <a:r>
              <a:rPr lang="en-US" dirty="0">
                <a:solidFill>
                  <a:srgbClr val="C00000"/>
                </a:solidFill>
              </a:rPr>
              <a:t>cash flows are expected to vary </a:t>
            </a:r>
            <a:r>
              <a:rPr lang="en-US" dirty="0"/>
              <a:t>in subsequent years. For example, a large increase in cash flows several years in the future could result in an inaccurate payback period if using the averaging method</a:t>
            </a:r>
            <a:r>
              <a:rPr lang="en-US" dirty="0" smtClean="0"/>
              <a:t>.</a:t>
            </a:r>
            <a:endParaRPr lang="en-US" dirty="0"/>
          </a:p>
        </p:txBody>
      </p:sp>
      <p:sp>
        <p:nvSpPr>
          <p:cNvPr id="3" name="Footer Placeholder 2"/>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4" name="Slide Number Placeholder 3"/>
          <p:cNvSpPr>
            <a:spLocks noGrp="1"/>
          </p:cNvSpPr>
          <p:nvPr>
            <p:ph type="sldNum" sz="quarter" idx="12"/>
          </p:nvPr>
        </p:nvSpPr>
        <p:spPr/>
        <p:txBody>
          <a:bodyPr/>
          <a:lstStyle/>
          <a:p>
            <a:pPr>
              <a:defRPr/>
            </a:pPr>
            <a:fld id="{1953F6A9-037C-4679-A974-5A2F60203CED}" type="slidenum">
              <a:rPr lang="en-US" smtClean="0"/>
              <a:pPr>
                <a:defRPr/>
              </a:pPr>
              <a:t>32</a:t>
            </a:fld>
            <a:endParaRPr lang="en-US" dirty="0"/>
          </a:p>
        </p:txBody>
      </p:sp>
      <p:sp>
        <p:nvSpPr>
          <p:cNvPr id="5" name="Title 4"/>
          <p:cNvSpPr>
            <a:spLocks noGrp="1"/>
          </p:cNvSpPr>
          <p:nvPr>
            <p:ph type="title"/>
          </p:nvPr>
        </p:nvSpPr>
        <p:spPr/>
        <p:txBody>
          <a:bodyPr/>
          <a:lstStyle/>
          <a:p>
            <a:r>
              <a:rPr lang="en-US" sz="4400" dirty="0"/>
              <a:t>Payback Analysis</a:t>
            </a:r>
            <a:endParaRPr lang="en-US" dirty="0"/>
          </a:p>
        </p:txBody>
      </p:sp>
    </p:spTree>
    <p:extLst>
      <p:ext uri="{BB962C8B-B14F-4D97-AF65-F5344CB8AC3E}">
        <p14:creationId xmlns:p14="http://schemas.microsoft.com/office/powerpoint/2010/main" val="15534545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4400"/>
            <a:ext cx="8229600" cy="5092891"/>
          </a:xfrm>
        </p:spPr>
        <p:txBody>
          <a:bodyPr>
            <a:normAutofit fontScale="70000" lnSpcReduction="20000"/>
          </a:bodyPr>
          <a:lstStyle/>
          <a:p>
            <a:r>
              <a:rPr lang="en-US" dirty="0" smtClean="0">
                <a:solidFill>
                  <a:srgbClr val="277E29"/>
                </a:solidFill>
              </a:rPr>
              <a:t>Averaging </a:t>
            </a:r>
            <a:r>
              <a:rPr lang="en-US" dirty="0">
                <a:solidFill>
                  <a:srgbClr val="277E29"/>
                </a:solidFill>
              </a:rPr>
              <a:t>method</a:t>
            </a:r>
            <a:r>
              <a:rPr lang="en-US" dirty="0"/>
              <a:t>: ABC International </a:t>
            </a:r>
            <a:r>
              <a:rPr lang="en-US" dirty="0">
                <a:solidFill>
                  <a:srgbClr val="C00000"/>
                </a:solidFill>
              </a:rPr>
              <a:t>expends $100,000 </a:t>
            </a:r>
            <a:r>
              <a:rPr lang="en-US" dirty="0"/>
              <a:t>for a new machine, with all funds paid out when the machine is acquired. Over </a:t>
            </a:r>
            <a:r>
              <a:rPr lang="en-US" dirty="0">
                <a:solidFill>
                  <a:srgbClr val="C00000"/>
                </a:solidFill>
              </a:rPr>
              <a:t>each</a:t>
            </a:r>
            <a:r>
              <a:rPr lang="en-US" dirty="0"/>
              <a:t> of the </a:t>
            </a:r>
            <a:r>
              <a:rPr lang="en-US" dirty="0">
                <a:solidFill>
                  <a:srgbClr val="C00000"/>
                </a:solidFill>
              </a:rPr>
              <a:t>next five </a:t>
            </a:r>
            <a:r>
              <a:rPr lang="en-US" dirty="0"/>
              <a:t>years, the machine is expected to </a:t>
            </a:r>
            <a:r>
              <a:rPr lang="en-US" dirty="0">
                <a:solidFill>
                  <a:srgbClr val="C00000"/>
                </a:solidFill>
              </a:rPr>
              <a:t>require $10,000 </a:t>
            </a:r>
            <a:r>
              <a:rPr lang="en-US" dirty="0"/>
              <a:t>of annual </a:t>
            </a:r>
            <a:r>
              <a:rPr lang="en-US" dirty="0">
                <a:solidFill>
                  <a:srgbClr val="C00000"/>
                </a:solidFill>
              </a:rPr>
              <a:t>maintenance costs</a:t>
            </a:r>
            <a:r>
              <a:rPr lang="en-US" dirty="0"/>
              <a:t>, and will </a:t>
            </a:r>
            <a:r>
              <a:rPr lang="en-US" dirty="0">
                <a:solidFill>
                  <a:srgbClr val="0070C0"/>
                </a:solidFill>
              </a:rPr>
              <a:t>generate $50,000 </a:t>
            </a:r>
            <a:r>
              <a:rPr lang="en-US" dirty="0"/>
              <a:t>of payments from customers. The </a:t>
            </a:r>
            <a:r>
              <a:rPr lang="en-US" dirty="0">
                <a:solidFill>
                  <a:srgbClr val="277E29"/>
                </a:solidFill>
              </a:rPr>
              <a:t>net annual positive cash </a:t>
            </a:r>
            <a:r>
              <a:rPr lang="en-US" dirty="0"/>
              <a:t>flows are therefore expected to </a:t>
            </a:r>
            <a:r>
              <a:rPr lang="en-US" dirty="0">
                <a:solidFill>
                  <a:srgbClr val="277E29"/>
                </a:solidFill>
              </a:rPr>
              <a:t>be $40,000</a:t>
            </a:r>
            <a:r>
              <a:rPr lang="en-US" dirty="0"/>
              <a:t>. When the $100,000 initial cash payment is divided by the $40,000 annual cash inflow, the result is a payback period of 2.5 years</a:t>
            </a:r>
            <a:r>
              <a:rPr lang="en-US" dirty="0" smtClean="0"/>
              <a:t>. </a:t>
            </a:r>
            <a:r>
              <a:rPr lang="en-US" dirty="0" smtClean="0">
                <a:solidFill>
                  <a:srgbClr val="277E29"/>
                </a:solidFill>
              </a:rPr>
              <a:t>(Initial Cash Payment/ Annual Cash Flow)</a:t>
            </a:r>
            <a:endParaRPr lang="en-US" dirty="0">
              <a:solidFill>
                <a:srgbClr val="277E29"/>
              </a:solidFill>
            </a:endParaRPr>
          </a:p>
          <a:p>
            <a:r>
              <a:rPr lang="en-US" dirty="0">
                <a:solidFill>
                  <a:srgbClr val="277E29"/>
                </a:solidFill>
              </a:rPr>
              <a:t>Subtraction method: </a:t>
            </a:r>
            <a:r>
              <a:rPr lang="en-US" dirty="0"/>
              <a:t>Take the same scenario, except that the $200,000 of total positive cash flows are spread out as follows:</a:t>
            </a:r>
          </a:p>
          <a:p>
            <a:r>
              <a:rPr lang="en-US" dirty="0"/>
              <a:t>Year 1 = $0</a:t>
            </a:r>
            <a:br>
              <a:rPr lang="en-US" dirty="0"/>
            </a:br>
            <a:r>
              <a:rPr lang="en-US" dirty="0"/>
              <a:t>Year 2 = $20,000</a:t>
            </a:r>
            <a:br>
              <a:rPr lang="en-US" dirty="0"/>
            </a:br>
            <a:r>
              <a:rPr lang="en-US" dirty="0"/>
              <a:t>Year 3 = $30,000</a:t>
            </a:r>
            <a:br>
              <a:rPr lang="en-US" dirty="0"/>
            </a:br>
            <a:r>
              <a:rPr lang="en-US" dirty="0"/>
              <a:t>Year 4 = $50,000</a:t>
            </a:r>
            <a:br>
              <a:rPr lang="en-US" dirty="0"/>
            </a:br>
            <a:r>
              <a:rPr lang="en-US" dirty="0"/>
              <a:t>Year 5 = $100,000</a:t>
            </a:r>
          </a:p>
          <a:p>
            <a:r>
              <a:rPr lang="en-US" dirty="0"/>
              <a:t>In this case, we must </a:t>
            </a:r>
            <a:r>
              <a:rPr lang="en-US" dirty="0">
                <a:solidFill>
                  <a:srgbClr val="277E29"/>
                </a:solidFill>
              </a:rPr>
              <a:t>subtract the expected cash inflows from the $100,000 initial expenditure for the first four years before completing the payback interval</a:t>
            </a:r>
            <a:r>
              <a:rPr lang="en-US" dirty="0"/>
              <a:t>, because cash flows are delayed to such a large extent</a:t>
            </a:r>
            <a:r>
              <a:rPr lang="en-US" dirty="0" smtClean="0"/>
              <a:t>.</a:t>
            </a:r>
            <a:endParaRPr lang="en-US" dirty="0"/>
          </a:p>
        </p:txBody>
      </p:sp>
      <p:sp>
        <p:nvSpPr>
          <p:cNvPr id="3" name="Footer Placeholder 2"/>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4" name="Slide Number Placeholder 3"/>
          <p:cNvSpPr>
            <a:spLocks noGrp="1"/>
          </p:cNvSpPr>
          <p:nvPr>
            <p:ph type="sldNum" sz="quarter" idx="12"/>
          </p:nvPr>
        </p:nvSpPr>
        <p:spPr/>
        <p:txBody>
          <a:bodyPr/>
          <a:lstStyle/>
          <a:p>
            <a:pPr>
              <a:defRPr/>
            </a:pPr>
            <a:fld id="{1953F6A9-037C-4679-A974-5A2F60203CED}" type="slidenum">
              <a:rPr lang="en-US" smtClean="0"/>
              <a:pPr>
                <a:defRPr/>
              </a:pPr>
              <a:t>33</a:t>
            </a:fld>
            <a:endParaRPr lang="en-US" dirty="0"/>
          </a:p>
        </p:txBody>
      </p:sp>
      <p:sp>
        <p:nvSpPr>
          <p:cNvPr id="5" name="Title 4"/>
          <p:cNvSpPr>
            <a:spLocks noGrp="1"/>
          </p:cNvSpPr>
          <p:nvPr>
            <p:ph type="title"/>
          </p:nvPr>
        </p:nvSpPr>
        <p:spPr>
          <a:xfrm>
            <a:off x="381000" y="127382"/>
            <a:ext cx="8229600" cy="787018"/>
          </a:xfrm>
        </p:spPr>
        <p:txBody>
          <a:bodyPr>
            <a:normAutofit/>
          </a:bodyPr>
          <a:lstStyle/>
          <a:p>
            <a:r>
              <a:rPr lang="en-US" dirty="0"/>
              <a:t>Example of the </a:t>
            </a:r>
            <a:r>
              <a:rPr lang="en-US"/>
              <a:t>Payback </a:t>
            </a:r>
            <a:r>
              <a:rPr lang="en-US" smtClean="0"/>
              <a:t>Method</a:t>
            </a:r>
            <a:endParaRPr lang="en-US" dirty="0"/>
          </a:p>
        </p:txBody>
      </p:sp>
      <p:sp>
        <p:nvSpPr>
          <p:cNvPr id="6" name="Rectangle 5"/>
          <p:cNvSpPr/>
          <p:nvPr/>
        </p:nvSpPr>
        <p:spPr>
          <a:xfrm>
            <a:off x="0" y="5791200"/>
            <a:ext cx="91440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smtClean="0"/>
          </a:p>
          <a:p>
            <a:r>
              <a:rPr lang="en-US" dirty="0" smtClean="0"/>
              <a:t>Thus</a:t>
            </a:r>
            <a:r>
              <a:rPr lang="en-US" dirty="0"/>
              <a:t>, the averaging method reveals a payback of 2.5 years, while the subtraction method shows a payback of 4.0 years.</a:t>
            </a:r>
          </a:p>
          <a:p>
            <a:endParaRPr lang="en-US" dirty="0"/>
          </a:p>
          <a:p>
            <a:endParaRPr lang="en-US" dirty="0"/>
          </a:p>
        </p:txBody>
      </p:sp>
    </p:spTree>
    <p:extLst>
      <p:ext uri="{BB962C8B-B14F-4D97-AF65-F5344CB8AC3E}">
        <p14:creationId xmlns:p14="http://schemas.microsoft.com/office/powerpoint/2010/main" val="6895199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p>
            <a:pPr>
              <a:defRPr/>
            </a:pPr>
            <a:fld id="{CAB078C3-AD74-4C69-8529-ABFACC42093C}" type="slidenum">
              <a:rPr lang="en-US" smtClean="0"/>
              <a:pPr>
                <a:defRPr/>
              </a:pPr>
              <a:t>34</a:t>
            </a:fld>
            <a:endParaRPr lang="en-US" dirty="0"/>
          </a:p>
        </p:txBody>
      </p:sp>
      <p:sp>
        <p:nvSpPr>
          <p:cNvPr id="30722" name="Rectangle 2"/>
          <p:cNvSpPr>
            <a:spLocks noGrp="1" noChangeArrowheads="1"/>
          </p:cNvSpPr>
          <p:nvPr>
            <p:ph type="title"/>
          </p:nvPr>
        </p:nvSpPr>
        <p:spPr/>
        <p:txBody>
          <a:bodyPr>
            <a:normAutofit fontScale="90000"/>
          </a:bodyPr>
          <a:lstStyle/>
          <a:p>
            <a:r>
              <a:rPr lang="en-US" dirty="0" smtClean="0"/>
              <a:t>Figure 4-6. Charting the Payback Period</a:t>
            </a:r>
            <a:endParaRPr lang="en-US" sz="4800" dirty="0" smtClean="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490387"/>
            <a:ext cx="6781799" cy="4881803"/>
          </a:xfrm>
          <a:prstGeom prst="rect">
            <a:avLst/>
          </a:prstGeom>
        </p:spPr>
      </p:pic>
    </p:spTree>
    <p:extLst>
      <p:ext uri="{BB962C8B-B14F-4D97-AF65-F5344CB8AC3E}">
        <p14:creationId xmlns:p14="http://schemas.microsoft.com/office/powerpoint/2010/main" val="14670821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3"/>
          <p:cNvSpPr>
            <a:spLocks noGrp="1" noChangeArrowheads="1"/>
          </p:cNvSpPr>
          <p:nvPr>
            <p:ph idx="1"/>
          </p:nvPr>
        </p:nvSpPr>
        <p:spPr>
          <a:xfrm>
            <a:off x="304800" y="990600"/>
            <a:ext cx="8610600" cy="4791075"/>
          </a:xfrm>
        </p:spPr>
        <p:txBody>
          <a:bodyPr/>
          <a:lstStyle/>
          <a:p>
            <a:pPr marL="609600" indent="-609600">
              <a:lnSpc>
                <a:spcPct val="90000"/>
              </a:lnSpc>
            </a:pPr>
            <a:r>
              <a:rPr lang="en-US" dirty="0" smtClean="0"/>
              <a:t>A weighted scoring model is a tool that provides a systematic process for selecting projects based on many criteria</a:t>
            </a:r>
          </a:p>
          <a:p>
            <a:pPr marL="1371600" lvl="2" indent="-457200">
              <a:lnSpc>
                <a:spcPct val="90000"/>
              </a:lnSpc>
              <a:buClrTx/>
            </a:pPr>
            <a:r>
              <a:rPr lang="en-US" dirty="0" smtClean="0"/>
              <a:t>Identify </a:t>
            </a:r>
            <a:r>
              <a:rPr lang="en-US" dirty="0" smtClean="0">
                <a:solidFill>
                  <a:srgbClr val="C00000"/>
                </a:solidFill>
              </a:rPr>
              <a:t>criteria</a:t>
            </a:r>
            <a:r>
              <a:rPr lang="en-US" dirty="0" smtClean="0"/>
              <a:t> important to the project selection process</a:t>
            </a:r>
          </a:p>
          <a:p>
            <a:pPr marL="1371600" lvl="2" indent="-457200">
              <a:lnSpc>
                <a:spcPct val="90000"/>
              </a:lnSpc>
              <a:buClrTx/>
            </a:pPr>
            <a:r>
              <a:rPr lang="en-US" dirty="0" smtClean="0">
                <a:solidFill>
                  <a:srgbClr val="C00000"/>
                </a:solidFill>
              </a:rPr>
              <a:t>Assign weights </a:t>
            </a:r>
            <a:r>
              <a:rPr lang="en-US" dirty="0" smtClean="0"/>
              <a:t>(percentages) to each criterion so they add up to </a:t>
            </a:r>
            <a:r>
              <a:rPr lang="en-US" dirty="0" smtClean="0">
                <a:solidFill>
                  <a:srgbClr val="C00000"/>
                </a:solidFill>
              </a:rPr>
              <a:t>100%</a:t>
            </a:r>
          </a:p>
          <a:p>
            <a:pPr marL="1371600" lvl="2" indent="-457200">
              <a:lnSpc>
                <a:spcPct val="90000"/>
              </a:lnSpc>
              <a:buClrTx/>
            </a:pPr>
            <a:r>
              <a:rPr lang="en-US" dirty="0" smtClean="0">
                <a:solidFill>
                  <a:srgbClr val="C00000"/>
                </a:solidFill>
              </a:rPr>
              <a:t>Assign scores to each criterion for each project</a:t>
            </a:r>
          </a:p>
          <a:p>
            <a:pPr marL="1371600" lvl="2" indent="-457200">
              <a:lnSpc>
                <a:spcPct val="90000"/>
              </a:lnSpc>
              <a:buClrTx/>
            </a:pPr>
            <a:r>
              <a:rPr lang="en-US" dirty="0" smtClean="0">
                <a:solidFill>
                  <a:srgbClr val="C00000"/>
                </a:solidFill>
              </a:rPr>
              <a:t>Multiply the scores by the weights</a:t>
            </a:r>
            <a:r>
              <a:rPr lang="en-US" dirty="0" smtClean="0"/>
              <a:t> and </a:t>
            </a:r>
            <a:r>
              <a:rPr lang="en-US" dirty="0" smtClean="0">
                <a:solidFill>
                  <a:srgbClr val="C00000"/>
                </a:solidFill>
              </a:rPr>
              <a:t>get the total weighted scores</a:t>
            </a:r>
          </a:p>
          <a:p>
            <a:pPr marL="609600" indent="-609600">
              <a:lnSpc>
                <a:spcPct val="90000"/>
              </a:lnSpc>
            </a:pPr>
            <a:r>
              <a:rPr lang="en-US" dirty="0" smtClean="0"/>
              <a:t>The higher the weighted score, the better</a:t>
            </a:r>
          </a:p>
        </p:txBody>
      </p:sp>
      <p:sp>
        <p:nvSpPr>
          <p:cNvPr id="31746"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999D12CE-7206-489B-BD53-1272D63E99CD}" type="slidenum">
              <a:rPr lang="en-US"/>
              <a:pPr>
                <a:defRPr/>
              </a:pPr>
              <a:t>35</a:t>
            </a:fld>
            <a:endParaRPr lang="en-US" dirty="0"/>
          </a:p>
        </p:txBody>
      </p:sp>
      <p:sp>
        <p:nvSpPr>
          <p:cNvPr id="31748" name="Rectangle 2"/>
          <p:cNvSpPr>
            <a:spLocks noGrp="1" noChangeArrowheads="1"/>
          </p:cNvSpPr>
          <p:nvPr>
            <p:ph type="title"/>
          </p:nvPr>
        </p:nvSpPr>
        <p:spPr>
          <a:xfrm>
            <a:off x="304800" y="304800"/>
            <a:ext cx="8839200" cy="673100"/>
          </a:xfrm>
        </p:spPr>
        <p:txBody>
          <a:bodyPr>
            <a:normAutofit fontScale="90000"/>
          </a:bodyPr>
          <a:lstStyle/>
          <a:p>
            <a:r>
              <a:rPr lang="en-US" dirty="0" smtClean="0"/>
              <a:t>Weighted Scoring Model</a:t>
            </a:r>
          </a:p>
        </p:txBody>
      </p:sp>
    </p:spTree>
    <p:extLst>
      <p:ext uri="{BB962C8B-B14F-4D97-AF65-F5344CB8AC3E}">
        <p14:creationId xmlns:p14="http://schemas.microsoft.com/office/powerpoint/2010/main" val="19899942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p>
            <a:pPr>
              <a:defRPr/>
            </a:pPr>
            <a:fld id="{CAB078C3-AD74-4C69-8529-ABFACC42093C}" type="slidenum">
              <a:rPr lang="en-US" smtClean="0"/>
              <a:pPr>
                <a:defRPr/>
              </a:pPr>
              <a:t>36</a:t>
            </a:fld>
            <a:endParaRPr lang="en-US" dirty="0"/>
          </a:p>
        </p:txBody>
      </p:sp>
      <p:sp>
        <p:nvSpPr>
          <p:cNvPr id="32770" name="Rectangle 2"/>
          <p:cNvSpPr>
            <a:spLocks noGrp="1" noChangeArrowheads="1"/>
          </p:cNvSpPr>
          <p:nvPr>
            <p:ph type="title"/>
          </p:nvPr>
        </p:nvSpPr>
        <p:spPr>
          <a:xfrm>
            <a:off x="457200" y="0"/>
            <a:ext cx="8229600" cy="1143000"/>
          </a:xfrm>
        </p:spPr>
        <p:txBody>
          <a:bodyPr>
            <a:normAutofit fontScale="90000"/>
          </a:bodyPr>
          <a:lstStyle/>
          <a:p>
            <a:r>
              <a:rPr lang="en-US" sz="3600" dirty="0" smtClean="0"/>
              <a:t>Figure 4-7. Sample Weighted Scoring Model for Project Selection</a:t>
            </a:r>
            <a:endParaRPr lang="en-US" sz="6000" dirty="0" smtClean="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1045243"/>
            <a:ext cx="5638800" cy="5512440"/>
          </a:xfrm>
          <a:prstGeom prst="rect">
            <a:avLst/>
          </a:prstGeom>
        </p:spPr>
      </p:pic>
    </p:spTree>
    <p:extLst>
      <p:ext uri="{BB962C8B-B14F-4D97-AF65-F5344CB8AC3E}">
        <p14:creationId xmlns:p14="http://schemas.microsoft.com/office/powerpoint/2010/main" val="9232766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3"/>
          <p:cNvSpPr>
            <a:spLocks noGrp="1" noChangeArrowheads="1"/>
          </p:cNvSpPr>
          <p:nvPr>
            <p:ph idx="1"/>
          </p:nvPr>
        </p:nvSpPr>
        <p:spPr>
          <a:xfrm>
            <a:off x="304800" y="1447800"/>
            <a:ext cx="8458200" cy="4572000"/>
          </a:xfrm>
        </p:spPr>
        <p:txBody>
          <a:bodyPr/>
          <a:lstStyle/>
          <a:p>
            <a:pPr>
              <a:lnSpc>
                <a:spcPct val="90000"/>
              </a:lnSpc>
            </a:pPr>
            <a:r>
              <a:rPr lang="en-US" dirty="0" smtClean="0"/>
              <a:t>Drs. Robert Kaplan and David Norton developed this approach to help select and manage projects that align with business strategy</a:t>
            </a:r>
          </a:p>
          <a:p>
            <a:pPr>
              <a:lnSpc>
                <a:spcPct val="90000"/>
              </a:lnSpc>
            </a:pPr>
            <a:r>
              <a:rPr lang="en-US" dirty="0" smtClean="0"/>
              <a:t>A </a:t>
            </a:r>
            <a:r>
              <a:rPr lang="en-US" b="1" dirty="0" smtClean="0"/>
              <a:t>balanced scorecard</a:t>
            </a:r>
          </a:p>
          <a:p>
            <a:pPr lvl="1">
              <a:lnSpc>
                <a:spcPct val="90000"/>
              </a:lnSpc>
            </a:pPr>
            <a:r>
              <a:rPr lang="en-US" dirty="0" smtClean="0"/>
              <a:t>is a methodology that converts an organization’s value drivers, such as customer service, innovation, operational efficiency, and financial performance, to a series of defined metrics</a:t>
            </a:r>
          </a:p>
          <a:p>
            <a:pPr>
              <a:lnSpc>
                <a:spcPct val="90000"/>
              </a:lnSpc>
            </a:pPr>
            <a:r>
              <a:rPr lang="en-US" dirty="0" smtClean="0"/>
              <a:t>See www.balancedscorecard.org for more information</a:t>
            </a:r>
          </a:p>
        </p:txBody>
      </p:sp>
      <p:sp>
        <p:nvSpPr>
          <p:cNvPr id="33794"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5477F33D-FF34-45ED-8C63-A1AF432AC4C0}" type="slidenum">
              <a:rPr lang="en-US"/>
              <a:pPr>
                <a:defRPr/>
              </a:pPr>
              <a:t>37</a:t>
            </a:fld>
            <a:endParaRPr lang="en-US" dirty="0"/>
          </a:p>
        </p:txBody>
      </p:sp>
      <p:sp>
        <p:nvSpPr>
          <p:cNvPr id="33796" name="Rectangle 2"/>
          <p:cNvSpPr>
            <a:spLocks noGrp="1" noChangeArrowheads="1"/>
          </p:cNvSpPr>
          <p:nvPr>
            <p:ph type="title"/>
          </p:nvPr>
        </p:nvSpPr>
        <p:spPr>
          <a:xfrm>
            <a:off x="457200" y="274638"/>
            <a:ext cx="8534400" cy="1143000"/>
          </a:xfrm>
        </p:spPr>
        <p:txBody>
          <a:bodyPr>
            <a:normAutofit fontScale="90000"/>
          </a:bodyPr>
          <a:lstStyle/>
          <a:p>
            <a:r>
              <a:rPr lang="en-US" dirty="0" smtClean="0"/>
              <a:t>Implementing a Balanced Scorecard</a:t>
            </a:r>
          </a:p>
        </p:txBody>
      </p:sp>
    </p:spTree>
    <p:extLst>
      <p:ext uri="{BB962C8B-B14F-4D97-AF65-F5344CB8AC3E}">
        <p14:creationId xmlns:p14="http://schemas.microsoft.com/office/powerpoint/2010/main" val="19416431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6BA54826-A843-49EC-BCCC-3D96B89DA1C3}" type="slidenum">
              <a:rPr lang="en-US" smtClean="0"/>
              <a:pPr>
                <a:defRPr/>
              </a:pPr>
              <a:t>38</a:t>
            </a:fld>
            <a:endParaRPr lang="en-US" dirty="0"/>
          </a:p>
        </p:txBody>
      </p:sp>
      <p:sp>
        <p:nvSpPr>
          <p:cNvPr id="34818" name="Title 1"/>
          <p:cNvSpPr>
            <a:spLocks noGrp="1"/>
          </p:cNvSpPr>
          <p:nvPr>
            <p:ph type="title"/>
          </p:nvPr>
        </p:nvSpPr>
        <p:spPr/>
        <p:txBody>
          <a:bodyPr>
            <a:normAutofit fontScale="90000"/>
          </a:bodyPr>
          <a:lstStyle/>
          <a:p>
            <a:r>
              <a:rPr lang="en-US" dirty="0" smtClean="0"/>
              <a:t>Figure 4-8. Balanced Scorecard Example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7122" y="1364975"/>
            <a:ext cx="6233414" cy="5035825"/>
          </a:xfrm>
          <a:prstGeom prst="rect">
            <a:avLst/>
          </a:prstGeom>
        </p:spPr>
      </p:pic>
    </p:spTree>
    <p:extLst>
      <p:ext uri="{BB962C8B-B14F-4D97-AF65-F5344CB8AC3E}">
        <p14:creationId xmlns:p14="http://schemas.microsoft.com/office/powerpoint/2010/main" val="343339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676400"/>
            <a:ext cx="9144000" cy="2133600"/>
          </a:xfrm>
          <a:solidFill>
            <a:schemeClr val="bg2">
              <a:lumMod val="50000"/>
            </a:schemeClr>
          </a:solidFill>
        </p:spPr>
        <p:txBody>
          <a:bodyPr>
            <a:normAutofit lnSpcReduction="10000"/>
          </a:bodyPr>
          <a:lstStyle/>
          <a:p>
            <a:pPr marL="109728" indent="0" algn="just">
              <a:buNone/>
            </a:pPr>
            <a:r>
              <a:rPr lang="en-US" dirty="0">
                <a:solidFill>
                  <a:schemeClr val="bg1"/>
                </a:solidFill>
              </a:rPr>
              <a:t>After deciding what project to work </a:t>
            </a:r>
            <a:r>
              <a:rPr lang="en-US" dirty="0" smtClean="0">
                <a:solidFill>
                  <a:schemeClr val="bg1"/>
                </a:solidFill>
              </a:rPr>
              <a:t>on the following steps will be performed and mapped with the knowledge areas mentioned at the beginning of the chapter and to be focused on in separate chapters as per PMBOK guidelines and your textbook</a:t>
            </a:r>
            <a:endParaRPr lang="en-US" dirty="0">
              <a:solidFill>
                <a:schemeClr val="bg1"/>
              </a:solidFill>
            </a:endParaRPr>
          </a:p>
        </p:txBody>
      </p:sp>
      <p:sp>
        <p:nvSpPr>
          <p:cNvPr id="3" name="Footer Placeholder 2"/>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4" name="Slide Number Placeholder 3"/>
          <p:cNvSpPr>
            <a:spLocks noGrp="1"/>
          </p:cNvSpPr>
          <p:nvPr>
            <p:ph type="sldNum" sz="quarter" idx="12"/>
          </p:nvPr>
        </p:nvSpPr>
        <p:spPr/>
        <p:txBody>
          <a:bodyPr/>
          <a:lstStyle/>
          <a:p>
            <a:pPr>
              <a:defRPr/>
            </a:pPr>
            <a:fld id="{1953F6A9-037C-4679-A974-5A2F60203CED}" type="slidenum">
              <a:rPr lang="en-US" smtClean="0"/>
              <a:pPr>
                <a:defRPr/>
              </a:pPr>
              <a:t>39</a:t>
            </a:fld>
            <a:endParaRPr lang="en-US" dirty="0"/>
          </a:p>
        </p:txBody>
      </p:sp>
    </p:spTree>
    <p:extLst>
      <p:ext uri="{BB962C8B-B14F-4D97-AF65-F5344CB8AC3E}">
        <p14:creationId xmlns:p14="http://schemas.microsoft.com/office/powerpoint/2010/main" val="6635784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45121" y="1481138"/>
            <a:ext cx="7653757" cy="4525962"/>
          </a:xfrm>
        </p:spPr>
      </p:pic>
      <p:sp>
        <p:nvSpPr>
          <p:cNvPr id="3" name="Footer Placeholder 2"/>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4" name="Slide Number Placeholder 3"/>
          <p:cNvSpPr>
            <a:spLocks noGrp="1"/>
          </p:cNvSpPr>
          <p:nvPr>
            <p:ph type="sldNum" sz="quarter" idx="12"/>
          </p:nvPr>
        </p:nvSpPr>
        <p:spPr/>
        <p:txBody>
          <a:bodyPr/>
          <a:lstStyle/>
          <a:p>
            <a:pPr>
              <a:defRPr/>
            </a:pPr>
            <a:fld id="{1953F6A9-037C-4679-A974-5A2F60203CED}" type="slidenum">
              <a:rPr lang="en-US" smtClean="0"/>
              <a:pPr>
                <a:defRPr/>
              </a:pPr>
              <a:t>4</a:t>
            </a:fld>
            <a:endParaRPr lang="en-US" dirty="0"/>
          </a:p>
        </p:txBody>
      </p:sp>
      <p:sp>
        <p:nvSpPr>
          <p:cNvPr id="5" name="Title 4"/>
          <p:cNvSpPr>
            <a:spLocks noGrp="1"/>
          </p:cNvSpPr>
          <p:nvPr>
            <p:ph type="title"/>
          </p:nvPr>
        </p:nvSpPr>
        <p:spPr/>
        <p:txBody>
          <a:bodyPr>
            <a:normAutofit fontScale="90000"/>
          </a:bodyPr>
          <a:lstStyle/>
          <a:p>
            <a:r>
              <a:rPr lang="en-US" dirty="0"/>
              <a:t>Project Management </a:t>
            </a:r>
            <a:r>
              <a:rPr lang="en-US" dirty="0" smtClean="0"/>
              <a:t>Institute (PMI):</a:t>
            </a:r>
            <a:r>
              <a:rPr lang="en-US" dirty="0"/>
              <a:t/>
            </a:r>
            <a:br>
              <a:rPr lang="en-US" dirty="0"/>
            </a:br>
            <a:r>
              <a:rPr lang="en-US" dirty="0"/>
              <a:t>Certification Examples</a:t>
            </a:r>
          </a:p>
        </p:txBody>
      </p:sp>
    </p:spTree>
    <p:extLst>
      <p:ext uri="{BB962C8B-B14F-4D97-AF65-F5344CB8AC3E}">
        <p14:creationId xmlns:p14="http://schemas.microsoft.com/office/powerpoint/2010/main" val="6591586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AEAD0689-3C8F-4F33-9924-B2EDADDE0827}" type="slidenum">
              <a:rPr lang="en-US" smtClean="0"/>
              <a:pPr>
                <a:defRPr/>
              </a:pPr>
              <a:t>40</a:t>
            </a:fld>
            <a:endParaRPr lang="en-US" dirty="0"/>
          </a:p>
        </p:txBody>
      </p:sp>
      <p:sp>
        <p:nvSpPr>
          <p:cNvPr id="5" name="Footer Placeholder 4"/>
          <p:cNvSpPr>
            <a:spLocks noGrp="1"/>
          </p:cNvSpPr>
          <p:nvPr>
            <p:ph type="ftr" sz="quarter" idx="4294967295"/>
          </p:nvPr>
        </p:nvSpPr>
        <p:spPr>
          <a:xfrm>
            <a:off x="0" y="6492875"/>
            <a:ext cx="2362200" cy="365125"/>
          </a:xfrm>
          <a:prstGeom prst="rect">
            <a:avLst/>
          </a:prstGeom>
        </p:spPr>
        <p:txBody>
          <a:bodyPr/>
          <a:lstStyle/>
          <a:p>
            <a:r>
              <a:rPr lang="en-US" smtClean="0"/>
              <a:t>Information Technology Project Management, Seventh Edition</a:t>
            </a:r>
            <a:endParaRPr lang="en-US" dirty="0"/>
          </a:p>
        </p:txBody>
      </p:sp>
      <p:pic>
        <p:nvPicPr>
          <p:cNvPr id="3078" name="Picture 6" descr="mp Knowledge Areas Process Group Pmbok 6th Edition Wit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32" y="-228600"/>
            <a:ext cx="9144000" cy="723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066003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3"/>
          <p:cNvSpPr>
            <a:spLocks noGrp="1" noChangeArrowheads="1"/>
          </p:cNvSpPr>
          <p:nvPr>
            <p:ph idx="1"/>
          </p:nvPr>
        </p:nvSpPr>
        <p:spPr>
          <a:xfrm>
            <a:off x="533400" y="1143000"/>
            <a:ext cx="8153400" cy="5181600"/>
          </a:xfrm>
        </p:spPr>
        <p:txBody>
          <a:bodyPr/>
          <a:lstStyle/>
          <a:p>
            <a:pPr>
              <a:lnSpc>
                <a:spcPct val="90000"/>
              </a:lnSpc>
            </a:pPr>
            <a:r>
              <a:rPr lang="en-US" dirty="0" smtClean="0"/>
              <a:t>After deciding what project to work on, it is important to let the rest of the organization know</a:t>
            </a:r>
          </a:p>
          <a:p>
            <a:pPr>
              <a:lnSpc>
                <a:spcPct val="90000"/>
              </a:lnSpc>
            </a:pPr>
            <a:r>
              <a:rPr lang="en-US" dirty="0" smtClean="0"/>
              <a:t>A </a:t>
            </a:r>
            <a:r>
              <a:rPr lang="en-US" b="1" dirty="0" smtClean="0"/>
              <a:t>project charter</a:t>
            </a:r>
            <a:r>
              <a:rPr lang="en-US" dirty="0" smtClean="0"/>
              <a:t> is a document that formally recognizes the existence of a project and provides direction on the project’s objectives and management</a:t>
            </a:r>
          </a:p>
          <a:p>
            <a:pPr>
              <a:lnSpc>
                <a:spcPct val="90000"/>
              </a:lnSpc>
            </a:pPr>
            <a:r>
              <a:rPr lang="en-US" dirty="0" smtClean="0"/>
              <a:t>Key project stakeholders should sign a project charter to acknowledge agreement on the need and intent of the project; a signed charter is a key output of project integration management</a:t>
            </a:r>
          </a:p>
        </p:txBody>
      </p:sp>
      <p:sp>
        <p:nvSpPr>
          <p:cNvPr id="35842"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875FEF86-65B9-457B-A3B9-FD65226500C3}" type="slidenum">
              <a:rPr lang="en-US"/>
              <a:pPr>
                <a:defRPr/>
              </a:pPr>
              <a:t>41</a:t>
            </a:fld>
            <a:endParaRPr lang="en-US" dirty="0"/>
          </a:p>
        </p:txBody>
      </p:sp>
      <p:sp>
        <p:nvSpPr>
          <p:cNvPr id="35844" name="Rectangle 2"/>
          <p:cNvSpPr>
            <a:spLocks noGrp="1" noChangeArrowheads="1"/>
          </p:cNvSpPr>
          <p:nvPr>
            <p:ph type="title"/>
          </p:nvPr>
        </p:nvSpPr>
        <p:spPr>
          <a:xfrm>
            <a:off x="304800" y="381000"/>
            <a:ext cx="9144000" cy="673100"/>
          </a:xfrm>
        </p:spPr>
        <p:txBody>
          <a:bodyPr>
            <a:normAutofit fontScale="90000"/>
          </a:bodyPr>
          <a:lstStyle/>
          <a:p>
            <a:r>
              <a:rPr lang="en-US" sz="4800" dirty="0" smtClean="0"/>
              <a:t>Developing a Project Charter</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 project statement of work</a:t>
            </a:r>
          </a:p>
          <a:p>
            <a:r>
              <a:rPr lang="en-US" dirty="0" smtClean="0"/>
              <a:t>A business case</a:t>
            </a:r>
          </a:p>
          <a:p>
            <a:r>
              <a:rPr lang="en-US" dirty="0" smtClean="0"/>
              <a:t>Agreements</a:t>
            </a:r>
          </a:p>
          <a:p>
            <a:r>
              <a:rPr lang="en-US" dirty="0" smtClean="0"/>
              <a:t>Enterprise environmental factors</a:t>
            </a:r>
          </a:p>
          <a:p>
            <a:r>
              <a:rPr lang="en-US" b="1" dirty="0" smtClean="0"/>
              <a:t>Organizational process assets</a:t>
            </a:r>
            <a:r>
              <a:rPr lang="en-US" dirty="0" smtClean="0"/>
              <a:t>, which include formal and informal plans, policies, procedures, guidelines, information systems, financial systems, management systems, lessons learned, and historical information</a:t>
            </a:r>
          </a:p>
          <a:p>
            <a:endParaRPr lang="en-US" dirty="0"/>
          </a:p>
        </p:txBody>
      </p:sp>
      <p:sp>
        <p:nvSpPr>
          <p:cNvPr id="3" name="Footer Placeholder 2"/>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4" name="Slide Number Placeholder 3"/>
          <p:cNvSpPr>
            <a:spLocks noGrp="1"/>
          </p:cNvSpPr>
          <p:nvPr>
            <p:ph type="sldNum" sz="quarter" idx="12"/>
          </p:nvPr>
        </p:nvSpPr>
        <p:spPr/>
        <p:txBody>
          <a:bodyPr/>
          <a:lstStyle/>
          <a:p>
            <a:pPr>
              <a:defRPr/>
            </a:pPr>
            <a:fld id="{1953F6A9-037C-4679-A974-5A2F60203CED}" type="slidenum">
              <a:rPr lang="en-US" smtClean="0"/>
              <a:pPr>
                <a:defRPr/>
              </a:pPr>
              <a:t>42</a:t>
            </a:fld>
            <a:endParaRPr lang="en-US" dirty="0"/>
          </a:p>
        </p:txBody>
      </p:sp>
      <p:sp>
        <p:nvSpPr>
          <p:cNvPr id="5" name="Title 4"/>
          <p:cNvSpPr>
            <a:spLocks noGrp="1"/>
          </p:cNvSpPr>
          <p:nvPr>
            <p:ph type="title"/>
          </p:nvPr>
        </p:nvSpPr>
        <p:spPr/>
        <p:txBody>
          <a:bodyPr>
            <a:normAutofit fontScale="90000"/>
          </a:bodyPr>
          <a:lstStyle/>
          <a:p>
            <a:r>
              <a:rPr lang="en-US" dirty="0" smtClean="0"/>
              <a:t>Inputs for Developing a Project Charter</a:t>
            </a:r>
            <a:endParaRPr lang="en-US" dirty="0"/>
          </a:p>
        </p:txBody>
      </p:sp>
    </p:spTree>
    <p:extLst>
      <p:ext uri="{BB962C8B-B14F-4D97-AF65-F5344CB8AC3E}">
        <p14:creationId xmlns:p14="http://schemas.microsoft.com/office/powerpoint/2010/main" val="205248686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4" name="Slide Number Placeholder 3"/>
          <p:cNvSpPr>
            <a:spLocks noGrp="1"/>
          </p:cNvSpPr>
          <p:nvPr>
            <p:ph type="sldNum" sz="quarter" idx="12"/>
          </p:nvPr>
        </p:nvSpPr>
        <p:spPr/>
        <p:txBody>
          <a:bodyPr/>
          <a:lstStyle/>
          <a:p>
            <a:pPr>
              <a:defRPr/>
            </a:pPr>
            <a:fld id="{1953F6A9-037C-4679-A974-5A2F60203CED}" type="slidenum">
              <a:rPr lang="en-US" smtClean="0"/>
              <a:pPr>
                <a:defRPr/>
              </a:pPr>
              <a:t>43</a:t>
            </a:fld>
            <a:endParaRPr lang="en-US" dirty="0"/>
          </a:p>
        </p:txBody>
      </p:sp>
      <p:sp>
        <p:nvSpPr>
          <p:cNvPr id="5" name="Title 4"/>
          <p:cNvSpPr>
            <a:spLocks noGrp="1"/>
          </p:cNvSpPr>
          <p:nvPr>
            <p:ph type="title"/>
          </p:nvPr>
        </p:nvSpPr>
        <p:spPr>
          <a:xfrm>
            <a:off x="152400" y="274638"/>
            <a:ext cx="8763000" cy="1143000"/>
          </a:xfrm>
        </p:spPr>
        <p:txBody>
          <a:bodyPr>
            <a:normAutofit fontScale="90000"/>
          </a:bodyPr>
          <a:lstStyle/>
          <a:p>
            <a:r>
              <a:rPr lang="en-US" sz="3600" dirty="0" smtClean="0"/>
              <a:t>Table 4-1. Project Charter for the DNA-Sequencing Instrument Completion Project</a:t>
            </a:r>
            <a:r>
              <a:rPr lang="en-US" dirty="0" smtClean="0"/>
              <a:t/>
            </a:r>
            <a:br>
              <a:rPr lang="en-US" dirty="0" smtClean="0"/>
            </a:br>
            <a:endParaRPr lang="en-US" dirty="0"/>
          </a:p>
        </p:txBody>
      </p:sp>
      <p:pic>
        <p:nvPicPr>
          <p:cNvPr id="88066" name="Picture 2"/>
          <p:cNvPicPr>
            <a:picLocks noChangeAspect="1" noChangeArrowheads="1"/>
          </p:cNvPicPr>
          <p:nvPr/>
        </p:nvPicPr>
        <p:blipFill>
          <a:blip r:embed="rId2"/>
          <a:srcRect/>
          <a:stretch>
            <a:fillRect/>
          </a:stretch>
        </p:blipFill>
        <p:spPr bwMode="auto">
          <a:xfrm>
            <a:off x="533400" y="1143000"/>
            <a:ext cx="7620000" cy="2590800"/>
          </a:xfrm>
          <a:prstGeom prst="rect">
            <a:avLst/>
          </a:prstGeom>
          <a:noFill/>
          <a:ln w="9525">
            <a:noFill/>
            <a:miter lim="800000"/>
            <a:headEnd/>
            <a:tailEnd/>
          </a:ln>
          <a:effectLst/>
        </p:spPr>
      </p:pic>
      <p:pic>
        <p:nvPicPr>
          <p:cNvPr id="88067" name="Picture 3"/>
          <p:cNvPicPr>
            <a:picLocks noChangeAspect="1" noChangeArrowheads="1"/>
          </p:cNvPicPr>
          <p:nvPr/>
        </p:nvPicPr>
        <p:blipFill>
          <a:blip r:embed="rId3"/>
          <a:srcRect/>
          <a:stretch>
            <a:fillRect/>
          </a:stretch>
        </p:blipFill>
        <p:spPr bwMode="auto">
          <a:xfrm>
            <a:off x="457200" y="3733799"/>
            <a:ext cx="7696200" cy="21853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4" name="Slide Number Placeholder 3"/>
          <p:cNvSpPr>
            <a:spLocks noGrp="1"/>
          </p:cNvSpPr>
          <p:nvPr>
            <p:ph type="sldNum" sz="quarter" idx="12"/>
          </p:nvPr>
        </p:nvSpPr>
        <p:spPr/>
        <p:txBody>
          <a:bodyPr/>
          <a:lstStyle/>
          <a:p>
            <a:pPr>
              <a:defRPr/>
            </a:pPr>
            <a:fld id="{1953F6A9-037C-4679-A974-5A2F60203CED}" type="slidenum">
              <a:rPr lang="en-US" smtClean="0"/>
              <a:pPr>
                <a:defRPr/>
              </a:pPr>
              <a:t>44</a:t>
            </a:fld>
            <a:endParaRPr lang="en-US" dirty="0"/>
          </a:p>
        </p:txBody>
      </p:sp>
      <p:sp>
        <p:nvSpPr>
          <p:cNvPr id="5" name="Title 4"/>
          <p:cNvSpPr>
            <a:spLocks noGrp="1"/>
          </p:cNvSpPr>
          <p:nvPr>
            <p:ph type="title"/>
          </p:nvPr>
        </p:nvSpPr>
        <p:spPr>
          <a:xfrm>
            <a:off x="457200" y="0"/>
            <a:ext cx="8229600" cy="563562"/>
          </a:xfrm>
        </p:spPr>
        <p:txBody>
          <a:bodyPr>
            <a:normAutofit fontScale="90000"/>
          </a:bodyPr>
          <a:lstStyle/>
          <a:p>
            <a:r>
              <a:rPr lang="en-US" sz="4400" dirty="0" smtClean="0"/>
              <a:t>Table 4-1. Project Charter (cont.)</a:t>
            </a:r>
            <a:endParaRPr lang="en-US" dirty="0"/>
          </a:p>
        </p:txBody>
      </p:sp>
      <p:pic>
        <p:nvPicPr>
          <p:cNvPr id="89090" name="Picture 2"/>
          <p:cNvPicPr>
            <a:picLocks noChangeAspect="1" noChangeArrowheads="1"/>
          </p:cNvPicPr>
          <p:nvPr/>
        </p:nvPicPr>
        <p:blipFill>
          <a:blip r:embed="rId2"/>
          <a:srcRect/>
          <a:stretch>
            <a:fillRect/>
          </a:stretch>
        </p:blipFill>
        <p:spPr bwMode="auto">
          <a:xfrm>
            <a:off x="2438400" y="609601"/>
            <a:ext cx="5334000" cy="591740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Footer Placeholder 2"/>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4" name="Slide Number Placeholder 3"/>
          <p:cNvSpPr>
            <a:spLocks noGrp="1"/>
          </p:cNvSpPr>
          <p:nvPr>
            <p:ph type="sldNum" sz="quarter" idx="12"/>
          </p:nvPr>
        </p:nvSpPr>
        <p:spPr/>
        <p:txBody>
          <a:bodyPr/>
          <a:lstStyle/>
          <a:p>
            <a:pPr>
              <a:defRPr/>
            </a:pPr>
            <a:fld id="{1953F6A9-037C-4679-A974-5A2F60203CED}" type="slidenum">
              <a:rPr lang="en-US" smtClean="0"/>
              <a:pPr>
                <a:defRPr/>
              </a:pPr>
              <a:t>45</a:t>
            </a:fld>
            <a:endParaRPr lang="en-US" dirty="0"/>
          </a:p>
        </p:txBody>
      </p:sp>
      <p:sp>
        <p:nvSpPr>
          <p:cNvPr id="5" name="Title 4"/>
          <p:cNvSpPr>
            <a:spLocks noGrp="1"/>
          </p:cNvSpPr>
          <p:nvPr>
            <p:ph type="title"/>
          </p:nvPr>
        </p:nvSpPr>
        <p:spPr/>
        <p:txBody>
          <a:bodyPr>
            <a:normAutofit fontScale="90000"/>
          </a:bodyPr>
          <a:lstStyle/>
          <a:p>
            <a:r>
              <a:rPr lang="en-US" dirty="0" smtClean="0"/>
              <a:t> Additional Project Charter Example</a:t>
            </a:r>
            <a:endParaRPr lang="en-US" dirty="0"/>
          </a:p>
        </p:txBody>
      </p:sp>
      <p:pic>
        <p:nvPicPr>
          <p:cNvPr id="6146" name="Picture 2" descr="mage result for pmp project charter business case out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43000"/>
            <a:ext cx="9144000" cy="5715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6200" y="1252728"/>
            <a:ext cx="18288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462926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3"/>
          <p:cNvSpPr>
            <a:spLocks noGrp="1" noChangeArrowheads="1"/>
          </p:cNvSpPr>
          <p:nvPr>
            <p:ph idx="1"/>
          </p:nvPr>
        </p:nvSpPr>
        <p:spPr>
          <a:xfrm>
            <a:off x="381000" y="1371600"/>
            <a:ext cx="8186738" cy="4791075"/>
          </a:xfrm>
        </p:spPr>
        <p:txBody>
          <a:bodyPr/>
          <a:lstStyle/>
          <a:p>
            <a:r>
              <a:rPr lang="en-US" dirty="0" smtClean="0"/>
              <a:t>A </a:t>
            </a:r>
            <a:r>
              <a:rPr lang="en-US" b="1" dirty="0" smtClean="0"/>
              <a:t>project management plan</a:t>
            </a:r>
            <a:r>
              <a:rPr lang="en-US" dirty="0" smtClean="0"/>
              <a:t> is a document used </a:t>
            </a:r>
            <a:r>
              <a:rPr lang="en-US" dirty="0" smtClean="0">
                <a:solidFill>
                  <a:srgbClr val="277E29"/>
                </a:solidFill>
              </a:rPr>
              <a:t>to coordinate all project planning documents </a:t>
            </a:r>
            <a:r>
              <a:rPr lang="en-US" dirty="0" smtClean="0"/>
              <a:t>and help guide a project’s execution and control</a:t>
            </a:r>
          </a:p>
          <a:p>
            <a:r>
              <a:rPr lang="en-US" dirty="0" smtClean="0"/>
              <a:t>Plans created in the other knowledge areas are subsidiary parts of the overall project management plan</a:t>
            </a:r>
            <a:endParaRPr lang="en-US" i="1" dirty="0" smtClean="0"/>
          </a:p>
        </p:txBody>
      </p:sp>
      <p:sp>
        <p:nvSpPr>
          <p:cNvPr id="38914"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63DB4198-CCAC-43FA-8923-E4A089AD5897}" type="slidenum">
              <a:rPr lang="en-US"/>
              <a:pPr>
                <a:defRPr/>
              </a:pPr>
              <a:t>46</a:t>
            </a:fld>
            <a:endParaRPr lang="en-US" dirty="0"/>
          </a:p>
        </p:txBody>
      </p:sp>
      <p:sp>
        <p:nvSpPr>
          <p:cNvPr id="38916" name="Rectangle 2"/>
          <p:cNvSpPr>
            <a:spLocks noGrp="1" noChangeArrowheads="1"/>
          </p:cNvSpPr>
          <p:nvPr>
            <p:ph type="title"/>
          </p:nvPr>
        </p:nvSpPr>
        <p:spPr/>
        <p:txBody>
          <a:bodyPr>
            <a:normAutofit fontScale="90000"/>
          </a:bodyPr>
          <a:lstStyle/>
          <a:p>
            <a:r>
              <a:rPr lang="en-US" dirty="0" smtClean="0"/>
              <a:t>Developing a Project Management Plan</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Rectangle 3"/>
          <p:cNvSpPr>
            <a:spLocks noGrp="1" noChangeArrowheads="1"/>
          </p:cNvSpPr>
          <p:nvPr>
            <p:ph idx="1"/>
          </p:nvPr>
        </p:nvSpPr>
        <p:spPr>
          <a:xfrm>
            <a:off x="533400" y="1524000"/>
            <a:ext cx="8186738" cy="4791075"/>
          </a:xfrm>
        </p:spPr>
        <p:txBody>
          <a:bodyPr/>
          <a:lstStyle/>
          <a:p>
            <a:r>
              <a:rPr lang="en-US" dirty="0" smtClean="0"/>
              <a:t>Introduction or overview of the project</a:t>
            </a:r>
          </a:p>
          <a:p>
            <a:r>
              <a:rPr lang="en-US" dirty="0" smtClean="0"/>
              <a:t>Description of how the project is organized</a:t>
            </a:r>
          </a:p>
          <a:p>
            <a:r>
              <a:rPr lang="en-US" dirty="0" smtClean="0"/>
              <a:t>Management and technical processes used on the project</a:t>
            </a:r>
          </a:p>
          <a:p>
            <a:r>
              <a:rPr lang="en-US" dirty="0" smtClean="0"/>
              <a:t>Work </a:t>
            </a:r>
            <a:r>
              <a:rPr lang="en-US" dirty="0" smtClean="0">
                <a:solidFill>
                  <a:srgbClr val="277E29"/>
                </a:solidFill>
              </a:rPr>
              <a:t>to be done</a:t>
            </a:r>
            <a:r>
              <a:rPr lang="en-US" dirty="0" smtClean="0"/>
              <a:t>, </a:t>
            </a:r>
            <a:r>
              <a:rPr lang="en-US" dirty="0" smtClean="0">
                <a:solidFill>
                  <a:srgbClr val="277E29"/>
                </a:solidFill>
              </a:rPr>
              <a:t>schedule, and bu</a:t>
            </a:r>
            <a:r>
              <a:rPr lang="en-US" dirty="0" smtClean="0"/>
              <a:t>dget information</a:t>
            </a:r>
          </a:p>
        </p:txBody>
      </p:sp>
      <p:sp>
        <p:nvSpPr>
          <p:cNvPr id="39938"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9DFA013D-BAF6-4C0C-9785-08FC13FA94EA}" type="slidenum">
              <a:rPr lang="en-US"/>
              <a:pPr>
                <a:defRPr/>
              </a:pPr>
              <a:t>47</a:t>
            </a:fld>
            <a:endParaRPr lang="en-US" dirty="0"/>
          </a:p>
        </p:txBody>
      </p:sp>
      <p:sp>
        <p:nvSpPr>
          <p:cNvPr id="39940" name="Rectangle 2"/>
          <p:cNvSpPr>
            <a:spLocks noGrp="1" noChangeArrowheads="1"/>
          </p:cNvSpPr>
          <p:nvPr>
            <p:ph type="title"/>
          </p:nvPr>
        </p:nvSpPr>
        <p:spPr>
          <a:xfrm>
            <a:off x="381000" y="152400"/>
            <a:ext cx="8763000" cy="1143000"/>
          </a:xfrm>
        </p:spPr>
        <p:txBody>
          <a:bodyPr>
            <a:normAutofit fontScale="90000"/>
          </a:bodyPr>
          <a:lstStyle/>
          <a:p>
            <a:r>
              <a:rPr lang="en-US" dirty="0" smtClean="0"/>
              <a:t>Common Elements of a Project Management Plan</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p>
            <a:pPr>
              <a:defRPr/>
            </a:pPr>
            <a:fld id="{CAB078C3-AD74-4C69-8529-ABFACC42093C}" type="slidenum">
              <a:rPr lang="en-US" smtClean="0"/>
              <a:pPr>
                <a:defRPr/>
              </a:pPr>
              <a:t>48</a:t>
            </a:fld>
            <a:endParaRPr lang="en-US" dirty="0"/>
          </a:p>
        </p:txBody>
      </p:sp>
      <p:sp>
        <p:nvSpPr>
          <p:cNvPr id="40962" name="Rectangle 5"/>
          <p:cNvSpPr>
            <a:spLocks noGrp="1" noChangeArrowheads="1"/>
          </p:cNvSpPr>
          <p:nvPr>
            <p:ph type="title"/>
          </p:nvPr>
        </p:nvSpPr>
        <p:spPr/>
        <p:txBody>
          <a:bodyPr/>
          <a:lstStyle/>
          <a:p>
            <a:r>
              <a:rPr lang="en-US" sz="2800" dirty="0" smtClean="0"/>
              <a:t>Table 4-2. Sample Contents for a Software Project Management Plan (SPMP)</a:t>
            </a:r>
          </a:p>
        </p:txBody>
      </p:sp>
      <p:pic>
        <p:nvPicPr>
          <p:cNvPr id="40965" name="Picture 7" descr="Tbl04-01.bmp"/>
          <p:cNvPicPr>
            <a:picLocks noChangeAspect="1"/>
          </p:cNvPicPr>
          <p:nvPr/>
        </p:nvPicPr>
        <p:blipFill>
          <a:blip r:embed="rId2"/>
          <a:srcRect t="5533"/>
          <a:stretch>
            <a:fillRect/>
          </a:stretch>
        </p:blipFill>
        <p:spPr bwMode="auto">
          <a:xfrm>
            <a:off x="533400" y="1447800"/>
            <a:ext cx="7854950" cy="46402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4" name="Slide Number Placeholder 3"/>
          <p:cNvSpPr>
            <a:spLocks noGrp="1"/>
          </p:cNvSpPr>
          <p:nvPr>
            <p:ph type="sldNum" sz="quarter" idx="12"/>
          </p:nvPr>
        </p:nvSpPr>
        <p:spPr/>
        <p:txBody>
          <a:bodyPr/>
          <a:lstStyle/>
          <a:p>
            <a:pPr>
              <a:defRPr/>
            </a:pPr>
            <a:fld id="{1953F6A9-037C-4679-A974-5A2F60203CED}" type="slidenum">
              <a:rPr lang="en-US" smtClean="0"/>
              <a:pPr>
                <a:defRPr/>
              </a:pPr>
              <a:t>49</a:t>
            </a:fld>
            <a:endParaRPr lang="en-US" dirty="0"/>
          </a:p>
        </p:txBody>
      </p:sp>
      <p:sp>
        <p:nvSpPr>
          <p:cNvPr id="5" name="Title 4"/>
          <p:cNvSpPr>
            <a:spLocks noGrp="1"/>
          </p:cNvSpPr>
          <p:nvPr>
            <p:ph type="title"/>
          </p:nvPr>
        </p:nvSpPr>
        <p:spPr>
          <a:xfrm>
            <a:off x="0" y="0"/>
            <a:ext cx="8229600" cy="1143000"/>
          </a:xfrm>
        </p:spPr>
        <p:txBody>
          <a:bodyPr>
            <a:normAutofit/>
          </a:bodyPr>
          <a:lstStyle/>
          <a:p>
            <a:r>
              <a:rPr lang="en-US" sz="3200" dirty="0" smtClean="0"/>
              <a:t>Planning Example</a:t>
            </a:r>
            <a:endParaRPr lang="en-US" sz="3200" dirty="0"/>
          </a:p>
        </p:txBody>
      </p:sp>
      <p:sp>
        <p:nvSpPr>
          <p:cNvPr id="6" name="Content Placeholder 5"/>
          <p:cNvSpPr>
            <a:spLocks noGrp="1"/>
          </p:cNvSpPr>
          <p:nvPr>
            <p:ph idx="1"/>
          </p:nvPr>
        </p:nvSpPr>
        <p:spPr/>
        <p:txBody>
          <a:bodyPr/>
          <a:lstStyle/>
          <a:p>
            <a:endParaRPr lang="en-US"/>
          </a:p>
        </p:txBody>
      </p:sp>
      <p:pic>
        <p:nvPicPr>
          <p:cNvPr id="10244" name="Picture 4" descr="https://tpc.googlesyndication.com/daca_images/simgad/9569459426414165032?sqp=4sqPyQSWAUKTAQgAEhQNzczMPhUAAABAHQAAAAAlAAAAABgAIgoNAACAPxUAAIA_Kk8IWhABHQAAtEIgASgBMAY4A0CAwtcvSABQAFgAYFpwAngAgAEAiAEAkAEAnQEAAIA_oAEAqAEAsAGAreIEuAH___________8BxQEtsp0-MhoI2AQQugIYASABLQAAAD8wrAI4nQFFAAAAQA&amp;rs=AOga4qmvfwlSDsLVJ-w_h85gikfF3FQ_p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90600"/>
            <a:ext cx="8991600" cy="586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83979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1605" y="1481138"/>
            <a:ext cx="7620789" cy="4525962"/>
          </a:xfrm>
        </p:spPr>
      </p:pic>
      <p:sp>
        <p:nvSpPr>
          <p:cNvPr id="3" name="Footer Placeholder 2"/>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4" name="Slide Number Placeholder 3"/>
          <p:cNvSpPr>
            <a:spLocks noGrp="1"/>
          </p:cNvSpPr>
          <p:nvPr>
            <p:ph type="sldNum" sz="quarter" idx="12"/>
          </p:nvPr>
        </p:nvSpPr>
        <p:spPr/>
        <p:txBody>
          <a:bodyPr/>
          <a:lstStyle/>
          <a:p>
            <a:pPr>
              <a:defRPr/>
            </a:pPr>
            <a:fld id="{1953F6A9-037C-4679-A974-5A2F60203CED}" type="slidenum">
              <a:rPr lang="en-US" smtClean="0"/>
              <a:pPr>
                <a:defRPr/>
              </a:pPr>
              <a:t>5</a:t>
            </a:fld>
            <a:endParaRPr lang="en-US" dirty="0"/>
          </a:p>
        </p:txBody>
      </p:sp>
      <p:sp>
        <p:nvSpPr>
          <p:cNvPr id="5" name="Title 4"/>
          <p:cNvSpPr>
            <a:spLocks noGrp="1"/>
          </p:cNvSpPr>
          <p:nvPr>
            <p:ph type="title"/>
          </p:nvPr>
        </p:nvSpPr>
        <p:spPr>
          <a:xfrm>
            <a:off x="76200" y="274638"/>
            <a:ext cx="9067800" cy="1143000"/>
          </a:xfrm>
        </p:spPr>
        <p:txBody>
          <a:bodyPr>
            <a:noAutofit/>
          </a:bodyPr>
          <a:lstStyle/>
          <a:p>
            <a:r>
              <a:rPr lang="en-US" sz="2800" dirty="0"/>
              <a:t>Project Management Institute:</a:t>
            </a:r>
            <a:br>
              <a:rPr lang="en-US" sz="2800" dirty="0"/>
            </a:br>
            <a:r>
              <a:rPr lang="en-US" sz="2800" dirty="0" smtClean="0"/>
              <a:t>Project Management Body of Knowledge Guide (PMBOK)</a:t>
            </a:r>
            <a:endParaRPr lang="en-US" sz="3600" dirty="0"/>
          </a:p>
        </p:txBody>
      </p:sp>
    </p:spTree>
    <p:extLst>
      <p:ext uri="{BB962C8B-B14F-4D97-AF65-F5344CB8AC3E}">
        <p14:creationId xmlns:p14="http://schemas.microsoft.com/office/powerpoint/2010/main" val="135137519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9" name="Rectangle 3"/>
          <p:cNvSpPr>
            <a:spLocks noGrp="1" noChangeArrowheads="1"/>
          </p:cNvSpPr>
          <p:nvPr>
            <p:ph idx="1"/>
          </p:nvPr>
        </p:nvSpPr>
        <p:spPr>
          <a:xfrm>
            <a:off x="0" y="990600"/>
            <a:ext cx="8839200" cy="4572000"/>
          </a:xfrm>
        </p:spPr>
        <p:txBody>
          <a:bodyPr/>
          <a:lstStyle/>
          <a:p>
            <a:pPr>
              <a:lnSpc>
                <a:spcPct val="90000"/>
              </a:lnSpc>
              <a:buFontTx/>
              <a:buNone/>
            </a:pPr>
            <a:r>
              <a:rPr lang="en-US" sz="2400" dirty="0" smtClean="0">
                <a:cs typeface="Times New Roman" pitchFamily="18" charset="0"/>
              </a:rPr>
              <a:t>   "The winners clearly spell out what needs to be done in a project, by whom, when, and how. For this they use an integrated toolbox, including PM tools, methods, and techniques…If a scheduling template is developed and used over and over, it becomes a repeatable action that leads to higher productivity and lower uncertainty. Sure, using scheduling templates is neither a breakthrough nor a feat. But laggards exhibited almost no use of the templates. Rather, in constructing schedules their project managers started with a clean sheet, a clear waste of time.“*</a:t>
            </a:r>
          </a:p>
        </p:txBody>
      </p:sp>
      <p:sp>
        <p:nvSpPr>
          <p:cNvPr id="41986"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6" name="Slide Number Placeholder 4"/>
          <p:cNvSpPr>
            <a:spLocks noGrp="1"/>
          </p:cNvSpPr>
          <p:nvPr>
            <p:ph type="sldNum" sz="quarter" idx="12"/>
          </p:nvPr>
        </p:nvSpPr>
        <p:spPr/>
        <p:txBody>
          <a:bodyPr/>
          <a:lstStyle/>
          <a:p>
            <a:pPr>
              <a:defRPr/>
            </a:pPr>
            <a:fld id="{1181D41C-9181-4939-A3F7-011990D8189B}" type="slidenum">
              <a:rPr lang="en-US"/>
              <a:pPr>
                <a:defRPr/>
              </a:pPr>
              <a:t>50</a:t>
            </a:fld>
            <a:endParaRPr lang="en-US" dirty="0"/>
          </a:p>
        </p:txBody>
      </p:sp>
      <p:sp>
        <p:nvSpPr>
          <p:cNvPr id="41988" name="Rectangle 2"/>
          <p:cNvSpPr>
            <a:spLocks noGrp="1" noChangeArrowheads="1"/>
          </p:cNvSpPr>
          <p:nvPr>
            <p:ph type="title"/>
          </p:nvPr>
        </p:nvSpPr>
        <p:spPr>
          <a:xfrm>
            <a:off x="457200" y="0"/>
            <a:ext cx="8686800" cy="838200"/>
          </a:xfrm>
        </p:spPr>
        <p:txBody>
          <a:bodyPr/>
          <a:lstStyle/>
          <a:p>
            <a:r>
              <a:rPr lang="en-US" dirty="0" smtClean="0"/>
              <a:t>What the Winners Do</a:t>
            </a:r>
          </a:p>
        </p:txBody>
      </p:sp>
      <p:sp>
        <p:nvSpPr>
          <p:cNvPr id="41990" name="Text Box 4"/>
          <p:cNvSpPr txBox="1">
            <a:spLocks noChangeArrowheads="1"/>
          </p:cNvSpPr>
          <p:nvPr/>
        </p:nvSpPr>
        <p:spPr bwMode="auto">
          <a:xfrm>
            <a:off x="274638" y="5029200"/>
            <a:ext cx="8869362" cy="923925"/>
          </a:xfrm>
          <a:prstGeom prst="rect">
            <a:avLst/>
          </a:prstGeom>
          <a:noFill/>
          <a:ln w="9525">
            <a:noFill/>
            <a:miter lim="800000"/>
            <a:headEnd/>
            <a:tailEnd/>
          </a:ln>
        </p:spPr>
        <p:txBody>
          <a:bodyPr>
            <a:spAutoFit/>
          </a:bodyPr>
          <a:lstStyle/>
          <a:p>
            <a:r>
              <a:rPr lang="en-US" sz="1800" dirty="0">
                <a:cs typeface="Times New Roman" pitchFamily="18" charset="0"/>
              </a:rPr>
              <a:t>*Milosevic, Dragan and And Ozbay. “Delivering Projects: What the Winners Do.” Proceedings of the Project Management Institute Annual Seminars &amp; Symposium (November 2001).</a:t>
            </a:r>
            <a:r>
              <a:rPr lang="en-US" sz="1800" dirty="0"/>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Rectangle 3"/>
          <p:cNvSpPr>
            <a:spLocks noGrp="1" noChangeArrowheads="1"/>
          </p:cNvSpPr>
          <p:nvPr>
            <p:ph idx="1"/>
          </p:nvPr>
        </p:nvSpPr>
        <p:spPr>
          <a:xfrm>
            <a:off x="304800" y="1143000"/>
            <a:ext cx="8186738" cy="4791075"/>
          </a:xfrm>
        </p:spPr>
        <p:txBody>
          <a:bodyPr/>
          <a:lstStyle/>
          <a:p>
            <a:r>
              <a:rPr lang="en-US" dirty="0" smtClean="0"/>
              <a:t>Involves managing and performing the work described in the project management plan</a:t>
            </a:r>
          </a:p>
          <a:p>
            <a:r>
              <a:rPr lang="en-US" dirty="0" smtClean="0"/>
              <a:t>The </a:t>
            </a:r>
            <a:r>
              <a:rPr lang="en-US" dirty="0" smtClean="0">
                <a:solidFill>
                  <a:srgbClr val="277E29"/>
                </a:solidFill>
              </a:rPr>
              <a:t>majority</a:t>
            </a:r>
            <a:r>
              <a:rPr lang="en-US" dirty="0" smtClean="0"/>
              <a:t> of </a:t>
            </a:r>
            <a:r>
              <a:rPr lang="en-US" dirty="0" smtClean="0">
                <a:solidFill>
                  <a:srgbClr val="277E29"/>
                </a:solidFill>
              </a:rPr>
              <a:t>time </a:t>
            </a:r>
            <a:r>
              <a:rPr lang="en-US" dirty="0" smtClean="0"/>
              <a:t>and </a:t>
            </a:r>
            <a:r>
              <a:rPr lang="en-US" dirty="0" smtClean="0">
                <a:solidFill>
                  <a:srgbClr val="277E29"/>
                </a:solidFill>
              </a:rPr>
              <a:t>money</a:t>
            </a:r>
            <a:r>
              <a:rPr lang="en-US" dirty="0" smtClean="0"/>
              <a:t> is usually spent on </a:t>
            </a:r>
            <a:r>
              <a:rPr lang="en-US" dirty="0" smtClean="0">
                <a:solidFill>
                  <a:srgbClr val="277E29"/>
                </a:solidFill>
              </a:rPr>
              <a:t>execution</a:t>
            </a:r>
          </a:p>
          <a:p>
            <a:r>
              <a:rPr lang="en-US" dirty="0" smtClean="0"/>
              <a:t>The </a:t>
            </a:r>
            <a:r>
              <a:rPr lang="en-US" dirty="0" smtClean="0">
                <a:solidFill>
                  <a:srgbClr val="277E29"/>
                </a:solidFill>
              </a:rPr>
              <a:t>application area </a:t>
            </a:r>
            <a:r>
              <a:rPr lang="en-US" dirty="0" smtClean="0"/>
              <a:t>of the project directly </a:t>
            </a:r>
            <a:r>
              <a:rPr lang="en-US" dirty="0" smtClean="0">
                <a:solidFill>
                  <a:srgbClr val="277E29"/>
                </a:solidFill>
              </a:rPr>
              <a:t>affects project execution </a:t>
            </a:r>
            <a:r>
              <a:rPr lang="en-US" dirty="0" smtClean="0"/>
              <a:t>because the products of the project are produced during execution</a:t>
            </a:r>
          </a:p>
          <a:p>
            <a:endParaRPr lang="en-US" dirty="0" smtClean="0"/>
          </a:p>
        </p:txBody>
      </p:sp>
      <p:sp>
        <p:nvSpPr>
          <p:cNvPr id="45058"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FC99C88F-E74A-4C9A-BF8E-284267DD9072}" type="slidenum">
              <a:rPr lang="en-US"/>
              <a:pPr>
                <a:defRPr/>
              </a:pPr>
              <a:t>51</a:t>
            </a:fld>
            <a:endParaRPr lang="en-US" dirty="0"/>
          </a:p>
        </p:txBody>
      </p:sp>
      <p:sp>
        <p:nvSpPr>
          <p:cNvPr id="45060" name="Rectangle 2"/>
          <p:cNvSpPr>
            <a:spLocks noGrp="1" noChangeArrowheads="1"/>
          </p:cNvSpPr>
          <p:nvPr>
            <p:ph type="title"/>
          </p:nvPr>
        </p:nvSpPr>
        <p:spPr>
          <a:xfrm>
            <a:off x="381000" y="152400"/>
            <a:ext cx="8305800" cy="914400"/>
          </a:xfrm>
        </p:spPr>
        <p:txBody>
          <a:bodyPr>
            <a:normAutofit fontScale="90000"/>
          </a:bodyPr>
          <a:lstStyle/>
          <a:p>
            <a:r>
              <a:rPr lang="en-US" dirty="0" smtClean="0"/>
              <a:t>Directing and Managing Project Work</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Rectangle 3"/>
          <p:cNvSpPr>
            <a:spLocks noGrp="1" noChangeArrowheads="1"/>
          </p:cNvSpPr>
          <p:nvPr>
            <p:ph idx="1"/>
          </p:nvPr>
        </p:nvSpPr>
        <p:spPr>
          <a:xfrm>
            <a:off x="457200" y="1692275"/>
            <a:ext cx="8229600" cy="4525963"/>
          </a:xfrm>
        </p:spPr>
        <p:txBody>
          <a:bodyPr/>
          <a:lstStyle/>
          <a:p>
            <a:r>
              <a:rPr lang="en-US" dirty="0" smtClean="0"/>
              <a:t>Project planning and execution are intertwined and inseparable activities</a:t>
            </a:r>
          </a:p>
          <a:p>
            <a:r>
              <a:rPr lang="en-US" dirty="0" smtClean="0"/>
              <a:t>Those who will do the work should help to plan the work</a:t>
            </a:r>
          </a:p>
          <a:p>
            <a:r>
              <a:rPr lang="en-US" dirty="0" smtClean="0"/>
              <a:t>Project managers must solicit input from the team to develop realistic plans</a:t>
            </a:r>
          </a:p>
        </p:txBody>
      </p:sp>
      <p:sp>
        <p:nvSpPr>
          <p:cNvPr id="46082"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F40BE96C-17B6-4520-AECC-26039ACE6158}" type="slidenum">
              <a:rPr lang="en-US"/>
              <a:pPr>
                <a:defRPr/>
              </a:pPr>
              <a:t>52</a:t>
            </a:fld>
            <a:endParaRPr lang="en-US" dirty="0"/>
          </a:p>
        </p:txBody>
      </p:sp>
      <p:sp>
        <p:nvSpPr>
          <p:cNvPr id="46084" name="Rectangle 2"/>
          <p:cNvSpPr>
            <a:spLocks noGrp="1" noChangeArrowheads="1"/>
          </p:cNvSpPr>
          <p:nvPr>
            <p:ph type="title"/>
          </p:nvPr>
        </p:nvSpPr>
        <p:spPr/>
        <p:txBody>
          <a:bodyPr>
            <a:normAutofit fontScale="90000"/>
          </a:bodyPr>
          <a:lstStyle/>
          <a:p>
            <a:r>
              <a:rPr lang="en-US" dirty="0" smtClean="0"/>
              <a:t>Coordinating Planning and Execution</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9" name="Rectangle 3"/>
          <p:cNvSpPr>
            <a:spLocks noGrp="1" noChangeArrowheads="1"/>
          </p:cNvSpPr>
          <p:nvPr>
            <p:ph idx="1"/>
          </p:nvPr>
        </p:nvSpPr>
        <p:spPr>
          <a:xfrm>
            <a:off x="381000" y="1524000"/>
            <a:ext cx="8458200" cy="4876800"/>
          </a:xfrm>
        </p:spPr>
        <p:txBody>
          <a:bodyPr/>
          <a:lstStyle/>
          <a:p>
            <a:pPr>
              <a:lnSpc>
                <a:spcPct val="90000"/>
              </a:lnSpc>
            </a:pPr>
            <a:r>
              <a:rPr lang="en-US" dirty="0" smtClean="0"/>
              <a:t>Project managers must lead by example to demonstrate the importance of creating and then following good project plans</a:t>
            </a:r>
          </a:p>
          <a:p>
            <a:pPr>
              <a:lnSpc>
                <a:spcPct val="90000"/>
              </a:lnSpc>
            </a:pPr>
            <a:r>
              <a:rPr lang="en-US" dirty="0" smtClean="0">
                <a:solidFill>
                  <a:srgbClr val="277E29"/>
                </a:solidFill>
              </a:rPr>
              <a:t>Organizational culture </a:t>
            </a:r>
            <a:r>
              <a:rPr lang="en-US" dirty="0" smtClean="0"/>
              <a:t>can help project execution by</a:t>
            </a:r>
          </a:p>
          <a:p>
            <a:pPr lvl="1">
              <a:lnSpc>
                <a:spcPct val="90000"/>
              </a:lnSpc>
            </a:pPr>
            <a:r>
              <a:rPr lang="en-US" dirty="0" smtClean="0">
                <a:solidFill>
                  <a:srgbClr val="277E29"/>
                </a:solidFill>
              </a:rPr>
              <a:t>providing guidelines and templates</a:t>
            </a:r>
          </a:p>
          <a:p>
            <a:pPr lvl="1">
              <a:lnSpc>
                <a:spcPct val="90000"/>
              </a:lnSpc>
            </a:pPr>
            <a:r>
              <a:rPr lang="en-US" dirty="0" smtClean="0">
                <a:solidFill>
                  <a:srgbClr val="277E29"/>
                </a:solidFill>
              </a:rPr>
              <a:t>tracking performance based on plan</a:t>
            </a:r>
            <a:r>
              <a:rPr lang="en-US" dirty="0" smtClean="0"/>
              <a:t>s</a:t>
            </a:r>
          </a:p>
          <a:p>
            <a:pPr>
              <a:lnSpc>
                <a:spcPct val="90000"/>
              </a:lnSpc>
            </a:pPr>
            <a:r>
              <a:rPr lang="en-US" dirty="0" smtClean="0"/>
              <a:t>Project managers may still need to break the rules to meet project goals, and senior managers must support those actions</a:t>
            </a:r>
          </a:p>
        </p:txBody>
      </p:sp>
      <p:sp>
        <p:nvSpPr>
          <p:cNvPr id="47106"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7391D2BE-CDDA-4CBB-8A50-E60F7F84E2F8}" type="slidenum">
              <a:rPr lang="en-US"/>
              <a:pPr>
                <a:defRPr/>
              </a:pPr>
              <a:t>53</a:t>
            </a:fld>
            <a:endParaRPr lang="en-US" dirty="0"/>
          </a:p>
        </p:txBody>
      </p:sp>
      <p:sp>
        <p:nvSpPr>
          <p:cNvPr id="47108" name="Rectangle 2"/>
          <p:cNvSpPr>
            <a:spLocks noGrp="1" noChangeArrowheads="1"/>
          </p:cNvSpPr>
          <p:nvPr>
            <p:ph type="title"/>
          </p:nvPr>
        </p:nvSpPr>
        <p:spPr/>
        <p:txBody>
          <a:bodyPr>
            <a:normAutofit fontScale="90000"/>
          </a:bodyPr>
          <a:lstStyle/>
          <a:p>
            <a:r>
              <a:rPr lang="en-US" dirty="0" smtClean="0"/>
              <a:t>Providing Leadership and a Supportive Culture</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It is often helpful for </a:t>
            </a:r>
            <a:r>
              <a:rPr lang="en-US" dirty="0" smtClean="0">
                <a:solidFill>
                  <a:srgbClr val="277E29"/>
                </a:solidFill>
              </a:rPr>
              <a:t>IT project managers </a:t>
            </a:r>
            <a:r>
              <a:rPr lang="en-US" dirty="0" smtClean="0"/>
              <a:t>to have prior </a:t>
            </a:r>
            <a:r>
              <a:rPr lang="en-US" dirty="0" smtClean="0">
                <a:solidFill>
                  <a:srgbClr val="277E29"/>
                </a:solidFill>
              </a:rPr>
              <a:t>technical experience</a:t>
            </a:r>
          </a:p>
          <a:p>
            <a:r>
              <a:rPr lang="en-US" dirty="0" smtClean="0"/>
              <a:t>On small projects, the project manager may be required to perform some of the technical work or mentor team members to complete the projects</a:t>
            </a:r>
          </a:p>
          <a:p>
            <a:r>
              <a:rPr lang="en-US" dirty="0" smtClean="0"/>
              <a:t>On large projects, the </a:t>
            </a:r>
            <a:r>
              <a:rPr lang="en-US" dirty="0" smtClean="0">
                <a:solidFill>
                  <a:srgbClr val="277E29"/>
                </a:solidFill>
              </a:rPr>
              <a:t>project manager </a:t>
            </a:r>
            <a:r>
              <a:rPr lang="en-US" dirty="0" smtClean="0"/>
              <a:t>must </a:t>
            </a:r>
            <a:r>
              <a:rPr lang="en-US" dirty="0" smtClean="0">
                <a:solidFill>
                  <a:srgbClr val="277E29"/>
                </a:solidFill>
              </a:rPr>
              <a:t>understand</a:t>
            </a:r>
            <a:r>
              <a:rPr lang="en-US" dirty="0" smtClean="0"/>
              <a:t> </a:t>
            </a:r>
            <a:r>
              <a:rPr lang="en-US" dirty="0" smtClean="0">
                <a:solidFill>
                  <a:srgbClr val="277E29"/>
                </a:solidFill>
              </a:rPr>
              <a:t>the business and ap</a:t>
            </a:r>
            <a:r>
              <a:rPr lang="en-US" dirty="0" smtClean="0"/>
              <a:t>plication area of the project</a:t>
            </a:r>
            <a:endParaRPr lang="en-US" dirty="0"/>
          </a:p>
        </p:txBody>
      </p:sp>
      <p:sp>
        <p:nvSpPr>
          <p:cNvPr id="3" name="Footer Placeholder 2"/>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4" name="Slide Number Placeholder 3"/>
          <p:cNvSpPr>
            <a:spLocks noGrp="1"/>
          </p:cNvSpPr>
          <p:nvPr>
            <p:ph type="sldNum" sz="quarter" idx="12"/>
          </p:nvPr>
        </p:nvSpPr>
        <p:spPr/>
        <p:txBody>
          <a:bodyPr/>
          <a:lstStyle/>
          <a:p>
            <a:pPr>
              <a:defRPr/>
            </a:pPr>
            <a:fld id="{1953F6A9-037C-4679-A974-5A2F60203CED}" type="slidenum">
              <a:rPr lang="en-US" smtClean="0"/>
              <a:pPr>
                <a:defRPr/>
              </a:pPr>
              <a:t>54</a:t>
            </a:fld>
            <a:endParaRPr lang="en-US" dirty="0"/>
          </a:p>
        </p:txBody>
      </p:sp>
      <p:sp>
        <p:nvSpPr>
          <p:cNvPr id="5" name="Title 4"/>
          <p:cNvSpPr>
            <a:spLocks noGrp="1"/>
          </p:cNvSpPr>
          <p:nvPr>
            <p:ph type="title"/>
          </p:nvPr>
        </p:nvSpPr>
        <p:spPr/>
        <p:txBody>
          <a:bodyPr>
            <a:normAutofit fontScale="90000"/>
          </a:bodyPr>
          <a:lstStyle/>
          <a:p>
            <a:r>
              <a:rPr lang="en-US" dirty="0" smtClean="0"/>
              <a:t>Capitalizing on Product, Business, and Application Area Knowledge</a:t>
            </a:r>
            <a:endParaRPr lang="en-US" dirty="0"/>
          </a:p>
        </p:txBody>
      </p:sp>
    </p:spTree>
    <p:extLst>
      <p:ext uri="{BB962C8B-B14F-4D97-AF65-F5344CB8AC3E}">
        <p14:creationId xmlns:p14="http://schemas.microsoft.com/office/powerpoint/2010/main" val="58914257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3"/>
          <p:cNvSpPr>
            <a:spLocks noGrp="1" noChangeArrowheads="1"/>
          </p:cNvSpPr>
          <p:nvPr>
            <p:ph idx="1"/>
          </p:nvPr>
        </p:nvSpPr>
        <p:spPr>
          <a:xfrm>
            <a:off x="228600" y="1524000"/>
            <a:ext cx="8610600" cy="4791075"/>
          </a:xfrm>
        </p:spPr>
        <p:txBody>
          <a:bodyPr>
            <a:normAutofit/>
          </a:bodyPr>
          <a:lstStyle/>
          <a:p>
            <a:pPr>
              <a:lnSpc>
                <a:spcPct val="80000"/>
              </a:lnSpc>
            </a:pPr>
            <a:r>
              <a:rPr lang="en-US" sz="2400" b="1" dirty="0" smtClean="0">
                <a:solidFill>
                  <a:srgbClr val="277E29"/>
                </a:solidFill>
              </a:rPr>
              <a:t>Expert judgment</a:t>
            </a:r>
            <a:r>
              <a:rPr lang="en-US" sz="2400" dirty="0" smtClean="0">
                <a:solidFill>
                  <a:srgbClr val="277E29"/>
                </a:solidFill>
              </a:rPr>
              <a:t>: </a:t>
            </a:r>
            <a:r>
              <a:rPr lang="en-US" sz="2400" dirty="0" smtClean="0"/>
              <a:t>Experts can help project managers and their teams make many decisions related to project execution</a:t>
            </a:r>
          </a:p>
          <a:p>
            <a:r>
              <a:rPr lang="en-US" sz="2400" b="1" dirty="0" smtClean="0">
                <a:solidFill>
                  <a:srgbClr val="277E29"/>
                </a:solidFill>
              </a:rPr>
              <a:t>Meetings: </a:t>
            </a:r>
            <a:r>
              <a:rPr lang="en-US" sz="2400" dirty="0"/>
              <a:t>Meetings allow people to develop relationships, pick up on </a:t>
            </a:r>
            <a:r>
              <a:rPr lang="en-US" sz="2400" dirty="0" smtClean="0"/>
              <a:t>important body </a:t>
            </a:r>
            <a:r>
              <a:rPr lang="en-US" sz="2400" dirty="0"/>
              <a:t>language or tone of voice, and have a dialogue to help </a:t>
            </a:r>
            <a:r>
              <a:rPr lang="en-US" sz="2400" dirty="0" smtClean="0"/>
              <a:t>resolve problems</a:t>
            </a:r>
            <a:r>
              <a:rPr lang="en-US" sz="2400" dirty="0"/>
              <a:t>.</a:t>
            </a:r>
            <a:endParaRPr lang="en-US" sz="2400" b="1" dirty="0" smtClean="0"/>
          </a:p>
          <a:p>
            <a:pPr>
              <a:lnSpc>
                <a:spcPct val="80000"/>
              </a:lnSpc>
            </a:pPr>
            <a:r>
              <a:rPr lang="en-US" sz="2400" b="1" dirty="0" smtClean="0">
                <a:solidFill>
                  <a:srgbClr val="277E29"/>
                </a:solidFill>
              </a:rPr>
              <a:t>Project management information systems</a:t>
            </a:r>
            <a:r>
              <a:rPr lang="en-US" sz="2400" dirty="0" smtClean="0"/>
              <a:t>: There are hundreds of project management software products available on the market today, and many organizations are moving toward powerful </a:t>
            </a:r>
            <a:r>
              <a:rPr lang="en-US" sz="2400" dirty="0" smtClean="0">
                <a:solidFill>
                  <a:srgbClr val="277E29"/>
                </a:solidFill>
              </a:rPr>
              <a:t>enterprise project management systems that are accessible via the Internet</a:t>
            </a:r>
          </a:p>
          <a:p>
            <a:pPr>
              <a:lnSpc>
                <a:spcPct val="80000"/>
              </a:lnSpc>
            </a:pPr>
            <a:r>
              <a:rPr lang="en-US" sz="2400" dirty="0" smtClean="0"/>
              <a:t>See the What Went Right? example of Kuala Lumpur’s Integrated Transport Information System on p. 169</a:t>
            </a:r>
          </a:p>
        </p:txBody>
      </p:sp>
      <p:sp>
        <p:nvSpPr>
          <p:cNvPr id="49154"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AFDD198B-9674-48C3-ACD4-753DB8EA2AE8}" type="slidenum">
              <a:rPr lang="en-US"/>
              <a:pPr>
                <a:defRPr/>
              </a:pPr>
              <a:t>55</a:t>
            </a:fld>
            <a:endParaRPr lang="en-US" dirty="0"/>
          </a:p>
        </p:txBody>
      </p:sp>
      <p:sp>
        <p:nvSpPr>
          <p:cNvPr id="49156" name="Rectangle 2"/>
          <p:cNvSpPr>
            <a:spLocks noGrp="1" noChangeArrowheads="1"/>
          </p:cNvSpPr>
          <p:nvPr>
            <p:ph type="title"/>
          </p:nvPr>
        </p:nvSpPr>
        <p:spPr/>
        <p:txBody>
          <a:bodyPr>
            <a:normAutofit fontScale="90000"/>
          </a:bodyPr>
          <a:lstStyle/>
          <a:p>
            <a:r>
              <a:rPr lang="en-US" dirty="0" smtClean="0"/>
              <a:t>Project Execution Tools and Techniques</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Footer Placeholder 2"/>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4" name="Slide Number Placeholder 3"/>
          <p:cNvSpPr>
            <a:spLocks noGrp="1"/>
          </p:cNvSpPr>
          <p:nvPr>
            <p:ph type="sldNum" sz="quarter" idx="12"/>
          </p:nvPr>
        </p:nvSpPr>
        <p:spPr/>
        <p:txBody>
          <a:bodyPr/>
          <a:lstStyle/>
          <a:p>
            <a:pPr>
              <a:defRPr/>
            </a:pPr>
            <a:fld id="{1953F6A9-037C-4679-A974-5A2F60203CED}" type="slidenum">
              <a:rPr lang="en-US" smtClean="0"/>
              <a:pPr>
                <a:defRPr/>
              </a:pPr>
              <a:t>56</a:t>
            </a:fld>
            <a:endParaRPr lang="en-US" dirty="0"/>
          </a:p>
        </p:txBody>
      </p:sp>
      <p:sp>
        <p:nvSpPr>
          <p:cNvPr id="5" name="Title 4"/>
          <p:cNvSpPr>
            <a:spLocks noGrp="1"/>
          </p:cNvSpPr>
          <p:nvPr>
            <p:ph type="title"/>
          </p:nvPr>
        </p:nvSpPr>
        <p:spPr/>
        <p:txBody>
          <a:bodyPr/>
          <a:lstStyle/>
          <a:p>
            <a:endParaRPr lang="en-US"/>
          </a:p>
        </p:txBody>
      </p:sp>
      <p:pic>
        <p:nvPicPr>
          <p:cNvPr id="6" name="Picture 8" descr="mage result for project execution pmp pm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17" y="0"/>
            <a:ext cx="917381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156412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4" name="Slide Number Placeholder 3"/>
          <p:cNvSpPr>
            <a:spLocks noGrp="1"/>
          </p:cNvSpPr>
          <p:nvPr>
            <p:ph type="sldNum" sz="quarter" idx="12"/>
          </p:nvPr>
        </p:nvSpPr>
        <p:spPr/>
        <p:txBody>
          <a:bodyPr/>
          <a:lstStyle/>
          <a:p>
            <a:pPr>
              <a:defRPr/>
            </a:pPr>
            <a:fld id="{1953F6A9-037C-4679-A974-5A2F60203CED}" type="slidenum">
              <a:rPr lang="en-US" smtClean="0"/>
              <a:pPr>
                <a:defRPr/>
              </a:pPr>
              <a:t>57</a:t>
            </a:fld>
            <a:endParaRPr lang="en-US" dirty="0"/>
          </a:p>
        </p:txBody>
      </p:sp>
      <p:sp>
        <p:nvSpPr>
          <p:cNvPr id="5" name="Title 4"/>
          <p:cNvSpPr>
            <a:spLocks noGrp="1"/>
          </p:cNvSpPr>
          <p:nvPr>
            <p:ph type="title"/>
          </p:nvPr>
        </p:nvSpPr>
        <p:spPr>
          <a:xfrm>
            <a:off x="381000" y="76200"/>
            <a:ext cx="8229600" cy="1143000"/>
          </a:xfrm>
        </p:spPr>
        <p:txBody>
          <a:bodyPr>
            <a:normAutofit/>
          </a:bodyPr>
          <a:lstStyle/>
          <a:p>
            <a:r>
              <a:rPr lang="en-US" sz="3200" dirty="0" smtClean="0"/>
              <a:t>Execution Example </a:t>
            </a:r>
            <a:endParaRPr lang="en-US" sz="3200" dirty="0"/>
          </a:p>
        </p:txBody>
      </p:sp>
      <p:pic>
        <p:nvPicPr>
          <p:cNvPr id="12290" name="Picture 2" descr="mage result for project execution pmp pmi"/>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990600"/>
            <a:ext cx="9144000" cy="586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260216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4" name="Slide Number Placeholder 3"/>
          <p:cNvSpPr>
            <a:spLocks noGrp="1"/>
          </p:cNvSpPr>
          <p:nvPr>
            <p:ph type="sldNum" sz="quarter" idx="12"/>
          </p:nvPr>
        </p:nvSpPr>
        <p:spPr/>
        <p:txBody>
          <a:bodyPr/>
          <a:lstStyle/>
          <a:p>
            <a:pPr>
              <a:defRPr/>
            </a:pPr>
            <a:fld id="{1953F6A9-037C-4679-A974-5A2F60203CED}" type="slidenum">
              <a:rPr lang="en-US" smtClean="0"/>
              <a:pPr>
                <a:defRPr/>
              </a:pPr>
              <a:t>58</a:t>
            </a:fld>
            <a:endParaRPr lang="en-US" dirty="0"/>
          </a:p>
        </p:txBody>
      </p:sp>
      <p:sp>
        <p:nvSpPr>
          <p:cNvPr id="5" name="Title 4"/>
          <p:cNvSpPr>
            <a:spLocks noGrp="1"/>
          </p:cNvSpPr>
          <p:nvPr>
            <p:ph type="title"/>
          </p:nvPr>
        </p:nvSpPr>
        <p:spPr/>
        <p:txBody>
          <a:bodyPr>
            <a:normAutofit/>
          </a:bodyPr>
          <a:lstStyle/>
          <a:p>
            <a:r>
              <a:rPr lang="en-US" sz="3200" dirty="0" smtClean="0"/>
              <a:t>Execution Example (IS Project) </a:t>
            </a:r>
            <a:endParaRPr lang="en-US" sz="3200" dirty="0"/>
          </a:p>
        </p:txBody>
      </p:sp>
      <p:pic>
        <p:nvPicPr>
          <p:cNvPr id="12294" name="Picture 6" descr="mage result for project execution pmp pm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5340" y="1621631"/>
            <a:ext cx="6705600" cy="466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859108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2667000"/>
            <a:ext cx="8229600" cy="762000"/>
          </a:xfrm>
          <a:solidFill>
            <a:schemeClr val="bg2">
              <a:lumMod val="50000"/>
            </a:schemeClr>
          </a:solidFill>
        </p:spPr>
        <p:txBody>
          <a:bodyPr>
            <a:normAutofit/>
          </a:bodyPr>
          <a:lstStyle/>
          <a:p>
            <a:pPr marL="109728" indent="0" algn="ctr">
              <a:buNone/>
            </a:pPr>
            <a:r>
              <a:rPr lang="en-US" sz="3200" dirty="0" smtClean="0"/>
              <a:t>To be Continued Next Lecture</a:t>
            </a:r>
            <a:endParaRPr lang="en-US" sz="3200" dirty="0"/>
          </a:p>
        </p:txBody>
      </p:sp>
      <p:sp>
        <p:nvSpPr>
          <p:cNvPr id="3" name="Footer Placeholder 2"/>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4" name="Slide Number Placeholder 3"/>
          <p:cNvSpPr>
            <a:spLocks noGrp="1"/>
          </p:cNvSpPr>
          <p:nvPr>
            <p:ph type="sldNum" sz="quarter" idx="12"/>
          </p:nvPr>
        </p:nvSpPr>
        <p:spPr/>
        <p:txBody>
          <a:bodyPr/>
          <a:lstStyle/>
          <a:p>
            <a:pPr>
              <a:defRPr/>
            </a:pPr>
            <a:fld id="{1953F6A9-037C-4679-A974-5A2F60203CED}" type="slidenum">
              <a:rPr lang="en-US" smtClean="0"/>
              <a:pPr>
                <a:defRPr/>
              </a:pPr>
              <a:t>59</a:t>
            </a:fld>
            <a:endParaRPr lang="en-US" dirty="0"/>
          </a:p>
        </p:txBody>
      </p:sp>
    </p:spTree>
    <p:extLst>
      <p:ext uri="{BB962C8B-B14F-4D97-AF65-F5344CB8AC3E}">
        <p14:creationId xmlns:p14="http://schemas.microsoft.com/office/powerpoint/2010/main" val="2706396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4" name="Slide Number Placeholder 3"/>
          <p:cNvSpPr>
            <a:spLocks noGrp="1"/>
          </p:cNvSpPr>
          <p:nvPr>
            <p:ph type="sldNum" sz="quarter" idx="12"/>
          </p:nvPr>
        </p:nvSpPr>
        <p:spPr/>
        <p:txBody>
          <a:bodyPr/>
          <a:lstStyle/>
          <a:p>
            <a:pPr>
              <a:defRPr/>
            </a:pPr>
            <a:fld id="{1953F6A9-037C-4679-A974-5A2F60203CED}" type="slidenum">
              <a:rPr lang="en-US" smtClean="0"/>
              <a:pPr>
                <a:defRPr/>
              </a:pPr>
              <a:t>6</a:t>
            </a:fld>
            <a:endParaRPr lang="en-US" dirty="0"/>
          </a:p>
        </p:txBody>
      </p:sp>
      <p:pic>
        <p:nvPicPr>
          <p:cNvPr id="17410" name="Picture 2" descr="mage result for pmp pmi project monitori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50681" y="48566"/>
            <a:ext cx="4278719" cy="6809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95849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Rectangle 3"/>
          <p:cNvSpPr>
            <a:spLocks noGrp="1" noChangeArrowheads="1"/>
          </p:cNvSpPr>
          <p:nvPr>
            <p:ph idx="1"/>
          </p:nvPr>
        </p:nvSpPr>
        <p:spPr>
          <a:xfrm>
            <a:off x="533400" y="1295400"/>
            <a:ext cx="8186738" cy="5029200"/>
          </a:xfrm>
        </p:spPr>
        <p:txBody>
          <a:bodyPr/>
          <a:lstStyle/>
          <a:p>
            <a:r>
              <a:rPr lang="en-US" dirty="0">
                <a:solidFill>
                  <a:srgbClr val="277E29"/>
                </a:solidFill>
              </a:rPr>
              <a:t>Changes</a:t>
            </a:r>
            <a:r>
              <a:rPr lang="en-US" dirty="0" smtClean="0"/>
              <a:t> are inevitable on most projects, so it’s important to develop and follow a process to monitor and control changes</a:t>
            </a:r>
          </a:p>
          <a:p>
            <a:r>
              <a:rPr lang="en-US" dirty="0" smtClean="0">
                <a:solidFill>
                  <a:srgbClr val="277E29"/>
                </a:solidFill>
              </a:rPr>
              <a:t>Monitoring</a:t>
            </a:r>
            <a:r>
              <a:rPr lang="en-US" dirty="0" smtClean="0"/>
              <a:t> project work includes collecting, measuring, and disseminating performance information</a:t>
            </a:r>
          </a:p>
          <a:p>
            <a:r>
              <a:rPr lang="en-US" dirty="0" smtClean="0"/>
              <a:t>A </a:t>
            </a:r>
            <a:r>
              <a:rPr lang="en-US" b="1" dirty="0" smtClean="0"/>
              <a:t>baseline</a:t>
            </a:r>
            <a:r>
              <a:rPr lang="en-US" dirty="0" smtClean="0"/>
              <a:t> is the approved project management plan plus approved changes</a:t>
            </a:r>
          </a:p>
        </p:txBody>
      </p:sp>
      <p:sp>
        <p:nvSpPr>
          <p:cNvPr id="50178"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F0500734-7A97-4DE9-BADB-70D27B29DC61}" type="slidenum">
              <a:rPr lang="en-US"/>
              <a:pPr>
                <a:defRPr/>
              </a:pPr>
              <a:t>60</a:t>
            </a:fld>
            <a:endParaRPr lang="en-US" dirty="0"/>
          </a:p>
        </p:txBody>
      </p:sp>
      <p:sp>
        <p:nvSpPr>
          <p:cNvPr id="50180" name="Rectangle 2"/>
          <p:cNvSpPr>
            <a:spLocks noGrp="1" noChangeArrowheads="1"/>
          </p:cNvSpPr>
          <p:nvPr>
            <p:ph type="title"/>
          </p:nvPr>
        </p:nvSpPr>
        <p:spPr/>
        <p:txBody>
          <a:bodyPr>
            <a:normAutofit fontScale="90000"/>
          </a:bodyPr>
          <a:lstStyle/>
          <a:p>
            <a:r>
              <a:rPr lang="en-US" dirty="0" smtClean="0"/>
              <a:t>Monitoring and Controlling Project Work</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228600" y="914400"/>
            <a:ext cx="8458200" cy="4864291"/>
          </a:xfrm>
        </p:spPr>
        <p:txBody>
          <a:bodyPr>
            <a:normAutofit fontScale="77500" lnSpcReduction="20000"/>
          </a:bodyPr>
          <a:lstStyle/>
          <a:p>
            <a:pPr indent="457200">
              <a:tabLst>
                <a:tab pos="762000" algn="l"/>
              </a:tabLst>
            </a:pPr>
            <a:r>
              <a:rPr lang="en-US" sz="2800" dirty="0" smtClean="0">
                <a:cs typeface="Times New Roman" pitchFamily="18" charset="0"/>
              </a:rPr>
              <a:t>The 2002 Olympic Winter Games and Paralympics took five years to plan and cost more than $1.9 billion. PMI awarded the Salt Lake Organizing Committee (SLOC) the Project of the Year award for delivering world-class games.</a:t>
            </a:r>
            <a:endParaRPr lang="en-US" sz="2800" dirty="0" smtClean="0"/>
          </a:p>
          <a:p>
            <a:pPr indent="457200" eaLnBrk="0" hangingPunct="0">
              <a:tabLst>
                <a:tab pos="762000" algn="l"/>
              </a:tabLst>
            </a:pPr>
            <a:r>
              <a:rPr lang="en-US" sz="2800" dirty="0" smtClean="0">
                <a:cs typeface="Times New Roman" pitchFamily="18" charset="0"/>
              </a:rPr>
              <a:t>Four years before the Games began, the SLOC used a Primavera software-based system with a cascading color-coded WBS to integrate planning…The SLOC also used an Executive Roadmap, a one-page list of the top 100 Games-wide activities, to keep executives apprised of progress. Activities were tied to detailed project information within each department’s schedule. A 90-day highlighter showed which managers were accountable for each integrated activity. </a:t>
            </a:r>
          </a:p>
          <a:p>
            <a:pPr indent="457200" eaLnBrk="0" hangingPunct="0">
              <a:tabLst>
                <a:tab pos="762000" algn="l"/>
              </a:tabLst>
            </a:pPr>
            <a:r>
              <a:rPr lang="en-US" sz="2800" dirty="0" smtClean="0">
                <a:cs typeface="Times New Roman" pitchFamily="18" charset="0"/>
              </a:rPr>
              <a:t>Fraser Bullock, SLOC Chief Operating Officer and Chief, said, “We knew when we were on and off schedule and where we had to apply additional resources. The interrelation of the functions meant they could not run in isolation—it was a smoothly running machine.”*</a:t>
            </a:r>
            <a:r>
              <a:rPr lang="en-US" sz="2800" dirty="0" smtClean="0"/>
              <a:t> </a:t>
            </a:r>
          </a:p>
          <a:p>
            <a:endParaRPr lang="en-US" dirty="0"/>
          </a:p>
        </p:txBody>
      </p:sp>
      <p:sp>
        <p:nvSpPr>
          <p:cNvPr id="8" name="Footer Placeholder 7"/>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7" name="Slide Number Placeholder 6"/>
          <p:cNvSpPr>
            <a:spLocks noGrp="1"/>
          </p:cNvSpPr>
          <p:nvPr>
            <p:ph type="sldNum" sz="quarter" idx="12"/>
          </p:nvPr>
        </p:nvSpPr>
        <p:spPr/>
        <p:txBody>
          <a:bodyPr/>
          <a:lstStyle/>
          <a:p>
            <a:pPr>
              <a:defRPr/>
            </a:pPr>
            <a:fld id="{CAB078C3-AD74-4C69-8529-ABFACC42093C}" type="slidenum">
              <a:rPr lang="en-US" smtClean="0"/>
              <a:pPr>
                <a:defRPr/>
              </a:pPr>
              <a:t>61</a:t>
            </a:fld>
            <a:endParaRPr lang="en-US" dirty="0"/>
          </a:p>
        </p:txBody>
      </p:sp>
      <p:sp>
        <p:nvSpPr>
          <p:cNvPr id="51202" name="Rectangle 4"/>
          <p:cNvSpPr>
            <a:spLocks noGrp="1" noChangeArrowheads="1"/>
          </p:cNvSpPr>
          <p:nvPr>
            <p:ph type="title"/>
          </p:nvPr>
        </p:nvSpPr>
        <p:spPr>
          <a:xfrm>
            <a:off x="457200" y="0"/>
            <a:ext cx="8229600" cy="914400"/>
          </a:xfrm>
        </p:spPr>
        <p:txBody>
          <a:bodyPr/>
          <a:lstStyle/>
          <a:p>
            <a:r>
              <a:rPr lang="en-US" dirty="0" smtClean="0"/>
              <a:t>Media Snapshot</a:t>
            </a:r>
          </a:p>
        </p:txBody>
      </p:sp>
      <p:sp>
        <p:nvSpPr>
          <p:cNvPr id="51204" name="Text Box 8"/>
          <p:cNvSpPr txBox="1">
            <a:spLocks noChangeArrowheads="1"/>
          </p:cNvSpPr>
          <p:nvPr/>
        </p:nvSpPr>
        <p:spPr bwMode="auto">
          <a:xfrm>
            <a:off x="533400" y="5638800"/>
            <a:ext cx="8458200" cy="430887"/>
          </a:xfrm>
          <a:prstGeom prst="rect">
            <a:avLst/>
          </a:prstGeom>
          <a:noFill/>
          <a:ln w="9525">
            <a:noFill/>
            <a:miter lim="800000"/>
            <a:headEnd/>
            <a:tailEnd/>
          </a:ln>
        </p:spPr>
        <p:txBody>
          <a:bodyPr wrap="square">
            <a:spAutoFit/>
          </a:bodyPr>
          <a:lstStyle/>
          <a:p>
            <a:r>
              <a:rPr lang="en-US" sz="1800" dirty="0"/>
              <a:t>*Foti, Ross, “The Best Winter Olympics, Period,” PM Network (January 2004) 23.</a:t>
            </a:r>
            <a:r>
              <a:rPr lang="en-US" dirty="0"/>
              <a:t>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Footer Placeholder 2"/>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4" name="Slide Number Placeholder 3"/>
          <p:cNvSpPr>
            <a:spLocks noGrp="1"/>
          </p:cNvSpPr>
          <p:nvPr>
            <p:ph type="sldNum" sz="quarter" idx="12"/>
          </p:nvPr>
        </p:nvSpPr>
        <p:spPr/>
        <p:txBody>
          <a:bodyPr/>
          <a:lstStyle/>
          <a:p>
            <a:pPr>
              <a:defRPr/>
            </a:pPr>
            <a:fld id="{1953F6A9-037C-4679-A974-5A2F60203CED}" type="slidenum">
              <a:rPr lang="en-US" smtClean="0"/>
              <a:pPr>
                <a:defRPr/>
              </a:pPr>
              <a:t>62</a:t>
            </a:fld>
            <a:endParaRPr lang="en-US" dirty="0"/>
          </a:p>
        </p:txBody>
      </p:sp>
      <p:sp>
        <p:nvSpPr>
          <p:cNvPr id="5" name="Title 4"/>
          <p:cNvSpPr>
            <a:spLocks noGrp="1"/>
          </p:cNvSpPr>
          <p:nvPr>
            <p:ph type="title"/>
          </p:nvPr>
        </p:nvSpPr>
        <p:spPr/>
        <p:txBody>
          <a:bodyPr/>
          <a:lstStyle/>
          <a:p>
            <a:endParaRPr lang="en-US"/>
          </a:p>
        </p:txBody>
      </p:sp>
      <p:pic>
        <p:nvPicPr>
          <p:cNvPr id="16386" name="Picture 2" descr="mage result for pmp pmi project monito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00185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ctangle 3"/>
          <p:cNvSpPr>
            <a:spLocks noGrp="1" noChangeArrowheads="1"/>
          </p:cNvSpPr>
          <p:nvPr>
            <p:ph idx="1"/>
          </p:nvPr>
        </p:nvSpPr>
        <p:spPr/>
        <p:txBody>
          <a:bodyPr>
            <a:normAutofit/>
          </a:bodyPr>
          <a:lstStyle/>
          <a:p>
            <a:pPr marL="609600" indent="-609600"/>
            <a:r>
              <a:rPr lang="en-US" sz="2800" dirty="0" smtClean="0"/>
              <a:t>Three main objectives are:</a:t>
            </a:r>
          </a:p>
          <a:p>
            <a:pPr marL="990600" lvl="1" indent="-533400"/>
            <a:r>
              <a:rPr lang="en-US" sz="2400" dirty="0" smtClean="0"/>
              <a:t>Influencing the factors that create changes to ensure that changes are beneficial</a:t>
            </a:r>
          </a:p>
          <a:p>
            <a:pPr marL="990600" lvl="1" indent="-533400"/>
            <a:r>
              <a:rPr lang="en-US" sz="2400" dirty="0" smtClean="0"/>
              <a:t>Determining that a change has occurred</a:t>
            </a:r>
          </a:p>
          <a:p>
            <a:pPr marL="990600" lvl="1" indent="-533400"/>
            <a:r>
              <a:rPr lang="en-US" sz="2400" dirty="0" smtClean="0"/>
              <a:t>Managing actual changes as they occur</a:t>
            </a:r>
          </a:p>
        </p:txBody>
      </p:sp>
      <p:sp>
        <p:nvSpPr>
          <p:cNvPr id="52226"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D6A99360-D0C3-4752-A276-D993F1CB9E68}" type="slidenum">
              <a:rPr lang="en-US"/>
              <a:pPr>
                <a:defRPr/>
              </a:pPr>
              <a:t>63</a:t>
            </a:fld>
            <a:endParaRPr lang="en-US" dirty="0"/>
          </a:p>
        </p:txBody>
      </p:sp>
      <p:sp>
        <p:nvSpPr>
          <p:cNvPr id="52228" name="Rectangle 2"/>
          <p:cNvSpPr>
            <a:spLocks noGrp="1" noChangeArrowheads="1"/>
          </p:cNvSpPr>
          <p:nvPr>
            <p:ph type="title"/>
          </p:nvPr>
        </p:nvSpPr>
        <p:spPr/>
        <p:txBody>
          <a:bodyPr>
            <a:normAutofit fontScale="90000"/>
          </a:bodyPr>
          <a:lstStyle/>
          <a:p>
            <a:r>
              <a:rPr lang="en-US" dirty="0" smtClean="0"/>
              <a:t>Performing Integrated Change Control</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Rectangle 3"/>
          <p:cNvSpPr>
            <a:spLocks noGrp="1" noChangeArrowheads="1"/>
          </p:cNvSpPr>
          <p:nvPr>
            <p:ph idx="1"/>
          </p:nvPr>
        </p:nvSpPr>
        <p:spPr/>
        <p:txBody>
          <a:bodyPr/>
          <a:lstStyle/>
          <a:p>
            <a:r>
              <a:rPr lang="en-US" dirty="0" smtClean="0">
                <a:solidFill>
                  <a:srgbClr val="277E29"/>
                </a:solidFill>
              </a:rPr>
              <a:t>Former view: </a:t>
            </a:r>
            <a:r>
              <a:rPr lang="en-US" dirty="0" smtClean="0"/>
              <a:t>The project team should strive to do exactly what was planned on time and within budget</a:t>
            </a:r>
          </a:p>
          <a:p>
            <a:r>
              <a:rPr lang="en-US" dirty="0" smtClean="0">
                <a:solidFill>
                  <a:srgbClr val="277E29"/>
                </a:solidFill>
              </a:rPr>
              <a:t>Problem: </a:t>
            </a:r>
            <a:r>
              <a:rPr lang="en-US" dirty="0" smtClean="0">
                <a:solidFill>
                  <a:srgbClr val="C00000"/>
                </a:solidFill>
              </a:rPr>
              <a:t>Stakeholders rarely agreed </a:t>
            </a:r>
            <a:r>
              <a:rPr lang="en-US" dirty="0" smtClean="0"/>
              <a:t>up-front on </a:t>
            </a:r>
            <a:r>
              <a:rPr lang="en-US" dirty="0" smtClean="0">
                <a:solidFill>
                  <a:srgbClr val="C00000"/>
                </a:solidFill>
              </a:rPr>
              <a:t>the project scope</a:t>
            </a:r>
            <a:r>
              <a:rPr lang="en-US" dirty="0" smtClean="0"/>
              <a:t>, and </a:t>
            </a:r>
            <a:r>
              <a:rPr lang="en-US" dirty="0" smtClean="0">
                <a:solidFill>
                  <a:srgbClr val="C00000"/>
                </a:solidFill>
              </a:rPr>
              <a:t>time and cost estimates were inaccurate</a:t>
            </a:r>
          </a:p>
          <a:p>
            <a:r>
              <a:rPr lang="en-US" dirty="0" smtClean="0">
                <a:solidFill>
                  <a:srgbClr val="277E29"/>
                </a:solidFill>
              </a:rPr>
              <a:t>Modern view: </a:t>
            </a:r>
            <a:r>
              <a:rPr lang="en-US" dirty="0" smtClean="0"/>
              <a:t>Project management is a process of </a:t>
            </a:r>
            <a:r>
              <a:rPr lang="en-US" dirty="0" smtClean="0">
                <a:solidFill>
                  <a:srgbClr val="C00000"/>
                </a:solidFill>
              </a:rPr>
              <a:t>constant communication and negotiation</a:t>
            </a:r>
          </a:p>
          <a:p>
            <a:r>
              <a:rPr lang="en-US" dirty="0" smtClean="0">
                <a:solidFill>
                  <a:srgbClr val="277E29"/>
                </a:solidFill>
              </a:rPr>
              <a:t>Solution:  </a:t>
            </a:r>
            <a:r>
              <a:rPr lang="en-US" dirty="0" smtClean="0"/>
              <a:t>Changes are often beneficial, and the project team should plan for them</a:t>
            </a:r>
          </a:p>
        </p:txBody>
      </p:sp>
      <p:sp>
        <p:nvSpPr>
          <p:cNvPr id="53250"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7BF51A45-B78F-43E4-8C68-BC192A207CCB}" type="slidenum">
              <a:rPr lang="en-US"/>
              <a:pPr>
                <a:defRPr/>
              </a:pPr>
              <a:t>64</a:t>
            </a:fld>
            <a:endParaRPr lang="en-US" dirty="0"/>
          </a:p>
        </p:txBody>
      </p:sp>
      <p:sp>
        <p:nvSpPr>
          <p:cNvPr id="53252" name="Rectangle 2"/>
          <p:cNvSpPr>
            <a:spLocks noGrp="1" noChangeArrowheads="1"/>
          </p:cNvSpPr>
          <p:nvPr>
            <p:ph type="title"/>
          </p:nvPr>
        </p:nvSpPr>
        <p:spPr/>
        <p:txBody>
          <a:bodyPr>
            <a:normAutofit fontScale="90000"/>
          </a:bodyPr>
          <a:lstStyle/>
          <a:p>
            <a:r>
              <a:rPr lang="en-US" dirty="0" smtClean="0"/>
              <a:t>Change Control on Information Technology Projects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7" name="Rectangle 3"/>
          <p:cNvSpPr>
            <a:spLocks noGrp="1" noChangeArrowheads="1"/>
          </p:cNvSpPr>
          <p:nvPr>
            <p:ph idx="1"/>
          </p:nvPr>
        </p:nvSpPr>
        <p:spPr>
          <a:xfrm>
            <a:off x="457200" y="1481328"/>
            <a:ext cx="8458200" cy="4525963"/>
          </a:xfrm>
        </p:spPr>
        <p:txBody>
          <a:bodyPr/>
          <a:lstStyle/>
          <a:p>
            <a:r>
              <a:rPr lang="en-US" dirty="0"/>
              <a:t>A </a:t>
            </a:r>
            <a:r>
              <a:rPr lang="en-US" b="1" dirty="0">
                <a:solidFill>
                  <a:srgbClr val="277E29"/>
                </a:solidFill>
              </a:rPr>
              <a:t>change control system </a:t>
            </a:r>
            <a:r>
              <a:rPr lang="en-US" dirty="0" smtClean="0"/>
              <a:t>is a formal, documented process that describes when and how official project documents and work may be changed</a:t>
            </a:r>
          </a:p>
          <a:p>
            <a:r>
              <a:rPr lang="en-US" dirty="0" smtClean="0"/>
              <a:t>Describes who </a:t>
            </a:r>
            <a:r>
              <a:rPr lang="en-US" dirty="0" smtClean="0">
                <a:solidFill>
                  <a:srgbClr val="277E29"/>
                </a:solidFill>
              </a:rPr>
              <a:t>is authorized to make changes </a:t>
            </a:r>
            <a:r>
              <a:rPr lang="en-US" dirty="0" smtClean="0"/>
              <a:t>and how to make them</a:t>
            </a:r>
          </a:p>
        </p:txBody>
      </p:sp>
      <p:sp>
        <p:nvSpPr>
          <p:cNvPr id="54274"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20EB7EED-8A3B-4E44-8A3C-892AC7DB1E15}" type="slidenum">
              <a:rPr lang="en-US"/>
              <a:pPr>
                <a:defRPr/>
              </a:pPr>
              <a:t>65</a:t>
            </a:fld>
            <a:endParaRPr lang="en-US" dirty="0"/>
          </a:p>
        </p:txBody>
      </p:sp>
      <p:sp>
        <p:nvSpPr>
          <p:cNvPr id="54276" name="Rectangle 2"/>
          <p:cNvSpPr>
            <a:spLocks noGrp="1" noChangeArrowheads="1"/>
          </p:cNvSpPr>
          <p:nvPr>
            <p:ph type="title"/>
          </p:nvPr>
        </p:nvSpPr>
        <p:spPr/>
        <p:txBody>
          <a:bodyPr/>
          <a:lstStyle/>
          <a:p>
            <a:r>
              <a:rPr lang="en-US" dirty="0" smtClean="0"/>
              <a:t>Change Control System</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Rectangle 3"/>
          <p:cNvSpPr>
            <a:spLocks noGrp="1" noChangeArrowheads="1"/>
          </p:cNvSpPr>
          <p:nvPr>
            <p:ph idx="1"/>
          </p:nvPr>
        </p:nvSpPr>
        <p:spPr/>
        <p:txBody>
          <a:bodyPr/>
          <a:lstStyle/>
          <a:p>
            <a:r>
              <a:rPr lang="en-US" dirty="0" smtClean="0"/>
              <a:t>A </a:t>
            </a:r>
            <a:r>
              <a:rPr lang="en-US" b="1" dirty="0">
                <a:solidFill>
                  <a:srgbClr val="277E29"/>
                </a:solidFill>
              </a:rPr>
              <a:t>change control </a:t>
            </a:r>
            <a:r>
              <a:rPr lang="en-US" b="1" dirty="0" smtClean="0">
                <a:solidFill>
                  <a:srgbClr val="277E29"/>
                </a:solidFill>
              </a:rPr>
              <a:t>board </a:t>
            </a:r>
            <a:r>
              <a:rPr lang="en-US" dirty="0" smtClean="0"/>
              <a:t>is a formal group of people responsible for approving or rejecting changes on a project</a:t>
            </a:r>
          </a:p>
          <a:p>
            <a:r>
              <a:rPr lang="en-US" dirty="0" smtClean="0"/>
              <a:t>CCBs provide guidelines for preparing change requests, evaluate change requests, and manage the implementation of approved changes</a:t>
            </a:r>
          </a:p>
          <a:p>
            <a:r>
              <a:rPr lang="en-US" dirty="0" smtClean="0">
                <a:solidFill>
                  <a:srgbClr val="C00000"/>
                </a:solidFill>
              </a:rPr>
              <a:t>Includes stakeholders from the entire organization</a:t>
            </a:r>
          </a:p>
        </p:txBody>
      </p:sp>
      <p:sp>
        <p:nvSpPr>
          <p:cNvPr id="55298"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63573DC6-EB44-4256-B5C3-90167C634BEE}" type="slidenum">
              <a:rPr lang="en-US"/>
              <a:pPr>
                <a:defRPr/>
              </a:pPr>
              <a:t>66</a:t>
            </a:fld>
            <a:endParaRPr lang="en-US" dirty="0"/>
          </a:p>
        </p:txBody>
      </p:sp>
      <p:sp>
        <p:nvSpPr>
          <p:cNvPr id="55300" name="Rectangle 2"/>
          <p:cNvSpPr>
            <a:spLocks noGrp="1" noChangeArrowheads="1"/>
          </p:cNvSpPr>
          <p:nvPr>
            <p:ph type="title"/>
          </p:nvPr>
        </p:nvSpPr>
        <p:spPr/>
        <p:txBody>
          <a:bodyPr/>
          <a:lstStyle/>
          <a:p>
            <a:r>
              <a:rPr lang="en-US" dirty="0" smtClean="0"/>
              <a:t>Change Control Board (CCB)</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5" name="Rectangle 3"/>
          <p:cNvSpPr>
            <a:spLocks noGrp="1" noChangeArrowheads="1"/>
          </p:cNvSpPr>
          <p:nvPr>
            <p:ph idx="1"/>
          </p:nvPr>
        </p:nvSpPr>
        <p:spPr/>
        <p:txBody>
          <a:bodyPr/>
          <a:lstStyle/>
          <a:p>
            <a:r>
              <a:rPr lang="en-US" dirty="0" smtClean="0"/>
              <a:t>Some CCBs only meet occasionally, so it may take too long for changes to occur</a:t>
            </a:r>
          </a:p>
          <a:p>
            <a:r>
              <a:rPr lang="en-US" dirty="0" smtClean="0">
                <a:solidFill>
                  <a:srgbClr val="C00000"/>
                </a:solidFill>
              </a:rPr>
              <a:t>Some organizations have policies in place for time-sensitive changes</a:t>
            </a:r>
          </a:p>
          <a:p>
            <a:pPr lvl="1"/>
            <a:r>
              <a:rPr lang="en-US" dirty="0" smtClean="0"/>
              <a:t>“48-hour policy” allows project team members to make decisions, then they have 48 hours to reverse the decision pending senior management approval</a:t>
            </a:r>
          </a:p>
          <a:p>
            <a:pPr lvl="1"/>
            <a:r>
              <a:rPr lang="en-US" dirty="0" smtClean="0"/>
              <a:t>Delegate changes to the lowest level possible, but keep everyone informed of changes</a:t>
            </a:r>
          </a:p>
        </p:txBody>
      </p:sp>
      <p:sp>
        <p:nvSpPr>
          <p:cNvPr id="56322"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96169F49-7017-498E-9A3E-E7143631DB8B}" type="slidenum">
              <a:rPr lang="en-US"/>
              <a:pPr>
                <a:defRPr/>
              </a:pPr>
              <a:t>67</a:t>
            </a:fld>
            <a:endParaRPr lang="en-US" dirty="0"/>
          </a:p>
        </p:txBody>
      </p:sp>
      <p:sp>
        <p:nvSpPr>
          <p:cNvPr id="56324" name="Rectangle 2"/>
          <p:cNvSpPr>
            <a:spLocks noGrp="1" noChangeArrowheads="1"/>
          </p:cNvSpPr>
          <p:nvPr>
            <p:ph type="title"/>
          </p:nvPr>
        </p:nvSpPr>
        <p:spPr/>
        <p:txBody>
          <a:bodyPr/>
          <a:lstStyle/>
          <a:p>
            <a:r>
              <a:rPr lang="en-US" dirty="0" smtClean="0"/>
              <a:t>Making Timely Changes</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t>Rapid changes in technology, such as the increased use of mobile roaming for </a:t>
            </a:r>
            <a:r>
              <a:rPr lang="en-US" dirty="0" smtClean="0"/>
              <a:t>communications, often </a:t>
            </a:r>
            <a:r>
              <a:rPr lang="en-US" dirty="0"/>
              <a:t>cause governments around the world to take action. </a:t>
            </a:r>
            <a:endParaRPr lang="en-US" dirty="0" smtClean="0"/>
          </a:p>
          <a:p>
            <a:r>
              <a:rPr lang="en-US" dirty="0" smtClean="0">
                <a:solidFill>
                  <a:srgbClr val="C00000"/>
                </a:solidFill>
              </a:rPr>
              <a:t>Incompatible hardware, software</a:t>
            </a:r>
            <a:r>
              <a:rPr lang="en-US" dirty="0">
                <a:solidFill>
                  <a:srgbClr val="C00000"/>
                </a:solidFill>
              </a:rPr>
              <a:t>, and networks can make communications difficult in some regions, and </a:t>
            </a:r>
            <a:r>
              <a:rPr lang="en-US" dirty="0" smtClean="0">
                <a:solidFill>
                  <a:srgbClr val="C00000"/>
                </a:solidFill>
              </a:rPr>
              <a:t>a lack </a:t>
            </a:r>
            <a:r>
              <a:rPr lang="en-US" dirty="0">
                <a:solidFill>
                  <a:srgbClr val="C00000"/>
                </a:solidFill>
              </a:rPr>
              <a:t>of competition can cause prices to soar. </a:t>
            </a:r>
            <a:endParaRPr lang="en-US" dirty="0" smtClean="0">
              <a:solidFill>
                <a:srgbClr val="C00000"/>
              </a:solidFill>
            </a:endParaRPr>
          </a:p>
          <a:p>
            <a:r>
              <a:rPr lang="en-US" dirty="0" smtClean="0"/>
              <a:t>Fortunately</a:t>
            </a:r>
            <a:r>
              <a:rPr lang="en-US" dirty="0"/>
              <a:t>, a group called the </a:t>
            </a:r>
            <a:r>
              <a:rPr lang="en-US" dirty="0" err="1" smtClean="0"/>
              <a:t>Organisation</a:t>
            </a:r>
            <a:r>
              <a:rPr lang="en-US" dirty="0" smtClean="0"/>
              <a:t> for </a:t>
            </a:r>
            <a:r>
              <a:rPr lang="en-US" dirty="0"/>
              <a:t>Economic Co-operation and Development (OECD) promotes policies that will </a:t>
            </a:r>
            <a:r>
              <a:rPr lang="en-US" dirty="0" smtClean="0"/>
              <a:t>improve the </a:t>
            </a:r>
            <a:r>
              <a:rPr lang="en-US" dirty="0"/>
              <a:t>economic and social well-being of people around the world. </a:t>
            </a:r>
            <a:endParaRPr lang="en-US" dirty="0" smtClean="0"/>
          </a:p>
          <a:p>
            <a:r>
              <a:rPr lang="en-US" dirty="0" smtClean="0"/>
              <a:t>In </a:t>
            </a:r>
            <a:r>
              <a:rPr lang="en-US" dirty="0"/>
              <a:t>February 2012, </a:t>
            </a:r>
            <a:r>
              <a:rPr lang="en-US" dirty="0" smtClean="0"/>
              <a:t>the </a:t>
            </a:r>
            <a:r>
              <a:rPr lang="en-US" dirty="0" smtClean="0">
                <a:solidFill>
                  <a:srgbClr val="277E29"/>
                </a:solidFill>
              </a:rPr>
              <a:t>OECD </a:t>
            </a:r>
            <a:r>
              <a:rPr lang="en-US" dirty="0">
                <a:solidFill>
                  <a:srgbClr val="277E29"/>
                </a:solidFill>
              </a:rPr>
              <a:t>called upon its members’ governments to boost competition in </a:t>
            </a:r>
            <a:r>
              <a:rPr lang="en-US" dirty="0" smtClean="0">
                <a:solidFill>
                  <a:srgbClr val="277E29"/>
                </a:solidFill>
              </a:rPr>
              <a:t>international mobile </a:t>
            </a:r>
            <a:r>
              <a:rPr lang="en-US" dirty="0">
                <a:solidFill>
                  <a:srgbClr val="277E29"/>
                </a:solidFill>
              </a:rPr>
              <a:t>roaming markets</a:t>
            </a:r>
            <a:r>
              <a:rPr lang="en-US" dirty="0" smtClean="0">
                <a:solidFill>
                  <a:srgbClr val="277E29"/>
                </a:solidFill>
              </a:rPr>
              <a:t>.</a:t>
            </a:r>
            <a:endParaRPr lang="en-US" dirty="0">
              <a:solidFill>
                <a:srgbClr val="277E29"/>
              </a:solidFill>
            </a:endParaRPr>
          </a:p>
        </p:txBody>
      </p:sp>
      <p:sp>
        <p:nvSpPr>
          <p:cNvPr id="3" name="Footer Placeholder 2"/>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4" name="Slide Number Placeholder 3"/>
          <p:cNvSpPr>
            <a:spLocks noGrp="1"/>
          </p:cNvSpPr>
          <p:nvPr>
            <p:ph type="sldNum" sz="quarter" idx="12"/>
          </p:nvPr>
        </p:nvSpPr>
        <p:spPr/>
        <p:txBody>
          <a:bodyPr/>
          <a:lstStyle/>
          <a:p>
            <a:pPr>
              <a:defRPr/>
            </a:pPr>
            <a:fld id="{1953F6A9-037C-4679-A974-5A2F60203CED}" type="slidenum">
              <a:rPr lang="en-US" smtClean="0"/>
              <a:pPr>
                <a:defRPr/>
              </a:pPr>
              <a:t>68</a:t>
            </a:fld>
            <a:endParaRPr lang="en-US" dirty="0"/>
          </a:p>
        </p:txBody>
      </p:sp>
      <p:sp>
        <p:nvSpPr>
          <p:cNvPr id="5" name="Title 4"/>
          <p:cNvSpPr>
            <a:spLocks noGrp="1"/>
          </p:cNvSpPr>
          <p:nvPr>
            <p:ph type="title"/>
          </p:nvPr>
        </p:nvSpPr>
        <p:spPr/>
        <p:txBody>
          <a:bodyPr/>
          <a:lstStyle/>
          <a:p>
            <a:r>
              <a:rPr lang="en-US" dirty="0" smtClean="0"/>
              <a:t>Global Issues</a:t>
            </a:r>
            <a:endParaRPr lang="en-US" dirty="0"/>
          </a:p>
        </p:txBody>
      </p:sp>
    </p:spTree>
    <p:extLst>
      <p:ext uri="{BB962C8B-B14F-4D97-AF65-F5344CB8AC3E}">
        <p14:creationId xmlns:p14="http://schemas.microsoft.com/office/powerpoint/2010/main" val="141476153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9" name="Rectangle 3"/>
          <p:cNvSpPr>
            <a:spLocks noGrp="1" noChangeArrowheads="1"/>
          </p:cNvSpPr>
          <p:nvPr>
            <p:ph idx="1"/>
          </p:nvPr>
        </p:nvSpPr>
        <p:spPr>
          <a:xfrm>
            <a:off x="228600" y="1143000"/>
            <a:ext cx="8186738" cy="4791075"/>
          </a:xfrm>
        </p:spPr>
        <p:txBody>
          <a:bodyPr/>
          <a:lstStyle/>
          <a:p>
            <a:pPr>
              <a:lnSpc>
                <a:spcPct val="90000"/>
              </a:lnSpc>
            </a:pPr>
            <a:r>
              <a:rPr lang="en-US" b="1" dirty="0" smtClean="0">
                <a:solidFill>
                  <a:srgbClr val="277E29"/>
                </a:solidFill>
              </a:rPr>
              <a:t>Configuration management </a:t>
            </a:r>
            <a:r>
              <a:rPr lang="en-US" dirty="0" smtClean="0"/>
              <a:t>ensures that the descriptions of the project’s products are correct and complete</a:t>
            </a:r>
          </a:p>
          <a:p>
            <a:pPr>
              <a:lnSpc>
                <a:spcPct val="90000"/>
              </a:lnSpc>
            </a:pPr>
            <a:r>
              <a:rPr lang="en-US" dirty="0" smtClean="0"/>
              <a:t>Involves identifying and controlling the functional and physical design characteristics of products and their support documentation</a:t>
            </a:r>
          </a:p>
          <a:p>
            <a:pPr>
              <a:lnSpc>
                <a:spcPct val="90000"/>
              </a:lnSpc>
            </a:pPr>
            <a:r>
              <a:rPr lang="en-US" dirty="0" smtClean="0">
                <a:solidFill>
                  <a:srgbClr val="277E29"/>
                </a:solidFill>
              </a:rPr>
              <a:t>Configuration management specialists </a:t>
            </a:r>
            <a:r>
              <a:rPr lang="en-US" dirty="0" smtClean="0"/>
              <a:t>identify and document configuration requirements, control changes, record and report changes, and audit the products to verify conformance to requirements</a:t>
            </a:r>
          </a:p>
          <a:p>
            <a:pPr>
              <a:lnSpc>
                <a:spcPct val="90000"/>
              </a:lnSpc>
            </a:pPr>
            <a:r>
              <a:rPr lang="en-US" dirty="0" smtClean="0"/>
              <a:t>See www.icmhq.com for more information</a:t>
            </a:r>
          </a:p>
        </p:txBody>
      </p:sp>
      <p:sp>
        <p:nvSpPr>
          <p:cNvPr id="57346"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67F50EE5-DD00-42CF-B186-FA289432DED5}" type="slidenum">
              <a:rPr lang="en-US"/>
              <a:pPr>
                <a:defRPr/>
              </a:pPr>
              <a:t>69</a:t>
            </a:fld>
            <a:endParaRPr lang="en-US" dirty="0"/>
          </a:p>
        </p:txBody>
      </p:sp>
      <p:sp>
        <p:nvSpPr>
          <p:cNvPr id="57348" name="Rectangle 2"/>
          <p:cNvSpPr>
            <a:spLocks noGrp="1" noChangeArrowheads="1"/>
          </p:cNvSpPr>
          <p:nvPr>
            <p:ph type="title"/>
          </p:nvPr>
        </p:nvSpPr>
        <p:spPr>
          <a:xfrm>
            <a:off x="381000" y="152400"/>
            <a:ext cx="8305800" cy="914400"/>
          </a:xfrm>
        </p:spPr>
        <p:txBody>
          <a:bodyPr/>
          <a:lstStyle/>
          <a:p>
            <a:r>
              <a:rPr lang="en-US" dirty="0" smtClean="0"/>
              <a:t>Configuration Management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4" name="Slide Number Placeholder 3"/>
          <p:cNvSpPr>
            <a:spLocks noGrp="1"/>
          </p:cNvSpPr>
          <p:nvPr>
            <p:ph type="sldNum" sz="quarter" idx="12"/>
          </p:nvPr>
        </p:nvSpPr>
        <p:spPr/>
        <p:txBody>
          <a:bodyPr/>
          <a:lstStyle/>
          <a:p>
            <a:pPr>
              <a:defRPr/>
            </a:pPr>
            <a:fld id="{1953F6A9-037C-4679-A974-5A2F60203CED}" type="slidenum">
              <a:rPr lang="en-US" smtClean="0"/>
              <a:pPr>
                <a:defRPr/>
              </a:pPr>
              <a:t>7</a:t>
            </a:fld>
            <a:endParaRPr lang="en-US" dirty="0"/>
          </a:p>
        </p:txBody>
      </p:sp>
      <p:pic>
        <p:nvPicPr>
          <p:cNvPr id="18434" name="Picture 2" descr="mage result for pmp pmi project monito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617167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2A10A319-FAEE-4555-94D7-63E74BB39CF7}" type="slidenum">
              <a:rPr lang="en-US"/>
              <a:pPr>
                <a:defRPr/>
              </a:pPr>
              <a:t>70</a:t>
            </a:fld>
            <a:endParaRPr lang="en-US" dirty="0"/>
          </a:p>
        </p:txBody>
      </p:sp>
      <p:sp>
        <p:nvSpPr>
          <p:cNvPr id="58372" name="Rectangle 2"/>
          <p:cNvSpPr>
            <a:spLocks noGrp="1" noChangeArrowheads="1"/>
          </p:cNvSpPr>
          <p:nvPr>
            <p:ph type="title"/>
          </p:nvPr>
        </p:nvSpPr>
        <p:spPr/>
        <p:txBody>
          <a:bodyPr>
            <a:normAutofit fontScale="90000"/>
          </a:bodyPr>
          <a:lstStyle/>
          <a:p>
            <a:r>
              <a:rPr lang="en-US" sz="3600" dirty="0" smtClean="0"/>
              <a:t>Table 4-3. Suggestions for Performing Integrated Change Control</a:t>
            </a:r>
          </a:p>
        </p:txBody>
      </p:sp>
      <p:pic>
        <p:nvPicPr>
          <p:cNvPr id="58373" name="Picture 6" descr="Tbl04-03.bmp"/>
          <p:cNvPicPr>
            <a:picLocks noChangeAspect="1"/>
          </p:cNvPicPr>
          <p:nvPr/>
        </p:nvPicPr>
        <p:blipFill>
          <a:blip r:embed="rId2"/>
          <a:srcRect t="6976"/>
          <a:stretch>
            <a:fillRect/>
          </a:stretch>
        </p:blipFill>
        <p:spPr bwMode="auto">
          <a:xfrm>
            <a:off x="560388" y="1981200"/>
            <a:ext cx="8213725" cy="3048000"/>
          </a:xfrm>
          <a:prstGeom prst="rect">
            <a:avLst/>
          </a:prstGeom>
          <a:noFill/>
          <a:ln w="9525">
            <a:noFill/>
            <a:miter lim="800000"/>
            <a:headEnd/>
            <a:tailEnd/>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Rectangle 3"/>
          <p:cNvSpPr>
            <a:spLocks noGrp="1" noChangeArrowheads="1"/>
          </p:cNvSpPr>
          <p:nvPr>
            <p:ph idx="1"/>
          </p:nvPr>
        </p:nvSpPr>
        <p:spPr/>
        <p:txBody>
          <a:bodyPr/>
          <a:lstStyle/>
          <a:p>
            <a:r>
              <a:rPr lang="en-US" dirty="0" smtClean="0"/>
              <a:t>To close a project or phase, you must finalize all activities and transfer the completed or cancelled work to the appropriate people</a:t>
            </a:r>
          </a:p>
          <a:p>
            <a:r>
              <a:rPr lang="en-US" dirty="0" smtClean="0"/>
              <a:t>Main outputs include</a:t>
            </a:r>
          </a:p>
          <a:p>
            <a:pPr lvl="1"/>
            <a:r>
              <a:rPr lang="en-US" dirty="0" smtClean="0">
                <a:solidFill>
                  <a:srgbClr val="277E29"/>
                </a:solidFill>
              </a:rPr>
              <a:t>Final product, service, or result transition</a:t>
            </a:r>
          </a:p>
          <a:p>
            <a:pPr lvl="1"/>
            <a:r>
              <a:rPr lang="en-US" dirty="0" smtClean="0">
                <a:solidFill>
                  <a:srgbClr val="277E29"/>
                </a:solidFill>
              </a:rPr>
              <a:t>Organizational process asset updates</a:t>
            </a:r>
          </a:p>
        </p:txBody>
      </p:sp>
      <p:sp>
        <p:nvSpPr>
          <p:cNvPr id="59394"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C9A08B3E-F93B-46D5-90C8-0EFC6622AEB1}" type="slidenum">
              <a:rPr lang="en-US"/>
              <a:pPr>
                <a:defRPr/>
              </a:pPr>
              <a:t>71</a:t>
            </a:fld>
            <a:endParaRPr lang="en-US" dirty="0"/>
          </a:p>
        </p:txBody>
      </p:sp>
      <p:sp>
        <p:nvSpPr>
          <p:cNvPr id="59396" name="Rectangle 2"/>
          <p:cNvSpPr>
            <a:spLocks noGrp="1" noChangeArrowheads="1"/>
          </p:cNvSpPr>
          <p:nvPr>
            <p:ph type="title"/>
          </p:nvPr>
        </p:nvSpPr>
        <p:spPr/>
        <p:txBody>
          <a:bodyPr/>
          <a:lstStyle/>
          <a:p>
            <a:r>
              <a:rPr lang="en-US" dirty="0" smtClean="0"/>
              <a:t>Closing Projects or Phases</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Footer Placeholder 2"/>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4" name="Slide Number Placeholder 3"/>
          <p:cNvSpPr>
            <a:spLocks noGrp="1"/>
          </p:cNvSpPr>
          <p:nvPr>
            <p:ph type="sldNum" sz="quarter" idx="12"/>
          </p:nvPr>
        </p:nvSpPr>
        <p:spPr/>
        <p:txBody>
          <a:bodyPr/>
          <a:lstStyle/>
          <a:p>
            <a:pPr>
              <a:defRPr/>
            </a:pPr>
            <a:fld id="{1953F6A9-037C-4679-A974-5A2F60203CED}" type="slidenum">
              <a:rPr lang="en-US" smtClean="0"/>
              <a:pPr>
                <a:defRPr/>
              </a:pPr>
              <a:t>72</a:t>
            </a:fld>
            <a:endParaRPr lang="en-US" dirty="0"/>
          </a:p>
        </p:txBody>
      </p:sp>
      <p:sp>
        <p:nvSpPr>
          <p:cNvPr id="5" name="Title 4"/>
          <p:cNvSpPr>
            <a:spLocks noGrp="1"/>
          </p:cNvSpPr>
          <p:nvPr>
            <p:ph type="title"/>
          </p:nvPr>
        </p:nvSpPr>
        <p:spPr>
          <a:xfrm>
            <a:off x="0" y="-169164"/>
            <a:ext cx="8229600" cy="1143000"/>
          </a:xfrm>
        </p:spPr>
        <p:txBody>
          <a:bodyPr>
            <a:normAutofit/>
          </a:bodyPr>
          <a:lstStyle/>
          <a:p>
            <a:r>
              <a:rPr lang="en-US" sz="3200" smtClean="0"/>
              <a:t>Project Closure Example</a:t>
            </a:r>
            <a:endParaRPr lang="en-US" sz="3200"/>
          </a:p>
        </p:txBody>
      </p:sp>
      <p:pic>
        <p:nvPicPr>
          <p:cNvPr id="19458" name="Picture 2" descr="m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0"/>
            <a:ext cx="9144000"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428770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1" name="Rectangle 3"/>
          <p:cNvSpPr>
            <a:spLocks noGrp="1" noChangeArrowheads="1"/>
          </p:cNvSpPr>
          <p:nvPr>
            <p:ph idx="1"/>
          </p:nvPr>
        </p:nvSpPr>
        <p:spPr>
          <a:xfrm>
            <a:off x="381000" y="1524000"/>
            <a:ext cx="8458200" cy="4953000"/>
          </a:xfrm>
        </p:spPr>
        <p:txBody>
          <a:bodyPr/>
          <a:lstStyle/>
          <a:p>
            <a:pPr>
              <a:lnSpc>
                <a:spcPct val="90000"/>
              </a:lnSpc>
            </a:pPr>
            <a:r>
              <a:rPr lang="en-US" dirty="0" smtClean="0"/>
              <a:t>Several types of software can be used to assist in project integration management</a:t>
            </a:r>
          </a:p>
          <a:p>
            <a:pPr lvl="1">
              <a:lnSpc>
                <a:spcPct val="90000"/>
              </a:lnSpc>
            </a:pPr>
            <a:r>
              <a:rPr lang="en-US" dirty="0" smtClean="0"/>
              <a:t>Documents can be created with word processing software</a:t>
            </a:r>
          </a:p>
          <a:p>
            <a:pPr lvl="1">
              <a:lnSpc>
                <a:spcPct val="90000"/>
              </a:lnSpc>
            </a:pPr>
            <a:r>
              <a:rPr lang="en-US" dirty="0" smtClean="0"/>
              <a:t>Presentations are created with presentation software</a:t>
            </a:r>
          </a:p>
          <a:p>
            <a:pPr lvl="1">
              <a:lnSpc>
                <a:spcPct val="90000"/>
              </a:lnSpc>
            </a:pPr>
            <a:r>
              <a:rPr lang="en-US" dirty="0" smtClean="0"/>
              <a:t>Tracking can be done with spreadsheets or databases</a:t>
            </a:r>
          </a:p>
          <a:p>
            <a:pPr lvl="1">
              <a:lnSpc>
                <a:spcPct val="90000"/>
              </a:lnSpc>
            </a:pPr>
            <a:r>
              <a:rPr lang="en-US" dirty="0" smtClean="0"/>
              <a:t>Communication software like e-mail and Web authoring tools facilitate communications</a:t>
            </a:r>
          </a:p>
          <a:p>
            <a:pPr lvl="1">
              <a:lnSpc>
                <a:spcPct val="90000"/>
              </a:lnSpc>
            </a:pPr>
            <a:r>
              <a:rPr lang="en-US" dirty="0" smtClean="0"/>
              <a:t>Project management software can pull everything together and show detailed and summarized information</a:t>
            </a:r>
          </a:p>
          <a:p>
            <a:pPr lvl="1">
              <a:lnSpc>
                <a:spcPct val="90000"/>
              </a:lnSpc>
            </a:pPr>
            <a:r>
              <a:rPr lang="en-US" b="1" dirty="0" smtClean="0"/>
              <a:t>Business Service Management</a:t>
            </a:r>
            <a:r>
              <a:rPr lang="en-US" dirty="0" smtClean="0"/>
              <a:t> (BSM) tools track the execution of business process flows</a:t>
            </a:r>
          </a:p>
        </p:txBody>
      </p:sp>
      <p:sp>
        <p:nvSpPr>
          <p:cNvPr id="60418"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22A9576C-302C-46B8-9ADA-74B5D8EDAD33}" type="slidenum">
              <a:rPr lang="en-US"/>
              <a:pPr>
                <a:defRPr/>
              </a:pPr>
              <a:t>73</a:t>
            </a:fld>
            <a:endParaRPr lang="en-US" dirty="0"/>
          </a:p>
        </p:txBody>
      </p:sp>
      <p:sp>
        <p:nvSpPr>
          <p:cNvPr id="60420" name="Rectangle 2"/>
          <p:cNvSpPr>
            <a:spLocks noGrp="1" noChangeArrowheads="1"/>
          </p:cNvSpPr>
          <p:nvPr>
            <p:ph type="title"/>
          </p:nvPr>
        </p:nvSpPr>
        <p:spPr/>
        <p:txBody>
          <a:bodyPr>
            <a:normAutofit fontScale="90000"/>
          </a:bodyPr>
          <a:lstStyle/>
          <a:p>
            <a:r>
              <a:rPr lang="en-US" dirty="0" smtClean="0"/>
              <a:t>Using Software to Assist in Project Integration Management</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4" name="Slide Number Placeholder 3"/>
          <p:cNvSpPr>
            <a:spLocks noGrp="1"/>
          </p:cNvSpPr>
          <p:nvPr>
            <p:ph type="sldNum" sz="quarter" idx="12"/>
          </p:nvPr>
        </p:nvSpPr>
        <p:spPr/>
        <p:txBody>
          <a:bodyPr/>
          <a:lstStyle/>
          <a:p>
            <a:pPr>
              <a:defRPr/>
            </a:pPr>
            <a:fld id="{1953F6A9-037C-4679-A974-5A2F60203CED}" type="slidenum">
              <a:rPr lang="en-US" smtClean="0"/>
              <a:pPr>
                <a:defRPr/>
              </a:pPr>
              <a:t>74</a:t>
            </a:fld>
            <a:endParaRPr lang="en-US" dirty="0"/>
          </a:p>
        </p:txBody>
      </p:sp>
      <p:sp>
        <p:nvSpPr>
          <p:cNvPr id="5" name="Title 4"/>
          <p:cNvSpPr>
            <a:spLocks noGrp="1"/>
          </p:cNvSpPr>
          <p:nvPr>
            <p:ph type="title"/>
          </p:nvPr>
        </p:nvSpPr>
        <p:spPr/>
        <p:txBody>
          <a:bodyPr>
            <a:normAutofit fontScale="90000"/>
          </a:bodyPr>
          <a:lstStyle/>
          <a:p>
            <a:r>
              <a:rPr lang="en-US" dirty="0" smtClean="0"/>
              <a:t>Figure 4-9. Sample Portfolio Management Software Screen</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888561"/>
            <a:ext cx="8277711" cy="5151658"/>
          </a:xfrm>
          <a:prstGeom prst="rect">
            <a:avLst/>
          </a:prstGeom>
        </p:spPr>
      </p:pic>
      <p:sp>
        <p:nvSpPr>
          <p:cNvPr id="7" name="TextBox 6"/>
          <p:cNvSpPr txBox="1"/>
          <p:nvPr/>
        </p:nvSpPr>
        <p:spPr>
          <a:xfrm>
            <a:off x="2895600" y="6023060"/>
            <a:ext cx="4470391" cy="430887"/>
          </a:xfrm>
          <a:prstGeom prst="rect">
            <a:avLst/>
          </a:prstGeom>
          <a:noFill/>
        </p:spPr>
        <p:txBody>
          <a:bodyPr wrap="none" rtlCol="0">
            <a:spAutoFit/>
          </a:bodyPr>
          <a:lstStyle/>
          <a:p>
            <a:r>
              <a:rPr lang="en-US" dirty="0" smtClean="0"/>
              <a:t>Source: www.projectmanager.com</a:t>
            </a:r>
            <a:endParaRPr lang="en-US" dirty="0"/>
          </a:p>
        </p:txBody>
      </p:sp>
    </p:spTree>
    <p:extLst>
      <p:ext uri="{BB962C8B-B14F-4D97-AF65-F5344CB8AC3E}">
        <p14:creationId xmlns:p14="http://schemas.microsoft.com/office/powerpoint/2010/main" val="9599034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5" name="Rectangle 3"/>
          <p:cNvSpPr>
            <a:spLocks noGrp="1" noChangeArrowheads="1"/>
          </p:cNvSpPr>
          <p:nvPr>
            <p:ph idx="1"/>
          </p:nvPr>
        </p:nvSpPr>
        <p:spPr/>
        <p:txBody>
          <a:bodyPr/>
          <a:lstStyle/>
          <a:p>
            <a:r>
              <a:rPr lang="en-US" dirty="0" smtClean="0"/>
              <a:t>Project integration management involves coordinating all of the other knowledge areas throughout a project’s life cycle</a:t>
            </a:r>
          </a:p>
          <a:p>
            <a:r>
              <a:rPr lang="en-US" dirty="0" smtClean="0"/>
              <a:t>Main processes include</a:t>
            </a:r>
          </a:p>
          <a:p>
            <a:pPr lvl="1"/>
            <a:r>
              <a:rPr lang="en-US" dirty="0" smtClean="0"/>
              <a:t>Develop the project charter</a:t>
            </a:r>
          </a:p>
          <a:p>
            <a:pPr lvl="1"/>
            <a:r>
              <a:rPr lang="en-US" dirty="0" smtClean="0"/>
              <a:t>Develop the project management plan</a:t>
            </a:r>
          </a:p>
          <a:p>
            <a:pPr lvl="1"/>
            <a:r>
              <a:rPr lang="en-US" dirty="0" smtClean="0"/>
              <a:t>Direct and manage project execution</a:t>
            </a:r>
          </a:p>
          <a:p>
            <a:pPr lvl="1"/>
            <a:r>
              <a:rPr lang="en-US" dirty="0" smtClean="0"/>
              <a:t>Monitor and control project work</a:t>
            </a:r>
          </a:p>
          <a:p>
            <a:pPr lvl="1"/>
            <a:r>
              <a:rPr lang="en-US" dirty="0" smtClean="0"/>
              <a:t>Perform integrated change control</a:t>
            </a:r>
          </a:p>
          <a:p>
            <a:pPr lvl="1"/>
            <a:r>
              <a:rPr lang="en-US" dirty="0" smtClean="0"/>
              <a:t>Close the project or phase</a:t>
            </a:r>
          </a:p>
        </p:txBody>
      </p:sp>
      <p:sp>
        <p:nvSpPr>
          <p:cNvPr id="61442"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3CFDAB70-6E7B-45BB-9F36-0FA1270B4935}" type="slidenum">
              <a:rPr lang="en-US"/>
              <a:pPr>
                <a:defRPr/>
              </a:pPr>
              <a:t>75</a:t>
            </a:fld>
            <a:endParaRPr lang="en-US" dirty="0"/>
          </a:p>
        </p:txBody>
      </p:sp>
      <p:sp>
        <p:nvSpPr>
          <p:cNvPr id="61444" name="Rectangle 2"/>
          <p:cNvSpPr>
            <a:spLocks noGrp="1" noChangeArrowheads="1"/>
          </p:cNvSpPr>
          <p:nvPr>
            <p:ph type="title"/>
          </p:nvPr>
        </p:nvSpPr>
        <p:spPr/>
        <p:txBody>
          <a:bodyPr/>
          <a:lstStyle/>
          <a:p>
            <a:r>
              <a:rPr lang="en-US" dirty="0" smtClean="0"/>
              <a:t>Chapter Summary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33400" y="1600200"/>
            <a:ext cx="7772400" cy="1349375"/>
          </a:xfrm>
        </p:spPr>
        <p:txBody>
          <a:bodyPr>
            <a:noAutofit/>
          </a:bodyPr>
          <a:lstStyle/>
          <a:p>
            <a:pPr eaLnBrk="1" fontAlgn="auto" hangingPunct="1">
              <a:spcAft>
                <a:spcPts val="0"/>
              </a:spcAft>
              <a:defRPr/>
            </a:pPr>
            <a:r>
              <a:rPr>
                <a:effectLst>
                  <a:outerShdw blurRad="38100" dist="38100" dir="2700000" algn="tl">
                    <a:srgbClr val="FFFFFF"/>
                  </a:outerShdw>
                </a:effectLst>
                <a:latin typeface="Arial Rounded MT Bold" pitchFamily="34" charset="0"/>
              </a:rPr>
              <a:t>Chapter </a:t>
            </a:r>
            <a:r>
              <a:rPr smtClean="0">
                <a:effectLst>
                  <a:outerShdw blurRad="38100" dist="38100" dir="2700000" algn="tl">
                    <a:srgbClr val="FFFFFF"/>
                  </a:outerShdw>
                </a:effectLst>
                <a:latin typeface="Arial Rounded MT Bold" pitchFamily="34" charset="0"/>
              </a:rPr>
              <a:t>4:</a:t>
            </a:r>
            <a:r>
              <a:rPr>
                <a:effectLst>
                  <a:outerShdw blurRad="38100" dist="38100" dir="2700000" algn="tl">
                    <a:srgbClr val="FFFFFF"/>
                  </a:outerShdw>
                </a:effectLst>
                <a:latin typeface="Arial Rounded MT Bold" pitchFamily="34" charset="0"/>
              </a:rPr>
              <a:t/>
            </a:r>
            <a:br>
              <a:rPr>
                <a:effectLst>
                  <a:outerShdw blurRad="38100" dist="38100" dir="2700000" algn="tl">
                    <a:srgbClr val="FFFFFF"/>
                  </a:outerShdw>
                </a:effectLst>
                <a:latin typeface="Arial Rounded MT Bold" pitchFamily="34" charset="0"/>
              </a:rPr>
            </a:br>
            <a:r>
              <a:rPr smtClean="0">
                <a:effectLst>
                  <a:outerShdw blurRad="38100" dist="38100" dir="2700000" algn="tl">
                    <a:srgbClr val="FFFFFF"/>
                  </a:outerShdw>
                </a:effectLst>
                <a:latin typeface="Arial Rounded MT Bold" pitchFamily="34" charset="0"/>
              </a:rPr>
              <a:t>Project Integration Management</a:t>
            </a:r>
            <a:endParaRPr>
              <a:effectLst>
                <a:outerShdw blurRad="38100" dist="38100" dir="2700000" algn="tl">
                  <a:srgbClr val="FFFFFF"/>
                </a:outerShdw>
              </a:effectLst>
              <a:latin typeface="Arial Rounded MT Bold" pitchFamily="34" charset="0"/>
            </a:endParaRPr>
          </a:p>
        </p:txBody>
      </p:sp>
      <p:sp>
        <p:nvSpPr>
          <p:cNvPr id="5" name="Rectangle 3"/>
          <p:cNvSpPr>
            <a:spLocks noChangeArrowheads="1"/>
          </p:cNvSpPr>
          <p:nvPr/>
        </p:nvSpPr>
        <p:spPr bwMode="auto">
          <a:xfrm>
            <a:off x="152400" y="3657600"/>
            <a:ext cx="5791200" cy="1349375"/>
          </a:xfrm>
          <a:prstGeom prst="rect">
            <a:avLst/>
          </a:prstGeom>
          <a:noFill/>
          <a:ln w="9525">
            <a:noFill/>
            <a:miter lim="800000"/>
            <a:headEnd/>
            <a:tailEnd/>
          </a:ln>
          <a:effectLst/>
        </p:spPr>
        <p:txBody>
          <a:bodyPr/>
          <a:lstStyle/>
          <a:p>
            <a:pPr>
              <a:defRPr/>
            </a:pPr>
            <a:r>
              <a:rPr lang="en-US" sz="2800" b="1" dirty="0">
                <a:solidFill>
                  <a:schemeClr val="tx2"/>
                </a:solidFill>
                <a:effectLst>
                  <a:outerShdw blurRad="38100" dist="38100" dir="2700000" algn="tl">
                    <a:srgbClr val="FFFFFF"/>
                  </a:outerShdw>
                </a:effectLst>
                <a:latin typeface="Arial Rounded MT Bold" pitchFamily="34" charset="0"/>
                <a:ea typeface="+mj-ea"/>
                <a:cs typeface="+mj-cs"/>
              </a:rPr>
              <a:t>Information Technology Project </a:t>
            </a:r>
            <a:r>
              <a:rPr lang="en-US" sz="2800" b="1" dirty="0" smtClean="0">
                <a:solidFill>
                  <a:schemeClr val="tx2"/>
                </a:solidFill>
                <a:effectLst>
                  <a:outerShdw blurRad="38100" dist="38100" dir="2700000" algn="tl">
                    <a:srgbClr val="FFFFFF"/>
                  </a:outerShdw>
                </a:effectLst>
                <a:latin typeface="Arial Rounded MT Bold" pitchFamily="34" charset="0"/>
                <a:ea typeface="+mj-ea"/>
                <a:cs typeface="+mj-cs"/>
              </a:rPr>
              <a:t>Management, Seventh Edition</a:t>
            </a:r>
            <a:endParaRPr lang="en-US" sz="2800" b="1" dirty="0">
              <a:solidFill>
                <a:schemeClr val="tx2"/>
              </a:solidFill>
              <a:effectLst>
                <a:outerShdw blurRad="38100" dist="38100" dir="2700000" algn="tl">
                  <a:srgbClr val="FFFFFF"/>
                </a:outerShdw>
              </a:effectLst>
              <a:latin typeface="Arial Rounded MT Bold" pitchFamily="34" charset="0"/>
              <a:ea typeface="+mj-ea"/>
              <a:cs typeface="+mj-cs"/>
            </a:endParaRPr>
          </a:p>
        </p:txBody>
      </p:sp>
      <p:sp>
        <p:nvSpPr>
          <p:cNvPr id="7" name="TextBox 6"/>
          <p:cNvSpPr txBox="1"/>
          <p:nvPr/>
        </p:nvSpPr>
        <p:spPr>
          <a:xfrm>
            <a:off x="304800" y="5791200"/>
            <a:ext cx="4793300" cy="430887"/>
          </a:xfrm>
          <a:prstGeom prst="rect">
            <a:avLst/>
          </a:prstGeom>
          <a:noFill/>
        </p:spPr>
        <p:txBody>
          <a:bodyPr wrap="none" rtlCol="0">
            <a:spAutoFit/>
          </a:bodyPr>
          <a:lstStyle/>
          <a:p>
            <a:r>
              <a:rPr lang="en-US" dirty="0" smtClean="0"/>
              <a:t>Note: See the text itself for full citations.</a:t>
            </a:r>
            <a:endParaRPr lang="en-US" dirty="0"/>
          </a:p>
        </p:txBody>
      </p:sp>
      <p:pic>
        <p:nvPicPr>
          <p:cNvPr id="8" name="Picture 5" descr="Information Technology Project Manag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0153" y="3034843"/>
            <a:ext cx="2971800"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95242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3"/>
          <p:cNvSpPr>
            <a:spLocks noGrp="1" noChangeArrowheads="1"/>
          </p:cNvSpPr>
          <p:nvPr>
            <p:ph idx="1"/>
          </p:nvPr>
        </p:nvSpPr>
        <p:spPr>
          <a:xfrm>
            <a:off x="457200" y="1447800"/>
            <a:ext cx="8458200" cy="4572000"/>
          </a:xfrm>
        </p:spPr>
        <p:txBody>
          <a:bodyPr>
            <a:normAutofit lnSpcReduction="10000"/>
          </a:bodyPr>
          <a:lstStyle/>
          <a:p>
            <a:r>
              <a:rPr lang="en-US" dirty="0"/>
              <a:t>Describe an overall framework for project integration management as </a:t>
            </a:r>
            <a:r>
              <a:rPr lang="en-US" dirty="0" smtClean="0"/>
              <a:t>it relates </a:t>
            </a:r>
            <a:r>
              <a:rPr lang="en-US" dirty="0"/>
              <a:t>to the other project management knowledge areas and the </a:t>
            </a:r>
            <a:r>
              <a:rPr lang="en-US" dirty="0" smtClean="0"/>
              <a:t>project life </a:t>
            </a:r>
            <a:r>
              <a:rPr lang="en-US" dirty="0"/>
              <a:t>cycle</a:t>
            </a:r>
          </a:p>
          <a:p>
            <a:r>
              <a:rPr lang="en-US" dirty="0" smtClean="0"/>
              <a:t>Discuss </a:t>
            </a:r>
            <a:r>
              <a:rPr lang="en-US" dirty="0"/>
              <a:t>the strategic planning process and apply different project </a:t>
            </a:r>
            <a:r>
              <a:rPr lang="en-US" dirty="0" smtClean="0"/>
              <a:t>selection methods</a:t>
            </a:r>
            <a:endParaRPr lang="en-US" dirty="0"/>
          </a:p>
          <a:p>
            <a:r>
              <a:rPr lang="en-US" dirty="0" smtClean="0"/>
              <a:t>Explain </a:t>
            </a:r>
            <a:r>
              <a:rPr lang="en-US" dirty="0"/>
              <a:t>the importance of creating a project charter to formally </a:t>
            </a:r>
            <a:r>
              <a:rPr lang="en-US" dirty="0" smtClean="0"/>
              <a:t>initiate projects</a:t>
            </a:r>
          </a:p>
          <a:p>
            <a:r>
              <a:rPr lang="en-US" dirty="0"/>
              <a:t>Describe project management plan development, understand the </a:t>
            </a:r>
            <a:r>
              <a:rPr lang="en-US" dirty="0" smtClean="0"/>
              <a:t>content of </a:t>
            </a:r>
            <a:r>
              <a:rPr lang="en-US" dirty="0"/>
              <a:t>these plans, and review approaches for creating them</a:t>
            </a:r>
            <a:endParaRPr lang="en-US" dirty="0" smtClean="0"/>
          </a:p>
        </p:txBody>
      </p:sp>
      <p:sp>
        <p:nvSpPr>
          <p:cNvPr id="9218" name="Footer Placeholder 3"/>
          <p:cNvSpPr>
            <a:spLocks noGrp="1"/>
          </p:cNvSpPr>
          <p:nvPr>
            <p:ph type="ftr" sz="quarter" idx="11"/>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2"/>
          </p:nvPr>
        </p:nvSpPr>
        <p:spPr/>
        <p:txBody>
          <a:bodyPr/>
          <a:lstStyle/>
          <a:p>
            <a:pPr>
              <a:defRPr/>
            </a:pPr>
            <a:fld id="{B6EE30CD-489B-4D2B-B7A4-DAB20CFFC566}" type="slidenum">
              <a:rPr lang="en-US"/>
              <a:pPr>
                <a:defRPr/>
              </a:pPr>
              <a:t>9</a:t>
            </a:fld>
            <a:endParaRPr lang="en-US" dirty="0"/>
          </a:p>
        </p:txBody>
      </p:sp>
      <p:sp>
        <p:nvSpPr>
          <p:cNvPr id="9220" name="Rectangle 2"/>
          <p:cNvSpPr>
            <a:spLocks noGrp="1" noChangeArrowheads="1"/>
          </p:cNvSpPr>
          <p:nvPr>
            <p:ph type="title"/>
          </p:nvPr>
        </p:nvSpPr>
        <p:spPr/>
        <p:txBody>
          <a:bodyPr/>
          <a:lstStyle/>
          <a:p>
            <a:r>
              <a:rPr lang="en-US" dirty="0" smtClean="0"/>
              <a:t>Learning Objectives</a:t>
            </a:r>
          </a:p>
        </p:txBody>
      </p:sp>
    </p:spTree>
    <p:extLst>
      <p:ext uri="{BB962C8B-B14F-4D97-AF65-F5344CB8AC3E}">
        <p14:creationId xmlns:p14="http://schemas.microsoft.com/office/powerpoint/2010/main" val="2107375188"/>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5287</TotalTime>
  <Words>3666</Words>
  <Application>Microsoft Office PowerPoint</Application>
  <PresentationFormat>On-screen Show (4:3)</PresentationFormat>
  <Paragraphs>409</Paragraphs>
  <Slides>75</Slides>
  <Notes>2</Notes>
  <HiddenSlides>1</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75</vt:i4>
      </vt:variant>
    </vt:vector>
  </HeadingPairs>
  <TitlesOfParts>
    <vt:vector size="85" baseType="lpstr">
      <vt:lpstr>Arial</vt:lpstr>
      <vt:lpstr>Arial Rounded MT Bold</vt:lpstr>
      <vt:lpstr>Calibri</vt:lpstr>
      <vt:lpstr>Lucida Sans Unicode</vt:lpstr>
      <vt:lpstr>Times New Roman</vt:lpstr>
      <vt:lpstr>Verdana</vt:lpstr>
      <vt:lpstr>Wingdings 2</vt:lpstr>
      <vt:lpstr>Wingdings 3</vt:lpstr>
      <vt:lpstr>Custom Design</vt:lpstr>
      <vt:lpstr>Concourse</vt:lpstr>
      <vt:lpstr>Chapter 4: Project Integration Management</vt:lpstr>
      <vt:lpstr>PowerPoint Presentation</vt:lpstr>
      <vt:lpstr>Project Management Institute (PMI): Certification Examples</vt:lpstr>
      <vt:lpstr>Project Management Institute (PMI): Certification Examples</vt:lpstr>
      <vt:lpstr>Project Management Institute: Project Management Body of Knowledge Guide (PMBOK)</vt:lpstr>
      <vt:lpstr>PowerPoint Presentation</vt:lpstr>
      <vt:lpstr>PowerPoint Presentation</vt:lpstr>
      <vt:lpstr>Chapter 4: Project Integration Management</vt:lpstr>
      <vt:lpstr>Learning Objectives</vt:lpstr>
      <vt:lpstr>Learning Objectives</vt:lpstr>
      <vt:lpstr>The Key to Overall Project Success: Good Project Integration Management</vt:lpstr>
      <vt:lpstr>Project Management Process Groups</vt:lpstr>
      <vt:lpstr>Project Integration Management Processes</vt:lpstr>
      <vt:lpstr>Project Integration Management Processes (cont’d)</vt:lpstr>
      <vt:lpstr>Figure 4-1. Project Integration Management Summary</vt:lpstr>
      <vt:lpstr>Examples</vt:lpstr>
      <vt:lpstr>Strategic Planning and Project Selection</vt:lpstr>
      <vt:lpstr>Figure 4-2. Mind Map of a SWOT Analysis to Help Identify Potential Projects</vt:lpstr>
      <vt:lpstr>Figure 4-3. Information Technology Planning Process</vt:lpstr>
      <vt:lpstr>Best Practice</vt:lpstr>
      <vt:lpstr>Methods for Selecting Projects</vt:lpstr>
      <vt:lpstr>Focusing on Broad Organizational Needs</vt:lpstr>
      <vt:lpstr>Categorizing IT Projects</vt:lpstr>
      <vt:lpstr>Financial Analysis of Projects</vt:lpstr>
      <vt:lpstr>Net Present Value Analysis</vt:lpstr>
      <vt:lpstr>Figure 4-4. Net Present Value Example</vt:lpstr>
      <vt:lpstr>Figure 4-5. JWD Consulting NPV Example</vt:lpstr>
      <vt:lpstr>NPV Calculations</vt:lpstr>
      <vt:lpstr>Return on Investment</vt:lpstr>
      <vt:lpstr>Return on Investment</vt:lpstr>
      <vt:lpstr>Payback Analysis</vt:lpstr>
      <vt:lpstr>Payback Analysis</vt:lpstr>
      <vt:lpstr>Example of the Payback Method</vt:lpstr>
      <vt:lpstr>Figure 4-6. Charting the Payback Period</vt:lpstr>
      <vt:lpstr>Weighted Scoring Model</vt:lpstr>
      <vt:lpstr>Figure 4-7. Sample Weighted Scoring Model for Project Selection</vt:lpstr>
      <vt:lpstr>Implementing a Balanced Scorecard</vt:lpstr>
      <vt:lpstr>Figure 4-8. Balanced Scorecard Example</vt:lpstr>
      <vt:lpstr>PowerPoint Presentation</vt:lpstr>
      <vt:lpstr>PowerPoint Presentation</vt:lpstr>
      <vt:lpstr>Developing a Project Charter</vt:lpstr>
      <vt:lpstr>Inputs for Developing a Project Charter</vt:lpstr>
      <vt:lpstr>Table 4-1. Project Charter for the DNA-Sequencing Instrument Completion Project </vt:lpstr>
      <vt:lpstr>Table 4-1. Project Charter (cont.)</vt:lpstr>
      <vt:lpstr> Additional Project Charter Example</vt:lpstr>
      <vt:lpstr>Developing a Project Management Plan</vt:lpstr>
      <vt:lpstr>Common Elements of a Project Management Plan</vt:lpstr>
      <vt:lpstr>Table 4-2. Sample Contents for a Software Project Management Plan (SPMP)</vt:lpstr>
      <vt:lpstr>Planning Example</vt:lpstr>
      <vt:lpstr>What the Winners Do</vt:lpstr>
      <vt:lpstr>Directing and Managing Project Work</vt:lpstr>
      <vt:lpstr>Coordinating Planning and Execution</vt:lpstr>
      <vt:lpstr>Providing Leadership and a Supportive Culture</vt:lpstr>
      <vt:lpstr>Capitalizing on Product, Business, and Application Area Knowledge</vt:lpstr>
      <vt:lpstr>Project Execution Tools and Techniques</vt:lpstr>
      <vt:lpstr>PowerPoint Presentation</vt:lpstr>
      <vt:lpstr>Execution Example </vt:lpstr>
      <vt:lpstr>Execution Example (IS Project) </vt:lpstr>
      <vt:lpstr>PowerPoint Presentation</vt:lpstr>
      <vt:lpstr>Monitoring and Controlling Project Work</vt:lpstr>
      <vt:lpstr>Media Snapshot</vt:lpstr>
      <vt:lpstr>PowerPoint Presentation</vt:lpstr>
      <vt:lpstr>Performing Integrated Change Control</vt:lpstr>
      <vt:lpstr>Change Control on Information Technology Projects</vt:lpstr>
      <vt:lpstr>Change Control System</vt:lpstr>
      <vt:lpstr>Change Control Board (CCB)</vt:lpstr>
      <vt:lpstr>Making Timely Changes</vt:lpstr>
      <vt:lpstr>Global Issues</vt:lpstr>
      <vt:lpstr>Configuration Management</vt:lpstr>
      <vt:lpstr>Table 4-3. Suggestions for Performing Integrated Change Control</vt:lpstr>
      <vt:lpstr>Closing Projects or Phases</vt:lpstr>
      <vt:lpstr>Project Closure Example</vt:lpstr>
      <vt:lpstr>Using Software to Assist in Project Integration Management</vt:lpstr>
      <vt:lpstr>Figure 4-9. Sample Portfolio Management Software Screen</vt:lpstr>
      <vt:lpstr>Chapter Summary</vt:lpstr>
    </vt:vector>
  </TitlesOfParts>
  <Company>Augsburg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Information  Technology</dc:creator>
  <cp:lastModifiedBy>Inas Esmat Abdel Hamid Ezz</cp:lastModifiedBy>
  <cp:revision>224</cp:revision>
  <dcterms:created xsi:type="dcterms:W3CDTF">2001-07-05T23:10:12Z</dcterms:created>
  <dcterms:modified xsi:type="dcterms:W3CDTF">2020-02-12T15:21:14Z</dcterms:modified>
</cp:coreProperties>
</file>