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60"/>
  </p:notesMasterIdLst>
  <p:handoutMasterIdLst>
    <p:handoutMasterId r:id="rId61"/>
  </p:handoutMasterIdLst>
  <p:sldIdLst>
    <p:sldId id="257" r:id="rId3"/>
    <p:sldId id="397" r:id="rId4"/>
    <p:sldId id="398" r:id="rId5"/>
    <p:sldId id="407" r:id="rId6"/>
    <p:sldId id="408" r:id="rId7"/>
    <p:sldId id="334" r:id="rId8"/>
    <p:sldId id="335" r:id="rId9"/>
    <p:sldId id="336" r:id="rId10"/>
    <p:sldId id="387" r:id="rId11"/>
    <p:sldId id="389" r:id="rId12"/>
    <p:sldId id="337" r:id="rId13"/>
    <p:sldId id="364" r:id="rId14"/>
    <p:sldId id="375" r:id="rId15"/>
    <p:sldId id="376" r:id="rId16"/>
    <p:sldId id="377" r:id="rId17"/>
    <p:sldId id="368" r:id="rId18"/>
    <p:sldId id="372" r:id="rId19"/>
    <p:sldId id="369" r:id="rId20"/>
    <p:sldId id="378" r:id="rId21"/>
    <p:sldId id="370" r:id="rId22"/>
    <p:sldId id="371" r:id="rId23"/>
    <p:sldId id="341" r:id="rId24"/>
    <p:sldId id="379" r:id="rId25"/>
    <p:sldId id="342" r:id="rId26"/>
    <p:sldId id="393" r:id="rId27"/>
    <p:sldId id="394" r:id="rId28"/>
    <p:sldId id="343" r:id="rId29"/>
    <p:sldId id="344" r:id="rId30"/>
    <p:sldId id="345" r:id="rId31"/>
    <p:sldId id="406" r:id="rId32"/>
    <p:sldId id="346" r:id="rId33"/>
    <p:sldId id="348" r:id="rId34"/>
    <p:sldId id="349" r:id="rId35"/>
    <p:sldId id="350" r:id="rId36"/>
    <p:sldId id="351" r:id="rId37"/>
    <p:sldId id="352" r:id="rId38"/>
    <p:sldId id="374" r:id="rId39"/>
    <p:sldId id="354" r:id="rId40"/>
    <p:sldId id="380" r:id="rId41"/>
    <p:sldId id="405" r:id="rId42"/>
    <p:sldId id="355" r:id="rId43"/>
    <p:sldId id="356" r:id="rId44"/>
    <p:sldId id="366" r:id="rId45"/>
    <p:sldId id="357" r:id="rId46"/>
    <p:sldId id="381" r:id="rId47"/>
    <p:sldId id="358" r:id="rId48"/>
    <p:sldId id="367" r:id="rId49"/>
    <p:sldId id="359" r:id="rId50"/>
    <p:sldId id="360" r:id="rId51"/>
    <p:sldId id="361" r:id="rId52"/>
    <p:sldId id="362" r:id="rId53"/>
    <p:sldId id="399" r:id="rId54"/>
    <p:sldId id="400" r:id="rId55"/>
    <p:sldId id="401" r:id="rId56"/>
    <p:sldId id="402" r:id="rId57"/>
    <p:sldId id="403" r:id="rId58"/>
    <p:sldId id="36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37"/>
    <a:srgbClr val="00652A"/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92819" autoAdjust="0"/>
  </p:normalViewPr>
  <p:slideViewPr>
    <p:cSldViewPr>
      <p:cViewPr varScale="1">
        <p:scale>
          <a:sx n="52" d="100"/>
          <a:sy n="52" d="100"/>
        </p:scale>
        <p:origin x="5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commentAuthors" Target="commentAuthor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5B926E-4E70-4E7C-A492-D0CDF3C7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628D5B-A7C7-42E0-BFEE-8A6E6DE4D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203A4-082A-4448-BDB0-5CDB74643CD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13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D858-41DD-4669-ACD0-0FE909D2C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AF82-58A6-4B0A-99BE-3E241868A7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3D3F4-A0D0-405E-A767-F9A123F7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5381041-9C54-49A7-A924-29D217AD23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6DBD78-0C1C-4E39-B25C-2D86EF8419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B7A325-B10B-44F9-8D64-D11C845FEE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8A81CF-9A71-4B4A-A02C-DA98461234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E326B0-0E99-4EB4-8F79-0134171EA7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64789-22BD-4B66-9BFC-904BA6707D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0D16DA-79A3-43C0-A698-4D27A49B6C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4DA7-581C-40A3-BCB4-1307A955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14E0A1E-657D-490E-9262-79448EA487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4337-D482-4795-909A-B265FCB8F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E4BF0-CDDD-45AA-8761-673D8D9691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358C7-1EB0-4EEF-A9D9-DA49F859D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9A965-858B-487F-8735-1765BCABB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4951A-0E7C-4F14-91E3-D33D5B465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014F-D774-4519-B844-A2F39E4FC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4E5C8-07BC-403D-807B-67B7EC921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E72DE-727C-44FD-8C4B-6A992740A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61B2-E792-4CCC-9B27-651612F41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329071-3EF5-4489-AD01-960B23CCFC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329071-3EF5-4489-AD01-960B23CCF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myki.com.au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smartsheet.com/free-work-breakdown-structure-templates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5: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Scope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194" name="Picture 2" descr="mage result for project scope management process pmb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17638"/>
            <a:ext cx="5225948" cy="487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Project Scope Management Processes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169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4953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8337"/>
                </a:solidFill>
              </a:rPr>
              <a:t>Planning scope: </a:t>
            </a:r>
            <a:r>
              <a:rPr lang="en-US" sz="2400" dirty="0"/>
              <a:t>determining </a:t>
            </a:r>
            <a:r>
              <a:rPr lang="en-US" sz="2400" dirty="0">
                <a:solidFill>
                  <a:srgbClr val="C00000"/>
                </a:solidFill>
              </a:rPr>
              <a:t>how</a:t>
            </a:r>
            <a:r>
              <a:rPr lang="en-US" sz="2400" dirty="0"/>
              <a:t> the project’s </a:t>
            </a:r>
            <a:r>
              <a:rPr lang="en-US" sz="2400" dirty="0">
                <a:solidFill>
                  <a:srgbClr val="C00000"/>
                </a:solidFill>
              </a:rPr>
              <a:t>scope</a:t>
            </a:r>
          </a:p>
          <a:p>
            <a:pPr marL="109537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and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will be </a:t>
            </a:r>
            <a:r>
              <a:rPr lang="en-US" sz="2400" dirty="0" smtClean="0"/>
              <a:t>managed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008337"/>
                </a:solidFill>
              </a:rPr>
              <a:t>Collecting requirements: </a:t>
            </a:r>
            <a:r>
              <a:rPr lang="en-US" sz="2400" dirty="0" smtClean="0"/>
              <a:t>defining and documenting the </a:t>
            </a:r>
            <a:r>
              <a:rPr lang="en-US" sz="2400" dirty="0" smtClean="0">
                <a:solidFill>
                  <a:srgbClr val="C00000"/>
                </a:solidFill>
              </a:rPr>
              <a:t>features and functions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C00000"/>
                </a:solidFill>
              </a:rPr>
              <a:t>the products </a:t>
            </a:r>
            <a:r>
              <a:rPr lang="en-US" sz="2400" dirty="0" smtClean="0"/>
              <a:t>produced during the project as well as </a:t>
            </a:r>
            <a:r>
              <a:rPr lang="en-US" sz="2400" dirty="0" smtClean="0">
                <a:solidFill>
                  <a:srgbClr val="C00000"/>
                </a:solidFill>
              </a:rPr>
              <a:t>the processes </a:t>
            </a:r>
            <a:r>
              <a:rPr lang="en-US" sz="2400" dirty="0" smtClean="0"/>
              <a:t>used for creating them</a:t>
            </a:r>
          </a:p>
          <a:p>
            <a:r>
              <a:rPr lang="en-US" sz="2400" b="1" dirty="0" smtClean="0">
                <a:solidFill>
                  <a:srgbClr val="008337"/>
                </a:solidFill>
              </a:rPr>
              <a:t>Defining scope:</a:t>
            </a:r>
            <a:r>
              <a:rPr lang="en-US" sz="2400" dirty="0" smtClean="0">
                <a:solidFill>
                  <a:srgbClr val="008337"/>
                </a:solidFill>
              </a:rPr>
              <a:t> </a:t>
            </a:r>
            <a:r>
              <a:rPr lang="en-US" sz="2400" u="sng" dirty="0" smtClean="0"/>
              <a:t>reviewing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C00000"/>
                </a:solidFill>
              </a:rPr>
              <a:t>project charter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requirements </a:t>
            </a:r>
            <a:r>
              <a:rPr lang="en-US" sz="2400" dirty="0" smtClean="0"/>
              <a:t>documents, and </a:t>
            </a:r>
            <a:r>
              <a:rPr lang="en-US" sz="2400" dirty="0" smtClean="0">
                <a:solidFill>
                  <a:srgbClr val="C00000"/>
                </a:solidFill>
              </a:rPr>
              <a:t>organizational process assets </a:t>
            </a:r>
            <a:r>
              <a:rPr lang="en-US" sz="2400" dirty="0" smtClean="0"/>
              <a:t>to create a scope statement</a:t>
            </a:r>
          </a:p>
          <a:p>
            <a:r>
              <a:rPr lang="en-US" sz="2400" b="1" dirty="0" smtClean="0">
                <a:solidFill>
                  <a:srgbClr val="008337"/>
                </a:solidFill>
              </a:rPr>
              <a:t>Creating the </a:t>
            </a:r>
            <a:r>
              <a:rPr lang="en-US" sz="2400" b="1" dirty="0">
                <a:solidFill>
                  <a:srgbClr val="008337"/>
                </a:solidFill>
              </a:rPr>
              <a:t>work-breakdown</a:t>
            </a:r>
            <a:r>
              <a:rPr lang="en-US" sz="2400" dirty="0">
                <a:solidFill>
                  <a:srgbClr val="008337"/>
                </a:solidFill>
              </a:rPr>
              <a:t> structure (</a:t>
            </a:r>
            <a:r>
              <a:rPr lang="en-US" sz="2400" b="1" dirty="0">
                <a:solidFill>
                  <a:srgbClr val="008337"/>
                </a:solidFill>
              </a:rPr>
              <a:t>WBS</a:t>
            </a:r>
            <a:r>
              <a:rPr lang="en-US" sz="2400" dirty="0" smtClean="0">
                <a:solidFill>
                  <a:srgbClr val="008337"/>
                </a:solidFill>
              </a:rPr>
              <a:t>)</a:t>
            </a:r>
            <a:r>
              <a:rPr lang="en-US" sz="2400" b="1" dirty="0" smtClean="0">
                <a:solidFill>
                  <a:srgbClr val="008337"/>
                </a:solidFill>
              </a:rPr>
              <a:t>:</a:t>
            </a:r>
            <a:r>
              <a:rPr lang="en-US" sz="2400" dirty="0" smtClean="0">
                <a:solidFill>
                  <a:srgbClr val="008337"/>
                </a:solidFill>
              </a:rPr>
              <a:t> </a:t>
            </a:r>
            <a:r>
              <a:rPr lang="en-US" sz="2400" u="sng" dirty="0" smtClean="0"/>
              <a:t>subdividing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major project deliverables</a:t>
            </a:r>
            <a:r>
              <a:rPr lang="en-US" sz="2400" dirty="0" smtClean="0"/>
              <a:t> into </a:t>
            </a:r>
            <a:r>
              <a:rPr lang="en-US" sz="2400" dirty="0" smtClean="0">
                <a:solidFill>
                  <a:srgbClr val="C00000"/>
                </a:solidFill>
              </a:rPr>
              <a:t>smaller</a:t>
            </a:r>
            <a:r>
              <a:rPr lang="en-US" sz="2400" dirty="0" smtClean="0"/>
              <a:t>, more manageable </a:t>
            </a:r>
            <a:r>
              <a:rPr lang="en-US" sz="2400" dirty="0" smtClean="0">
                <a:solidFill>
                  <a:srgbClr val="C00000"/>
                </a:solidFill>
              </a:rPr>
              <a:t>components</a:t>
            </a:r>
          </a:p>
          <a:p>
            <a:r>
              <a:rPr lang="en-US" sz="2400" b="1" dirty="0" smtClean="0">
                <a:solidFill>
                  <a:srgbClr val="008337"/>
                </a:solidFill>
              </a:rPr>
              <a:t>Validating scope</a:t>
            </a:r>
            <a:r>
              <a:rPr lang="en-US" sz="2400" dirty="0" smtClean="0">
                <a:solidFill>
                  <a:srgbClr val="008337"/>
                </a:solidFill>
              </a:rPr>
              <a:t>: </a:t>
            </a:r>
            <a:r>
              <a:rPr lang="en-US" sz="2400" dirty="0" smtClean="0"/>
              <a:t>formalizing </a:t>
            </a:r>
            <a:r>
              <a:rPr lang="en-US" sz="2400" dirty="0" smtClean="0">
                <a:solidFill>
                  <a:srgbClr val="C00000"/>
                </a:solidFill>
              </a:rPr>
              <a:t>acceptance of the project deliverables</a:t>
            </a:r>
          </a:p>
          <a:p>
            <a:r>
              <a:rPr lang="en-US" sz="2400" b="1" dirty="0" smtClean="0">
                <a:solidFill>
                  <a:srgbClr val="008337"/>
                </a:solidFill>
              </a:rPr>
              <a:t>Controlling scope: </a:t>
            </a:r>
            <a:r>
              <a:rPr lang="en-US" sz="2400" dirty="0" smtClean="0"/>
              <a:t>controlling </a:t>
            </a:r>
            <a:r>
              <a:rPr lang="en-US" sz="2400" dirty="0" smtClean="0">
                <a:solidFill>
                  <a:srgbClr val="C00000"/>
                </a:solidFill>
              </a:rPr>
              <a:t>changes to project scope </a:t>
            </a:r>
            <a:r>
              <a:rPr lang="en-US" sz="2400" dirty="0" smtClean="0"/>
              <a:t>throughout the life of the project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575"/>
            <a:ext cx="8915400" cy="519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Scope Management Processes</a:t>
            </a:r>
            <a:endParaRPr lang="en-US" sz="5400" dirty="0" smtClean="0"/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0FD82-E557-4AEA-BC1F-775718A599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142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5-1. Project Scope Management Summary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0AD864-FDC7-4ED6-B06B-A92A86C98E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93675"/>
            <a:ext cx="7744442" cy="528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team </a:t>
            </a:r>
            <a:r>
              <a:rPr lang="en-US" dirty="0"/>
              <a:t>uses expert judgment and meetings to develop </a:t>
            </a:r>
            <a:r>
              <a:rPr lang="en-US" dirty="0">
                <a:solidFill>
                  <a:srgbClr val="008337"/>
                </a:solidFill>
              </a:rPr>
              <a:t>two important outputs</a:t>
            </a:r>
            <a:r>
              <a:rPr lang="en-US" dirty="0"/>
              <a:t>: the </a:t>
            </a:r>
            <a:r>
              <a:rPr lang="en-US" dirty="0" smtClean="0">
                <a:solidFill>
                  <a:srgbClr val="008337"/>
                </a:solidFill>
              </a:rPr>
              <a:t>scope management </a:t>
            </a:r>
            <a:r>
              <a:rPr lang="en-US" dirty="0">
                <a:solidFill>
                  <a:srgbClr val="008337"/>
                </a:solidFill>
              </a:rPr>
              <a:t>plan </a:t>
            </a:r>
            <a:r>
              <a:rPr lang="en-US" dirty="0"/>
              <a:t>and the </a:t>
            </a:r>
            <a:r>
              <a:rPr lang="en-US" dirty="0">
                <a:solidFill>
                  <a:srgbClr val="008337"/>
                </a:solidFill>
              </a:rPr>
              <a:t>requirements management </a:t>
            </a:r>
            <a:r>
              <a:rPr lang="en-US" dirty="0" smtClean="0">
                <a:solidFill>
                  <a:srgbClr val="008337"/>
                </a:solidFill>
              </a:rPr>
              <a:t>plan</a:t>
            </a:r>
            <a:endParaRPr lang="en-US" dirty="0">
              <a:solidFill>
                <a:srgbClr val="008337"/>
              </a:solidFill>
            </a:endParaRPr>
          </a:p>
          <a:p>
            <a:r>
              <a:rPr lang="en-US" dirty="0"/>
              <a:t>The scope management plan is a subsidiary part of the project management plan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Scope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prepare a detailed project scope </a:t>
            </a:r>
            <a:r>
              <a:rPr lang="en-US" dirty="0" smtClean="0"/>
              <a:t>statement</a:t>
            </a:r>
          </a:p>
          <a:p>
            <a:r>
              <a:rPr lang="en-US" dirty="0"/>
              <a:t>How to create a </a:t>
            </a:r>
            <a:r>
              <a:rPr lang="en-US" dirty="0" smtClean="0"/>
              <a:t>WBS</a:t>
            </a:r>
          </a:p>
          <a:p>
            <a:r>
              <a:rPr lang="en-US" dirty="0"/>
              <a:t>How to maintain and approve the </a:t>
            </a:r>
            <a:r>
              <a:rPr lang="en-US" dirty="0" smtClean="0"/>
              <a:t>WBS</a:t>
            </a:r>
          </a:p>
          <a:p>
            <a:r>
              <a:rPr lang="en-US" dirty="0"/>
              <a:t>How to obtain formal acceptance of the completed project </a:t>
            </a:r>
            <a:r>
              <a:rPr lang="en-US" dirty="0" smtClean="0"/>
              <a:t>deliverables</a:t>
            </a:r>
          </a:p>
          <a:p>
            <a:r>
              <a:rPr lang="en-US" dirty="0"/>
              <a:t>How to control requests for changes to the project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Management Plan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PMBOK® Guide, Fifth Edition, describes </a:t>
            </a:r>
            <a:r>
              <a:rPr lang="en-US" dirty="0">
                <a:solidFill>
                  <a:srgbClr val="008337"/>
                </a:solidFill>
              </a:rPr>
              <a:t>requirements</a:t>
            </a:r>
            <a:r>
              <a:rPr lang="en-US" dirty="0"/>
              <a:t> as “</a:t>
            </a:r>
            <a:r>
              <a:rPr lang="en-US" dirty="0">
                <a:solidFill>
                  <a:srgbClr val="C00000"/>
                </a:solidFill>
              </a:rPr>
              <a:t>conditions or </a:t>
            </a:r>
            <a:r>
              <a:rPr lang="en-US" dirty="0" smtClean="0">
                <a:solidFill>
                  <a:srgbClr val="C00000"/>
                </a:solidFill>
              </a:rPr>
              <a:t>capabilities </a:t>
            </a:r>
            <a:r>
              <a:rPr lang="en-US" u="sng" dirty="0" smtClean="0"/>
              <a:t>that </a:t>
            </a:r>
            <a:r>
              <a:rPr lang="en-US" u="sng" dirty="0"/>
              <a:t>must be </a:t>
            </a:r>
            <a:r>
              <a:rPr lang="en-US" dirty="0"/>
              <a:t>met by the project or present in the </a:t>
            </a:r>
            <a:r>
              <a:rPr lang="en-US" dirty="0">
                <a:solidFill>
                  <a:srgbClr val="C00000"/>
                </a:solidFill>
              </a:rPr>
              <a:t>product, service</a:t>
            </a:r>
            <a:r>
              <a:rPr lang="en-US" dirty="0"/>
              <a:t>, </a:t>
            </a:r>
            <a:r>
              <a:rPr lang="en-US" dirty="0" smtClean="0">
                <a:solidFill>
                  <a:srgbClr val="C00000"/>
                </a:solidFill>
              </a:rPr>
              <a:t>or result </a:t>
            </a:r>
            <a:r>
              <a:rPr lang="en-US" dirty="0" smtClean="0"/>
              <a:t>to satisfy an </a:t>
            </a:r>
            <a:r>
              <a:rPr lang="en-US" dirty="0">
                <a:solidFill>
                  <a:srgbClr val="C00000"/>
                </a:solidFill>
              </a:rPr>
              <a:t>agreement </a:t>
            </a:r>
            <a:r>
              <a:rPr lang="en-US" dirty="0"/>
              <a:t>or other formally imposed </a:t>
            </a:r>
            <a:r>
              <a:rPr lang="en-US" dirty="0" smtClean="0"/>
              <a:t>specification”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8337"/>
                </a:solidFill>
              </a:rPr>
              <a:t>requirements management plan </a:t>
            </a:r>
            <a:r>
              <a:rPr lang="en-US" dirty="0"/>
              <a:t>documents </a:t>
            </a:r>
            <a:r>
              <a:rPr lang="en-US" dirty="0">
                <a:solidFill>
                  <a:srgbClr val="C00000"/>
                </a:solidFill>
              </a:rPr>
              <a:t>how project requirements will </a:t>
            </a:r>
            <a:r>
              <a:rPr lang="en-US" dirty="0" smtClean="0">
                <a:solidFill>
                  <a:srgbClr val="C00000"/>
                </a:solidFill>
              </a:rPr>
              <a:t>be analyzed</a:t>
            </a:r>
            <a:r>
              <a:rPr lang="en-US" dirty="0">
                <a:solidFill>
                  <a:srgbClr val="C00000"/>
                </a:solidFill>
              </a:rPr>
              <a:t>, documented, and </a:t>
            </a:r>
            <a:r>
              <a:rPr lang="en-US" dirty="0" smtClean="0">
                <a:solidFill>
                  <a:srgbClr val="C00000"/>
                </a:solidFill>
              </a:rPr>
              <a:t>managed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Management 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r>
              <a:rPr lang="en-US" dirty="0" smtClean="0"/>
              <a:t>For some </a:t>
            </a:r>
            <a:r>
              <a:rPr lang="en-US" dirty="0" smtClean="0">
                <a:solidFill>
                  <a:srgbClr val="008337"/>
                </a:solidFill>
              </a:rPr>
              <a:t>IT projects</a:t>
            </a:r>
            <a:r>
              <a:rPr lang="en-US" dirty="0" smtClean="0"/>
              <a:t>, it is helpful </a:t>
            </a:r>
            <a:r>
              <a:rPr lang="en-US" dirty="0" smtClean="0">
                <a:solidFill>
                  <a:srgbClr val="008337"/>
                </a:solidFill>
              </a:rPr>
              <a:t>to divide requirements </a:t>
            </a:r>
            <a:r>
              <a:rPr lang="en-US" dirty="0" smtClean="0"/>
              <a:t>development </a:t>
            </a:r>
            <a:r>
              <a:rPr lang="en-US" dirty="0" smtClean="0">
                <a:solidFill>
                  <a:srgbClr val="008337"/>
                </a:solidFill>
              </a:rPr>
              <a:t>into categories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rgbClr val="008337"/>
                </a:solidFill>
              </a:rPr>
              <a:t>elicitation, analysis, specification</a:t>
            </a:r>
            <a:r>
              <a:rPr lang="en-US" dirty="0" smtClean="0"/>
              <a:t>, and validation </a:t>
            </a:r>
          </a:p>
          <a:p>
            <a:r>
              <a:rPr lang="en-US" dirty="0" smtClean="0"/>
              <a:t>It is important to use an </a:t>
            </a:r>
            <a:r>
              <a:rPr lang="en-US" dirty="0" smtClean="0">
                <a:solidFill>
                  <a:srgbClr val="008337"/>
                </a:solidFill>
              </a:rPr>
              <a:t>iterative approach </a:t>
            </a:r>
            <a:r>
              <a:rPr lang="en-US" dirty="0" smtClean="0"/>
              <a:t>to defining requirements since they are often </a:t>
            </a:r>
            <a:r>
              <a:rPr lang="en-US" u="sng" dirty="0" smtClean="0"/>
              <a:t>unclear early in a project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5-2. Relative Cost to Correct a Software Requirement Defect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1128"/>
            <a:ext cx="8458200" cy="5236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807075"/>
            <a:ext cx="746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Important: </a:t>
            </a:r>
            <a:r>
              <a:rPr lang="en-US" dirty="0" smtClean="0"/>
              <a:t>Accurate specifications at earlier stages or cost of correction </a:t>
            </a:r>
            <a:r>
              <a:rPr lang="en-US" u="sng" dirty="0" smtClean="0"/>
              <a:t>will be much higher </a:t>
            </a:r>
            <a:r>
              <a:rPr lang="en-US" dirty="0" smtClean="0"/>
              <a:t>the more we move on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525962"/>
          </a:xfrm>
        </p:spPr>
        <p:txBody>
          <a:bodyPr/>
          <a:lstStyle/>
          <a:p>
            <a:r>
              <a:rPr lang="en-US" dirty="0" smtClean="0">
                <a:solidFill>
                  <a:srgbClr val="008337"/>
                </a:solidFill>
              </a:rPr>
              <a:t>Interviewing 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Focus groups </a:t>
            </a:r>
            <a:r>
              <a:rPr lang="en-US" dirty="0" smtClean="0"/>
              <a:t>and facilitated workshops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8337"/>
                </a:solidFill>
              </a:rPr>
              <a:t>group creativity and decision-making </a:t>
            </a:r>
            <a:r>
              <a:rPr lang="en-US" dirty="0" smtClean="0"/>
              <a:t>techniques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Questionnaires and surveys 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Observation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Prototyping </a:t>
            </a:r>
          </a:p>
          <a:p>
            <a:r>
              <a:rPr lang="en-US" b="1" dirty="0" smtClean="0">
                <a:solidFill>
                  <a:srgbClr val="008337"/>
                </a:solidFill>
              </a:rPr>
              <a:t>Benchmarking</a:t>
            </a:r>
            <a:r>
              <a:rPr lang="en-US" dirty="0"/>
              <a:t>, or generating ideas by </a:t>
            </a:r>
            <a:r>
              <a:rPr lang="en-US" u="sng" dirty="0"/>
              <a:t>comparing </a:t>
            </a:r>
            <a:r>
              <a:rPr lang="en-US" dirty="0"/>
              <a:t>specific </a:t>
            </a:r>
            <a:r>
              <a:rPr lang="en-US" dirty="0">
                <a:solidFill>
                  <a:srgbClr val="C00000"/>
                </a:solidFill>
              </a:rPr>
              <a:t>project practices </a:t>
            </a:r>
            <a:r>
              <a:rPr lang="en-US" dirty="0"/>
              <a:t>or </a:t>
            </a:r>
            <a:r>
              <a:rPr lang="en-US" dirty="0" smtClean="0">
                <a:solidFill>
                  <a:srgbClr val="C00000"/>
                </a:solidFill>
              </a:rPr>
              <a:t>product characteristics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those of other projects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/>
              <a:t> </a:t>
            </a:r>
            <a:r>
              <a:rPr lang="en-US" u="sng" dirty="0"/>
              <a:t>inside or outside </a:t>
            </a:r>
            <a:r>
              <a:rPr lang="en-US" dirty="0"/>
              <a:t>the </a:t>
            </a:r>
            <a:r>
              <a:rPr lang="en-US" dirty="0" smtClean="0"/>
              <a:t>performing organization</a:t>
            </a:r>
            <a:r>
              <a:rPr lang="en-US" dirty="0"/>
              <a:t>, can also be used to collect </a:t>
            </a:r>
            <a:r>
              <a:rPr lang="en-US" dirty="0" smtClean="0"/>
              <a:t>requirements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for Collecting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284"/>
            <a:ext cx="8686800" cy="4525962"/>
          </a:xfrm>
        </p:spPr>
        <p:txBody>
          <a:bodyPr/>
          <a:lstStyle/>
          <a:p>
            <a:r>
              <a:rPr lang="en-US" u="sng" dirty="0"/>
              <a:t>Eighty-eight percent </a:t>
            </a:r>
            <a:r>
              <a:rPr lang="en-US" dirty="0"/>
              <a:t>of the software projects involved </a:t>
            </a:r>
            <a:r>
              <a:rPr lang="en-US" u="sng" dirty="0">
                <a:solidFill>
                  <a:srgbClr val="C00000"/>
                </a:solidFill>
              </a:rPr>
              <a:t>enhancing </a:t>
            </a:r>
            <a:r>
              <a:rPr lang="en-US" u="sng" dirty="0" smtClean="0">
                <a:solidFill>
                  <a:srgbClr val="C00000"/>
                </a:solidFill>
              </a:rPr>
              <a:t>existing products </a:t>
            </a:r>
            <a:r>
              <a:rPr lang="en-US" dirty="0"/>
              <a:t>instead of creating new </a:t>
            </a:r>
            <a:r>
              <a:rPr lang="en-US" dirty="0" smtClean="0"/>
              <a:t>ones</a:t>
            </a:r>
          </a:p>
          <a:p>
            <a:r>
              <a:rPr lang="en-US" u="sng" dirty="0"/>
              <a:t>Eighty-six</a:t>
            </a:r>
            <a:r>
              <a:rPr lang="en-US" dirty="0"/>
              <a:t> percent of respondents said that </a:t>
            </a:r>
            <a:r>
              <a:rPr lang="en-US" dirty="0">
                <a:solidFill>
                  <a:srgbClr val="C00000"/>
                </a:solidFill>
              </a:rPr>
              <a:t>customer satisfaction</a:t>
            </a:r>
            <a:r>
              <a:rPr lang="en-US" dirty="0"/>
              <a:t> was 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most important </a:t>
            </a:r>
            <a:r>
              <a:rPr lang="en-US" dirty="0">
                <a:solidFill>
                  <a:srgbClr val="C00000"/>
                </a:solidFill>
              </a:rPr>
              <a:t>metric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measuring the success </a:t>
            </a:r>
            <a:r>
              <a:rPr lang="en-US" dirty="0"/>
              <a:t>of development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u="sng" dirty="0"/>
              <a:t>Eighty-three</a:t>
            </a:r>
            <a:r>
              <a:rPr lang="en-US" dirty="0"/>
              <a:t> percent of software development teams still use </a:t>
            </a:r>
            <a:r>
              <a:rPr lang="en-US" u="sng" dirty="0"/>
              <a:t>Microsoft </a:t>
            </a:r>
            <a:r>
              <a:rPr lang="en-US" u="sng" dirty="0" smtClean="0"/>
              <a:t>Office applications </a:t>
            </a:r>
            <a:r>
              <a:rPr lang="en-US" dirty="0"/>
              <a:t>such as Word and Excel as their </a:t>
            </a:r>
            <a:r>
              <a:rPr lang="en-US" dirty="0">
                <a:solidFill>
                  <a:srgbClr val="C00000"/>
                </a:solidFill>
              </a:rPr>
              <a:t>main tools to </a:t>
            </a:r>
            <a:r>
              <a:rPr lang="en-US" dirty="0" smtClean="0">
                <a:solidFill>
                  <a:srgbClr val="C00000"/>
                </a:solidFill>
              </a:rPr>
              <a:t>communicate 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 on Requirements for </a:t>
            </a:r>
            <a:br>
              <a:rPr lang="en-US" dirty="0" smtClean="0"/>
            </a:br>
            <a:r>
              <a:rPr lang="en-US" dirty="0" smtClean="0"/>
              <a:t>Software Projects (2011 Survey)*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775364"/>
            <a:ext cx="758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*John </a:t>
            </a:r>
            <a:r>
              <a:rPr lang="en-US" sz="1800" dirty="0"/>
              <a:t>Simpson, “2011: The State of Requirements Management” (2011).</a:t>
            </a:r>
          </a:p>
        </p:txBody>
      </p:sp>
    </p:spTree>
    <p:extLst>
      <p:ext uri="{BB962C8B-B14F-4D97-AF65-F5344CB8AC3E}">
        <p14:creationId xmlns:p14="http://schemas.microsoft.com/office/powerpoint/2010/main" val="33275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s://lh4.googleusercontent.com/RNKentd5eb9-Cw65sNQUmbmsBHCIBPlpl4uoE-oYIfG0ql9fXV9YuZWSxeoasAEgBbKbIwfa0FL7Cezpa-JQEVGBjWl2ogSPQnhHcQzqfh9HClArjYkFOK3TKrENkTIx_dDvpC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3984"/>
            <a:ext cx="9087341" cy="29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8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r>
              <a:rPr lang="en-US" dirty="0" smtClean="0"/>
              <a:t>Genesys Telecommunications Laboratories uses Accept software, a product planning and innovation management application and winner of the Excellence in Product Management Award from 2006–2008</a:t>
            </a:r>
          </a:p>
          <a:p>
            <a:r>
              <a:rPr lang="en-US" dirty="0" smtClean="0"/>
              <a:t>Accept helps them instill a consistent, repeatable, and predictable process for new product definition and development</a:t>
            </a:r>
          </a:p>
          <a:p>
            <a:r>
              <a:rPr lang="en-US" dirty="0" smtClean="0"/>
              <a:t>They can define what information comprises a requirement and enforce discipline around that process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2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8337"/>
                </a:solidFill>
              </a:rPr>
              <a:t>requirements traceability matrix (RTM</a:t>
            </a:r>
            <a:r>
              <a:rPr lang="en-US" sz="2400" b="1" dirty="0" smtClean="0"/>
              <a:t>) </a:t>
            </a:r>
            <a:r>
              <a:rPr lang="en-US" sz="2400" dirty="0" smtClean="0"/>
              <a:t>is a table that lists requirements, </a:t>
            </a:r>
            <a:r>
              <a:rPr lang="en-US" sz="2400" dirty="0" smtClean="0">
                <a:solidFill>
                  <a:srgbClr val="C00000"/>
                </a:solidFill>
              </a:rPr>
              <a:t>various attributes of each requirement, and the status of the requirements </a:t>
            </a:r>
            <a:r>
              <a:rPr lang="en-US" sz="2400" dirty="0" smtClean="0"/>
              <a:t>to ensure that all requirements are addressed</a:t>
            </a:r>
          </a:p>
          <a:p>
            <a:r>
              <a:rPr lang="en-US" sz="2400" dirty="0" smtClean="0"/>
              <a:t>Table 5-1. Sample entry in an RTM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Traceability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500" t="39000" r="23125" b="40000"/>
          <a:stretch>
            <a:fillRect/>
          </a:stretch>
        </p:blipFill>
        <p:spPr bwMode="auto">
          <a:xfrm>
            <a:off x="285747" y="3200400"/>
            <a:ext cx="86178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686800" cy="4343400"/>
          </a:xfrm>
        </p:spPr>
        <p:txBody>
          <a:bodyPr/>
          <a:lstStyle/>
          <a:p>
            <a:r>
              <a:rPr lang="en-US" b="1" dirty="0" smtClean="0"/>
              <a:t>Project </a:t>
            </a:r>
            <a:r>
              <a:rPr lang="en-US" b="1" dirty="0"/>
              <a:t>scope statements </a:t>
            </a:r>
            <a:r>
              <a:rPr lang="en-US" dirty="0"/>
              <a:t>should include at least a </a:t>
            </a:r>
            <a:r>
              <a:rPr lang="en-US" dirty="0" smtClean="0">
                <a:solidFill>
                  <a:srgbClr val="C00000"/>
                </a:solidFill>
              </a:rPr>
              <a:t>product scope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product user acceptance criteria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detailed information on all </a:t>
            </a:r>
            <a:r>
              <a:rPr lang="en-US" dirty="0" smtClean="0">
                <a:solidFill>
                  <a:srgbClr val="C00000"/>
                </a:solidFill>
              </a:rPr>
              <a:t>project deliverables</a:t>
            </a:r>
            <a:r>
              <a:rPr lang="en-US" dirty="0"/>
              <a:t>. It is also helpful to document other scope-related information, such as </a:t>
            </a:r>
            <a:r>
              <a:rPr lang="en-US" dirty="0" smtClean="0">
                <a:solidFill>
                  <a:srgbClr val="C00000"/>
                </a:solidFill>
              </a:rPr>
              <a:t>the project </a:t>
            </a:r>
            <a:r>
              <a:rPr lang="en-US" dirty="0">
                <a:solidFill>
                  <a:srgbClr val="C00000"/>
                </a:solidFill>
              </a:rPr>
              <a:t>boundaries, constraints, and assumptions</a:t>
            </a:r>
            <a:r>
              <a:rPr lang="en-US" dirty="0"/>
              <a:t>. The project scope statement should </a:t>
            </a:r>
            <a:r>
              <a:rPr lang="en-US" dirty="0" smtClean="0"/>
              <a:t>also </a:t>
            </a:r>
            <a:r>
              <a:rPr lang="en-US" dirty="0" smtClean="0">
                <a:solidFill>
                  <a:srgbClr val="C00000"/>
                </a:solidFill>
              </a:rPr>
              <a:t>reference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supporting documents</a:t>
            </a:r>
            <a:r>
              <a:rPr lang="en-US" dirty="0"/>
              <a:t>, such as </a:t>
            </a:r>
            <a:r>
              <a:rPr lang="en-US" dirty="0">
                <a:solidFill>
                  <a:srgbClr val="C00000"/>
                </a:solidFill>
              </a:rPr>
              <a:t>product specifications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As time progresses, the scope of a project should become more clear and specific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1311275"/>
          </a:xfrm>
        </p:spPr>
        <p:txBody>
          <a:bodyPr>
            <a:normAutofit/>
          </a:bodyPr>
          <a:lstStyle/>
          <a:p>
            <a:r>
              <a:rPr lang="en-US" dirty="0" smtClean="0"/>
              <a:t>Defining Scope</a:t>
            </a:r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335457-D0D4-42C9-897C-5B0BA910BC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5-2. Sample Project Charter (partial)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1219200"/>
            <a:ext cx="76926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5-3: Further Defining Project Scope</a:t>
            </a: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5408CF9A-C8EF-404E-A6D1-AAA46EE490CD}" type="slidenum">
              <a:rPr lang="en-US" smtClean="0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00" t="37000" r="22500" b="17000"/>
          <a:stretch>
            <a:fillRect/>
          </a:stretch>
        </p:blipFill>
        <p:spPr bwMode="auto">
          <a:xfrm>
            <a:off x="304800" y="1371600"/>
            <a:ext cx="842838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1981200" cy="46355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/>
              <a:t>Sample Scope Template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 descr="mage result for project scop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61" y="-12032"/>
            <a:ext cx="6232358" cy="68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7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2" name="Picture 4" descr="mage result for project scop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2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2"/>
          </a:xfrm>
        </p:spPr>
        <p:txBody>
          <a:bodyPr/>
          <a:lstStyle/>
          <a:p>
            <a:pPr indent="457200"/>
            <a:r>
              <a:rPr lang="en-US" sz="2400" dirty="0" smtClean="0"/>
              <a:t>Many people enjoy watching television shows like </a:t>
            </a:r>
            <a:r>
              <a:rPr lang="en-US" sz="2400" i="1" dirty="0" smtClean="0"/>
              <a:t>Trading Spaces</a:t>
            </a:r>
            <a:r>
              <a:rPr lang="en-US" sz="2400" dirty="0" smtClean="0"/>
              <a:t>, where participants have two days and $1,000 to update a room in their neighbor’s house. Since the time and cost are set, it’s the scope that has the most flexibility</a:t>
            </a:r>
          </a:p>
          <a:p>
            <a:pPr indent="457200"/>
            <a:r>
              <a:rPr lang="en-US" sz="2400" dirty="0" smtClean="0"/>
              <a:t>Although most homeowners are very happy with work done on the show, some are obviously disappointed. Part of agreeing to be on the show includes signing a release statement acknowledging that you will accept whatever work has been done</a:t>
            </a:r>
          </a:p>
          <a:p>
            <a:pPr indent="457200"/>
            <a:r>
              <a:rPr lang="en-US" sz="2400" dirty="0" smtClean="0"/>
              <a:t>Too bad you can’t get sponsors for most projects to sign a similar release form. It would make project scope management much easier!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B7E528-7D95-4978-8FAC-322DA1431BC4}" type="slidenum">
              <a:rPr lang="en-US" smtClean="0"/>
              <a:pPr>
                <a:buFontTx/>
                <a:buNone/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" y="1219200"/>
            <a:ext cx="9144000" cy="45259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8337"/>
                </a:solidFill>
              </a:rPr>
              <a:t>WBS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deliverable-oriented grouping </a:t>
            </a:r>
            <a:r>
              <a:rPr lang="en-US" dirty="0" smtClean="0"/>
              <a:t>of the work involved in a project that defines the total scope of the project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WBS </a:t>
            </a:r>
            <a:r>
              <a:rPr lang="en-US" dirty="0" smtClean="0"/>
              <a:t>is a foundation document that </a:t>
            </a:r>
            <a:r>
              <a:rPr lang="en-US" dirty="0" smtClean="0">
                <a:solidFill>
                  <a:srgbClr val="C00000"/>
                </a:solidFill>
              </a:rPr>
              <a:t>provides the basis for planning and managing project schedules, costs, resources, and changes</a:t>
            </a:r>
          </a:p>
          <a:p>
            <a:r>
              <a:rPr lang="en-US" b="1" dirty="0" smtClean="0">
                <a:solidFill>
                  <a:srgbClr val="008337"/>
                </a:solidFill>
              </a:rPr>
              <a:t>Decomposition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subdividing project deliverables </a:t>
            </a:r>
            <a:r>
              <a:rPr lang="en-US" dirty="0" smtClean="0"/>
              <a:t>into smaller pieces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8337"/>
                </a:solidFill>
              </a:rPr>
              <a:t>work package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a task at the lowest level of the WBS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8337"/>
                </a:solidFill>
              </a:rPr>
              <a:t>scope baseline </a:t>
            </a:r>
            <a:r>
              <a:rPr lang="en-US" dirty="0"/>
              <a:t>includes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approved </a:t>
            </a:r>
            <a:r>
              <a:rPr lang="en-US" dirty="0">
                <a:solidFill>
                  <a:srgbClr val="C00000"/>
                </a:solidFill>
              </a:rPr>
              <a:t>project scope statement and its associated WBS and WBS dictionary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the Work Breakdown Structure (WBS)</a:t>
            </a: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2C04C-78A8-47E1-9358-C2595DF744E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5-3. Sample Intranet WBS</a:t>
            </a:r>
            <a:br>
              <a:rPr lang="en-US" dirty="0" smtClean="0"/>
            </a:br>
            <a:r>
              <a:rPr lang="en-US" dirty="0" smtClean="0"/>
              <a:t>Organized by Product </a:t>
            </a:r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2ACE893-EA2F-459E-9FB0-1B7C6C3FEF79}" type="slidenum">
              <a:rPr lang="en-US" smtClean="0"/>
              <a:pPr>
                <a:buFontTx/>
                <a:buNone/>
                <a:defRPr/>
              </a:pPr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793283" cy="3370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8434" name="Picture 2" descr="mage result for pmp pmi project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 rot="20220923">
            <a:off x="8271542" y="1218353"/>
            <a:ext cx="838200" cy="3048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WBS Example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6388" name="Picture 4" descr="mage result for wbs pmbok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1" y="1032793"/>
            <a:ext cx="8991600" cy="582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5-4. Sample Intranet WBS</a:t>
            </a:r>
            <a:br>
              <a:rPr lang="en-US" dirty="0" smtClean="0"/>
            </a:br>
            <a:r>
              <a:rPr lang="en-US" dirty="0" smtClean="0"/>
              <a:t>Organized by Phase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CEA2F6-9510-4648-BF26-FB2B9CF1D7D0}" type="slidenum">
              <a:rPr lang="en-US" smtClean="0"/>
              <a:pPr>
                <a:buFontTx/>
                <a:buNone/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5648215" cy="56874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5-5. Intranet WBS and Gantt Chart in Microsoft Project</a:t>
            </a:r>
            <a:endParaRPr lang="en-US" dirty="0" smtClean="0"/>
          </a:p>
        </p:txBody>
      </p:sp>
      <p:sp>
        <p:nvSpPr>
          <p:cNvPr id="2560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09ADCBE-97A5-4BA6-AFB0-CF093DB72B93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54254"/>
            <a:ext cx="8686799" cy="4349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5-6.  Intranet Gantt Chart Organized by Project Management Process Groups</a:t>
            </a:r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820F5C6-A4C1-4D7E-A231-19207F5EA576}" type="slidenum">
              <a:rPr lang="en-US" smtClean="0"/>
              <a:pPr>
                <a:buFontTx/>
                <a:buNone/>
                <a:defRPr/>
              </a:pPr>
              <a:t>33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78695"/>
            <a:ext cx="8686799" cy="45809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5-4: Executing Tasks for JWD Consulting’s WBS</a:t>
            </a: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C1A61A9-5EC9-4C2A-85A9-B91C2F396B45}" type="slidenum">
              <a:rPr lang="en-US" smtClean="0"/>
              <a:pPr>
                <a:buFontTx/>
                <a:buNone/>
                <a:defRPr/>
              </a:pPr>
              <a:t>34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t="5244"/>
          <a:stretch>
            <a:fillRect/>
          </a:stretch>
        </p:blipFill>
        <p:spPr bwMode="auto">
          <a:xfrm>
            <a:off x="762000" y="1143000"/>
            <a:ext cx="71628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4410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Using guidelines: </a:t>
            </a:r>
            <a:r>
              <a:rPr lang="en-US" dirty="0" smtClean="0"/>
              <a:t>Some organizations, like the DOD, provide guidelines for preparing WBSs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8337"/>
                </a:solidFill>
              </a:rPr>
              <a:t>analogy approach</a:t>
            </a:r>
            <a:r>
              <a:rPr lang="en-US" dirty="0" smtClean="0"/>
              <a:t>: Review WBSs </a:t>
            </a:r>
            <a:r>
              <a:rPr lang="en-US" dirty="0" smtClean="0">
                <a:solidFill>
                  <a:srgbClr val="C00000"/>
                </a:solidFill>
              </a:rPr>
              <a:t>of similar projects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tailor</a:t>
            </a:r>
            <a:r>
              <a:rPr lang="en-US" dirty="0" smtClean="0"/>
              <a:t> to your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8337"/>
                </a:solidFill>
              </a:rPr>
              <a:t>top-down approach</a:t>
            </a:r>
            <a:r>
              <a:rPr lang="en-US" dirty="0" smtClean="0"/>
              <a:t>: Start with the </a:t>
            </a:r>
            <a:r>
              <a:rPr lang="en-US" dirty="0" smtClean="0">
                <a:solidFill>
                  <a:srgbClr val="C00000"/>
                </a:solidFill>
              </a:rPr>
              <a:t>largest items</a:t>
            </a:r>
            <a:r>
              <a:rPr lang="en-US" dirty="0" smtClean="0"/>
              <a:t> of the project and </a:t>
            </a:r>
            <a:r>
              <a:rPr lang="en-US" dirty="0" smtClean="0">
                <a:solidFill>
                  <a:srgbClr val="C00000"/>
                </a:solidFill>
              </a:rPr>
              <a:t>break them down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8337"/>
                </a:solidFill>
              </a:rPr>
              <a:t>bottom-up approach</a:t>
            </a:r>
            <a:r>
              <a:rPr lang="en-US" dirty="0" smtClean="0"/>
              <a:t>: Start </a:t>
            </a:r>
            <a:r>
              <a:rPr lang="en-US" dirty="0" smtClean="0">
                <a:solidFill>
                  <a:srgbClr val="C00000"/>
                </a:solidFill>
              </a:rPr>
              <a:t>with the specific tasks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roll them up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Mind-mapping approach</a:t>
            </a:r>
            <a:r>
              <a:rPr lang="en-US" dirty="0" smtClean="0"/>
              <a:t>:  </a:t>
            </a:r>
            <a:r>
              <a:rPr lang="en-US" b="1" dirty="0" smtClean="0"/>
              <a:t>Mind mapping </a:t>
            </a:r>
            <a:r>
              <a:rPr lang="en-US" dirty="0" smtClean="0"/>
              <a:t>is a technique that </a:t>
            </a:r>
            <a:r>
              <a:rPr lang="en-US" dirty="0" smtClean="0">
                <a:solidFill>
                  <a:srgbClr val="C00000"/>
                </a:solidFill>
              </a:rPr>
              <a:t>uses branches radiating out from a core idea</a:t>
            </a:r>
            <a:r>
              <a:rPr lang="en-US" dirty="0" smtClean="0"/>
              <a:t> to structure thoughts and ideas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152400"/>
            <a:ext cx="9056687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Approaches to Developing WBSs</a:t>
            </a:r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856F29-EB62-4BC1-BFDE-CF95752C2E7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5-7. Sample Mind-Mapping Approach for Creating a WBS</a:t>
            </a:r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6E36C33-50F9-4823-96DE-C86D336AEB83}" type="slidenum">
              <a:rPr lang="en-US" smtClean="0"/>
              <a:pPr>
                <a:buFontTx/>
                <a:buNone/>
                <a:defRPr/>
              </a:pPr>
              <a:t>36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2273175"/>
            <a:ext cx="8991600" cy="230122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5-8. Gantt Charts With WBS Generated From a Mind Map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599"/>
            <a:ext cx="3735393" cy="4908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95412"/>
            <a:ext cx="4283046" cy="443006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>
                <a:solidFill>
                  <a:srgbClr val="008337"/>
                </a:solidFill>
              </a:rPr>
              <a:t>WBS tasks </a:t>
            </a:r>
            <a:r>
              <a:rPr lang="en-US" dirty="0" smtClean="0"/>
              <a:t>are vague and must be explained more so people know what to do and can estimate how long it will take and what it will cost to do the work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8337"/>
                </a:solidFill>
              </a:rPr>
              <a:t>WBS dictionary</a:t>
            </a:r>
            <a:r>
              <a:rPr lang="en-US" dirty="0" smtClean="0">
                <a:solidFill>
                  <a:srgbClr val="008337"/>
                </a:solidFill>
              </a:rPr>
              <a:t> </a:t>
            </a:r>
            <a:r>
              <a:rPr lang="en-US" dirty="0" smtClean="0"/>
              <a:t>is a document that describes detailed information about each WBS item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WBS Dictionary and Scope Baseline</a:t>
            </a:r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501A8D-5261-4758-A526-F64B18DE3C4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5-5. Sample WBS Dictionary Entry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35354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Framework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200" dirty="0" smtClean="0"/>
              <a:t>Information Technology Project Management, Seventh Edition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/>
          <a:stretch/>
        </p:blipFill>
        <p:spPr>
          <a:xfrm>
            <a:off x="84961" y="1554740"/>
            <a:ext cx="9059039" cy="48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4578" name="Picture 2" descr="mage result for wbs dictionary pmb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91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486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unit of work should appear at only one place in the WBS.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u="sng" dirty="0" smtClean="0"/>
              <a:t>work content of a WBS item </a:t>
            </a:r>
            <a:r>
              <a:rPr lang="en-US" dirty="0" smtClean="0"/>
              <a:t>is the sum of the WBS items below it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WBS item is the responsibility of only one individual, even though many people may be working on it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WBS must be consistent with the way in which work is actually going to be performed; it should serve the project team first, and other purposes only if practical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8392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Advice for Creating a WBS and WBS Dictionary</a:t>
            </a:r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F72AF9-5374-4551-89AC-FBC63BB2CA1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team members should be involved in developing the WBS to ensure consistency and buy-in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WBS item must be documented in a WBS dictionary to ensure accurate understanding of the scope of work included and not included in that item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WBS must be a flexible tool to accommodate inevitable changes while properly maintaining control of the work content in the project according to the scope statement</a:t>
            </a:r>
            <a:endParaRPr lang="en-US" sz="240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Advice for Creating a WBS and WBS Dictionary (cont’d)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3AC4FF-16DA-4EC5-897F-1B0559347D8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scope that is too broad and grandiose can cause severe problems</a:t>
            </a:r>
          </a:p>
          <a:p>
            <a:pPr lvl="1"/>
            <a:r>
              <a:rPr lang="en-US" dirty="0" smtClean="0"/>
              <a:t>Scope creep and an overemphasis on technology for technology’s sake resulted in the bankruptcy of a large pharmaceutical firm, Texas-based FoxMeyer Drug</a:t>
            </a:r>
          </a:p>
          <a:p>
            <a:pPr lvl="1"/>
            <a:r>
              <a:rPr lang="en-US" dirty="0" smtClean="0"/>
              <a:t>In 2001, McDonald’s fast-food chain initiated a project to create an intranet that would connect its headquarters with all of its restaurants to provide detailed operational information in real time. After spending $170 million on consultants and initial implementation planning, McDonald’s realized that the project was too much to handle and terminated it</a:t>
            </a:r>
          </a:p>
          <a:p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3A010-08C9-439B-9056-DD5B8E3BD16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It is very difficult to create a good scope statement and WBS for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is even more difficult to verify project scope and minimize scope changes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8337"/>
                </a:solidFill>
              </a:rPr>
              <a:t>Scope validation </a:t>
            </a:r>
            <a:r>
              <a:rPr lang="en-US" dirty="0" smtClean="0"/>
              <a:t>involves formal acceptance of the completed project deliverables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Acceptance</a:t>
            </a:r>
            <a:r>
              <a:rPr lang="en-US" dirty="0" smtClean="0"/>
              <a:t> is often achieved by a customer inspection and then sign-off on key deliverables</a:t>
            </a:r>
            <a:endParaRPr lang="en-US" sz="24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Scope</a:t>
            </a:r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615BF9-3FF1-4053-BEA1-4C2B00685CB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countries have had difficulties controlling the scope of large projects, </a:t>
            </a:r>
            <a:r>
              <a:rPr lang="en-US" dirty="0" smtClean="0"/>
              <a:t>especially those </a:t>
            </a:r>
            <a:r>
              <a:rPr lang="en-US" dirty="0"/>
              <a:t>that involve advanced technologies and many different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the state </a:t>
            </a:r>
            <a:r>
              <a:rPr lang="en-US" dirty="0"/>
              <a:t>government of Victoria, Australia, has a Web site for its public transportation </a:t>
            </a:r>
            <a:r>
              <a:rPr lang="en-US" dirty="0" smtClean="0"/>
              <a:t>smart card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www.myki.com.au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were many problems in developing and implementing the smart card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64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337"/>
                </a:solidFill>
              </a:rPr>
              <a:t>Scope control </a:t>
            </a:r>
            <a:r>
              <a:rPr lang="en-US" dirty="0" smtClean="0"/>
              <a:t>involves </a:t>
            </a:r>
            <a:r>
              <a:rPr lang="en-US" dirty="0" smtClean="0">
                <a:solidFill>
                  <a:srgbClr val="C00000"/>
                </a:solidFill>
              </a:rPr>
              <a:t>controlling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changes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rgbClr val="C00000"/>
                </a:solidFill>
              </a:rPr>
              <a:t>project scope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Goals of scope control </a:t>
            </a:r>
            <a:r>
              <a:rPr lang="en-US" dirty="0" smtClean="0"/>
              <a:t>are to</a:t>
            </a:r>
          </a:p>
          <a:p>
            <a:pPr lvl="1"/>
            <a:r>
              <a:rPr lang="en-US" dirty="0" smtClean="0"/>
              <a:t>influence the factors that cause scope changes</a:t>
            </a:r>
          </a:p>
          <a:p>
            <a:pPr lvl="1"/>
            <a:r>
              <a:rPr lang="en-US" dirty="0" smtClean="0"/>
              <a:t>assure changes are processed according to procedures developed as part of integrated change control, and</a:t>
            </a:r>
          </a:p>
          <a:p>
            <a:pPr lvl="1"/>
            <a:r>
              <a:rPr lang="en-US" dirty="0" smtClean="0"/>
              <a:t>manage changes when they occur</a:t>
            </a:r>
          </a:p>
          <a:p>
            <a:r>
              <a:rPr lang="en-US" b="1" dirty="0" smtClean="0">
                <a:solidFill>
                  <a:srgbClr val="008337"/>
                </a:solidFill>
              </a:rPr>
              <a:t>Variance</a:t>
            </a:r>
            <a:r>
              <a:rPr lang="en-US" dirty="0" smtClean="0"/>
              <a:t> is the difference between planned and actual performance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Scope</a:t>
            </a: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2787EA-4FDC-4AD1-A8FA-09B43D31602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1. </a:t>
            </a:r>
            <a:r>
              <a:rPr lang="en-US" sz="2400" dirty="0" smtClean="0">
                <a:solidFill>
                  <a:srgbClr val="008337"/>
                </a:solidFill>
              </a:rPr>
              <a:t>Keep the scope realistic</a:t>
            </a:r>
            <a:r>
              <a:rPr lang="en-US" sz="2400" dirty="0" smtClean="0"/>
              <a:t>. Don’t make projects so large that they can’t be completed. Break large projects down into a series of smaller ones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2. </a:t>
            </a:r>
            <a:r>
              <a:rPr lang="en-US" sz="2400" dirty="0" smtClean="0">
                <a:solidFill>
                  <a:srgbClr val="008337"/>
                </a:solidFill>
              </a:rPr>
              <a:t>Involve users in project scope management</a:t>
            </a:r>
            <a:r>
              <a:rPr lang="en-US" sz="2400" dirty="0" smtClean="0"/>
              <a:t>. Assign key users to the project team and give them ownership of requirements definition and scope verification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3. </a:t>
            </a:r>
            <a:r>
              <a:rPr lang="en-US" sz="2400" dirty="0" smtClean="0">
                <a:solidFill>
                  <a:srgbClr val="008337"/>
                </a:solidFill>
              </a:rPr>
              <a:t>Use off-the-shelf hardware and software whenever possible. </a:t>
            </a:r>
            <a:r>
              <a:rPr lang="en-US" sz="2400" dirty="0" smtClean="0"/>
              <a:t>Many IT people enjoy using the latest and greatest technology, </a:t>
            </a:r>
            <a:r>
              <a:rPr lang="en-US" sz="2400" dirty="0" smtClean="0">
                <a:solidFill>
                  <a:srgbClr val="C00000"/>
                </a:solidFill>
              </a:rPr>
              <a:t>but business needs</a:t>
            </a:r>
            <a:r>
              <a:rPr lang="en-US" sz="2400" dirty="0" smtClean="0"/>
              <a:t>, </a:t>
            </a:r>
            <a:r>
              <a:rPr lang="en-US" sz="2400" u="sng" dirty="0" smtClean="0"/>
              <a:t>not technology trends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must take priority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4. </a:t>
            </a:r>
            <a:r>
              <a:rPr lang="en-US" sz="2400" dirty="0" smtClean="0">
                <a:solidFill>
                  <a:srgbClr val="008337"/>
                </a:solidFill>
              </a:rPr>
              <a:t>Follow good project management processes. </a:t>
            </a:r>
            <a:r>
              <a:rPr lang="en-US" sz="2400" dirty="0" smtClean="0"/>
              <a:t>As described in this chapter and others, there are well-defined processes for managing project scope and others aspects of projects</a:t>
            </a:r>
          </a:p>
          <a:p>
            <a:endParaRPr lang="en-US" sz="2400" dirty="0" smtClean="0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Practices for Avoiding Scope Problems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A172ED-F4A1-4391-9A5F-424BBA83E88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8337"/>
                </a:solidFill>
              </a:rPr>
              <a:t>Develop a good project selection process </a:t>
            </a:r>
            <a:r>
              <a:rPr lang="en-US" dirty="0" smtClean="0"/>
              <a:t>and insist that sponsors are from the user organization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Have users on the project team </a:t>
            </a:r>
            <a:r>
              <a:rPr lang="en-US" dirty="0" smtClean="0"/>
              <a:t>in important roles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Have regular meetings </a:t>
            </a:r>
            <a:r>
              <a:rPr lang="en-US" dirty="0" smtClean="0"/>
              <a:t>with defined agendas, and have users sign off on key deliverables presented at meetings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Deliver something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337"/>
                </a:solidFill>
              </a:rPr>
              <a:t>to users and sponsors </a:t>
            </a:r>
            <a:r>
              <a:rPr lang="en-US" dirty="0" smtClean="0"/>
              <a:t>on a </a:t>
            </a:r>
            <a:r>
              <a:rPr lang="en-US" dirty="0" smtClean="0">
                <a:solidFill>
                  <a:srgbClr val="008337"/>
                </a:solidFill>
              </a:rPr>
              <a:t>regular basis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Don’t promise </a:t>
            </a:r>
            <a:r>
              <a:rPr lang="en-US" dirty="0" smtClean="0"/>
              <a:t>to deliver </a:t>
            </a:r>
            <a:r>
              <a:rPr lang="en-US" u="sng" dirty="0" smtClean="0"/>
              <a:t>when you know you can’t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Co-locate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337"/>
                </a:solidFill>
              </a:rPr>
              <a:t>users</a:t>
            </a:r>
            <a:r>
              <a:rPr lang="en-US" dirty="0" smtClean="0"/>
              <a:t> with developers</a:t>
            </a:r>
          </a:p>
          <a:p>
            <a:endParaRPr 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763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Suggestions for Improving User Input</a:t>
            </a:r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C4DB84-AA51-438C-AA95-367BB6DAAC2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Develop and follow a requirements management process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techniques such as </a:t>
            </a:r>
            <a:r>
              <a:rPr lang="en-US" dirty="0" smtClean="0">
                <a:solidFill>
                  <a:srgbClr val="008337"/>
                </a:solidFill>
              </a:rPr>
              <a:t>prototyping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337"/>
                </a:solidFill>
              </a:rPr>
              <a:t>use case modeling</a:t>
            </a:r>
            <a:r>
              <a:rPr lang="en-US" dirty="0" smtClean="0"/>
              <a:t>, and Joint Application Design JAD to get more user involvement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Put requirements in writing </a:t>
            </a:r>
            <a:r>
              <a:rPr lang="en-US" dirty="0" smtClean="0"/>
              <a:t>and keep them current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Create a requirements management database </a:t>
            </a:r>
            <a:r>
              <a:rPr lang="en-US" dirty="0" smtClean="0"/>
              <a:t>for documenting and controlling requirements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311275"/>
          </a:xfrm>
        </p:spPr>
        <p:txBody>
          <a:bodyPr/>
          <a:lstStyle/>
          <a:p>
            <a:r>
              <a:rPr lang="en-US" sz="3600" dirty="0" smtClean="0"/>
              <a:t>Suggestions for Reducing Incomplete and Changing Requirements</a:t>
            </a:r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E3A240-C080-4FF8-AF08-5F5AF592E99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Management Process Groups and Knowledge Area Mapping </a:t>
            </a:r>
            <a:r>
              <a:rPr lang="en-US" sz="2200" dirty="0" smtClean="0"/>
              <a:t>(PMBOK®,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ed., 2012)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793319" y="6492875"/>
            <a:ext cx="2350681" cy="365125"/>
          </a:xfrm>
        </p:spPr>
        <p:txBody>
          <a:bodyPr/>
          <a:lstStyle/>
          <a:p>
            <a:pPr algn="r">
              <a:defRPr/>
            </a:pPr>
            <a:fld id="{C796DE11-80E7-4489-BDD7-4B19D01BE34D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0" y="6492875"/>
            <a:ext cx="2350681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4" y="1172896"/>
            <a:ext cx="7488876" cy="56851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16924" y="3352800"/>
            <a:ext cx="7488876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337"/>
                </a:solidFill>
              </a:rPr>
              <a:t>Provide adequate testing </a:t>
            </a:r>
            <a:r>
              <a:rPr lang="en-US" dirty="0" smtClean="0"/>
              <a:t>and conduct testing throughout the project life cycle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Review changes </a:t>
            </a:r>
            <a:r>
              <a:rPr lang="en-US" dirty="0" smtClean="0"/>
              <a:t>from a systems perspective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Emphasize completion </a:t>
            </a:r>
            <a:r>
              <a:rPr lang="en-US" dirty="0" smtClean="0"/>
              <a:t>dates to help focus on what’s most important</a:t>
            </a:r>
          </a:p>
          <a:p>
            <a:r>
              <a:rPr lang="en-US" dirty="0" smtClean="0">
                <a:solidFill>
                  <a:srgbClr val="008337"/>
                </a:solidFill>
              </a:rPr>
              <a:t>Allocate resources sp</a:t>
            </a:r>
            <a:r>
              <a:rPr lang="en-US" dirty="0" smtClean="0"/>
              <a:t>ecifically for handling change requests/enhancements like NWA did with ResNet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Suggestions for Reducing Incomplete and Changing Requirements (cont’d)</a:t>
            </a: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DB899-9DAE-4E06-9164-E573618AC3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Word-processing software </a:t>
            </a:r>
            <a:r>
              <a:rPr lang="en-US" dirty="0" smtClean="0"/>
              <a:t>helps create several scope-related documents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Spreadsheets</a:t>
            </a:r>
            <a:r>
              <a:rPr lang="en-US" dirty="0" smtClean="0"/>
              <a:t> help to perform financial calculations, weighed scoring models, and develop charts and graphs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Communication software </a:t>
            </a:r>
            <a:r>
              <a:rPr lang="en-US" dirty="0" smtClean="0"/>
              <a:t>like e-mail and the Web help clarify and communicate scope information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Project management software </a:t>
            </a:r>
            <a:r>
              <a:rPr lang="en-US" dirty="0" smtClean="0"/>
              <a:t>helps in creating a WBS, the basis for tasks on a Gantt chart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337"/>
                </a:solidFill>
              </a:rPr>
              <a:t>Specialized software </a:t>
            </a:r>
            <a:r>
              <a:rPr lang="en-US" dirty="0" smtClean="0"/>
              <a:t>is available to assist in project scope management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Scope Management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E216C4-EF62-4EFC-A55E-A4A4892C98D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80" y="81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WBS Gant Chart Template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8434" name="Picture 2" descr="BS With Gantt Chart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73" y="1217203"/>
            <a:ext cx="9172074" cy="505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6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75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WBS </a:t>
            </a:r>
            <a:r>
              <a:rPr lang="en-US" sz="3200" dirty="0" smtClean="0"/>
              <a:t>Dictionary Template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19458" name="Picture 2" descr="ork Breakdown Structure Dictionary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2" y="990600"/>
            <a:ext cx="915603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12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WBS </a:t>
            </a:r>
            <a:r>
              <a:rPr lang="en-US" sz="3200" dirty="0" smtClean="0"/>
              <a:t>Tree Diagram </a:t>
            </a:r>
            <a:r>
              <a:rPr lang="en-US" sz="3200" dirty="0"/>
              <a:t>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20482" name="Picture 2" descr="BS Tree Diagram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1138"/>
            <a:ext cx="9067800" cy="44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65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Software Project WBS Template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21506" name="Picture 2" descr="oftware Project WB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2" y="1295400"/>
            <a:ext cx="9159092" cy="55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9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34389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other WBS Templates visit, for example: </a:t>
            </a:r>
            <a:r>
              <a:rPr lang="en-US" sz="2800" dirty="0">
                <a:hlinkClick r:id="rId2"/>
              </a:rPr>
              <a:t>https://www.smartsheet.com/free-work-breakdown-structure-templates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2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scope management includes the processes required to ensure that the project addresses all the work required, and only the work required, to complete the project successfully</a:t>
            </a:r>
          </a:p>
          <a:p>
            <a:r>
              <a:rPr lang="en-US" dirty="0" smtClean="0"/>
              <a:t>Main processes include</a:t>
            </a:r>
          </a:p>
          <a:p>
            <a:pPr lvl="1"/>
            <a:r>
              <a:rPr lang="en-US" dirty="0" smtClean="0"/>
              <a:t>Define scope management</a:t>
            </a:r>
          </a:p>
          <a:p>
            <a:pPr lvl="1"/>
            <a:r>
              <a:rPr lang="en-US" dirty="0" smtClean="0"/>
              <a:t>Collect requirements</a:t>
            </a:r>
          </a:p>
          <a:p>
            <a:pPr lvl="1"/>
            <a:r>
              <a:rPr lang="en-US" dirty="0" smtClean="0"/>
              <a:t>Define scope</a:t>
            </a:r>
          </a:p>
          <a:p>
            <a:pPr lvl="1"/>
            <a:r>
              <a:rPr lang="en-US" dirty="0" smtClean="0"/>
              <a:t>Create WBS</a:t>
            </a:r>
          </a:p>
          <a:p>
            <a:pPr lvl="1"/>
            <a:r>
              <a:rPr lang="en-US" dirty="0" smtClean="0"/>
              <a:t>Validate scope</a:t>
            </a:r>
          </a:p>
          <a:p>
            <a:pPr lvl="1"/>
            <a:r>
              <a:rPr lang="en-US" dirty="0" smtClean="0"/>
              <a:t>Control scope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88E6DB-F3C7-46D8-83C9-70FD224F362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4572000"/>
          </a:xfrm>
        </p:spPr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importance of good project scope </a:t>
            </a:r>
            <a:r>
              <a:rPr lang="en-US" dirty="0" smtClean="0"/>
              <a:t>management 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planning scope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methods for collecting and documenting requirements to </a:t>
            </a:r>
            <a:r>
              <a:rPr lang="en-US" dirty="0" smtClean="0"/>
              <a:t>meet stakeholder </a:t>
            </a:r>
            <a:r>
              <a:rPr lang="en-US" dirty="0"/>
              <a:t>needs and </a:t>
            </a:r>
            <a:r>
              <a:rPr lang="en-US" dirty="0" smtClean="0"/>
              <a:t>expectations </a:t>
            </a:r>
          </a:p>
          <a:p>
            <a:r>
              <a:rPr lang="en-US" dirty="0" smtClean="0"/>
              <a:t>Explain </a:t>
            </a:r>
            <a:r>
              <a:rPr lang="en-US" dirty="0"/>
              <a:t>the scope definition process and describe the contents of </a:t>
            </a:r>
            <a:r>
              <a:rPr lang="en-US" dirty="0" smtClean="0"/>
              <a:t>a project </a:t>
            </a:r>
            <a:r>
              <a:rPr lang="en-US" dirty="0"/>
              <a:t>scope statement</a:t>
            </a:r>
          </a:p>
          <a:p>
            <a:r>
              <a:rPr lang="en-US" dirty="0" smtClean="0"/>
              <a:t>Discuss </a:t>
            </a:r>
            <a:r>
              <a:rPr lang="en-US" dirty="0"/>
              <a:t>the process for creating a work breakdown structure using </a:t>
            </a:r>
            <a:r>
              <a:rPr lang="en-US" dirty="0" smtClean="0"/>
              <a:t>the analogy</a:t>
            </a:r>
            <a:r>
              <a:rPr lang="en-US" dirty="0"/>
              <a:t>, top-down, bottom-up, and mind-mapping approaches</a:t>
            </a: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Learning Objectives</a:t>
            </a:r>
          </a:p>
        </p:txBody>
      </p:sp>
      <p:sp>
        <p:nvSpPr>
          <p:cNvPr id="922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0E6A95-094A-4E8D-8575-B7EA854693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importance of validating scope and how it relates to </a:t>
            </a:r>
            <a:r>
              <a:rPr lang="en-US" dirty="0" smtClean="0"/>
              <a:t>defining and </a:t>
            </a:r>
            <a:r>
              <a:rPr lang="en-US" dirty="0"/>
              <a:t>controlling scope</a:t>
            </a:r>
          </a:p>
          <a:p>
            <a:r>
              <a:rPr lang="en-US" dirty="0" smtClean="0"/>
              <a:t>Understand </a:t>
            </a:r>
            <a:r>
              <a:rPr lang="en-US" dirty="0"/>
              <a:t>the importance of controlling scope and approaches </a:t>
            </a:r>
            <a:r>
              <a:rPr lang="en-US" dirty="0" smtClean="0"/>
              <a:t>for preventing </a:t>
            </a:r>
            <a:r>
              <a:rPr lang="en-US" dirty="0"/>
              <a:t>scope-related problems on information technology (</a:t>
            </a:r>
            <a:r>
              <a:rPr lang="en-US" dirty="0" smtClean="0"/>
              <a:t>IT) projects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how software can assist in project scope management</a:t>
            </a:r>
            <a:endParaRPr lang="en-US" dirty="0" smtClean="0"/>
          </a:p>
        </p:txBody>
      </p:sp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Learning Objectives</a:t>
            </a:r>
          </a:p>
        </p:txBody>
      </p:sp>
      <p:sp>
        <p:nvSpPr>
          <p:cNvPr id="1024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2974E1-487E-4F53-A395-5E67E1DEB0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15338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</a:t>
            </a:r>
            <a:r>
              <a:rPr lang="en-US" dirty="0" smtClean="0"/>
              <a:t> refers to </a:t>
            </a:r>
            <a:r>
              <a:rPr lang="en-US" i="1" dirty="0" smtClean="0"/>
              <a:t>all</a:t>
            </a:r>
            <a:r>
              <a:rPr lang="en-US" dirty="0" smtClean="0"/>
              <a:t> the work involved in creating the products of the project and the processes used to create them</a:t>
            </a:r>
          </a:p>
          <a:p>
            <a:r>
              <a:rPr lang="en-US" dirty="0" smtClean="0"/>
              <a:t> A </a:t>
            </a:r>
            <a:r>
              <a:rPr lang="en-US" b="1" dirty="0" smtClean="0">
                <a:solidFill>
                  <a:srgbClr val="00B050"/>
                </a:solidFill>
              </a:rPr>
              <a:t>deliverable</a:t>
            </a:r>
            <a:r>
              <a:rPr lang="en-US" dirty="0" smtClean="0"/>
              <a:t> is a product produced as part of a project, such as hardware or software, planning documents, or meeting minutes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Project scope management </a:t>
            </a:r>
            <a:r>
              <a:rPr lang="en-US" dirty="0" smtClean="0"/>
              <a:t>includes the processes involved in defining and controlling </a:t>
            </a:r>
            <a:r>
              <a:rPr lang="en-US" u="sng" dirty="0" smtClean="0">
                <a:solidFill>
                  <a:srgbClr val="C00000"/>
                </a:solidFill>
              </a:rPr>
              <a:t>what is or is not </a:t>
            </a:r>
            <a:r>
              <a:rPr lang="en-US" dirty="0" smtClean="0"/>
              <a:t>included in a project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Project Scope Management?</a:t>
            </a:r>
          </a:p>
        </p:txBody>
      </p:sp>
      <p:sp>
        <p:nvSpPr>
          <p:cNvPr id="1126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5C1AB-8807-4B29-B4CC-E824C132B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2" name="Picture 2" descr="mage result for project scope management process pmb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067800" cy="53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003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2580</Words>
  <Application>Microsoft Macintosh PowerPoint</Application>
  <PresentationFormat>On-screen Show (4:3)</PresentationFormat>
  <Paragraphs>283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5: Project Scope Management</vt:lpstr>
      <vt:lpstr>PowerPoint Presentation</vt:lpstr>
      <vt:lpstr>PowerPoint Presentation</vt:lpstr>
      <vt:lpstr>Project Management Framework</vt:lpstr>
      <vt:lpstr>Project Management Process Groups and Knowledge Area Mapping (PMBOK®, 5th ed., 2012)</vt:lpstr>
      <vt:lpstr>Learning Objectives</vt:lpstr>
      <vt:lpstr>Learning Objectives</vt:lpstr>
      <vt:lpstr>What is Project Scope Management?</vt:lpstr>
      <vt:lpstr>PowerPoint Presentation</vt:lpstr>
      <vt:lpstr>Project Scope Management Processes</vt:lpstr>
      <vt:lpstr>Project Scope Management Processes</vt:lpstr>
      <vt:lpstr>Figure 5-1. Project Scope Management Summary</vt:lpstr>
      <vt:lpstr>Planning Scope Management</vt:lpstr>
      <vt:lpstr>Scope Management Plan Contents</vt:lpstr>
      <vt:lpstr>Requirements Management Plan</vt:lpstr>
      <vt:lpstr>Collecting Requirements</vt:lpstr>
      <vt:lpstr>Figure 5-2. Relative Cost to Correct a Software Requirement Defect </vt:lpstr>
      <vt:lpstr>Methods for Collecting Requirements</vt:lpstr>
      <vt:lpstr>Statistics on Requirements for  Software Projects (2011 Survey)*</vt:lpstr>
      <vt:lpstr>What Went Right?</vt:lpstr>
      <vt:lpstr>Requirements Traceability Matrix</vt:lpstr>
      <vt:lpstr>Defining Scope</vt:lpstr>
      <vt:lpstr>Table 5-2. Sample Project Charter (partial)</vt:lpstr>
      <vt:lpstr>Table 5-3: Further Defining Project Scope</vt:lpstr>
      <vt:lpstr>PowerPoint Presentation</vt:lpstr>
      <vt:lpstr>PowerPoint Presentation</vt:lpstr>
      <vt:lpstr>Media Snapshot</vt:lpstr>
      <vt:lpstr>Creating the Work Breakdown Structure (WBS)</vt:lpstr>
      <vt:lpstr>Figure 5-3. Sample Intranet WBS Organized by Product </vt:lpstr>
      <vt:lpstr>WBS Example</vt:lpstr>
      <vt:lpstr>Figure 5-4. Sample Intranet WBS Organized by Phase</vt:lpstr>
      <vt:lpstr>Figure 5-5. Intranet WBS and Gantt Chart in Microsoft Project</vt:lpstr>
      <vt:lpstr>Figure 5-6.  Intranet Gantt Chart Organized by Project Management Process Groups</vt:lpstr>
      <vt:lpstr>Table 5-4: Executing Tasks for JWD Consulting’s WBS</vt:lpstr>
      <vt:lpstr>Approaches to Developing WBSs</vt:lpstr>
      <vt:lpstr>Figure 5-7. Sample Mind-Mapping Approach for Creating a WBS</vt:lpstr>
      <vt:lpstr>Figure 5-8. Gantt Charts With WBS Generated From a Mind Map </vt:lpstr>
      <vt:lpstr>The WBS Dictionary and Scope Baseline</vt:lpstr>
      <vt:lpstr>Table 5-5. Sample WBS Dictionary Entry</vt:lpstr>
      <vt:lpstr>PowerPoint Presentation</vt:lpstr>
      <vt:lpstr>Advice for Creating a WBS and WBS Dictionary</vt:lpstr>
      <vt:lpstr>Advice for Creating a WBS and WBS Dictionary (cont’d)</vt:lpstr>
      <vt:lpstr>What Went Wrong?</vt:lpstr>
      <vt:lpstr>Validating Scope</vt:lpstr>
      <vt:lpstr>Global Issues</vt:lpstr>
      <vt:lpstr>Controlling Scope</vt:lpstr>
      <vt:lpstr>Best Practices for Avoiding Scope Problems</vt:lpstr>
      <vt:lpstr>Suggestions for Improving User Input</vt:lpstr>
      <vt:lpstr>Suggestions for Reducing Incomplete and Changing Requirements</vt:lpstr>
      <vt:lpstr>Suggestions for Reducing Incomplete and Changing Requirements (cont’d)</vt:lpstr>
      <vt:lpstr>Using Software to Assist in Project Scope Management</vt:lpstr>
      <vt:lpstr>WBS Gant Chart Template</vt:lpstr>
      <vt:lpstr>WBS Dictionary Template</vt:lpstr>
      <vt:lpstr>WBS Tree Diagram Template</vt:lpstr>
      <vt:lpstr>Software Project WBS Template</vt:lpstr>
      <vt:lpstr>For other WBS Templates visit, for example: https://www.smartsheet.com/free-work-breakdown-structure-templates 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Microsoft Office User</cp:lastModifiedBy>
  <cp:revision>185</cp:revision>
  <dcterms:created xsi:type="dcterms:W3CDTF">2001-07-05T23:10:12Z</dcterms:created>
  <dcterms:modified xsi:type="dcterms:W3CDTF">2020-02-19T10:21:55Z</dcterms:modified>
</cp:coreProperties>
</file>