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58" r:id="rId2"/>
  </p:sldMasterIdLst>
  <p:notesMasterIdLst>
    <p:notesMasterId r:id="rId68"/>
  </p:notesMasterIdLst>
  <p:handoutMasterIdLst>
    <p:handoutMasterId r:id="rId69"/>
  </p:handoutMasterIdLst>
  <p:sldIdLst>
    <p:sldId id="257" r:id="rId3"/>
    <p:sldId id="398" r:id="rId4"/>
    <p:sldId id="402" r:id="rId5"/>
    <p:sldId id="403" r:id="rId6"/>
    <p:sldId id="399" r:id="rId7"/>
    <p:sldId id="404" r:id="rId8"/>
    <p:sldId id="334" r:id="rId9"/>
    <p:sldId id="335" r:id="rId10"/>
    <p:sldId id="336" r:id="rId11"/>
    <p:sldId id="338" r:id="rId12"/>
    <p:sldId id="395" r:id="rId13"/>
    <p:sldId id="339" r:id="rId14"/>
    <p:sldId id="340" r:id="rId15"/>
    <p:sldId id="387" r:id="rId16"/>
    <p:sldId id="391" r:id="rId17"/>
    <p:sldId id="341" r:id="rId18"/>
    <p:sldId id="342" r:id="rId19"/>
    <p:sldId id="343" r:id="rId20"/>
    <p:sldId id="388"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360" r:id="rId38"/>
    <p:sldId id="361" r:id="rId39"/>
    <p:sldId id="389" r:id="rId40"/>
    <p:sldId id="362" r:id="rId41"/>
    <p:sldId id="363" r:id="rId42"/>
    <p:sldId id="364" r:id="rId43"/>
    <p:sldId id="365" r:id="rId44"/>
    <p:sldId id="366" r:id="rId45"/>
    <p:sldId id="367" r:id="rId46"/>
    <p:sldId id="368" r:id="rId47"/>
    <p:sldId id="369" r:id="rId48"/>
    <p:sldId id="370" r:id="rId49"/>
    <p:sldId id="372" r:id="rId50"/>
    <p:sldId id="373" r:id="rId51"/>
    <p:sldId id="374" r:id="rId52"/>
    <p:sldId id="375" r:id="rId53"/>
    <p:sldId id="376" r:id="rId54"/>
    <p:sldId id="377" r:id="rId55"/>
    <p:sldId id="378" r:id="rId56"/>
    <p:sldId id="379" r:id="rId57"/>
    <p:sldId id="380" r:id="rId58"/>
    <p:sldId id="381" r:id="rId59"/>
    <p:sldId id="382" r:id="rId60"/>
    <p:sldId id="390" r:id="rId61"/>
    <p:sldId id="383" r:id="rId62"/>
    <p:sldId id="392" r:id="rId63"/>
    <p:sldId id="385" r:id="rId64"/>
    <p:sldId id="386" r:id="rId65"/>
    <p:sldId id="393" r:id="rId66"/>
    <p:sldId id="394" r:id="rId67"/>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051"/>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5" autoAdjust="0"/>
    <p:restoredTop sz="83307" autoAdjust="0"/>
  </p:normalViewPr>
  <p:slideViewPr>
    <p:cSldViewPr>
      <p:cViewPr varScale="1">
        <p:scale>
          <a:sx n="86" d="100"/>
          <a:sy n="86" d="100"/>
        </p:scale>
        <p:origin x="127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commentAuthors" Target="commentAuthors.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E7B4F1CC-2762-4A50-BFA6-AF4F471C3C68}" type="slidenum">
              <a:rPr lang="en-US"/>
              <a:pPr>
                <a:defRPr/>
              </a:pPr>
              <a:t>‹#›</a:t>
            </a:fld>
            <a:endParaRPr lang="en-US" dirty="0"/>
          </a:p>
        </p:txBody>
      </p:sp>
    </p:spTree>
    <p:extLst>
      <p:ext uri="{BB962C8B-B14F-4D97-AF65-F5344CB8AC3E}">
        <p14:creationId xmlns:p14="http://schemas.microsoft.com/office/powerpoint/2010/main" val="2665740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CF3EBEAF-6895-428A-8971-6FD8257AC81C}" type="slidenum">
              <a:rPr lang="en-US"/>
              <a:pPr>
                <a:defRPr/>
              </a:pPr>
              <a:t>‹#›</a:t>
            </a:fld>
            <a:endParaRPr lang="en-US" dirty="0"/>
          </a:p>
        </p:txBody>
      </p:sp>
    </p:spTree>
    <p:extLst>
      <p:ext uri="{BB962C8B-B14F-4D97-AF65-F5344CB8AC3E}">
        <p14:creationId xmlns:p14="http://schemas.microsoft.com/office/powerpoint/2010/main" val="27817955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endParaRPr lang="en-US" dirty="0" smtClean="0"/>
          </a:p>
        </p:txBody>
      </p:sp>
      <p:sp>
        <p:nvSpPr>
          <p:cNvPr id="65540" name="Slide Number Placeholder 3"/>
          <p:cNvSpPr>
            <a:spLocks noGrp="1"/>
          </p:cNvSpPr>
          <p:nvPr>
            <p:ph type="sldNum" sz="quarter" idx="5"/>
          </p:nvPr>
        </p:nvSpPr>
        <p:spPr>
          <a:noFill/>
        </p:spPr>
        <p:txBody>
          <a:bodyPr/>
          <a:lstStyle/>
          <a:p>
            <a:fld id="{DF486078-1A2C-484F-8A15-D073A54781C8}" type="slidenum">
              <a:rPr lang="en-US" smtClean="0"/>
              <a:pPr/>
              <a:t>1</a:t>
            </a:fld>
            <a:endParaRPr lang="en-US" dirty="0" smtClean="0"/>
          </a:p>
        </p:txBody>
      </p:sp>
    </p:spTree>
    <p:extLst>
      <p:ext uri="{BB962C8B-B14F-4D97-AF65-F5344CB8AC3E}">
        <p14:creationId xmlns:p14="http://schemas.microsoft.com/office/powerpoint/2010/main" val="792232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F4D64B7-11BE-4AAB-A1A2-20471B7113C1}" type="slidenum">
              <a:rPr lang="en-US" smtClean="0"/>
              <a:pPr/>
              <a:t>23</a:t>
            </a:fld>
            <a:endParaRPr lang="en-US" dirty="0" smtClean="0"/>
          </a:p>
        </p:txBody>
      </p:sp>
      <p:sp>
        <p:nvSpPr>
          <p:cNvPr id="66563" name="Rectangle 2"/>
          <p:cNvSpPr>
            <a:spLocks noGrp="1" noRot="1" noChangeAspect="1" noChangeArrowheads="1" noTextEdit="1"/>
          </p:cNvSpPr>
          <p:nvPr>
            <p:ph type="sldImg"/>
          </p:nvPr>
        </p:nvSpPr>
        <p:spPr>
          <a:solidFill>
            <a:srgbClr val="FFFFFF"/>
          </a:solidFill>
          <a:ln/>
        </p:spPr>
      </p:sp>
      <p:sp>
        <p:nvSpPr>
          <p:cNvPr id="66564" name="Rectangle 3"/>
          <p:cNvSpPr>
            <a:spLocks noGrp="1" noChangeArrowheads="1"/>
          </p:cNvSpPr>
          <p:nvPr>
            <p:ph type="body" idx="1"/>
          </p:nvPr>
        </p:nvSpPr>
        <p:spPr>
          <a:solidFill>
            <a:srgbClr val="FFFFFF"/>
          </a:solidFill>
          <a:ln>
            <a:solidFill>
              <a:srgbClr val="000000"/>
            </a:solidFill>
          </a:ln>
        </p:spPr>
        <p:txBody>
          <a:bodyPr/>
          <a:lstStyle/>
          <a:p>
            <a:endParaRPr lang="en-US" dirty="0" smtClean="0"/>
          </a:p>
        </p:txBody>
      </p:sp>
    </p:spTree>
    <p:extLst>
      <p:ext uri="{BB962C8B-B14F-4D97-AF65-F5344CB8AC3E}">
        <p14:creationId xmlns:p14="http://schemas.microsoft.com/office/powerpoint/2010/main" val="659385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slideMaster" Target="../slideMasters/slideMaster2.xml"/><Relationship Id="rId3" Type="http://schemas.openxmlformats.org/officeDocument/2006/relationships/image" Target="../media/image1.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DFEA177-C202-48BA-AF4D-2645A8CF6F9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F89822F-469C-4E72-8161-9668E37E21A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9F2EC78-DC8E-458A-B3A2-8620E36F414E}"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129213C3-25F8-4CC4-AF1E-FFB11A2B0C96}"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DC5EDC1C-DD06-4243-A0F6-5A02A43274AD}" type="slidenum">
              <a:rPr lang="en-US" smtClean="0"/>
              <a:pPr>
                <a:defRPr/>
              </a:pPr>
              <a:t>‹#›</a:t>
            </a:fld>
            <a:endParaRPr lang="en-US" dirty="0"/>
          </a:p>
        </p:txBody>
      </p:sp>
      <p:sp>
        <p:nvSpPr>
          <p:cNvPr id="9" name="Footer Placeholder 6"/>
          <p:cNvSpPr txBox="1">
            <a:spLocks/>
          </p:cNvSpPr>
          <p:nvPr userDrawn="1"/>
        </p:nvSpPr>
        <p:spPr bwMode="auto">
          <a:xfrm>
            <a:off x="0" y="6492875"/>
            <a:ext cx="2590800" cy="365125"/>
          </a:xfrm>
          <a:prstGeom prst="rect">
            <a:avLst/>
          </a:prstGeom>
          <a:noFill/>
          <a:ln>
            <a:miter lim="800000"/>
            <a:headEnd/>
            <a:tailEnd/>
          </a:ln>
        </p:spPr>
        <p:txBody>
          <a:bodyPr vert="horz" anchor="b"/>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Arial" charset="0"/>
                <a:ea typeface="+mn-ea"/>
                <a:cs typeface="+mn-cs"/>
              </a:rPr>
              <a:t>Information Technology Project Management, Seventh Edition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65C8C67B-79E0-4B03-B548-F16276F862A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97BB675E-CD20-4C54-8399-39A650F866BA}"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D4748EE6-6B0B-4557-BE05-F13259545733}"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8F8CC0BE-5FF1-4C81-A1E4-B20E45CD56ED}"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66D02AE8-0F98-4760-A7D3-E3FB9149980D}"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B105FC69-1F0D-4295-BEAF-FB708C736AC1}"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C9C870F-4AB0-48EA-9ACA-4E0C1250B965}"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601E5F35-7DC0-482B-828C-42B387541D4D}"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28A6C5CD-ACCB-4EFC-BFDB-1031EBD9A9AB}"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C7A9624F-B5B9-4CA5-BE26-992B54613FF3}"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4B66BDA-B7BA-440B-BF34-F6DF8DFF61F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A491FBB-05A9-4CEA-9627-761E2FCF9D81}"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1EC25135-0D65-4FDE-A603-3A297B6B403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486EC8A9-E05A-438D-BA48-FA908318F65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C63C376F-9D73-4343-8401-E824D78AA17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7DFFDD6-B46B-48EF-A55E-B5A0FBF6044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91D75B6-C890-4F77-8E54-C3ED368CAA6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C880B4BE-BFE4-4577-A30B-8926328F733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C880B4BE-BFE4-4577-A30B-8926328F733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ft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 Id="rId3"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447800"/>
            <a:ext cx="80772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6:</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Time Management</a:t>
            </a:r>
            <a:endParaRPr>
              <a:effectLst>
                <a:outerShdw blurRad="38100" dist="38100" dir="2700000" algn="tl">
                  <a:srgbClr val="FFFFFF"/>
                </a:outerShdw>
              </a:effectLst>
              <a:latin typeface="Arial Rounded MT Bold" pitchFamily="34" charset="0"/>
            </a:endParaRP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7" name="TextBox 6"/>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r>
              <a:rPr lang="en-US" dirty="0" smtClean="0"/>
              <a:t>One dimension of the Meyers-Briggs Type Indicator focuses on peoples’ attitudes toward structure and deadline</a:t>
            </a:r>
          </a:p>
          <a:p>
            <a:r>
              <a:rPr lang="en-US" dirty="0" smtClean="0"/>
              <a:t>Some people prefer to follow schedules and meet deadlines </a:t>
            </a:r>
            <a:r>
              <a:rPr lang="en-US" dirty="0" smtClean="0">
                <a:solidFill>
                  <a:srgbClr val="009051"/>
                </a:solidFill>
              </a:rPr>
              <a:t>while others do not  </a:t>
            </a:r>
            <a:r>
              <a:rPr lang="en-US" dirty="0" smtClean="0"/>
              <a:t>(</a:t>
            </a:r>
            <a:r>
              <a:rPr lang="en-US" dirty="0" smtClean="0">
                <a:solidFill>
                  <a:srgbClr val="C00000"/>
                </a:solidFill>
              </a:rPr>
              <a:t>J vs. P</a:t>
            </a:r>
            <a:r>
              <a:rPr lang="en-US" dirty="0" smtClean="0"/>
              <a:t>)</a:t>
            </a:r>
          </a:p>
          <a:p>
            <a:r>
              <a:rPr lang="en-US" dirty="0" smtClean="0"/>
              <a:t>Difference </a:t>
            </a:r>
            <a:r>
              <a:rPr lang="en-US" dirty="0" smtClean="0">
                <a:solidFill>
                  <a:srgbClr val="009051"/>
                </a:solidFill>
              </a:rPr>
              <a:t>cultures</a:t>
            </a:r>
            <a:r>
              <a:rPr lang="en-US" dirty="0" smtClean="0"/>
              <a:t> and even entire </a:t>
            </a:r>
            <a:r>
              <a:rPr lang="en-US" dirty="0" smtClean="0">
                <a:solidFill>
                  <a:srgbClr val="009051"/>
                </a:solidFill>
              </a:rPr>
              <a:t>countries</a:t>
            </a:r>
            <a:r>
              <a:rPr lang="en-US" dirty="0" smtClean="0"/>
              <a:t> have different attitudes about schedules</a:t>
            </a:r>
          </a:p>
        </p:txBody>
      </p:sp>
      <p:sp>
        <p:nvSpPr>
          <p:cNvPr id="12290" name="Rectangle 2"/>
          <p:cNvSpPr>
            <a:spLocks noGrp="1" noChangeArrowheads="1"/>
          </p:cNvSpPr>
          <p:nvPr>
            <p:ph type="title"/>
          </p:nvPr>
        </p:nvSpPr>
        <p:spPr/>
        <p:txBody>
          <a:bodyPr>
            <a:normAutofit fontScale="90000"/>
          </a:bodyPr>
          <a:lstStyle/>
          <a:p>
            <a:r>
              <a:rPr lang="en-US" sz="3600" dirty="0" smtClean="0"/>
              <a:t>Individual Work Styles and Cultural Differences Cause Schedule Conflicts</a:t>
            </a:r>
          </a:p>
        </p:txBody>
      </p:sp>
      <p:sp>
        <p:nvSpPr>
          <p:cNvPr id="6" name="Slide Number Placeholder 5"/>
          <p:cNvSpPr>
            <a:spLocks noGrp="1"/>
          </p:cNvSpPr>
          <p:nvPr>
            <p:ph type="sldNum" sz="quarter" idx="11"/>
          </p:nvPr>
        </p:nvSpPr>
        <p:spPr/>
        <p:txBody>
          <a:bodyPr/>
          <a:lstStyle/>
          <a:p>
            <a:pPr>
              <a:defRPr/>
            </a:pPr>
            <a:fld id="{A4070769-5A29-47E1-8BEF-12E5F45AE728}"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11</a:t>
            </a:fld>
            <a:endParaRPr lang="en-US" dirty="0"/>
          </a:p>
        </p:txBody>
      </p:sp>
      <p:pic>
        <p:nvPicPr>
          <p:cNvPr id="3078" name="Picture 6" descr="mage result for myers briggs t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 y="11690"/>
            <a:ext cx="9518073" cy="6922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256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normAutofit/>
          </a:bodyPr>
          <a:lstStyle/>
          <a:p>
            <a:r>
              <a:rPr lang="en-US" dirty="0" smtClean="0"/>
              <a:t>Media Snapshot</a:t>
            </a:r>
          </a:p>
        </p:txBody>
      </p:sp>
      <p:sp>
        <p:nvSpPr>
          <p:cNvPr id="6" name="Slide Number Placeholder 5"/>
          <p:cNvSpPr>
            <a:spLocks noGrp="1"/>
          </p:cNvSpPr>
          <p:nvPr>
            <p:ph type="sldNum" sz="quarter" idx="11"/>
          </p:nvPr>
        </p:nvSpPr>
        <p:spPr/>
        <p:txBody>
          <a:bodyPr/>
          <a:lstStyle/>
          <a:p>
            <a:pPr>
              <a:buFontTx/>
              <a:buNone/>
              <a:defRPr/>
            </a:pPr>
            <a:fld id="{E84AA8EC-835C-47F2-B0B6-4FC5166E3AEA}" type="slidenum">
              <a:rPr lang="en-US" smtClean="0"/>
              <a:pPr>
                <a:buFontTx/>
                <a:buNone/>
                <a:defRPr/>
              </a:pPr>
              <a:t>12</a:t>
            </a:fld>
            <a:endParaRPr lang="en-US" dirty="0"/>
          </a:p>
        </p:txBody>
      </p:sp>
      <p:sp>
        <p:nvSpPr>
          <p:cNvPr id="175109" name="Rectangle 5"/>
          <p:cNvSpPr>
            <a:spLocks noChangeArrowheads="1"/>
          </p:cNvSpPr>
          <p:nvPr/>
        </p:nvSpPr>
        <p:spPr bwMode="auto">
          <a:xfrm>
            <a:off x="381000" y="1143000"/>
            <a:ext cx="8458200" cy="4678363"/>
          </a:xfrm>
          <a:prstGeom prst="rect">
            <a:avLst/>
          </a:prstGeom>
          <a:noFill/>
          <a:ln w="9525">
            <a:noFill/>
            <a:miter lim="800000"/>
            <a:headEnd/>
            <a:tailEnd/>
          </a:ln>
          <a:effectLst/>
        </p:spPr>
        <p:txBody>
          <a:bodyPr anchor="ctr">
            <a:spAutoFit/>
          </a:bodyPr>
          <a:lstStyle/>
          <a:p>
            <a:pPr marL="273050" indent="-273050" eaLnBrk="0" hangingPunct="0">
              <a:spcBef>
                <a:spcPts val="575"/>
              </a:spcBef>
              <a:buClr>
                <a:schemeClr val="accent1"/>
              </a:buClr>
              <a:buSzPct val="85000"/>
              <a:buFont typeface="Wingdings 2" pitchFamily="18" charset="2"/>
              <a:buChar char=""/>
              <a:tabLst>
                <a:tab pos="685800" algn="l"/>
              </a:tabLst>
              <a:defRPr/>
            </a:pPr>
            <a:r>
              <a:rPr lang="en-US" sz="2400" dirty="0">
                <a:latin typeface="+mn-lt"/>
              </a:rPr>
              <a:t>In contrast to the 2002 Salt Lake City Winter Olympic Games (see Chapter 4’s Media Snapshot), planning and scheduling was very different for the 2004 Summer Olympic Games held in Athens, Greece</a:t>
            </a:r>
          </a:p>
          <a:p>
            <a:pPr marL="273050" indent="-273050" eaLnBrk="0" hangingPunct="0">
              <a:spcBef>
                <a:spcPts val="575"/>
              </a:spcBef>
              <a:buClr>
                <a:schemeClr val="accent1"/>
              </a:buClr>
              <a:buSzPct val="85000"/>
              <a:buFont typeface="Wingdings 2" pitchFamily="18" charset="2"/>
              <a:buChar char=""/>
              <a:tabLst>
                <a:tab pos="685800" algn="l"/>
              </a:tabLst>
              <a:defRPr/>
            </a:pPr>
            <a:r>
              <a:rPr lang="en-US" sz="2400" dirty="0">
                <a:latin typeface="+mn-lt"/>
              </a:rPr>
              <a:t>Many </a:t>
            </a:r>
            <a:r>
              <a:rPr lang="en-US" sz="2400" u="sng" dirty="0">
                <a:latin typeface="+mn-lt"/>
              </a:rPr>
              <a:t>articles</a:t>
            </a:r>
            <a:r>
              <a:rPr lang="en-US" sz="2400" dirty="0">
                <a:latin typeface="+mn-lt"/>
              </a:rPr>
              <a:t> were written before the opening ceremonies predicting that the </a:t>
            </a:r>
            <a:r>
              <a:rPr lang="en-US" sz="2400" dirty="0">
                <a:solidFill>
                  <a:srgbClr val="C00000"/>
                </a:solidFill>
                <a:latin typeface="+mn-lt"/>
              </a:rPr>
              <a:t>facilities would not be ready in time</a:t>
            </a:r>
            <a:r>
              <a:rPr lang="en-US" sz="2400" dirty="0">
                <a:latin typeface="+mn-lt"/>
              </a:rPr>
              <a:t>. …many people were pleasantly surprised by the amazing opening ceremonies, beautiful new buildings, and state-of-the-art security and transportation systems in Athens</a:t>
            </a:r>
          </a:p>
          <a:p>
            <a:pPr marL="273050" indent="-273050" eaLnBrk="0" hangingPunct="0">
              <a:spcBef>
                <a:spcPts val="575"/>
              </a:spcBef>
              <a:buClr>
                <a:schemeClr val="accent1"/>
              </a:buClr>
              <a:buSzPct val="85000"/>
              <a:buFont typeface="Wingdings 2" pitchFamily="18" charset="2"/>
              <a:buChar char=""/>
              <a:tabLst>
                <a:tab pos="685800" algn="l"/>
              </a:tabLst>
              <a:defRPr/>
            </a:pPr>
            <a:r>
              <a:rPr lang="en-US" sz="2400" dirty="0">
                <a:latin typeface="+mn-lt"/>
              </a:rPr>
              <a:t>The Greeks even made fun of critics by having construction workers pretend to still be working as the ceremonies began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152400" y="914400"/>
            <a:ext cx="8686800" cy="4953000"/>
          </a:xfrm>
        </p:spPr>
        <p:txBody>
          <a:bodyPr/>
          <a:lstStyle/>
          <a:p>
            <a:r>
              <a:rPr lang="en-US" sz="2000" b="1" dirty="0" smtClean="0">
                <a:solidFill>
                  <a:srgbClr val="009051"/>
                </a:solidFill>
              </a:rPr>
              <a:t>Planning schedule management: </a:t>
            </a:r>
            <a:r>
              <a:rPr lang="en-US" sz="2000" dirty="0"/>
              <a:t>determining the policies, </a:t>
            </a:r>
            <a:r>
              <a:rPr lang="en-US" sz="2000" dirty="0" smtClean="0"/>
              <a:t>procedures, and </a:t>
            </a:r>
            <a:r>
              <a:rPr lang="en-US" sz="2000" dirty="0"/>
              <a:t>documentation that will be used for planning, executing, and </a:t>
            </a:r>
            <a:r>
              <a:rPr lang="en-US" sz="2000" dirty="0" smtClean="0"/>
              <a:t>controlling the </a:t>
            </a:r>
            <a:r>
              <a:rPr lang="en-US" sz="2000" dirty="0"/>
              <a:t>project </a:t>
            </a:r>
            <a:r>
              <a:rPr lang="en-US" sz="2000" dirty="0" smtClean="0"/>
              <a:t>schedule</a:t>
            </a:r>
          </a:p>
          <a:p>
            <a:r>
              <a:rPr lang="en-US" sz="2000" b="1" dirty="0" smtClean="0">
                <a:solidFill>
                  <a:srgbClr val="009051"/>
                </a:solidFill>
              </a:rPr>
              <a:t>Defining activities: </a:t>
            </a:r>
            <a:r>
              <a:rPr lang="en-US" sz="2000" dirty="0" smtClean="0"/>
              <a:t>identifying the specific activities that the project team members and stakeholders must perform to produce the project deliverables</a:t>
            </a:r>
            <a:endParaRPr lang="en-US" sz="2000" b="1" dirty="0" smtClean="0"/>
          </a:p>
          <a:p>
            <a:pPr>
              <a:lnSpc>
                <a:spcPct val="80000"/>
              </a:lnSpc>
            </a:pPr>
            <a:r>
              <a:rPr lang="en-US" sz="2000" b="1" dirty="0" smtClean="0">
                <a:solidFill>
                  <a:srgbClr val="009051"/>
                </a:solidFill>
              </a:rPr>
              <a:t>Sequencing activities:</a:t>
            </a:r>
            <a:r>
              <a:rPr lang="en-US" sz="2000" dirty="0" smtClean="0">
                <a:solidFill>
                  <a:srgbClr val="009051"/>
                </a:solidFill>
              </a:rPr>
              <a:t> </a:t>
            </a:r>
            <a:r>
              <a:rPr lang="en-US" sz="2000" dirty="0" smtClean="0"/>
              <a:t>identifying and documenting the relationships between project activities</a:t>
            </a:r>
          </a:p>
          <a:p>
            <a:pPr>
              <a:lnSpc>
                <a:spcPct val="80000"/>
              </a:lnSpc>
            </a:pPr>
            <a:r>
              <a:rPr lang="en-US" sz="2000" b="1" dirty="0" smtClean="0">
                <a:solidFill>
                  <a:srgbClr val="009051"/>
                </a:solidFill>
              </a:rPr>
              <a:t>Estimating activity resources: </a:t>
            </a:r>
            <a:r>
              <a:rPr lang="en-US" sz="2000" dirty="0" smtClean="0"/>
              <a:t>estimating </a:t>
            </a:r>
            <a:r>
              <a:rPr lang="en-US" sz="2000" dirty="0" smtClean="0">
                <a:solidFill>
                  <a:srgbClr val="C00000"/>
                </a:solidFill>
              </a:rPr>
              <a:t>how many </a:t>
            </a:r>
            <a:r>
              <a:rPr lang="en-US" sz="2000" b="1" dirty="0" smtClean="0">
                <a:solidFill>
                  <a:srgbClr val="C00000"/>
                </a:solidFill>
              </a:rPr>
              <a:t>resources </a:t>
            </a:r>
            <a:r>
              <a:rPr lang="en-US" sz="2000" dirty="0" smtClean="0"/>
              <a:t>a project team </a:t>
            </a:r>
            <a:r>
              <a:rPr lang="en-US" sz="2000" u="sng" dirty="0" smtClean="0"/>
              <a:t>should use </a:t>
            </a:r>
            <a:r>
              <a:rPr lang="en-US" sz="2000" dirty="0" smtClean="0"/>
              <a:t>to perform project activities</a:t>
            </a:r>
          </a:p>
          <a:p>
            <a:pPr>
              <a:lnSpc>
                <a:spcPct val="80000"/>
              </a:lnSpc>
            </a:pPr>
            <a:r>
              <a:rPr lang="en-US" sz="2000" b="1" dirty="0" smtClean="0">
                <a:solidFill>
                  <a:srgbClr val="009051"/>
                </a:solidFill>
              </a:rPr>
              <a:t>Estimating activity durations: </a:t>
            </a:r>
            <a:r>
              <a:rPr lang="en-US" sz="2000" dirty="0" smtClean="0"/>
              <a:t>estimating the number of work periods that are needed to complete individual activities</a:t>
            </a:r>
          </a:p>
          <a:p>
            <a:pPr>
              <a:lnSpc>
                <a:spcPct val="80000"/>
              </a:lnSpc>
            </a:pPr>
            <a:r>
              <a:rPr lang="en-US" sz="2000" b="1" dirty="0" smtClean="0">
                <a:solidFill>
                  <a:srgbClr val="009051"/>
                </a:solidFill>
              </a:rPr>
              <a:t>Developing the schedule: </a:t>
            </a:r>
            <a:r>
              <a:rPr lang="en-US" sz="2000" dirty="0" smtClean="0"/>
              <a:t>analyzing activity sequences, activity resource estimates, and activity duration estimates to create the project schedule</a:t>
            </a:r>
          </a:p>
          <a:p>
            <a:pPr>
              <a:lnSpc>
                <a:spcPct val="80000"/>
              </a:lnSpc>
            </a:pPr>
            <a:r>
              <a:rPr lang="en-US" sz="2000" b="1" dirty="0" smtClean="0">
                <a:solidFill>
                  <a:srgbClr val="009051"/>
                </a:solidFill>
              </a:rPr>
              <a:t>Controlling the schedule:</a:t>
            </a:r>
            <a:r>
              <a:rPr lang="en-US" sz="2000" dirty="0" smtClean="0">
                <a:solidFill>
                  <a:srgbClr val="009051"/>
                </a:solidFill>
              </a:rPr>
              <a:t> </a:t>
            </a:r>
            <a:r>
              <a:rPr lang="en-US" sz="2000" dirty="0" smtClean="0"/>
              <a:t>controlling and managing changes to the project schedule</a:t>
            </a:r>
          </a:p>
        </p:txBody>
      </p:sp>
      <p:sp>
        <p:nvSpPr>
          <p:cNvPr id="14338" name="Rectangle 2"/>
          <p:cNvSpPr>
            <a:spLocks noGrp="1" noChangeArrowheads="1"/>
          </p:cNvSpPr>
          <p:nvPr>
            <p:ph type="title"/>
          </p:nvPr>
        </p:nvSpPr>
        <p:spPr>
          <a:xfrm>
            <a:off x="228600" y="274638"/>
            <a:ext cx="8686800" cy="563562"/>
          </a:xfrm>
        </p:spPr>
        <p:txBody>
          <a:bodyPr>
            <a:normAutofit fontScale="90000"/>
          </a:bodyPr>
          <a:lstStyle/>
          <a:p>
            <a:r>
              <a:rPr lang="en-US" dirty="0" smtClean="0"/>
              <a:t>Project Time Management Processes</a:t>
            </a:r>
          </a:p>
        </p:txBody>
      </p:sp>
      <p:sp>
        <p:nvSpPr>
          <p:cNvPr id="6" name="Slide Number Placeholder 5"/>
          <p:cNvSpPr>
            <a:spLocks noGrp="1"/>
          </p:cNvSpPr>
          <p:nvPr>
            <p:ph type="sldNum" sz="quarter" idx="11"/>
          </p:nvPr>
        </p:nvSpPr>
        <p:spPr/>
        <p:txBody>
          <a:bodyPr/>
          <a:lstStyle/>
          <a:p>
            <a:pPr>
              <a:defRPr/>
            </a:pPr>
            <a:fld id="{1C7BEF57-3FAF-45F7-A64B-4A03589D8F34}"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81000" y="0"/>
            <a:ext cx="8305800" cy="1143000"/>
          </a:xfrm>
        </p:spPr>
        <p:txBody>
          <a:bodyPr>
            <a:normAutofit fontScale="90000"/>
          </a:bodyPr>
          <a:lstStyle/>
          <a:p>
            <a:r>
              <a:rPr lang="en-US" dirty="0" smtClean="0"/>
              <a:t>Figure 6-1. Project Time Management Summary</a:t>
            </a:r>
          </a:p>
        </p:txBody>
      </p:sp>
      <p:sp>
        <p:nvSpPr>
          <p:cNvPr id="5" name="Slide Number Placeholder 4"/>
          <p:cNvSpPr>
            <a:spLocks noGrp="1"/>
          </p:cNvSpPr>
          <p:nvPr>
            <p:ph type="sldNum" sz="quarter" idx="11"/>
          </p:nvPr>
        </p:nvSpPr>
        <p:spPr/>
        <p:txBody>
          <a:bodyPr/>
          <a:lstStyle/>
          <a:p>
            <a:pPr>
              <a:defRPr/>
            </a:pPr>
            <a:fld id="{AEDE0555-12AE-4560-B223-B50328FFE016}" type="slidenum">
              <a:rPr lang="en-US" smtClean="0"/>
              <a:pPr>
                <a:defRPr/>
              </a:pPr>
              <a:t>14</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48032"/>
            <a:ext cx="6629400" cy="522221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a:solidFill>
                  <a:srgbClr val="009051"/>
                </a:solidFill>
              </a:rPr>
              <a:t>project team uses </a:t>
            </a:r>
            <a:r>
              <a:rPr lang="en-US" dirty="0">
                <a:solidFill>
                  <a:srgbClr val="C00000"/>
                </a:solidFill>
              </a:rPr>
              <a:t>expert judgment</a:t>
            </a:r>
            <a:r>
              <a:rPr lang="en-US" dirty="0"/>
              <a:t>, </a:t>
            </a:r>
            <a:r>
              <a:rPr lang="en-US" dirty="0">
                <a:solidFill>
                  <a:srgbClr val="C00000"/>
                </a:solidFill>
              </a:rPr>
              <a:t>analytical techniques</a:t>
            </a:r>
            <a:r>
              <a:rPr lang="en-US" dirty="0"/>
              <a:t>, and </a:t>
            </a:r>
            <a:r>
              <a:rPr lang="en-US" dirty="0" smtClean="0">
                <a:solidFill>
                  <a:srgbClr val="C00000"/>
                </a:solidFill>
              </a:rPr>
              <a:t>meetings</a:t>
            </a:r>
            <a:r>
              <a:rPr lang="en-US" dirty="0" smtClean="0"/>
              <a:t> to </a:t>
            </a:r>
            <a:r>
              <a:rPr lang="en-US" dirty="0"/>
              <a:t>develop the schedule management </a:t>
            </a:r>
            <a:r>
              <a:rPr lang="en-US" dirty="0" smtClean="0"/>
              <a:t>plan</a:t>
            </a:r>
          </a:p>
          <a:p>
            <a:r>
              <a:rPr lang="en-US" dirty="0" smtClean="0"/>
              <a:t>A </a:t>
            </a:r>
            <a:r>
              <a:rPr lang="en-US" dirty="0" smtClean="0">
                <a:solidFill>
                  <a:srgbClr val="009051"/>
                </a:solidFill>
              </a:rPr>
              <a:t>schedule management plan</a:t>
            </a:r>
            <a:r>
              <a:rPr lang="en-US" dirty="0" smtClean="0"/>
              <a:t> includes:</a:t>
            </a:r>
          </a:p>
          <a:p>
            <a:pPr lvl="1"/>
            <a:r>
              <a:rPr lang="en-US" dirty="0" smtClean="0">
                <a:solidFill>
                  <a:srgbClr val="0070C0"/>
                </a:solidFill>
              </a:rPr>
              <a:t>Project schedule model development</a:t>
            </a:r>
          </a:p>
          <a:p>
            <a:pPr lvl="1"/>
            <a:r>
              <a:rPr lang="en-US" dirty="0" smtClean="0">
                <a:solidFill>
                  <a:srgbClr val="0070C0"/>
                </a:solidFill>
              </a:rPr>
              <a:t>The scheduling methodology</a:t>
            </a:r>
          </a:p>
          <a:p>
            <a:pPr lvl="1"/>
            <a:r>
              <a:rPr lang="en-US" dirty="0" smtClean="0">
                <a:solidFill>
                  <a:srgbClr val="0070C0"/>
                </a:solidFill>
              </a:rPr>
              <a:t>Level of accuracy and units of measure</a:t>
            </a:r>
          </a:p>
          <a:p>
            <a:pPr lvl="1"/>
            <a:r>
              <a:rPr lang="en-US" dirty="0" smtClean="0">
                <a:solidFill>
                  <a:srgbClr val="0070C0"/>
                </a:solidFill>
              </a:rPr>
              <a:t>Control thresholds (limits/ceiling)</a:t>
            </a:r>
          </a:p>
          <a:p>
            <a:pPr lvl="1"/>
            <a:r>
              <a:rPr lang="en-US" dirty="0" smtClean="0">
                <a:solidFill>
                  <a:srgbClr val="0070C0"/>
                </a:solidFill>
              </a:rPr>
              <a:t>Rules of performance measurement</a:t>
            </a:r>
          </a:p>
          <a:p>
            <a:pPr lvl="1"/>
            <a:r>
              <a:rPr lang="en-US" dirty="0" smtClean="0">
                <a:solidFill>
                  <a:srgbClr val="0070C0"/>
                </a:solidFill>
              </a:rPr>
              <a:t>Reporting formats</a:t>
            </a:r>
          </a:p>
          <a:p>
            <a:pPr lvl="1"/>
            <a:r>
              <a:rPr lang="en-US" dirty="0" smtClean="0">
                <a:solidFill>
                  <a:srgbClr val="0070C0"/>
                </a:solidFill>
              </a:rPr>
              <a:t>Process descriptions</a:t>
            </a:r>
            <a:endParaRPr lang="en-US" dirty="0">
              <a:solidFill>
                <a:srgbClr val="0070C0"/>
              </a:solidFill>
            </a:endParaRPr>
          </a:p>
        </p:txBody>
      </p:sp>
      <p:sp>
        <p:nvSpPr>
          <p:cNvPr id="3" name="Title 2"/>
          <p:cNvSpPr>
            <a:spLocks noGrp="1"/>
          </p:cNvSpPr>
          <p:nvPr>
            <p:ph type="title"/>
          </p:nvPr>
        </p:nvSpPr>
        <p:spPr/>
        <p:txBody>
          <a:bodyPr/>
          <a:lstStyle/>
          <a:p>
            <a:r>
              <a:rPr lang="en-US" dirty="0" smtClean="0"/>
              <a:t>Planning Schedule Management</a:t>
            </a:r>
            <a:endParaRPr lang="en-US"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15</a:t>
            </a:fld>
            <a:endParaRPr lang="en-US" dirty="0"/>
          </a:p>
        </p:txBody>
      </p:sp>
    </p:spTree>
    <p:extLst>
      <p:ext uri="{BB962C8B-B14F-4D97-AF65-F5344CB8AC3E}">
        <p14:creationId xmlns:p14="http://schemas.microsoft.com/office/powerpoint/2010/main" val="1561433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457200" y="1371600"/>
            <a:ext cx="8262938" cy="4791075"/>
          </a:xfrm>
        </p:spPr>
        <p:txBody>
          <a:bodyPr/>
          <a:lstStyle/>
          <a:p>
            <a:r>
              <a:rPr lang="en-US" dirty="0" smtClean="0"/>
              <a:t>An </a:t>
            </a:r>
            <a:r>
              <a:rPr lang="en-US" b="1" dirty="0" smtClean="0"/>
              <a:t>a</a:t>
            </a:r>
            <a:r>
              <a:rPr lang="en-US" b="1" dirty="0" smtClean="0">
                <a:solidFill>
                  <a:srgbClr val="009051"/>
                </a:solidFill>
              </a:rPr>
              <a:t>ctivity</a:t>
            </a:r>
            <a:r>
              <a:rPr lang="en-US" dirty="0" smtClean="0"/>
              <a:t> or </a:t>
            </a:r>
            <a:r>
              <a:rPr lang="en-US" b="1" dirty="0" smtClean="0">
                <a:solidFill>
                  <a:srgbClr val="009051"/>
                </a:solidFill>
              </a:rPr>
              <a:t>task</a:t>
            </a:r>
            <a:r>
              <a:rPr lang="en-US" dirty="0" smtClean="0"/>
              <a:t> is an </a:t>
            </a:r>
            <a:r>
              <a:rPr lang="en-US" dirty="0" smtClean="0">
                <a:solidFill>
                  <a:srgbClr val="C00000"/>
                </a:solidFill>
              </a:rPr>
              <a:t>element of work </a:t>
            </a:r>
            <a:r>
              <a:rPr lang="en-US" dirty="0" smtClean="0"/>
              <a:t>normally found on the </a:t>
            </a:r>
            <a:r>
              <a:rPr lang="en-US" dirty="0" smtClean="0">
                <a:solidFill>
                  <a:srgbClr val="C00000"/>
                </a:solidFill>
              </a:rPr>
              <a:t>work breakdown structure (WBS)</a:t>
            </a:r>
            <a:r>
              <a:rPr lang="en-US" dirty="0" smtClean="0"/>
              <a:t> that has an </a:t>
            </a:r>
            <a:r>
              <a:rPr lang="en-US" dirty="0" smtClean="0">
                <a:solidFill>
                  <a:srgbClr val="C00000"/>
                </a:solidFill>
              </a:rPr>
              <a:t>expected duration</a:t>
            </a:r>
            <a:r>
              <a:rPr lang="en-US" dirty="0" smtClean="0"/>
              <a:t>, a cost, and resource requirements</a:t>
            </a:r>
          </a:p>
          <a:p>
            <a:pPr>
              <a:lnSpc>
                <a:spcPct val="80000"/>
              </a:lnSpc>
            </a:pPr>
            <a:r>
              <a:rPr lang="en-US" dirty="0" smtClean="0"/>
              <a:t>Activity definition involves developing a more detailed WBS and supporting explanations to understand all the work to be done so you can develop </a:t>
            </a:r>
            <a:r>
              <a:rPr lang="en-US" dirty="0" smtClean="0">
                <a:solidFill>
                  <a:srgbClr val="C00000"/>
                </a:solidFill>
              </a:rPr>
              <a:t>realistic cost </a:t>
            </a:r>
            <a:r>
              <a:rPr lang="en-US" dirty="0" smtClean="0"/>
              <a:t>and </a:t>
            </a:r>
            <a:r>
              <a:rPr lang="en-US" dirty="0" smtClean="0">
                <a:solidFill>
                  <a:srgbClr val="C00000"/>
                </a:solidFill>
              </a:rPr>
              <a:t>duration</a:t>
            </a:r>
            <a:r>
              <a:rPr lang="en-US" dirty="0" smtClean="0"/>
              <a:t> estimates</a:t>
            </a:r>
          </a:p>
        </p:txBody>
      </p:sp>
      <p:sp>
        <p:nvSpPr>
          <p:cNvPr id="16386" name="Rectangle 2"/>
          <p:cNvSpPr>
            <a:spLocks noGrp="1" noChangeArrowheads="1"/>
          </p:cNvSpPr>
          <p:nvPr>
            <p:ph type="title"/>
          </p:nvPr>
        </p:nvSpPr>
        <p:spPr>
          <a:xfrm>
            <a:off x="381000" y="274638"/>
            <a:ext cx="8305800" cy="944562"/>
          </a:xfrm>
        </p:spPr>
        <p:txBody>
          <a:bodyPr/>
          <a:lstStyle/>
          <a:p>
            <a:r>
              <a:rPr lang="en-US" dirty="0" smtClean="0"/>
              <a:t>Defining Activities</a:t>
            </a:r>
          </a:p>
        </p:txBody>
      </p:sp>
      <p:sp>
        <p:nvSpPr>
          <p:cNvPr id="6" name="Slide Number Placeholder 5"/>
          <p:cNvSpPr>
            <a:spLocks noGrp="1"/>
          </p:cNvSpPr>
          <p:nvPr>
            <p:ph type="sldNum" sz="quarter" idx="11"/>
          </p:nvPr>
        </p:nvSpPr>
        <p:spPr/>
        <p:txBody>
          <a:bodyPr/>
          <a:lstStyle/>
          <a:p>
            <a:pPr>
              <a:defRPr/>
            </a:pPr>
            <a:fld id="{E3990CB0-9CAD-47C6-98DA-F3FB6E96E082}"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US" dirty="0" smtClean="0"/>
              <a:t>An </a:t>
            </a:r>
            <a:r>
              <a:rPr lang="en-US" b="1" dirty="0" smtClean="0">
                <a:solidFill>
                  <a:srgbClr val="009051"/>
                </a:solidFill>
              </a:rPr>
              <a:t>activity list</a:t>
            </a:r>
            <a:r>
              <a:rPr lang="en-US" dirty="0" smtClean="0">
                <a:solidFill>
                  <a:srgbClr val="009051"/>
                </a:solidFill>
              </a:rPr>
              <a:t> </a:t>
            </a:r>
            <a:r>
              <a:rPr lang="en-US" dirty="0" smtClean="0"/>
              <a:t>is a tabulation of activities to be included on a project schedule that includes</a:t>
            </a:r>
          </a:p>
          <a:p>
            <a:pPr lvl="1"/>
            <a:r>
              <a:rPr lang="en-US" dirty="0" smtClean="0">
                <a:solidFill>
                  <a:srgbClr val="0070C0"/>
                </a:solidFill>
              </a:rPr>
              <a:t>the activity name</a:t>
            </a:r>
          </a:p>
          <a:p>
            <a:pPr lvl="1"/>
            <a:r>
              <a:rPr lang="en-US" dirty="0" smtClean="0">
                <a:solidFill>
                  <a:srgbClr val="0070C0"/>
                </a:solidFill>
              </a:rPr>
              <a:t>an activity identifier or number</a:t>
            </a:r>
          </a:p>
          <a:p>
            <a:pPr lvl="1"/>
            <a:r>
              <a:rPr lang="en-US" dirty="0" smtClean="0">
                <a:solidFill>
                  <a:srgbClr val="0070C0"/>
                </a:solidFill>
              </a:rPr>
              <a:t>a brief description of the activity</a:t>
            </a:r>
          </a:p>
          <a:p>
            <a:r>
              <a:rPr lang="en-US" b="1" dirty="0" smtClean="0">
                <a:solidFill>
                  <a:srgbClr val="009051"/>
                </a:solidFill>
              </a:rPr>
              <a:t>Activity attributes</a:t>
            </a:r>
            <a:r>
              <a:rPr lang="en-US" dirty="0" smtClean="0">
                <a:solidFill>
                  <a:srgbClr val="009051"/>
                </a:solidFill>
              </a:rPr>
              <a:t> </a:t>
            </a:r>
            <a:r>
              <a:rPr lang="en-US" dirty="0" smtClean="0"/>
              <a:t>provide more information such as </a:t>
            </a:r>
            <a:r>
              <a:rPr lang="en-US" dirty="0" smtClean="0">
                <a:solidFill>
                  <a:srgbClr val="0070C0"/>
                </a:solidFill>
              </a:rPr>
              <a:t>predecessors, successors, logical relationships, leads and lags, resource requirements, constraints, imposed dates, and assumptions related to the activity</a:t>
            </a:r>
          </a:p>
          <a:p>
            <a:pPr lvl="1"/>
            <a:endParaRPr lang="en-US" dirty="0" smtClean="0"/>
          </a:p>
        </p:txBody>
      </p:sp>
      <p:sp>
        <p:nvSpPr>
          <p:cNvPr id="17410" name="Rectangle 2"/>
          <p:cNvSpPr>
            <a:spLocks noGrp="1" noChangeArrowheads="1"/>
          </p:cNvSpPr>
          <p:nvPr>
            <p:ph type="title"/>
          </p:nvPr>
        </p:nvSpPr>
        <p:spPr>
          <a:xfrm>
            <a:off x="381000" y="274638"/>
            <a:ext cx="8305800" cy="868362"/>
          </a:xfrm>
        </p:spPr>
        <p:txBody>
          <a:bodyPr/>
          <a:lstStyle/>
          <a:p>
            <a:r>
              <a:rPr lang="en-US" dirty="0" smtClean="0"/>
              <a:t>Activity Lists and Attributes</a:t>
            </a:r>
          </a:p>
        </p:txBody>
      </p:sp>
      <p:sp>
        <p:nvSpPr>
          <p:cNvPr id="6" name="Slide Number Placeholder 5"/>
          <p:cNvSpPr>
            <a:spLocks noGrp="1"/>
          </p:cNvSpPr>
          <p:nvPr>
            <p:ph type="sldNum" sz="quarter" idx="11"/>
          </p:nvPr>
        </p:nvSpPr>
        <p:spPr/>
        <p:txBody>
          <a:bodyPr/>
          <a:lstStyle/>
          <a:p>
            <a:pPr>
              <a:defRPr/>
            </a:pPr>
            <a:fld id="{CAED0421-8ED8-4E0C-BFCB-4504FB076A03}"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a:lnSpc>
                <a:spcPct val="90000"/>
              </a:lnSpc>
            </a:pPr>
            <a:r>
              <a:rPr lang="en-US" dirty="0" smtClean="0"/>
              <a:t>A </a:t>
            </a:r>
            <a:r>
              <a:rPr lang="en-US" b="1" dirty="0" smtClean="0">
                <a:solidFill>
                  <a:srgbClr val="009051"/>
                </a:solidFill>
              </a:rPr>
              <a:t>milestone</a:t>
            </a:r>
            <a:r>
              <a:rPr lang="en-US" dirty="0" smtClean="0"/>
              <a:t> is a </a:t>
            </a:r>
            <a:r>
              <a:rPr lang="en-US" dirty="0" smtClean="0">
                <a:solidFill>
                  <a:srgbClr val="C00000"/>
                </a:solidFill>
              </a:rPr>
              <a:t>significant event </a:t>
            </a:r>
            <a:r>
              <a:rPr lang="en-US" dirty="0" smtClean="0"/>
              <a:t>that normally has no duration</a:t>
            </a:r>
          </a:p>
          <a:p>
            <a:pPr>
              <a:lnSpc>
                <a:spcPct val="90000"/>
              </a:lnSpc>
            </a:pPr>
            <a:r>
              <a:rPr lang="en-US" dirty="0" smtClean="0"/>
              <a:t>It often takes </a:t>
            </a:r>
            <a:r>
              <a:rPr lang="en-US" dirty="0" smtClean="0">
                <a:solidFill>
                  <a:srgbClr val="0070C0"/>
                </a:solidFill>
              </a:rPr>
              <a:t>several activities </a:t>
            </a:r>
            <a:r>
              <a:rPr lang="en-US" dirty="0" smtClean="0"/>
              <a:t>and a </a:t>
            </a:r>
            <a:r>
              <a:rPr lang="en-US" dirty="0" smtClean="0">
                <a:solidFill>
                  <a:srgbClr val="0070C0"/>
                </a:solidFill>
              </a:rPr>
              <a:t>lot of work </a:t>
            </a:r>
            <a:r>
              <a:rPr lang="en-US" dirty="0" smtClean="0"/>
              <a:t>to complete a milestone</a:t>
            </a:r>
          </a:p>
          <a:p>
            <a:pPr>
              <a:lnSpc>
                <a:spcPct val="90000"/>
              </a:lnSpc>
            </a:pPr>
            <a:r>
              <a:rPr lang="en-US" dirty="0" smtClean="0"/>
              <a:t>They’re useful tools for setting schedule goals and monitoring progress</a:t>
            </a:r>
          </a:p>
          <a:p>
            <a:pPr>
              <a:lnSpc>
                <a:spcPct val="90000"/>
              </a:lnSpc>
            </a:pPr>
            <a:r>
              <a:rPr lang="en-US" dirty="0" smtClean="0"/>
              <a:t>Examples include obtaining customer sign-off on key documents or completion of specific products</a:t>
            </a:r>
          </a:p>
          <a:p>
            <a:pPr>
              <a:lnSpc>
                <a:spcPct val="90000"/>
              </a:lnSpc>
            </a:pPr>
            <a:endParaRPr lang="en-US" dirty="0" smtClean="0"/>
          </a:p>
        </p:txBody>
      </p:sp>
      <p:sp>
        <p:nvSpPr>
          <p:cNvPr id="18434" name="Rectangle 2"/>
          <p:cNvSpPr>
            <a:spLocks noGrp="1" noChangeArrowheads="1"/>
          </p:cNvSpPr>
          <p:nvPr>
            <p:ph type="title"/>
          </p:nvPr>
        </p:nvSpPr>
        <p:spPr/>
        <p:txBody>
          <a:bodyPr/>
          <a:lstStyle/>
          <a:p>
            <a:r>
              <a:rPr lang="en-US" dirty="0" smtClean="0"/>
              <a:t>Milestones</a:t>
            </a:r>
          </a:p>
        </p:txBody>
      </p:sp>
      <p:sp>
        <p:nvSpPr>
          <p:cNvPr id="6" name="Slide Number Placeholder 5"/>
          <p:cNvSpPr>
            <a:spLocks noGrp="1"/>
          </p:cNvSpPr>
          <p:nvPr>
            <p:ph type="sldNum" sz="quarter" idx="11"/>
          </p:nvPr>
        </p:nvSpPr>
        <p:spPr/>
        <p:txBody>
          <a:bodyPr/>
          <a:lstStyle/>
          <a:p>
            <a:pPr>
              <a:defRPr/>
            </a:pPr>
            <a:fld id="{48412D1A-37A6-4734-A1C1-78275680573E}"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228600" y="1143000"/>
            <a:ext cx="8305800" cy="4572000"/>
          </a:xfrm>
        </p:spPr>
        <p:txBody>
          <a:bodyPr/>
          <a:lstStyle/>
          <a:p>
            <a:r>
              <a:rPr lang="en-US" sz="2000" dirty="0" smtClean="0"/>
              <a:t>At the U.S. Federal Bureau of Investigation (FBI), poor time management was one of the reasons behind the failure of Trilogy, a “disastrous, unbelievably expensive piece of vaporware, which was more than four years in the (un)making. The system was supposed to enable FBI agents to integrate intelligence from isolated information silos within the Bureau.”*</a:t>
            </a:r>
          </a:p>
          <a:p>
            <a:r>
              <a:rPr lang="en-US" sz="2000" dirty="0" smtClean="0"/>
              <a:t>In May 2006, the Government Accounting Agency said that the Trilogy project failed at its core mission of improving the FBI’s investigative abilities and was plagued with missed milestones and escalating costs. Sentinel replaced Trilogy in 2007. </a:t>
            </a:r>
          </a:p>
          <a:p>
            <a:r>
              <a:rPr lang="en-US" sz="2000" dirty="0"/>
              <a:t>During a test exercise in 2011, </a:t>
            </a:r>
            <a:r>
              <a:rPr lang="en-US" sz="2000" dirty="0" smtClean="0"/>
              <a:t>Sentinel </a:t>
            </a:r>
            <a:r>
              <a:rPr lang="en-US" sz="2000" dirty="0"/>
              <a:t>experienced two outages, </a:t>
            </a:r>
            <a:r>
              <a:rPr lang="en-US" sz="2000" dirty="0" smtClean="0"/>
              <a:t>and the </a:t>
            </a:r>
            <a:r>
              <a:rPr lang="en-US" sz="2000" dirty="0"/>
              <a:t>FBI determined that the current hardware structure was </a:t>
            </a:r>
            <a:r>
              <a:rPr lang="en-US" sz="2000" dirty="0" smtClean="0"/>
              <a:t>inadequate. Unfortunately, history </a:t>
            </a:r>
            <a:r>
              <a:rPr lang="en-US" sz="2000" dirty="0"/>
              <a:t>seemed to repeat itself as troubles still loomed with Sentinel in </a:t>
            </a:r>
            <a:r>
              <a:rPr lang="en-US" sz="2000" dirty="0" smtClean="0"/>
              <a:t>2012</a:t>
            </a:r>
          </a:p>
        </p:txBody>
      </p:sp>
      <p:sp>
        <p:nvSpPr>
          <p:cNvPr id="19458" name="Title 1"/>
          <p:cNvSpPr>
            <a:spLocks noGrp="1"/>
          </p:cNvSpPr>
          <p:nvPr>
            <p:ph type="title"/>
          </p:nvPr>
        </p:nvSpPr>
        <p:spPr>
          <a:xfrm>
            <a:off x="381000" y="274638"/>
            <a:ext cx="8305800" cy="868362"/>
          </a:xfrm>
        </p:spPr>
        <p:txBody>
          <a:bodyPr/>
          <a:lstStyle/>
          <a:p>
            <a:r>
              <a:rPr lang="en-US" dirty="0" smtClean="0"/>
              <a:t>What Went Wrong?</a:t>
            </a:r>
          </a:p>
        </p:txBody>
      </p:sp>
      <p:sp>
        <p:nvSpPr>
          <p:cNvPr id="5" name="Slide Number Placeholder 4"/>
          <p:cNvSpPr>
            <a:spLocks noGrp="1"/>
          </p:cNvSpPr>
          <p:nvPr>
            <p:ph type="sldNum" sz="quarter" idx="11"/>
          </p:nvPr>
        </p:nvSpPr>
        <p:spPr/>
        <p:txBody>
          <a:bodyPr/>
          <a:lstStyle/>
          <a:p>
            <a:pPr>
              <a:defRPr/>
            </a:pPr>
            <a:fld id="{794306B0-50D0-4AFB-912A-EC99178B02FC}" type="slidenum">
              <a:rPr lang="en-US" smtClean="0"/>
              <a:pPr>
                <a:defRPr/>
              </a:pPr>
              <a:t>19</a:t>
            </a:fld>
            <a:endParaRPr lang="en-US" dirty="0"/>
          </a:p>
        </p:txBody>
      </p:sp>
      <p:sp>
        <p:nvSpPr>
          <p:cNvPr id="19462" name="TextBox 5"/>
          <p:cNvSpPr txBox="1">
            <a:spLocks noChangeArrowheads="1"/>
          </p:cNvSpPr>
          <p:nvPr/>
        </p:nvSpPr>
        <p:spPr bwMode="auto">
          <a:xfrm>
            <a:off x="685800" y="5562600"/>
            <a:ext cx="8129588" cy="923925"/>
          </a:xfrm>
          <a:prstGeom prst="rect">
            <a:avLst/>
          </a:prstGeom>
          <a:noFill/>
          <a:ln w="9525">
            <a:noFill/>
            <a:miter lim="800000"/>
            <a:headEnd/>
            <a:tailEnd/>
          </a:ln>
        </p:spPr>
        <p:txBody>
          <a:bodyPr wrap="none">
            <a:spAutoFit/>
          </a:bodyPr>
          <a:lstStyle/>
          <a:p>
            <a:r>
              <a:rPr lang="en-US" sz="1600" dirty="0"/>
              <a:t>*Roberts, Paul, “Frustrated contractor sentenced for hacking FBI to speed deployment,”</a:t>
            </a:r>
          </a:p>
          <a:p>
            <a:r>
              <a:rPr lang="en-US" sz="1600" i="1" dirty="0"/>
              <a:t>InfoWorld Tech Watch, (July 6, 2006).</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2</a:t>
            </a:fld>
            <a:endParaRPr lang="en-US" dirty="0"/>
          </a:p>
        </p:txBody>
      </p:sp>
      <p:pic>
        <p:nvPicPr>
          <p:cNvPr id="6146" name="Picture 2" descr="http://dipotepede.org/wp-content/uploads/2017/06/PMBOKstri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7638"/>
            <a:ext cx="9144000"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48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28600" y="1295400"/>
            <a:ext cx="8186738" cy="4791075"/>
          </a:xfrm>
        </p:spPr>
        <p:txBody>
          <a:bodyPr/>
          <a:lstStyle/>
          <a:p>
            <a:r>
              <a:rPr lang="en-US" dirty="0" smtClean="0"/>
              <a:t>Involves reviewing activities and determining dependencies</a:t>
            </a:r>
          </a:p>
          <a:p>
            <a:r>
              <a:rPr lang="en-US" dirty="0" smtClean="0"/>
              <a:t>A </a:t>
            </a:r>
            <a:r>
              <a:rPr lang="en-US" b="1" dirty="0" smtClean="0">
                <a:solidFill>
                  <a:srgbClr val="009051"/>
                </a:solidFill>
              </a:rPr>
              <a:t>dependency</a:t>
            </a:r>
            <a:r>
              <a:rPr lang="en-US" dirty="0" smtClean="0"/>
              <a:t> or </a:t>
            </a:r>
            <a:r>
              <a:rPr lang="en-US" b="1" dirty="0" smtClean="0">
                <a:solidFill>
                  <a:srgbClr val="009051"/>
                </a:solidFill>
              </a:rPr>
              <a:t>relationship</a:t>
            </a:r>
            <a:r>
              <a:rPr lang="en-US" dirty="0" smtClean="0"/>
              <a:t> is the sequencing of project activities or tasks	</a:t>
            </a:r>
          </a:p>
          <a:p>
            <a:r>
              <a:rPr lang="en-US" dirty="0" smtClean="0"/>
              <a:t>You </a:t>
            </a:r>
            <a:r>
              <a:rPr lang="en-US" i="1" dirty="0" smtClean="0"/>
              <a:t>must</a:t>
            </a:r>
            <a:r>
              <a:rPr lang="en-US" dirty="0" smtClean="0"/>
              <a:t> determine dependencies in order to use critical path analysis</a:t>
            </a:r>
          </a:p>
        </p:txBody>
      </p:sp>
      <p:sp>
        <p:nvSpPr>
          <p:cNvPr id="20482" name="Rectangle 2"/>
          <p:cNvSpPr>
            <a:spLocks noGrp="1" noChangeArrowheads="1"/>
          </p:cNvSpPr>
          <p:nvPr>
            <p:ph type="title"/>
          </p:nvPr>
        </p:nvSpPr>
        <p:spPr>
          <a:xfrm>
            <a:off x="228600" y="304800"/>
            <a:ext cx="8229600" cy="762000"/>
          </a:xfrm>
        </p:spPr>
        <p:txBody>
          <a:bodyPr/>
          <a:lstStyle/>
          <a:p>
            <a:r>
              <a:rPr lang="en-US" dirty="0" smtClean="0"/>
              <a:t>Sequencing Activities</a:t>
            </a:r>
          </a:p>
        </p:txBody>
      </p:sp>
      <p:sp>
        <p:nvSpPr>
          <p:cNvPr id="6" name="Slide Number Placeholder 5"/>
          <p:cNvSpPr>
            <a:spLocks noGrp="1"/>
          </p:cNvSpPr>
          <p:nvPr>
            <p:ph type="sldNum" sz="quarter" idx="11"/>
          </p:nvPr>
        </p:nvSpPr>
        <p:spPr/>
        <p:txBody>
          <a:bodyPr/>
          <a:lstStyle/>
          <a:p>
            <a:pPr>
              <a:defRPr/>
            </a:pPr>
            <a:fld id="{1C907678-8CC1-460A-BA5A-131F8F1087B4}"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103187" y="685800"/>
            <a:ext cx="8763000" cy="5333999"/>
          </a:xfrm>
        </p:spPr>
        <p:txBody>
          <a:bodyPr/>
          <a:lstStyle/>
          <a:p>
            <a:pPr>
              <a:lnSpc>
                <a:spcPct val="90000"/>
              </a:lnSpc>
            </a:pPr>
            <a:r>
              <a:rPr lang="en-US" sz="2400" b="1" dirty="0" smtClean="0">
                <a:solidFill>
                  <a:srgbClr val="009051"/>
                </a:solidFill>
              </a:rPr>
              <a:t>Mandatory dependencies</a:t>
            </a:r>
            <a:r>
              <a:rPr lang="en-US" sz="2400" b="1" dirty="0" smtClean="0"/>
              <a:t>:</a:t>
            </a:r>
            <a:r>
              <a:rPr lang="en-US" sz="2400" dirty="0" smtClean="0"/>
              <a:t> </a:t>
            </a:r>
            <a:r>
              <a:rPr lang="en-US" sz="2400" dirty="0" smtClean="0">
                <a:solidFill>
                  <a:srgbClr val="7030A0"/>
                </a:solidFill>
              </a:rPr>
              <a:t>inherent in the nature </a:t>
            </a:r>
            <a:r>
              <a:rPr lang="en-US" sz="2400" dirty="0" smtClean="0"/>
              <a:t>of the work being performed on a project, sometimes referred to as </a:t>
            </a:r>
            <a:r>
              <a:rPr lang="en-US" sz="2400" dirty="0" smtClean="0">
                <a:solidFill>
                  <a:srgbClr val="C00000"/>
                </a:solidFill>
              </a:rPr>
              <a:t>hard logic</a:t>
            </a:r>
          </a:p>
          <a:p>
            <a:pPr marL="109537" indent="0">
              <a:lnSpc>
                <a:spcPct val="90000"/>
              </a:lnSpc>
              <a:buNone/>
            </a:pPr>
            <a:r>
              <a:rPr lang="en-US" sz="2000" u="sng" dirty="0" smtClean="0">
                <a:solidFill>
                  <a:srgbClr val="0070C0"/>
                </a:solidFill>
              </a:rPr>
              <a:t>For example</a:t>
            </a:r>
            <a:r>
              <a:rPr lang="en-US" sz="2000" dirty="0" smtClean="0">
                <a:solidFill>
                  <a:srgbClr val="0070C0"/>
                </a:solidFill>
              </a:rPr>
              <a:t>, before you can proceed to paint the walls, it is important that construction of the walls have been completed already.</a:t>
            </a:r>
            <a:endParaRPr lang="en-US" sz="2000" b="1" dirty="0" smtClean="0">
              <a:solidFill>
                <a:srgbClr val="0070C0"/>
              </a:solidFill>
            </a:endParaRPr>
          </a:p>
          <a:p>
            <a:pPr>
              <a:lnSpc>
                <a:spcPct val="90000"/>
              </a:lnSpc>
            </a:pPr>
            <a:r>
              <a:rPr lang="en-US" sz="2400" b="1" dirty="0" smtClean="0">
                <a:solidFill>
                  <a:srgbClr val="009051"/>
                </a:solidFill>
              </a:rPr>
              <a:t>Discretionary dependencies</a:t>
            </a:r>
            <a:r>
              <a:rPr lang="en-US" sz="2400" b="1" dirty="0" smtClean="0"/>
              <a:t>: </a:t>
            </a:r>
            <a:r>
              <a:rPr lang="en-US" sz="2400" dirty="0" smtClean="0">
                <a:solidFill>
                  <a:srgbClr val="7030A0"/>
                </a:solidFill>
              </a:rPr>
              <a:t>defined by the project team.,  </a:t>
            </a:r>
            <a:r>
              <a:rPr lang="en-US" sz="2400" dirty="0" smtClean="0"/>
              <a:t>sometimes referred to as </a:t>
            </a:r>
            <a:r>
              <a:rPr lang="en-US" sz="2400" dirty="0" smtClean="0">
                <a:solidFill>
                  <a:srgbClr val="C00000"/>
                </a:solidFill>
              </a:rPr>
              <a:t>soft logic </a:t>
            </a:r>
            <a:r>
              <a:rPr lang="en-US" sz="2400" dirty="0" smtClean="0"/>
              <a:t>and should be used with care since they may limit later scheduling options</a:t>
            </a:r>
          </a:p>
          <a:p>
            <a:pPr marL="109537" indent="0">
              <a:lnSpc>
                <a:spcPct val="90000"/>
              </a:lnSpc>
              <a:buNone/>
            </a:pPr>
            <a:r>
              <a:rPr lang="en-US" sz="2000" dirty="0">
                <a:solidFill>
                  <a:srgbClr val="0070C0"/>
                </a:solidFill>
              </a:rPr>
              <a:t>It is also defined as the process that utilizes the best practice techniques in the industry based on the experience of the project manager and the team. </a:t>
            </a:r>
            <a:endParaRPr lang="en-US" sz="2000" b="1" dirty="0" smtClean="0">
              <a:solidFill>
                <a:srgbClr val="0070C0"/>
              </a:solidFill>
            </a:endParaRPr>
          </a:p>
          <a:p>
            <a:pPr>
              <a:lnSpc>
                <a:spcPct val="90000"/>
              </a:lnSpc>
            </a:pPr>
            <a:r>
              <a:rPr lang="en-US" sz="2400" b="1" dirty="0" smtClean="0">
                <a:solidFill>
                  <a:srgbClr val="009051"/>
                </a:solidFill>
              </a:rPr>
              <a:t>External dependencies:</a:t>
            </a:r>
            <a:r>
              <a:rPr lang="en-US" sz="2400" dirty="0" smtClean="0"/>
              <a:t> involve relationships between </a:t>
            </a:r>
            <a:r>
              <a:rPr lang="en-US" sz="2400" dirty="0" smtClean="0">
                <a:solidFill>
                  <a:srgbClr val="7030A0"/>
                </a:solidFill>
              </a:rPr>
              <a:t>project and non-project activities</a:t>
            </a:r>
          </a:p>
          <a:p>
            <a:pPr marL="109537" indent="0">
              <a:lnSpc>
                <a:spcPct val="90000"/>
              </a:lnSpc>
              <a:buNone/>
            </a:pPr>
            <a:r>
              <a:rPr lang="en-US" sz="2000" dirty="0" smtClean="0">
                <a:solidFill>
                  <a:srgbClr val="0070C0"/>
                </a:solidFill>
              </a:rPr>
              <a:t>Example </a:t>
            </a:r>
            <a:r>
              <a:rPr lang="en-US" sz="2000" dirty="0">
                <a:solidFill>
                  <a:srgbClr val="0070C0"/>
                </a:solidFill>
              </a:rPr>
              <a:t>of external dependency include getting approval  from an external organization  before starting the project activity. </a:t>
            </a:r>
            <a:r>
              <a:rPr lang="en-US" sz="2000" dirty="0" smtClean="0">
                <a:solidFill>
                  <a:srgbClr val="0070C0"/>
                </a:solidFill>
              </a:rPr>
              <a:t>A </a:t>
            </a:r>
            <a:r>
              <a:rPr lang="en-US" sz="2000" dirty="0">
                <a:solidFill>
                  <a:srgbClr val="0070C0"/>
                </a:solidFill>
              </a:rPr>
              <a:t>good analogy for this is if you are constructing a residential building, you need the local municipal corporation to build a road. </a:t>
            </a:r>
            <a:endParaRPr lang="en-US" sz="2000" dirty="0" smtClean="0">
              <a:solidFill>
                <a:srgbClr val="0070C0"/>
              </a:solidFill>
            </a:endParaRPr>
          </a:p>
        </p:txBody>
      </p:sp>
      <p:sp>
        <p:nvSpPr>
          <p:cNvPr id="21506" name="Rectangle 2"/>
          <p:cNvSpPr>
            <a:spLocks noGrp="1" noChangeArrowheads="1"/>
          </p:cNvSpPr>
          <p:nvPr>
            <p:ph type="title"/>
          </p:nvPr>
        </p:nvSpPr>
        <p:spPr>
          <a:xfrm>
            <a:off x="337993" y="60324"/>
            <a:ext cx="8229600" cy="715963"/>
          </a:xfrm>
        </p:spPr>
        <p:txBody>
          <a:bodyPr>
            <a:normAutofit/>
          </a:bodyPr>
          <a:lstStyle/>
          <a:p>
            <a:r>
              <a:rPr lang="en-US" sz="3200" dirty="0" smtClean="0"/>
              <a:t>Three types of Dependencies</a:t>
            </a:r>
          </a:p>
        </p:txBody>
      </p:sp>
      <p:sp>
        <p:nvSpPr>
          <p:cNvPr id="6" name="Slide Number Placeholder 5"/>
          <p:cNvSpPr>
            <a:spLocks noGrp="1"/>
          </p:cNvSpPr>
          <p:nvPr>
            <p:ph type="sldNum" sz="quarter" idx="11"/>
          </p:nvPr>
        </p:nvSpPr>
        <p:spPr/>
        <p:txBody>
          <a:bodyPr/>
          <a:lstStyle/>
          <a:p>
            <a:pPr>
              <a:defRPr/>
            </a:pPr>
            <a:fld id="{5B8BBAD3-A968-47CC-BC42-F5C3CCDA5555}"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r>
              <a:rPr lang="en-US" dirty="0" smtClean="0"/>
              <a:t>Network diagrams are the preferred technique for showing </a:t>
            </a:r>
            <a:r>
              <a:rPr lang="en-US" dirty="0" smtClean="0">
                <a:solidFill>
                  <a:srgbClr val="C00000"/>
                </a:solidFill>
              </a:rPr>
              <a:t>activity sequencing</a:t>
            </a:r>
          </a:p>
          <a:p>
            <a:r>
              <a:rPr lang="en-US" dirty="0" smtClean="0"/>
              <a:t>A </a:t>
            </a:r>
            <a:r>
              <a:rPr lang="en-US" b="1" dirty="0" smtClean="0">
                <a:solidFill>
                  <a:srgbClr val="009051"/>
                </a:solidFill>
              </a:rPr>
              <a:t>network diagram</a:t>
            </a:r>
            <a:r>
              <a:rPr lang="en-US" dirty="0" smtClean="0">
                <a:solidFill>
                  <a:srgbClr val="009051"/>
                </a:solidFill>
              </a:rPr>
              <a:t> </a:t>
            </a:r>
            <a:r>
              <a:rPr lang="en-US" dirty="0" smtClean="0"/>
              <a:t>is a schematic display of the logical relationships among, or sequencing of, project activities</a:t>
            </a:r>
          </a:p>
          <a:p>
            <a:r>
              <a:rPr lang="en-US" dirty="0" smtClean="0"/>
              <a:t>Two main formats are the arrow and precedence diagramming methods</a:t>
            </a:r>
          </a:p>
        </p:txBody>
      </p:sp>
      <p:sp>
        <p:nvSpPr>
          <p:cNvPr id="22530" name="Rectangle 2"/>
          <p:cNvSpPr>
            <a:spLocks noGrp="1" noChangeArrowheads="1"/>
          </p:cNvSpPr>
          <p:nvPr>
            <p:ph type="title"/>
          </p:nvPr>
        </p:nvSpPr>
        <p:spPr>
          <a:xfrm>
            <a:off x="381000" y="274638"/>
            <a:ext cx="8305800" cy="868362"/>
          </a:xfrm>
        </p:spPr>
        <p:txBody>
          <a:bodyPr/>
          <a:lstStyle/>
          <a:p>
            <a:r>
              <a:rPr lang="en-US" dirty="0" smtClean="0"/>
              <a:t>Network Diagrams</a:t>
            </a:r>
          </a:p>
        </p:txBody>
      </p:sp>
      <p:sp>
        <p:nvSpPr>
          <p:cNvPr id="6" name="Slide Number Placeholder 5"/>
          <p:cNvSpPr>
            <a:spLocks noGrp="1"/>
          </p:cNvSpPr>
          <p:nvPr>
            <p:ph type="sldNum" sz="quarter" idx="11"/>
          </p:nvPr>
        </p:nvSpPr>
        <p:spPr/>
        <p:txBody>
          <a:bodyPr/>
          <a:lstStyle/>
          <a:p>
            <a:pPr>
              <a:defRPr/>
            </a:pPr>
            <a:fld id="{F9398F04-7328-4D9A-BC8C-7399E9F9A343}"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sz="3600" dirty="0" smtClean="0"/>
              <a:t>Figure 6-2. Network Diagram for Project X</a:t>
            </a:r>
            <a:endParaRPr lang="en-US" dirty="0" smtClean="0"/>
          </a:p>
        </p:txBody>
      </p:sp>
      <p:sp>
        <p:nvSpPr>
          <p:cNvPr id="6" name="Slide Number Placeholder 5"/>
          <p:cNvSpPr>
            <a:spLocks noGrp="1"/>
          </p:cNvSpPr>
          <p:nvPr>
            <p:ph type="sldNum" sz="quarter" idx="11"/>
          </p:nvPr>
        </p:nvSpPr>
        <p:spPr/>
        <p:txBody>
          <a:bodyPr/>
          <a:lstStyle/>
          <a:p>
            <a:pPr>
              <a:buFontTx/>
              <a:buNone/>
              <a:defRPr/>
            </a:pPr>
            <a:fld id="{C3B026E8-5638-45B3-992F-6E806CDE3B8E}" type="slidenum">
              <a:rPr lang="en-US" smtClean="0"/>
              <a:pPr>
                <a:buFontTx/>
                <a:buNone/>
                <a:defRPr/>
              </a:pPr>
              <a:t>23</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4" y="1447800"/>
            <a:ext cx="9132571" cy="457772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r>
              <a:rPr lang="en-US" dirty="0" smtClean="0"/>
              <a:t>Also called activity-on-arrow (AOA) network diagrams</a:t>
            </a:r>
          </a:p>
          <a:p>
            <a:r>
              <a:rPr lang="en-US" dirty="0" smtClean="0"/>
              <a:t>Activities are represented by arrows</a:t>
            </a:r>
          </a:p>
          <a:p>
            <a:r>
              <a:rPr lang="en-US" dirty="0" smtClean="0"/>
              <a:t>Nodes or circles are the starting and ending points of activities</a:t>
            </a:r>
          </a:p>
          <a:p>
            <a:r>
              <a:rPr lang="en-US" dirty="0" smtClean="0"/>
              <a:t>Can only show finish-to-start dependencies</a:t>
            </a:r>
          </a:p>
        </p:txBody>
      </p:sp>
      <p:sp>
        <p:nvSpPr>
          <p:cNvPr id="24578" name="Rectangle 2"/>
          <p:cNvSpPr>
            <a:spLocks noGrp="1" noChangeArrowheads="1"/>
          </p:cNvSpPr>
          <p:nvPr>
            <p:ph type="title"/>
          </p:nvPr>
        </p:nvSpPr>
        <p:spPr/>
        <p:txBody>
          <a:bodyPr>
            <a:normAutofit fontScale="90000"/>
          </a:bodyPr>
          <a:lstStyle/>
          <a:p>
            <a:r>
              <a:rPr lang="en-US" dirty="0" smtClean="0">
                <a:solidFill>
                  <a:srgbClr val="FFC000"/>
                </a:solidFill>
              </a:rPr>
              <a:t>Arrow Diagramming Method (ADM</a:t>
            </a:r>
            <a:r>
              <a:rPr lang="en-US" dirty="0" smtClean="0"/>
              <a:t>)</a:t>
            </a:r>
          </a:p>
        </p:txBody>
      </p:sp>
      <p:sp>
        <p:nvSpPr>
          <p:cNvPr id="6" name="Slide Number Placeholder 5"/>
          <p:cNvSpPr>
            <a:spLocks noGrp="1"/>
          </p:cNvSpPr>
          <p:nvPr>
            <p:ph type="sldNum" sz="quarter" idx="11"/>
          </p:nvPr>
        </p:nvSpPr>
        <p:spPr/>
        <p:txBody>
          <a:bodyPr/>
          <a:lstStyle/>
          <a:p>
            <a:pPr>
              <a:defRPr/>
            </a:pPr>
            <a:fld id="{A4C98BB9-3C19-4BD6-9A5F-7F1B5FE7A47F}"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0" y="990600"/>
            <a:ext cx="9144000" cy="5257800"/>
          </a:xfrm>
        </p:spPr>
        <p:txBody>
          <a:bodyPr/>
          <a:lstStyle/>
          <a:p>
            <a:pPr>
              <a:buFontTx/>
              <a:buNone/>
            </a:pPr>
            <a:r>
              <a:rPr lang="en-US" sz="2000" dirty="0" smtClean="0"/>
              <a:t>1. </a:t>
            </a:r>
            <a:r>
              <a:rPr lang="en-US" sz="2400" dirty="0" smtClean="0"/>
              <a:t>Find all of the activities that start at node 1.  Draw their finish nodes and draw arrows between node 1 and those finish nodes.  Put the activity letter or name and duration estimate on the associated arrow </a:t>
            </a:r>
          </a:p>
          <a:p>
            <a:pPr>
              <a:buFontTx/>
              <a:buNone/>
            </a:pPr>
            <a:r>
              <a:rPr lang="en-US" sz="2400" dirty="0" smtClean="0"/>
              <a:t>2. Continuing drawing the network diagram, working from left to right.  Look for bursts and merges.  </a:t>
            </a:r>
            <a:r>
              <a:rPr lang="en-US" sz="2400" b="1" dirty="0" smtClean="0"/>
              <a:t>Bursts</a:t>
            </a:r>
            <a:r>
              <a:rPr lang="en-US" sz="2400" dirty="0" smtClean="0"/>
              <a:t> occur when a single node is followed by two or more activities.  A </a:t>
            </a:r>
            <a:r>
              <a:rPr lang="en-US" sz="2400" b="1" dirty="0" smtClean="0"/>
              <a:t>merge</a:t>
            </a:r>
            <a:r>
              <a:rPr lang="en-US" sz="2400" dirty="0" smtClean="0"/>
              <a:t> occurs when two or more nodes precede a single node</a:t>
            </a:r>
          </a:p>
          <a:p>
            <a:pPr>
              <a:buFontTx/>
              <a:buNone/>
            </a:pPr>
            <a:r>
              <a:rPr lang="en-US" sz="2400" dirty="0" smtClean="0"/>
              <a:t>3. Continue drawing the project network diagram until all activities are included on the diagram that have dependencies</a:t>
            </a:r>
          </a:p>
          <a:p>
            <a:pPr>
              <a:buFontTx/>
              <a:buNone/>
            </a:pPr>
            <a:r>
              <a:rPr lang="en-US" sz="2400" dirty="0" smtClean="0"/>
              <a:t>4. As a rule of thumb, all arrowheads should face toward the right, and no arrows should cross on an AOA network diagram</a:t>
            </a:r>
            <a:endParaRPr lang="en-US" sz="3600" dirty="0" smtClean="0"/>
          </a:p>
        </p:txBody>
      </p:sp>
      <p:sp>
        <p:nvSpPr>
          <p:cNvPr id="25602" name="Rectangle 2"/>
          <p:cNvSpPr>
            <a:spLocks noGrp="1" noChangeArrowheads="1"/>
          </p:cNvSpPr>
          <p:nvPr>
            <p:ph type="title"/>
          </p:nvPr>
        </p:nvSpPr>
        <p:spPr>
          <a:xfrm>
            <a:off x="228600" y="457200"/>
            <a:ext cx="9144000" cy="327025"/>
          </a:xfrm>
        </p:spPr>
        <p:txBody>
          <a:bodyPr>
            <a:normAutofit fontScale="90000"/>
          </a:bodyPr>
          <a:lstStyle/>
          <a:p>
            <a:r>
              <a:rPr lang="en-US" dirty="0" smtClean="0">
                <a:solidFill>
                  <a:srgbClr val="FFC000"/>
                </a:solidFill>
              </a:rPr>
              <a:t>Process for Creating AOA Diagrams</a:t>
            </a:r>
          </a:p>
        </p:txBody>
      </p:sp>
      <p:sp>
        <p:nvSpPr>
          <p:cNvPr id="6" name="Slide Number Placeholder 5"/>
          <p:cNvSpPr>
            <a:spLocks noGrp="1"/>
          </p:cNvSpPr>
          <p:nvPr>
            <p:ph type="sldNum" sz="quarter" idx="11"/>
          </p:nvPr>
        </p:nvSpPr>
        <p:spPr/>
        <p:txBody>
          <a:bodyPr/>
          <a:lstStyle/>
          <a:p>
            <a:pPr>
              <a:defRPr/>
            </a:pPr>
            <a:fld id="{F78120F8-6832-4F3B-ADF8-A6FDA54EFEAD}"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r>
              <a:rPr lang="en-US" dirty="0" smtClean="0"/>
              <a:t>Activities are represented by boxes</a:t>
            </a:r>
          </a:p>
          <a:p>
            <a:r>
              <a:rPr lang="en-US" dirty="0" smtClean="0"/>
              <a:t>Arrows show relationships between activities</a:t>
            </a:r>
          </a:p>
          <a:p>
            <a:r>
              <a:rPr lang="en-US" dirty="0" smtClean="0"/>
              <a:t>Better at showing </a:t>
            </a:r>
            <a:r>
              <a:rPr lang="en-US" dirty="0" smtClean="0">
                <a:solidFill>
                  <a:srgbClr val="C00000"/>
                </a:solidFill>
              </a:rPr>
              <a:t>different types of dependencies</a:t>
            </a:r>
          </a:p>
        </p:txBody>
      </p:sp>
      <p:sp>
        <p:nvSpPr>
          <p:cNvPr id="26626" name="Rectangle 2"/>
          <p:cNvSpPr>
            <a:spLocks noGrp="1" noChangeArrowheads="1"/>
          </p:cNvSpPr>
          <p:nvPr>
            <p:ph type="title"/>
          </p:nvPr>
        </p:nvSpPr>
        <p:spPr/>
        <p:txBody>
          <a:bodyPr>
            <a:normAutofit fontScale="90000"/>
          </a:bodyPr>
          <a:lstStyle/>
          <a:p>
            <a:r>
              <a:rPr lang="en-US" dirty="0" smtClean="0"/>
              <a:t>Precedence Diagramming Method (PDM)</a:t>
            </a:r>
          </a:p>
        </p:txBody>
      </p:sp>
      <p:sp>
        <p:nvSpPr>
          <p:cNvPr id="6" name="Slide Number Placeholder 5"/>
          <p:cNvSpPr>
            <a:spLocks noGrp="1"/>
          </p:cNvSpPr>
          <p:nvPr>
            <p:ph type="sldNum" sz="quarter" idx="11"/>
          </p:nvPr>
        </p:nvSpPr>
        <p:spPr/>
        <p:txBody>
          <a:bodyPr/>
          <a:lstStyle/>
          <a:p>
            <a:pPr>
              <a:defRPr/>
            </a:pPr>
            <a:fld id="{45ECF90C-27FF-4771-A56A-23DBBE2C7B3C}" type="slidenum">
              <a:rPr lang="en-US" smtClean="0"/>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3600" b="1" dirty="0" smtClean="0"/>
              <a:t>Figure 6-3. </a:t>
            </a:r>
            <a:r>
              <a:rPr lang="en-US" sz="3600" b="1" dirty="0" smtClean="0">
                <a:solidFill>
                  <a:srgbClr val="7030A0"/>
                </a:solidFill>
              </a:rPr>
              <a:t>Task Dependency Types</a:t>
            </a:r>
          </a:p>
        </p:txBody>
      </p:sp>
      <p:sp>
        <p:nvSpPr>
          <p:cNvPr id="7" name="Slide Number Placeholder 6"/>
          <p:cNvSpPr>
            <a:spLocks noGrp="1"/>
          </p:cNvSpPr>
          <p:nvPr>
            <p:ph type="sldNum" sz="quarter" idx="11"/>
          </p:nvPr>
        </p:nvSpPr>
        <p:spPr/>
        <p:txBody>
          <a:bodyPr/>
          <a:lstStyle/>
          <a:p>
            <a:pPr>
              <a:buFontTx/>
              <a:buNone/>
              <a:defRPr/>
            </a:pPr>
            <a:fld id="{A4D16118-26E8-437C-B900-43E37754E064}" type="slidenum">
              <a:rPr lang="en-US" smtClean="0"/>
              <a:pPr>
                <a:buFontTx/>
                <a:buNone/>
                <a:defRPr/>
              </a:pPr>
              <a:t>27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96" y="1345629"/>
            <a:ext cx="8687322" cy="475037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0"/>
            <a:ext cx="8686800" cy="1143000"/>
          </a:xfrm>
        </p:spPr>
        <p:txBody>
          <a:bodyPr>
            <a:normAutofit fontScale="90000"/>
          </a:bodyPr>
          <a:lstStyle/>
          <a:p>
            <a:r>
              <a:rPr lang="en-US" sz="3600" dirty="0" smtClean="0"/>
              <a:t>Figure 6-4. Sample PDM Network Diagram</a:t>
            </a:r>
            <a:endParaRPr lang="en-US" sz="3200" b="1" dirty="0" smtClean="0"/>
          </a:p>
        </p:txBody>
      </p:sp>
      <p:sp>
        <p:nvSpPr>
          <p:cNvPr id="6" name="Slide Number Placeholder 5"/>
          <p:cNvSpPr>
            <a:spLocks noGrp="1"/>
          </p:cNvSpPr>
          <p:nvPr>
            <p:ph type="sldNum" sz="quarter" idx="11"/>
          </p:nvPr>
        </p:nvSpPr>
        <p:spPr/>
        <p:txBody>
          <a:bodyPr/>
          <a:lstStyle/>
          <a:p>
            <a:pPr>
              <a:buFontTx/>
              <a:buNone/>
              <a:defRPr/>
            </a:pPr>
            <a:fld id="{2094BC48-FA5E-46CE-8C4F-D07352F303E3}" type="slidenum">
              <a:rPr lang="en-US" smtClean="0"/>
              <a:pPr>
                <a:buFontTx/>
                <a:buNone/>
                <a:defRPr/>
              </a:pPr>
              <a:t>28</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1" y="1828800"/>
            <a:ext cx="8889996" cy="320039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381000" y="1066800"/>
            <a:ext cx="8305800" cy="4572000"/>
          </a:xfrm>
        </p:spPr>
        <p:txBody>
          <a:bodyPr/>
          <a:lstStyle/>
          <a:p>
            <a:r>
              <a:rPr lang="en-US" dirty="0" smtClean="0">
                <a:solidFill>
                  <a:srgbClr val="009051"/>
                </a:solidFill>
              </a:rPr>
              <a:t>Before estimating activity durations</a:t>
            </a:r>
            <a:r>
              <a:rPr lang="en-US" dirty="0" smtClean="0"/>
              <a:t>, you must have a good idea of the </a:t>
            </a:r>
            <a:r>
              <a:rPr lang="en-US" dirty="0" smtClean="0">
                <a:solidFill>
                  <a:srgbClr val="C00000"/>
                </a:solidFill>
              </a:rPr>
              <a:t>quantity and type of resources that will be assigned to each activity</a:t>
            </a:r>
            <a:r>
              <a:rPr lang="en-US" dirty="0" smtClean="0"/>
              <a:t>; </a:t>
            </a:r>
            <a:r>
              <a:rPr lang="en-US" b="1" dirty="0" smtClean="0">
                <a:solidFill>
                  <a:srgbClr val="009051"/>
                </a:solidFill>
              </a:rPr>
              <a:t>resources</a:t>
            </a:r>
            <a:r>
              <a:rPr lang="en-US" dirty="0" smtClean="0">
                <a:solidFill>
                  <a:srgbClr val="009051"/>
                </a:solidFill>
              </a:rPr>
              <a:t> </a:t>
            </a:r>
            <a:r>
              <a:rPr lang="en-US" dirty="0" smtClean="0"/>
              <a:t>are </a:t>
            </a:r>
            <a:r>
              <a:rPr lang="en-US" dirty="0" smtClean="0">
                <a:solidFill>
                  <a:srgbClr val="0070C0"/>
                </a:solidFill>
              </a:rPr>
              <a:t>people</a:t>
            </a:r>
            <a:r>
              <a:rPr lang="en-US" dirty="0" smtClean="0"/>
              <a:t>, </a:t>
            </a:r>
            <a:r>
              <a:rPr lang="en-US" dirty="0" smtClean="0">
                <a:solidFill>
                  <a:srgbClr val="0070C0"/>
                </a:solidFill>
              </a:rPr>
              <a:t>equipment</a:t>
            </a:r>
            <a:r>
              <a:rPr lang="en-US" dirty="0" smtClean="0"/>
              <a:t>, and </a:t>
            </a:r>
            <a:r>
              <a:rPr lang="en-US" dirty="0" smtClean="0">
                <a:solidFill>
                  <a:srgbClr val="0070C0"/>
                </a:solidFill>
              </a:rPr>
              <a:t>materials</a:t>
            </a:r>
          </a:p>
          <a:p>
            <a:pPr>
              <a:lnSpc>
                <a:spcPct val="90000"/>
              </a:lnSpc>
            </a:pPr>
            <a:r>
              <a:rPr lang="en-US" dirty="0" smtClean="0">
                <a:solidFill>
                  <a:srgbClr val="009051"/>
                </a:solidFill>
              </a:rPr>
              <a:t>Consider important issues in estimating resources</a:t>
            </a:r>
          </a:p>
          <a:p>
            <a:pPr lvl="1">
              <a:lnSpc>
                <a:spcPct val="90000"/>
              </a:lnSpc>
            </a:pPr>
            <a:r>
              <a:rPr lang="en-US" dirty="0" smtClean="0">
                <a:solidFill>
                  <a:srgbClr val="C00000"/>
                </a:solidFill>
              </a:rPr>
              <a:t>How difficult will it be to do specific activities on this project?</a:t>
            </a:r>
          </a:p>
          <a:p>
            <a:pPr lvl="1">
              <a:lnSpc>
                <a:spcPct val="90000"/>
              </a:lnSpc>
            </a:pPr>
            <a:r>
              <a:rPr lang="en-US" dirty="0" smtClean="0">
                <a:solidFill>
                  <a:srgbClr val="C00000"/>
                </a:solidFill>
              </a:rPr>
              <a:t>What is the organization’s history in doing similar activities?</a:t>
            </a:r>
          </a:p>
          <a:p>
            <a:pPr lvl="1">
              <a:lnSpc>
                <a:spcPct val="90000"/>
              </a:lnSpc>
            </a:pPr>
            <a:r>
              <a:rPr lang="en-US" dirty="0" smtClean="0"/>
              <a:t>Are the required resources available?</a:t>
            </a:r>
          </a:p>
          <a:p>
            <a:pPr>
              <a:lnSpc>
                <a:spcPct val="90000"/>
              </a:lnSpc>
            </a:pPr>
            <a:r>
              <a:rPr lang="en-US" dirty="0" smtClean="0"/>
              <a:t>A </a:t>
            </a:r>
            <a:r>
              <a:rPr lang="en-US" b="1" dirty="0" smtClean="0">
                <a:solidFill>
                  <a:srgbClr val="009051"/>
                </a:solidFill>
              </a:rPr>
              <a:t>resource breakdown structure </a:t>
            </a:r>
            <a:r>
              <a:rPr lang="en-US" dirty="0" smtClean="0"/>
              <a:t>is a hierarchical structure that identifies the project’s </a:t>
            </a:r>
            <a:r>
              <a:rPr lang="en-US" dirty="0" smtClean="0">
                <a:solidFill>
                  <a:srgbClr val="C00000"/>
                </a:solidFill>
              </a:rPr>
              <a:t>resources by category and type</a:t>
            </a:r>
          </a:p>
        </p:txBody>
      </p:sp>
      <p:sp>
        <p:nvSpPr>
          <p:cNvPr id="29698" name="Rectangle 2"/>
          <p:cNvSpPr>
            <a:spLocks noGrp="1" noChangeArrowheads="1"/>
          </p:cNvSpPr>
          <p:nvPr>
            <p:ph type="title"/>
          </p:nvPr>
        </p:nvSpPr>
        <p:spPr>
          <a:xfrm>
            <a:off x="381000" y="274638"/>
            <a:ext cx="8305800" cy="639762"/>
          </a:xfrm>
        </p:spPr>
        <p:txBody>
          <a:bodyPr>
            <a:normAutofit fontScale="90000"/>
          </a:bodyPr>
          <a:lstStyle/>
          <a:p>
            <a:r>
              <a:rPr lang="en-US" dirty="0" smtClean="0"/>
              <a:t>Estimating Activity Resources</a:t>
            </a:r>
          </a:p>
        </p:txBody>
      </p:sp>
      <p:sp>
        <p:nvSpPr>
          <p:cNvPr id="6" name="Slide Number Placeholder 5"/>
          <p:cNvSpPr>
            <a:spLocks noGrp="1"/>
          </p:cNvSpPr>
          <p:nvPr>
            <p:ph type="sldNum" sz="quarter" idx="11"/>
          </p:nvPr>
        </p:nvSpPr>
        <p:spPr/>
        <p:txBody>
          <a:bodyPr/>
          <a:lstStyle/>
          <a:p>
            <a:pPr>
              <a:defRPr/>
            </a:pPr>
            <a:fld id="{9A288B24-D97E-41B0-8DB0-789651200C06}"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0" y="6492875"/>
            <a:ext cx="2590800" cy="365125"/>
          </a:xfrm>
          <a:prstGeom prst="rect">
            <a:avLst/>
          </a:prstGeom>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3</a:t>
            </a:fld>
            <a:endParaRPr lang="en-US" dirty="0"/>
          </a:p>
        </p:txBody>
      </p:sp>
      <p:pic>
        <p:nvPicPr>
          <p:cNvPr id="1026" name="Picture 2" descr="https://lh4.googleusercontent.com/RNKentd5eb9-Cw65sNQUmbmsBHCIBPlpl4uoE-oYIfG0ql9fXV9YuZWSxeoasAEgBbKbIwfa0FL7Cezpa-JQEVGBjWl2ogSPQnhHcQzqfh9HClArjYkFOK3TKrENkTIx_dDvpC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63984"/>
            <a:ext cx="9087341" cy="2960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500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457200" y="1066800"/>
            <a:ext cx="8186738" cy="4791075"/>
          </a:xfrm>
        </p:spPr>
        <p:txBody>
          <a:bodyPr/>
          <a:lstStyle/>
          <a:p>
            <a:r>
              <a:rPr lang="en-US" b="1" dirty="0" smtClean="0">
                <a:solidFill>
                  <a:srgbClr val="009051"/>
                </a:solidFill>
              </a:rPr>
              <a:t>Duration</a:t>
            </a:r>
            <a:r>
              <a:rPr lang="en-US" dirty="0" smtClean="0"/>
              <a:t> includes the </a:t>
            </a:r>
            <a:r>
              <a:rPr lang="en-US" dirty="0" smtClean="0">
                <a:solidFill>
                  <a:srgbClr val="C00000"/>
                </a:solidFill>
              </a:rPr>
              <a:t>actual amount of time worked on an activity </a:t>
            </a:r>
            <a:r>
              <a:rPr lang="en-US" i="1" u="sng" dirty="0" smtClean="0">
                <a:solidFill>
                  <a:srgbClr val="C00000"/>
                </a:solidFill>
              </a:rPr>
              <a:t>plus</a:t>
            </a:r>
            <a:r>
              <a:rPr lang="en-US" u="sng" dirty="0" smtClean="0">
                <a:solidFill>
                  <a:srgbClr val="C00000"/>
                </a:solidFill>
              </a:rPr>
              <a:t> elapsed time</a:t>
            </a:r>
          </a:p>
          <a:p>
            <a:r>
              <a:rPr lang="en-US" b="1" dirty="0" smtClean="0">
                <a:solidFill>
                  <a:srgbClr val="009051"/>
                </a:solidFill>
              </a:rPr>
              <a:t>Effort</a:t>
            </a:r>
            <a:r>
              <a:rPr lang="en-US" dirty="0" smtClean="0"/>
              <a:t> is the </a:t>
            </a:r>
            <a:r>
              <a:rPr lang="en-US" dirty="0" smtClean="0">
                <a:solidFill>
                  <a:srgbClr val="C00000"/>
                </a:solidFill>
              </a:rPr>
              <a:t>number of workdays or work hours required to complete a task</a:t>
            </a:r>
          </a:p>
          <a:p>
            <a:r>
              <a:rPr lang="en-US" dirty="0" smtClean="0">
                <a:solidFill>
                  <a:srgbClr val="009051"/>
                </a:solidFill>
              </a:rPr>
              <a:t>Effort</a:t>
            </a:r>
            <a:r>
              <a:rPr lang="en-US" dirty="0" smtClean="0"/>
              <a:t> </a:t>
            </a:r>
            <a:r>
              <a:rPr lang="en-US" dirty="0" smtClean="0">
                <a:solidFill>
                  <a:srgbClr val="C00000"/>
                </a:solidFill>
              </a:rPr>
              <a:t>does not normally equal</a:t>
            </a:r>
            <a:r>
              <a:rPr lang="en-US" dirty="0" smtClean="0"/>
              <a:t> </a:t>
            </a:r>
            <a:r>
              <a:rPr lang="en-US" dirty="0" smtClean="0">
                <a:solidFill>
                  <a:srgbClr val="009051"/>
                </a:solidFill>
              </a:rPr>
              <a:t>duration</a:t>
            </a:r>
          </a:p>
          <a:p>
            <a:r>
              <a:rPr lang="en-US" dirty="0" smtClean="0"/>
              <a:t>People doing the work should help create </a:t>
            </a:r>
            <a:r>
              <a:rPr lang="en-US" dirty="0" smtClean="0">
                <a:solidFill>
                  <a:srgbClr val="009051"/>
                </a:solidFill>
              </a:rPr>
              <a:t>estimates</a:t>
            </a:r>
            <a:r>
              <a:rPr lang="en-US" dirty="0" smtClean="0"/>
              <a:t>, and an expert should review them</a:t>
            </a:r>
          </a:p>
        </p:txBody>
      </p:sp>
      <p:sp>
        <p:nvSpPr>
          <p:cNvPr id="30722" name="Rectangle 2"/>
          <p:cNvSpPr>
            <a:spLocks noGrp="1" noChangeArrowheads="1"/>
          </p:cNvSpPr>
          <p:nvPr>
            <p:ph type="title"/>
          </p:nvPr>
        </p:nvSpPr>
        <p:spPr>
          <a:xfrm>
            <a:off x="914400" y="0"/>
            <a:ext cx="8229600" cy="1066800"/>
          </a:xfrm>
        </p:spPr>
        <p:txBody>
          <a:bodyPr/>
          <a:lstStyle/>
          <a:p>
            <a:r>
              <a:rPr lang="en-US" dirty="0" smtClean="0"/>
              <a:t>Activity Duration Estimating</a:t>
            </a:r>
          </a:p>
        </p:txBody>
      </p:sp>
      <p:sp>
        <p:nvSpPr>
          <p:cNvPr id="6" name="Slide Number Placeholder 5"/>
          <p:cNvSpPr>
            <a:spLocks noGrp="1"/>
          </p:cNvSpPr>
          <p:nvPr>
            <p:ph type="sldNum" sz="quarter" idx="11"/>
          </p:nvPr>
        </p:nvSpPr>
        <p:spPr/>
        <p:txBody>
          <a:bodyPr/>
          <a:lstStyle/>
          <a:p>
            <a:pPr>
              <a:defRPr/>
            </a:pPr>
            <a:fld id="{3FF7902D-2E9A-4368-BC8F-780B390E78C2}"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r>
              <a:rPr lang="en-US" dirty="0" smtClean="0"/>
              <a:t>Instead of providing activity estimates as a discrete number, such as four weeks, it’s often helpful to create a </a:t>
            </a:r>
            <a:r>
              <a:rPr lang="en-US" b="1" dirty="0" smtClean="0">
                <a:solidFill>
                  <a:srgbClr val="009051"/>
                </a:solidFill>
              </a:rPr>
              <a:t>three-point estimate</a:t>
            </a:r>
          </a:p>
          <a:p>
            <a:pPr lvl="1"/>
            <a:r>
              <a:rPr lang="en-US" dirty="0" smtClean="0"/>
              <a:t>an estimate that includes an </a:t>
            </a:r>
            <a:r>
              <a:rPr lang="en-US" dirty="0" smtClean="0">
                <a:solidFill>
                  <a:srgbClr val="C00000"/>
                </a:solidFill>
              </a:rPr>
              <a:t>optimistic</a:t>
            </a:r>
            <a:r>
              <a:rPr lang="en-US" dirty="0" smtClean="0"/>
              <a:t>, </a:t>
            </a:r>
            <a:r>
              <a:rPr lang="en-US" dirty="0" smtClean="0">
                <a:solidFill>
                  <a:srgbClr val="C00000"/>
                </a:solidFill>
              </a:rPr>
              <a:t>most likely</a:t>
            </a:r>
            <a:r>
              <a:rPr lang="en-US" dirty="0" smtClean="0"/>
              <a:t>, and </a:t>
            </a:r>
            <a:r>
              <a:rPr lang="en-US" dirty="0" smtClean="0">
                <a:solidFill>
                  <a:srgbClr val="C00000"/>
                </a:solidFill>
              </a:rPr>
              <a:t>pessimistic estimate</a:t>
            </a:r>
            <a:r>
              <a:rPr lang="en-US" dirty="0" smtClean="0"/>
              <a:t>, such as three weeks for the optimistic, four weeks for the most likely, and five weeks for the pessimistic estimate</a:t>
            </a:r>
          </a:p>
          <a:p>
            <a:r>
              <a:rPr lang="en-US" dirty="0" smtClean="0"/>
              <a:t>Three-point estimates are needed for PERT and Monte Carlo simulations</a:t>
            </a:r>
          </a:p>
        </p:txBody>
      </p:sp>
      <p:sp>
        <p:nvSpPr>
          <p:cNvPr id="31746" name="Rectangle 2"/>
          <p:cNvSpPr>
            <a:spLocks noGrp="1" noChangeArrowheads="1"/>
          </p:cNvSpPr>
          <p:nvPr>
            <p:ph type="title"/>
          </p:nvPr>
        </p:nvSpPr>
        <p:spPr/>
        <p:txBody>
          <a:bodyPr/>
          <a:lstStyle/>
          <a:p>
            <a:r>
              <a:rPr lang="en-US" dirty="0" smtClean="0"/>
              <a:t>Three-Point Estimates</a:t>
            </a:r>
          </a:p>
        </p:txBody>
      </p:sp>
      <p:sp>
        <p:nvSpPr>
          <p:cNvPr id="6" name="Slide Number Placeholder 5"/>
          <p:cNvSpPr>
            <a:spLocks noGrp="1"/>
          </p:cNvSpPr>
          <p:nvPr>
            <p:ph type="sldNum" sz="quarter" idx="11"/>
          </p:nvPr>
        </p:nvSpPr>
        <p:spPr/>
        <p:txBody>
          <a:bodyPr/>
          <a:lstStyle/>
          <a:p>
            <a:pPr>
              <a:defRPr/>
            </a:pPr>
            <a:fld id="{AD458F38-7F74-4F04-A54C-61AF37FECED0}"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381000" y="1143000"/>
            <a:ext cx="8186738" cy="4791075"/>
          </a:xfrm>
        </p:spPr>
        <p:txBody>
          <a:bodyPr/>
          <a:lstStyle/>
          <a:p>
            <a:pPr>
              <a:lnSpc>
                <a:spcPct val="90000"/>
              </a:lnSpc>
            </a:pPr>
            <a:r>
              <a:rPr lang="en-US" dirty="0" smtClean="0"/>
              <a:t>Uses results of the other time management processes to </a:t>
            </a:r>
            <a:r>
              <a:rPr lang="en-US" dirty="0" smtClean="0">
                <a:solidFill>
                  <a:srgbClr val="C00000"/>
                </a:solidFill>
              </a:rPr>
              <a:t>determine the start and end date of the project</a:t>
            </a:r>
          </a:p>
          <a:p>
            <a:pPr>
              <a:lnSpc>
                <a:spcPct val="90000"/>
              </a:lnSpc>
            </a:pPr>
            <a:r>
              <a:rPr lang="en-US" dirty="0" smtClean="0"/>
              <a:t>Ultimate goal is to create a </a:t>
            </a:r>
            <a:r>
              <a:rPr lang="en-US" dirty="0" smtClean="0">
                <a:solidFill>
                  <a:srgbClr val="C00000"/>
                </a:solidFill>
              </a:rPr>
              <a:t>realistic project schedule </a:t>
            </a:r>
            <a:r>
              <a:rPr lang="en-US" dirty="0" smtClean="0"/>
              <a:t>that provides a basis for </a:t>
            </a:r>
            <a:r>
              <a:rPr lang="en-US" u="sng" dirty="0" smtClean="0">
                <a:solidFill>
                  <a:srgbClr val="C00000"/>
                </a:solidFill>
              </a:rPr>
              <a:t>monitoring project progress </a:t>
            </a:r>
            <a:r>
              <a:rPr lang="en-US" dirty="0" smtClean="0"/>
              <a:t>for the time dimension of the project</a:t>
            </a:r>
          </a:p>
          <a:p>
            <a:pPr>
              <a:lnSpc>
                <a:spcPct val="90000"/>
              </a:lnSpc>
            </a:pPr>
            <a:r>
              <a:rPr lang="en-US" dirty="0" smtClean="0"/>
              <a:t>Important tools and techniques include </a:t>
            </a:r>
            <a:r>
              <a:rPr lang="en-US" dirty="0" smtClean="0">
                <a:solidFill>
                  <a:srgbClr val="009051"/>
                </a:solidFill>
              </a:rPr>
              <a:t>Gantt charts, critical path analysis, and critical chain scheduling, and PERT analysis</a:t>
            </a:r>
          </a:p>
        </p:txBody>
      </p:sp>
      <p:sp>
        <p:nvSpPr>
          <p:cNvPr id="32770" name="Rectangle 2"/>
          <p:cNvSpPr>
            <a:spLocks noGrp="1" noChangeArrowheads="1"/>
          </p:cNvSpPr>
          <p:nvPr>
            <p:ph type="title"/>
          </p:nvPr>
        </p:nvSpPr>
        <p:spPr>
          <a:xfrm>
            <a:off x="914400" y="0"/>
            <a:ext cx="8229600" cy="1066800"/>
          </a:xfrm>
        </p:spPr>
        <p:txBody>
          <a:bodyPr>
            <a:normAutofit/>
          </a:bodyPr>
          <a:lstStyle/>
          <a:p>
            <a:r>
              <a:rPr lang="en-US" dirty="0" smtClean="0"/>
              <a:t>Developing the Schedule</a:t>
            </a:r>
          </a:p>
        </p:txBody>
      </p:sp>
      <p:sp>
        <p:nvSpPr>
          <p:cNvPr id="6" name="Slide Number Placeholder 5"/>
          <p:cNvSpPr>
            <a:spLocks noGrp="1"/>
          </p:cNvSpPr>
          <p:nvPr>
            <p:ph type="sldNum" sz="quarter" idx="11"/>
          </p:nvPr>
        </p:nvSpPr>
        <p:spPr/>
        <p:txBody>
          <a:bodyPr/>
          <a:lstStyle/>
          <a:p>
            <a:pPr>
              <a:defRPr/>
            </a:pPr>
            <a:fld id="{EEF0914C-B560-4916-A481-53F2E5D7B739}"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381000" y="1143000"/>
            <a:ext cx="8186738" cy="4791075"/>
          </a:xfrm>
        </p:spPr>
        <p:txBody>
          <a:bodyPr/>
          <a:lstStyle/>
          <a:p>
            <a:pPr>
              <a:lnSpc>
                <a:spcPct val="90000"/>
              </a:lnSpc>
            </a:pPr>
            <a:r>
              <a:rPr lang="en-US" b="1" dirty="0" smtClean="0">
                <a:solidFill>
                  <a:srgbClr val="009051"/>
                </a:solidFill>
              </a:rPr>
              <a:t>Gantt charts</a:t>
            </a:r>
            <a:r>
              <a:rPr lang="en-US" dirty="0" smtClean="0">
                <a:solidFill>
                  <a:srgbClr val="009051"/>
                </a:solidFill>
              </a:rPr>
              <a:t> </a:t>
            </a:r>
            <a:r>
              <a:rPr lang="en-US" dirty="0" smtClean="0"/>
              <a:t>provide a standard format for displaying project schedule information by listing project activities and </a:t>
            </a:r>
            <a:r>
              <a:rPr lang="en-US" dirty="0" smtClean="0">
                <a:solidFill>
                  <a:srgbClr val="C00000"/>
                </a:solidFill>
              </a:rPr>
              <a:t>their corresponding </a:t>
            </a:r>
            <a:r>
              <a:rPr lang="en-US" u="sng" dirty="0" smtClean="0">
                <a:solidFill>
                  <a:srgbClr val="C00000"/>
                </a:solidFill>
              </a:rPr>
              <a:t>start</a:t>
            </a:r>
            <a:r>
              <a:rPr lang="en-US" dirty="0" smtClean="0">
                <a:solidFill>
                  <a:srgbClr val="C00000"/>
                </a:solidFill>
              </a:rPr>
              <a:t> and </a:t>
            </a:r>
            <a:r>
              <a:rPr lang="en-US" u="sng" dirty="0" smtClean="0">
                <a:solidFill>
                  <a:srgbClr val="C00000"/>
                </a:solidFill>
              </a:rPr>
              <a:t>finish</a:t>
            </a:r>
            <a:r>
              <a:rPr lang="en-US" dirty="0" smtClean="0">
                <a:solidFill>
                  <a:srgbClr val="C00000"/>
                </a:solidFill>
              </a:rPr>
              <a:t> dates</a:t>
            </a:r>
            <a:r>
              <a:rPr lang="en-US" dirty="0" smtClean="0"/>
              <a:t> in a calendar format</a:t>
            </a:r>
          </a:p>
          <a:p>
            <a:pPr>
              <a:lnSpc>
                <a:spcPct val="90000"/>
              </a:lnSpc>
            </a:pPr>
            <a:r>
              <a:rPr lang="en-US" dirty="0" smtClean="0"/>
              <a:t>Symbols include:</a:t>
            </a:r>
          </a:p>
          <a:p>
            <a:pPr lvl="1">
              <a:lnSpc>
                <a:spcPct val="90000"/>
              </a:lnSpc>
            </a:pPr>
            <a:r>
              <a:rPr lang="en-US" dirty="0" smtClean="0">
                <a:solidFill>
                  <a:srgbClr val="0070C0"/>
                </a:solidFill>
              </a:rPr>
              <a:t>A black diamond: </a:t>
            </a:r>
            <a:r>
              <a:rPr lang="en-US" dirty="0" smtClean="0"/>
              <a:t>a </a:t>
            </a:r>
            <a:r>
              <a:rPr lang="en-US" dirty="0" smtClean="0">
                <a:solidFill>
                  <a:srgbClr val="C00000"/>
                </a:solidFill>
              </a:rPr>
              <a:t>milestones </a:t>
            </a:r>
          </a:p>
          <a:p>
            <a:pPr lvl="1">
              <a:lnSpc>
                <a:spcPct val="90000"/>
              </a:lnSpc>
            </a:pPr>
            <a:r>
              <a:rPr lang="en-US" dirty="0" smtClean="0">
                <a:solidFill>
                  <a:srgbClr val="0070C0"/>
                </a:solidFill>
              </a:rPr>
              <a:t>Thick black bars</a:t>
            </a:r>
            <a:r>
              <a:rPr lang="en-US" dirty="0" smtClean="0"/>
              <a:t>: </a:t>
            </a:r>
            <a:r>
              <a:rPr lang="en-US" dirty="0" smtClean="0">
                <a:solidFill>
                  <a:srgbClr val="C00000"/>
                </a:solidFill>
              </a:rPr>
              <a:t>summary tasks</a:t>
            </a:r>
          </a:p>
          <a:p>
            <a:pPr lvl="1">
              <a:lnSpc>
                <a:spcPct val="90000"/>
              </a:lnSpc>
            </a:pPr>
            <a:r>
              <a:rPr lang="en-US" dirty="0" smtClean="0">
                <a:solidFill>
                  <a:srgbClr val="0070C0"/>
                </a:solidFill>
              </a:rPr>
              <a:t>Lighter horizontal bars</a:t>
            </a:r>
            <a:r>
              <a:rPr lang="en-US" dirty="0" smtClean="0"/>
              <a:t>: </a:t>
            </a:r>
            <a:r>
              <a:rPr lang="en-US" dirty="0" smtClean="0">
                <a:solidFill>
                  <a:srgbClr val="C00000"/>
                </a:solidFill>
              </a:rPr>
              <a:t>durations of tasks</a:t>
            </a:r>
          </a:p>
          <a:p>
            <a:pPr lvl="1">
              <a:lnSpc>
                <a:spcPct val="90000"/>
              </a:lnSpc>
            </a:pPr>
            <a:r>
              <a:rPr lang="en-US" dirty="0" smtClean="0">
                <a:solidFill>
                  <a:srgbClr val="0070C0"/>
                </a:solidFill>
              </a:rPr>
              <a:t>Arrows: dependencies between tasks</a:t>
            </a:r>
          </a:p>
          <a:p>
            <a:pPr>
              <a:lnSpc>
                <a:spcPct val="90000"/>
              </a:lnSpc>
            </a:pPr>
            <a:endParaRPr lang="en-US" dirty="0" smtClean="0"/>
          </a:p>
        </p:txBody>
      </p:sp>
      <p:sp>
        <p:nvSpPr>
          <p:cNvPr id="33794" name="Rectangle 2"/>
          <p:cNvSpPr>
            <a:spLocks noGrp="1" noChangeArrowheads="1"/>
          </p:cNvSpPr>
          <p:nvPr>
            <p:ph type="title"/>
          </p:nvPr>
        </p:nvSpPr>
        <p:spPr>
          <a:xfrm>
            <a:off x="304800" y="228600"/>
            <a:ext cx="8229600" cy="838200"/>
          </a:xfrm>
        </p:spPr>
        <p:txBody>
          <a:bodyPr/>
          <a:lstStyle/>
          <a:p>
            <a:r>
              <a:rPr lang="en-US" dirty="0" smtClean="0"/>
              <a:t>Gantt Charts</a:t>
            </a:r>
          </a:p>
        </p:txBody>
      </p:sp>
      <p:sp>
        <p:nvSpPr>
          <p:cNvPr id="6" name="Slide Number Placeholder 5"/>
          <p:cNvSpPr>
            <a:spLocks noGrp="1"/>
          </p:cNvSpPr>
          <p:nvPr>
            <p:ph type="sldNum" sz="quarter" idx="11"/>
          </p:nvPr>
        </p:nvSpPr>
        <p:spPr/>
        <p:txBody>
          <a:bodyPr/>
          <a:lstStyle/>
          <a:p>
            <a:pPr>
              <a:defRPr/>
            </a:pPr>
            <a:fld id="{1FDE96D3-A52F-45D5-B2AF-E5E47A603FE7}"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r>
              <a:rPr lang="en-US" dirty="0" smtClean="0"/>
              <a:t>Figure 6-5. Gantt Chart for Project X</a:t>
            </a:r>
          </a:p>
        </p:txBody>
      </p:sp>
      <p:sp>
        <p:nvSpPr>
          <p:cNvPr id="7" name="Slide Number Placeholder 6"/>
          <p:cNvSpPr>
            <a:spLocks noGrp="1"/>
          </p:cNvSpPr>
          <p:nvPr>
            <p:ph type="sldNum" sz="quarter" idx="11"/>
          </p:nvPr>
        </p:nvSpPr>
        <p:spPr/>
        <p:txBody>
          <a:bodyPr/>
          <a:lstStyle/>
          <a:p>
            <a:pPr>
              <a:buFontTx/>
              <a:buNone/>
              <a:defRPr/>
            </a:pPr>
            <a:fld id="{F3784B9A-2398-468D-9D00-2729FA002109}" type="slidenum">
              <a:rPr lang="en-US" smtClean="0"/>
              <a:pPr>
                <a:buFontTx/>
                <a:buNone/>
                <a:defRPr/>
              </a:pPr>
              <a:t>34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54" y="1600200"/>
            <a:ext cx="8886966" cy="3518031"/>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0"/>
            <a:ext cx="8229600" cy="1143000"/>
          </a:xfrm>
        </p:spPr>
        <p:txBody>
          <a:bodyPr>
            <a:normAutofit/>
          </a:bodyPr>
          <a:lstStyle/>
          <a:p>
            <a:r>
              <a:rPr lang="en-US" sz="2800" dirty="0" smtClean="0"/>
              <a:t>Figure 6-6. Gantt Chart for Software Launch Project</a:t>
            </a:r>
            <a:endParaRPr lang="en-US" sz="3600" dirty="0" smtClean="0"/>
          </a:p>
        </p:txBody>
      </p:sp>
      <p:sp>
        <p:nvSpPr>
          <p:cNvPr id="6" name="Slide Number Placeholder 5"/>
          <p:cNvSpPr>
            <a:spLocks noGrp="1"/>
          </p:cNvSpPr>
          <p:nvPr>
            <p:ph type="sldNum" sz="quarter" idx="11"/>
          </p:nvPr>
        </p:nvSpPr>
        <p:spPr/>
        <p:txBody>
          <a:bodyPr/>
          <a:lstStyle/>
          <a:p>
            <a:pPr>
              <a:buFontTx/>
              <a:buNone/>
              <a:defRPr/>
            </a:pPr>
            <a:fld id="{B9A2A0F0-42CA-4FF4-8D02-0516D9A5FAB1}" type="slidenum">
              <a:rPr lang="en-US" smtClean="0"/>
              <a:pPr>
                <a:buFontTx/>
                <a:buNone/>
                <a:defRPr/>
              </a:pPr>
              <a:t>35</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6" y="990600"/>
            <a:ext cx="8984674" cy="5567074"/>
          </a:xfrm>
          <a:prstGeom prst="rect">
            <a:avLst/>
          </a:prstGeom>
        </p:spPr>
      </p:pic>
      <p:sp>
        <p:nvSpPr>
          <p:cNvPr id="7" name="Minus 6"/>
          <p:cNvSpPr/>
          <p:nvPr/>
        </p:nvSpPr>
        <p:spPr>
          <a:xfrm>
            <a:off x="7772400" y="2667000"/>
            <a:ext cx="1371600" cy="152400"/>
          </a:xfrm>
          <a:prstGeom prst="mathMinus">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inus 8"/>
          <p:cNvSpPr/>
          <p:nvPr/>
        </p:nvSpPr>
        <p:spPr>
          <a:xfrm>
            <a:off x="7024255" y="1447800"/>
            <a:ext cx="1371600" cy="152400"/>
          </a:xfrm>
          <a:prstGeom prst="mathMinus">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inus 9"/>
          <p:cNvSpPr/>
          <p:nvPr/>
        </p:nvSpPr>
        <p:spPr>
          <a:xfrm>
            <a:off x="1524000" y="6325394"/>
            <a:ext cx="2743200" cy="334962"/>
          </a:xfrm>
          <a:prstGeom prst="mathMinus">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inus 10"/>
          <p:cNvSpPr/>
          <p:nvPr/>
        </p:nvSpPr>
        <p:spPr>
          <a:xfrm flipV="1">
            <a:off x="685800" y="1447799"/>
            <a:ext cx="2209800" cy="45719"/>
          </a:xfrm>
          <a:prstGeom prst="mathMinus">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inus 11"/>
          <p:cNvSpPr/>
          <p:nvPr/>
        </p:nvSpPr>
        <p:spPr>
          <a:xfrm>
            <a:off x="7294418" y="6492875"/>
            <a:ext cx="2001982" cy="246928"/>
          </a:xfrm>
          <a:prstGeom prst="mathMinus">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r>
              <a:rPr lang="en-US" dirty="0" smtClean="0"/>
              <a:t>Many people like to focus on </a:t>
            </a:r>
            <a:r>
              <a:rPr lang="en-US" dirty="0" smtClean="0">
                <a:solidFill>
                  <a:srgbClr val="C00000"/>
                </a:solidFill>
              </a:rPr>
              <a:t>meeting milestones</a:t>
            </a:r>
            <a:r>
              <a:rPr lang="en-US" dirty="0" smtClean="0"/>
              <a:t>, especially for </a:t>
            </a:r>
            <a:r>
              <a:rPr lang="en-US" dirty="0" smtClean="0">
                <a:solidFill>
                  <a:srgbClr val="C00000"/>
                </a:solidFill>
              </a:rPr>
              <a:t>large projects</a:t>
            </a:r>
          </a:p>
          <a:p>
            <a:r>
              <a:rPr lang="en-US" dirty="0" smtClean="0">
                <a:solidFill>
                  <a:srgbClr val="009051"/>
                </a:solidFill>
              </a:rPr>
              <a:t>Milestones</a:t>
            </a:r>
            <a:r>
              <a:rPr lang="en-US" dirty="0" smtClean="0"/>
              <a:t> emphasize </a:t>
            </a:r>
            <a:r>
              <a:rPr lang="en-US" dirty="0" smtClean="0">
                <a:solidFill>
                  <a:srgbClr val="7030A0"/>
                </a:solidFill>
              </a:rPr>
              <a:t>important events or accomplishments on projects</a:t>
            </a:r>
          </a:p>
          <a:p>
            <a:r>
              <a:rPr lang="en-US" dirty="0" smtClean="0"/>
              <a:t>Normally create milestone by </a:t>
            </a:r>
            <a:r>
              <a:rPr lang="en-US" dirty="0" smtClean="0">
                <a:solidFill>
                  <a:srgbClr val="C00000"/>
                </a:solidFill>
              </a:rPr>
              <a:t>entering tasks with a zero duration</a:t>
            </a:r>
            <a:r>
              <a:rPr lang="en-US" dirty="0" smtClean="0"/>
              <a:t>, or you can mark any task as a milestone</a:t>
            </a:r>
          </a:p>
          <a:p>
            <a:pPr lvl="1"/>
            <a:endParaRPr lang="en-US" dirty="0" smtClean="0"/>
          </a:p>
        </p:txBody>
      </p:sp>
      <p:sp>
        <p:nvSpPr>
          <p:cNvPr id="36866" name="Rectangle 2"/>
          <p:cNvSpPr>
            <a:spLocks noGrp="1" noChangeArrowheads="1"/>
          </p:cNvSpPr>
          <p:nvPr>
            <p:ph type="title"/>
          </p:nvPr>
        </p:nvSpPr>
        <p:spPr>
          <a:xfrm>
            <a:off x="381000" y="274638"/>
            <a:ext cx="8305800" cy="868362"/>
          </a:xfrm>
        </p:spPr>
        <p:txBody>
          <a:bodyPr>
            <a:normAutofit fontScale="90000"/>
          </a:bodyPr>
          <a:lstStyle/>
          <a:p>
            <a:r>
              <a:rPr lang="en-US" dirty="0" smtClean="0"/>
              <a:t>Adding Milestones to Gantt Charts</a:t>
            </a:r>
          </a:p>
        </p:txBody>
      </p:sp>
      <p:sp>
        <p:nvSpPr>
          <p:cNvPr id="6" name="Slide Number Placeholder 5"/>
          <p:cNvSpPr>
            <a:spLocks noGrp="1"/>
          </p:cNvSpPr>
          <p:nvPr>
            <p:ph type="sldNum" sz="quarter" idx="11"/>
          </p:nvPr>
        </p:nvSpPr>
        <p:spPr/>
        <p:txBody>
          <a:bodyPr/>
          <a:lstStyle/>
          <a:p>
            <a:pPr>
              <a:defRPr/>
            </a:pPr>
            <a:fld id="{2C850C89-3CD0-4104-9DBD-5E8728FD873E}" type="slidenum">
              <a:rPr lang="en-US" smtClean="0"/>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r>
              <a:rPr lang="en-US" dirty="0" smtClean="0">
                <a:solidFill>
                  <a:srgbClr val="009051"/>
                </a:solidFill>
              </a:rPr>
              <a:t>Milestones should be</a:t>
            </a:r>
          </a:p>
          <a:p>
            <a:pPr lvl="1"/>
            <a:r>
              <a:rPr lang="en-US" b="1" dirty="0" smtClean="0">
                <a:solidFill>
                  <a:srgbClr val="C00000"/>
                </a:solidFill>
              </a:rPr>
              <a:t>S</a:t>
            </a:r>
            <a:r>
              <a:rPr lang="en-US" dirty="0" smtClean="0"/>
              <a:t>pecific</a:t>
            </a:r>
          </a:p>
          <a:p>
            <a:pPr lvl="1"/>
            <a:r>
              <a:rPr lang="en-US" b="1" dirty="0" smtClean="0">
                <a:solidFill>
                  <a:srgbClr val="C00000"/>
                </a:solidFill>
              </a:rPr>
              <a:t>M</a:t>
            </a:r>
            <a:r>
              <a:rPr lang="en-US" dirty="0" smtClean="0"/>
              <a:t>easurable</a:t>
            </a:r>
          </a:p>
          <a:p>
            <a:pPr lvl="1"/>
            <a:r>
              <a:rPr lang="en-US" b="1" dirty="0" smtClean="0">
                <a:solidFill>
                  <a:srgbClr val="C00000"/>
                </a:solidFill>
              </a:rPr>
              <a:t>A</a:t>
            </a:r>
            <a:r>
              <a:rPr lang="en-US" dirty="0" smtClean="0"/>
              <a:t>ssignable</a:t>
            </a:r>
          </a:p>
          <a:p>
            <a:pPr lvl="1"/>
            <a:r>
              <a:rPr lang="en-US" b="1" dirty="0" smtClean="0">
                <a:solidFill>
                  <a:srgbClr val="C00000"/>
                </a:solidFill>
              </a:rPr>
              <a:t>R</a:t>
            </a:r>
            <a:r>
              <a:rPr lang="en-US" dirty="0" smtClean="0"/>
              <a:t>ealistic</a:t>
            </a:r>
          </a:p>
          <a:p>
            <a:pPr lvl="1"/>
            <a:r>
              <a:rPr lang="en-US" b="1" dirty="0" smtClean="0">
                <a:solidFill>
                  <a:srgbClr val="C00000"/>
                </a:solidFill>
              </a:rPr>
              <a:t>T</a:t>
            </a:r>
            <a:r>
              <a:rPr lang="en-US" dirty="0" smtClean="0"/>
              <a:t>ime-framed</a:t>
            </a:r>
          </a:p>
        </p:txBody>
      </p:sp>
      <p:sp>
        <p:nvSpPr>
          <p:cNvPr id="37890" name="Rectangle 2"/>
          <p:cNvSpPr>
            <a:spLocks noGrp="1" noChangeArrowheads="1"/>
          </p:cNvSpPr>
          <p:nvPr>
            <p:ph type="title"/>
          </p:nvPr>
        </p:nvSpPr>
        <p:spPr/>
        <p:txBody>
          <a:bodyPr/>
          <a:lstStyle/>
          <a:p>
            <a:r>
              <a:rPr lang="en-US" dirty="0" smtClean="0"/>
              <a:t>SMART Criteria</a:t>
            </a:r>
          </a:p>
        </p:txBody>
      </p:sp>
      <p:sp>
        <p:nvSpPr>
          <p:cNvPr id="6" name="Slide Number Placeholder 5"/>
          <p:cNvSpPr>
            <a:spLocks noGrp="1"/>
          </p:cNvSpPr>
          <p:nvPr>
            <p:ph type="sldNum" sz="quarter" idx="11"/>
          </p:nvPr>
        </p:nvSpPr>
        <p:spPr/>
        <p:txBody>
          <a:bodyPr/>
          <a:lstStyle/>
          <a:p>
            <a:pPr>
              <a:defRPr/>
            </a:pPr>
            <a:fld id="{F249AFF9-8771-4AA9-8D36-4C4D22991DE7}"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a:xfrm>
            <a:off x="381000" y="762000"/>
            <a:ext cx="8305800" cy="4572000"/>
          </a:xfrm>
        </p:spPr>
        <p:txBody>
          <a:bodyPr/>
          <a:lstStyle/>
          <a:p>
            <a:r>
              <a:rPr lang="en-US" sz="2400" dirty="0" smtClean="0"/>
              <a:t>Schedule risk is inherent in the development of complex systems. Luc Richard, the founder of www.projectmangler.com, suggests that project managers can </a:t>
            </a:r>
            <a:r>
              <a:rPr lang="en-US" sz="2400" u="sng" dirty="0" smtClean="0">
                <a:solidFill>
                  <a:srgbClr val="C00000"/>
                </a:solidFill>
              </a:rPr>
              <a:t>reduce schedule risk through project milestones</a:t>
            </a:r>
            <a:r>
              <a:rPr lang="en-US" sz="2400" dirty="0" smtClean="0"/>
              <a:t>, a best practice that involves identifying and tracking significant points or achievements in the project. </a:t>
            </a:r>
            <a:r>
              <a:rPr lang="en-US" sz="2400" dirty="0" smtClean="0">
                <a:solidFill>
                  <a:srgbClr val="009051"/>
                </a:solidFill>
              </a:rPr>
              <a:t>The five key points of using project milestones include the following:</a:t>
            </a:r>
          </a:p>
          <a:p>
            <a:pPr lvl="1">
              <a:buFont typeface="Wingdings 2" pitchFamily="18" charset="2"/>
              <a:buNone/>
            </a:pPr>
            <a:r>
              <a:rPr lang="en-US" sz="2000" dirty="0" smtClean="0"/>
              <a:t>1. </a:t>
            </a:r>
            <a:r>
              <a:rPr lang="en-US" sz="2000" dirty="0" smtClean="0">
                <a:solidFill>
                  <a:srgbClr val="0070C0"/>
                </a:solidFill>
              </a:rPr>
              <a:t>Define milestones early in the project and include them in the Gantt chart to provide a visual guide</a:t>
            </a:r>
          </a:p>
          <a:p>
            <a:pPr lvl="1">
              <a:buFont typeface="Wingdings 2" pitchFamily="18" charset="2"/>
              <a:buNone/>
            </a:pPr>
            <a:r>
              <a:rPr lang="en-US" sz="2000" dirty="0" smtClean="0">
                <a:solidFill>
                  <a:srgbClr val="0070C0"/>
                </a:solidFill>
              </a:rPr>
              <a:t>2. Keep milestones small and frequent</a:t>
            </a:r>
          </a:p>
          <a:p>
            <a:pPr lvl="1">
              <a:buFont typeface="Wingdings 2" pitchFamily="18" charset="2"/>
              <a:buNone/>
            </a:pPr>
            <a:r>
              <a:rPr lang="en-US" sz="2000" dirty="0" smtClean="0">
                <a:solidFill>
                  <a:srgbClr val="0070C0"/>
                </a:solidFill>
              </a:rPr>
              <a:t>3. The set of milestones must be all-encompassing (inclusive)</a:t>
            </a:r>
          </a:p>
          <a:p>
            <a:pPr lvl="1">
              <a:buFont typeface="Wingdings 2" pitchFamily="18" charset="2"/>
              <a:buNone/>
            </a:pPr>
            <a:r>
              <a:rPr lang="en-US" sz="2000" dirty="0" smtClean="0">
                <a:solidFill>
                  <a:srgbClr val="0070C0"/>
                </a:solidFill>
              </a:rPr>
              <a:t>4. Each milestone must be binary, meaning it is either complete or incomplete.</a:t>
            </a:r>
          </a:p>
          <a:p>
            <a:pPr lvl="1">
              <a:buFont typeface="Wingdings 2" pitchFamily="18" charset="2"/>
              <a:buNone/>
            </a:pPr>
            <a:r>
              <a:rPr lang="en-US" sz="2000" dirty="0" smtClean="0">
                <a:solidFill>
                  <a:srgbClr val="0070C0"/>
                </a:solidFill>
              </a:rPr>
              <a:t>5. Carefully </a:t>
            </a:r>
            <a:r>
              <a:rPr lang="en-US" sz="2000" u="sng" dirty="0" smtClean="0">
                <a:solidFill>
                  <a:srgbClr val="0070C0"/>
                </a:solidFill>
              </a:rPr>
              <a:t>monitor the critical path</a:t>
            </a:r>
          </a:p>
        </p:txBody>
      </p:sp>
      <p:sp>
        <p:nvSpPr>
          <p:cNvPr id="38914" name="Title 1"/>
          <p:cNvSpPr>
            <a:spLocks noGrp="1"/>
          </p:cNvSpPr>
          <p:nvPr>
            <p:ph type="title"/>
          </p:nvPr>
        </p:nvSpPr>
        <p:spPr>
          <a:xfrm>
            <a:off x="381000" y="274638"/>
            <a:ext cx="8305800" cy="563562"/>
          </a:xfrm>
        </p:spPr>
        <p:txBody>
          <a:bodyPr>
            <a:normAutofit fontScale="90000"/>
          </a:bodyPr>
          <a:lstStyle/>
          <a:p>
            <a:r>
              <a:rPr lang="en-US" dirty="0" smtClean="0"/>
              <a:t>Best Practice</a:t>
            </a:r>
          </a:p>
        </p:txBody>
      </p:sp>
      <p:sp>
        <p:nvSpPr>
          <p:cNvPr id="5" name="Slide Number Placeholder 4"/>
          <p:cNvSpPr>
            <a:spLocks noGrp="1"/>
          </p:cNvSpPr>
          <p:nvPr>
            <p:ph type="sldNum" sz="quarter" idx="11"/>
          </p:nvPr>
        </p:nvSpPr>
        <p:spPr/>
        <p:txBody>
          <a:bodyPr/>
          <a:lstStyle/>
          <a:p>
            <a:pPr>
              <a:defRPr/>
            </a:pPr>
            <a:fld id="{99979918-EED6-4DDB-A923-FD1FF82340CB}"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0"/>
            <a:ext cx="8229600" cy="1143000"/>
          </a:xfrm>
        </p:spPr>
        <p:txBody>
          <a:bodyPr>
            <a:normAutofit fontScale="90000"/>
          </a:bodyPr>
          <a:lstStyle/>
          <a:p>
            <a:r>
              <a:rPr lang="en-US" sz="3600" dirty="0" smtClean="0"/>
              <a:t>Figure 6-7. Sample Tracking Gantt Chart</a:t>
            </a:r>
            <a:endParaRPr lang="en-US" sz="4400" dirty="0" smtClean="0"/>
          </a:p>
        </p:txBody>
      </p:sp>
      <p:sp>
        <p:nvSpPr>
          <p:cNvPr id="6" name="Slide Number Placeholder 5"/>
          <p:cNvSpPr>
            <a:spLocks noGrp="1"/>
          </p:cNvSpPr>
          <p:nvPr>
            <p:ph type="sldNum" sz="quarter" idx="11"/>
          </p:nvPr>
        </p:nvSpPr>
        <p:spPr/>
        <p:txBody>
          <a:bodyPr/>
          <a:lstStyle/>
          <a:p>
            <a:pPr>
              <a:buFontTx/>
              <a:buNone/>
              <a:defRPr/>
            </a:pPr>
            <a:fld id="{AFC8D2FF-D138-478B-A589-5C463DE2B723}" type="slidenum">
              <a:rPr lang="en-US" smtClean="0"/>
              <a:pPr>
                <a:buFontTx/>
                <a:buNone/>
                <a:defRPr/>
              </a:pPr>
              <a:t>39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57255"/>
            <a:ext cx="8610599" cy="4987627"/>
          </a:xfrm>
          <a:prstGeom prst="rect">
            <a:avLst/>
          </a:prstGeom>
        </p:spPr>
      </p:pic>
      <p:sp>
        <p:nvSpPr>
          <p:cNvPr id="5" name="Minus 4"/>
          <p:cNvSpPr/>
          <p:nvPr/>
        </p:nvSpPr>
        <p:spPr>
          <a:xfrm>
            <a:off x="1676400" y="5944882"/>
            <a:ext cx="1752600" cy="45719"/>
          </a:xfrm>
          <a:prstGeom prst="mathMinus">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6705600" y="5922022"/>
            <a:ext cx="2438400" cy="45719"/>
          </a:xfrm>
          <a:prstGeom prst="mathMinus">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inus 7"/>
          <p:cNvSpPr/>
          <p:nvPr/>
        </p:nvSpPr>
        <p:spPr>
          <a:xfrm flipV="1">
            <a:off x="2590800" y="1249680"/>
            <a:ext cx="2057400" cy="45719"/>
          </a:xfrm>
          <a:prstGeom prst="mathMinus">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4294967295"/>
          </p:nvPr>
        </p:nvSpPr>
        <p:spPr>
          <a:xfrm>
            <a:off x="8610600" y="6492875"/>
            <a:ext cx="533400" cy="365125"/>
          </a:xfrm>
          <a:prstGeom prst="rect">
            <a:avLst/>
          </a:prstGeom>
        </p:spPr>
        <p:txBody>
          <a:bodyPr/>
          <a:lstStyle/>
          <a:p>
            <a:pPr>
              <a:defRPr/>
            </a:pPr>
            <a:fld id="{1953F6A9-037C-4679-A974-5A2F60203CED}" type="slidenum">
              <a:rPr lang="en-US" smtClean="0"/>
              <a:pPr>
                <a:defRPr/>
              </a:pPr>
              <a:t>4</a:t>
            </a:fld>
            <a:endParaRPr lang="en-US" dirty="0"/>
          </a:p>
        </p:txBody>
      </p:sp>
      <p:pic>
        <p:nvPicPr>
          <p:cNvPr id="18434" name="Picture 2" descr="mage result for pmp pmi project monito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Left Arrow 1"/>
          <p:cNvSpPr/>
          <p:nvPr/>
        </p:nvSpPr>
        <p:spPr>
          <a:xfrm rot="20220923">
            <a:off x="8271542" y="1218353"/>
            <a:ext cx="838200" cy="30480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35877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381000" y="1143000"/>
            <a:ext cx="8186738" cy="4791075"/>
          </a:xfrm>
        </p:spPr>
        <p:txBody>
          <a:bodyPr/>
          <a:lstStyle/>
          <a:p>
            <a:pPr>
              <a:lnSpc>
                <a:spcPct val="90000"/>
              </a:lnSpc>
            </a:pPr>
            <a:r>
              <a:rPr lang="en-US" b="1" dirty="0" smtClean="0">
                <a:solidFill>
                  <a:srgbClr val="009051"/>
                </a:solidFill>
              </a:rPr>
              <a:t>CPM</a:t>
            </a:r>
            <a:r>
              <a:rPr lang="en-US" dirty="0" smtClean="0"/>
              <a:t> is a network diagramming technique used to </a:t>
            </a:r>
            <a:r>
              <a:rPr lang="en-US" dirty="0" smtClean="0">
                <a:solidFill>
                  <a:srgbClr val="C00000"/>
                </a:solidFill>
              </a:rPr>
              <a:t>predict total project dura</a:t>
            </a:r>
            <a:r>
              <a:rPr lang="en-US" dirty="0" smtClean="0"/>
              <a:t>tion</a:t>
            </a:r>
          </a:p>
          <a:p>
            <a:pPr>
              <a:lnSpc>
                <a:spcPct val="90000"/>
              </a:lnSpc>
            </a:pPr>
            <a:r>
              <a:rPr lang="en-US" dirty="0" smtClean="0"/>
              <a:t>A </a:t>
            </a:r>
            <a:r>
              <a:rPr lang="en-US" b="1" dirty="0" smtClean="0">
                <a:solidFill>
                  <a:srgbClr val="009051"/>
                </a:solidFill>
              </a:rPr>
              <a:t>critical path</a:t>
            </a:r>
            <a:r>
              <a:rPr lang="en-US" dirty="0" smtClean="0">
                <a:solidFill>
                  <a:srgbClr val="009051"/>
                </a:solidFill>
              </a:rPr>
              <a:t> </a:t>
            </a:r>
            <a:r>
              <a:rPr lang="en-US" dirty="0" smtClean="0"/>
              <a:t>for a project is the series of activities that determines </a:t>
            </a:r>
            <a:r>
              <a:rPr lang="en-US" dirty="0" smtClean="0">
                <a:solidFill>
                  <a:srgbClr val="C00000"/>
                </a:solidFill>
              </a:rPr>
              <a:t>the </a:t>
            </a:r>
            <a:r>
              <a:rPr lang="en-US" i="1" dirty="0" smtClean="0">
                <a:solidFill>
                  <a:srgbClr val="C00000"/>
                </a:solidFill>
              </a:rPr>
              <a:t>earliest time</a:t>
            </a:r>
            <a:r>
              <a:rPr lang="en-US" dirty="0" smtClean="0">
                <a:solidFill>
                  <a:srgbClr val="C00000"/>
                </a:solidFill>
              </a:rPr>
              <a:t> </a:t>
            </a:r>
            <a:r>
              <a:rPr lang="en-US" dirty="0" smtClean="0"/>
              <a:t>by which the project can be completed</a:t>
            </a:r>
          </a:p>
          <a:p>
            <a:pPr>
              <a:lnSpc>
                <a:spcPct val="90000"/>
              </a:lnSpc>
            </a:pPr>
            <a:r>
              <a:rPr lang="en-US" dirty="0" smtClean="0"/>
              <a:t>The </a:t>
            </a:r>
            <a:r>
              <a:rPr lang="en-US" dirty="0" smtClean="0">
                <a:solidFill>
                  <a:srgbClr val="009051"/>
                </a:solidFill>
              </a:rPr>
              <a:t>critical path </a:t>
            </a:r>
            <a:r>
              <a:rPr lang="en-US" dirty="0" smtClean="0"/>
              <a:t>is the </a:t>
            </a:r>
            <a:r>
              <a:rPr lang="en-US" i="1" u="sng" dirty="0" smtClean="0">
                <a:solidFill>
                  <a:srgbClr val="C00000"/>
                </a:solidFill>
              </a:rPr>
              <a:t>longest path</a:t>
            </a:r>
            <a:r>
              <a:rPr lang="en-US" u="sng" dirty="0" smtClean="0">
                <a:solidFill>
                  <a:srgbClr val="C00000"/>
                </a:solidFill>
              </a:rPr>
              <a:t> </a:t>
            </a:r>
            <a:r>
              <a:rPr lang="en-US" dirty="0" smtClean="0"/>
              <a:t>through the network diagram and </a:t>
            </a:r>
            <a:r>
              <a:rPr lang="en-US" dirty="0" smtClean="0">
                <a:solidFill>
                  <a:srgbClr val="C00000"/>
                </a:solidFill>
              </a:rPr>
              <a:t>has the least amount of</a:t>
            </a:r>
            <a:r>
              <a:rPr lang="en-US" b="1" dirty="0" smtClean="0">
                <a:solidFill>
                  <a:srgbClr val="C00000"/>
                </a:solidFill>
              </a:rPr>
              <a:t> </a:t>
            </a:r>
            <a:r>
              <a:rPr lang="en-US" dirty="0" smtClean="0">
                <a:solidFill>
                  <a:srgbClr val="C00000"/>
                </a:solidFill>
              </a:rPr>
              <a:t>slack or float</a:t>
            </a:r>
          </a:p>
          <a:p>
            <a:pPr>
              <a:lnSpc>
                <a:spcPct val="90000"/>
              </a:lnSpc>
            </a:pPr>
            <a:r>
              <a:rPr lang="en-US" b="1" dirty="0" smtClean="0">
                <a:solidFill>
                  <a:srgbClr val="009051"/>
                </a:solidFill>
              </a:rPr>
              <a:t>Slack</a:t>
            </a:r>
            <a:r>
              <a:rPr lang="en-US" b="1" dirty="0" smtClean="0"/>
              <a:t> </a:t>
            </a:r>
            <a:r>
              <a:rPr lang="en-US" dirty="0" smtClean="0"/>
              <a:t>or</a:t>
            </a:r>
            <a:r>
              <a:rPr lang="en-US" b="1" dirty="0" smtClean="0"/>
              <a:t> </a:t>
            </a:r>
            <a:r>
              <a:rPr lang="en-US" b="1" dirty="0" smtClean="0">
                <a:solidFill>
                  <a:srgbClr val="009051"/>
                </a:solidFill>
              </a:rPr>
              <a:t>float</a:t>
            </a:r>
            <a:r>
              <a:rPr lang="en-US" dirty="0" smtClean="0">
                <a:solidFill>
                  <a:srgbClr val="009051"/>
                </a:solidFill>
              </a:rPr>
              <a:t> </a:t>
            </a:r>
            <a:r>
              <a:rPr lang="en-US" dirty="0" smtClean="0"/>
              <a:t>is</a:t>
            </a:r>
            <a:r>
              <a:rPr lang="en-US" b="1" dirty="0" smtClean="0"/>
              <a:t> </a:t>
            </a:r>
            <a:r>
              <a:rPr lang="en-US" dirty="0" smtClean="0"/>
              <a:t>the </a:t>
            </a:r>
            <a:r>
              <a:rPr lang="en-US" dirty="0" smtClean="0">
                <a:solidFill>
                  <a:srgbClr val="C00000"/>
                </a:solidFill>
              </a:rPr>
              <a:t>amount of time an activity may be delayed without delaying a </a:t>
            </a:r>
            <a:r>
              <a:rPr lang="en-US" u="sng" dirty="0" smtClean="0">
                <a:solidFill>
                  <a:srgbClr val="C00000"/>
                </a:solidFill>
              </a:rPr>
              <a:t>succeeding activity or the project finish date</a:t>
            </a:r>
          </a:p>
        </p:txBody>
      </p:sp>
      <p:sp>
        <p:nvSpPr>
          <p:cNvPr id="40962" name="Rectangle 2"/>
          <p:cNvSpPr>
            <a:spLocks noGrp="1" noChangeArrowheads="1"/>
          </p:cNvSpPr>
          <p:nvPr>
            <p:ph type="title"/>
          </p:nvPr>
        </p:nvSpPr>
        <p:spPr>
          <a:xfrm>
            <a:off x="381000" y="274638"/>
            <a:ext cx="8305800" cy="715962"/>
          </a:xfrm>
        </p:spPr>
        <p:txBody>
          <a:bodyPr>
            <a:normAutofit fontScale="90000"/>
          </a:bodyPr>
          <a:lstStyle/>
          <a:p>
            <a:r>
              <a:rPr lang="en-US" dirty="0" smtClean="0"/>
              <a:t>Critical Path Method (CPM)</a:t>
            </a:r>
          </a:p>
        </p:txBody>
      </p:sp>
      <p:sp>
        <p:nvSpPr>
          <p:cNvPr id="6" name="Slide Number Placeholder 5"/>
          <p:cNvSpPr>
            <a:spLocks noGrp="1"/>
          </p:cNvSpPr>
          <p:nvPr>
            <p:ph type="sldNum" sz="quarter" idx="11"/>
          </p:nvPr>
        </p:nvSpPr>
        <p:spPr/>
        <p:txBody>
          <a:bodyPr/>
          <a:lstStyle/>
          <a:p>
            <a:pPr>
              <a:defRPr/>
            </a:pPr>
            <a:fld id="{EBA1AB2D-5DFB-4950-AF7C-9D232B8F5198}"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r>
              <a:rPr lang="en-US" dirty="0" smtClean="0"/>
              <a:t>First develop a good network diagram</a:t>
            </a:r>
          </a:p>
          <a:p>
            <a:r>
              <a:rPr lang="en-US" dirty="0" smtClean="0"/>
              <a:t>Add the duration estimates for all activities on each path through the network diagram</a:t>
            </a:r>
          </a:p>
          <a:p>
            <a:r>
              <a:rPr lang="en-US" dirty="0" smtClean="0"/>
              <a:t>The longest path is the critical path</a:t>
            </a:r>
          </a:p>
          <a:p>
            <a:r>
              <a:rPr lang="en-US" dirty="0" smtClean="0"/>
              <a:t>If </a:t>
            </a:r>
            <a:r>
              <a:rPr lang="en-US" dirty="0" smtClean="0">
                <a:solidFill>
                  <a:srgbClr val="C00000"/>
                </a:solidFill>
              </a:rPr>
              <a:t>one or more of the activitie</a:t>
            </a:r>
            <a:r>
              <a:rPr lang="en-US" dirty="0" smtClean="0"/>
              <a:t>s on </a:t>
            </a:r>
            <a:r>
              <a:rPr lang="en-US" dirty="0" smtClean="0">
                <a:solidFill>
                  <a:srgbClr val="C00000"/>
                </a:solidFill>
              </a:rPr>
              <a:t>the critical path </a:t>
            </a:r>
            <a:r>
              <a:rPr lang="en-US" dirty="0" smtClean="0"/>
              <a:t>takes longer than planned, the </a:t>
            </a:r>
            <a:r>
              <a:rPr lang="en-US" dirty="0" smtClean="0">
                <a:solidFill>
                  <a:srgbClr val="C00000"/>
                </a:solidFill>
              </a:rPr>
              <a:t>whole project schedule will slip </a:t>
            </a:r>
            <a:r>
              <a:rPr lang="en-US" i="1" u="sng" dirty="0" smtClean="0"/>
              <a:t>unless</a:t>
            </a:r>
            <a:r>
              <a:rPr lang="en-US" u="sng" dirty="0" smtClean="0"/>
              <a:t> the project manager takes corrective action</a:t>
            </a:r>
          </a:p>
        </p:txBody>
      </p:sp>
      <p:sp>
        <p:nvSpPr>
          <p:cNvPr id="41986" name="Rectangle 2"/>
          <p:cNvSpPr>
            <a:spLocks noGrp="1" noChangeArrowheads="1"/>
          </p:cNvSpPr>
          <p:nvPr>
            <p:ph type="title"/>
          </p:nvPr>
        </p:nvSpPr>
        <p:spPr/>
        <p:txBody>
          <a:bodyPr/>
          <a:lstStyle/>
          <a:p>
            <a:r>
              <a:rPr lang="en-US" dirty="0" smtClean="0"/>
              <a:t>Calculating the Critical Path</a:t>
            </a:r>
          </a:p>
        </p:txBody>
      </p:sp>
      <p:sp>
        <p:nvSpPr>
          <p:cNvPr id="6" name="Slide Number Placeholder 5"/>
          <p:cNvSpPr>
            <a:spLocks noGrp="1"/>
          </p:cNvSpPr>
          <p:nvPr>
            <p:ph type="sldNum" sz="quarter" idx="11"/>
          </p:nvPr>
        </p:nvSpPr>
        <p:spPr/>
        <p:txBody>
          <a:bodyPr/>
          <a:lstStyle/>
          <a:p>
            <a:pPr>
              <a:defRPr/>
            </a:pPr>
            <a:fld id="{F82DCDDA-7202-4BF8-8035-48F69F05CA08}"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52400"/>
            <a:ext cx="8229600" cy="1143000"/>
          </a:xfrm>
        </p:spPr>
        <p:txBody>
          <a:bodyPr>
            <a:normAutofit fontScale="90000"/>
          </a:bodyPr>
          <a:lstStyle/>
          <a:p>
            <a:r>
              <a:rPr lang="en-US" sz="3600" dirty="0" smtClean="0"/>
              <a:t>Figure 6-8.  Determining the Critical Path for Project X</a:t>
            </a:r>
          </a:p>
        </p:txBody>
      </p:sp>
      <p:sp>
        <p:nvSpPr>
          <p:cNvPr id="6" name="Slide Number Placeholder 5"/>
          <p:cNvSpPr>
            <a:spLocks noGrp="1"/>
          </p:cNvSpPr>
          <p:nvPr>
            <p:ph type="sldNum" sz="quarter" idx="11"/>
          </p:nvPr>
        </p:nvSpPr>
        <p:spPr/>
        <p:txBody>
          <a:bodyPr/>
          <a:lstStyle/>
          <a:p>
            <a:pPr>
              <a:buFontTx/>
              <a:buNone/>
              <a:defRPr/>
            </a:pPr>
            <a:fld id="{EDDB1B10-3CAF-48B2-BF53-B898F606F6FD}" type="slidenum">
              <a:rPr lang="en-US" smtClean="0"/>
              <a:pPr>
                <a:buFontTx/>
                <a:buNone/>
                <a:defRPr/>
              </a:pPr>
              <a:t>42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55594"/>
            <a:ext cx="7467600" cy="5071280"/>
          </a:xfrm>
          <a:prstGeom prst="rect">
            <a:avLst/>
          </a:prstGeom>
        </p:spPr>
      </p:pic>
      <p:sp>
        <p:nvSpPr>
          <p:cNvPr id="3" name="Left Arrow 2"/>
          <p:cNvSpPr/>
          <p:nvPr/>
        </p:nvSpPr>
        <p:spPr>
          <a:xfrm>
            <a:off x="5791200" y="4495800"/>
            <a:ext cx="1371600" cy="121919"/>
          </a:xfrm>
          <a:prstGeom prst="leftArrow">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381000" y="990600"/>
            <a:ext cx="8763000" cy="4791075"/>
          </a:xfrm>
        </p:spPr>
        <p:txBody>
          <a:bodyPr/>
          <a:lstStyle/>
          <a:p>
            <a:pPr>
              <a:lnSpc>
                <a:spcPct val="90000"/>
              </a:lnSpc>
            </a:pPr>
            <a:r>
              <a:rPr lang="en-US" dirty="0" smtClean="0"/>
              <a:t>A project team at Apple computer put a stuffed gorilla on the top of the cubicle of the person currently managing critical task</a:t>
            </a:r>
          </a:p>
          <a:p>
            <a:pPr>
              <a:lnSpc>
                <a:spcPct val="90000"/>
              </a:lnSpc>
            </a:pPr>
            <a:r>
              <a:rPr lang="en-US" dirty="0" smtClean="0"/>
              <a:t>The critical path is </a:t>
            </a:r>
            <a:r>
              <a:rPr lang="en-US" i="1" dirty="0" smtClean="0"/>
              <a:t>not</a:t>
            </a:r>
            <a:r>
              <a:rPr lang="en-US" dirty="0" smtClean="0"/>
              <a:t> the one with all the critical activities; it only </a:t>
            </a:r>
            <a:r>
              <a:rPr lang="en-US" dirty="0" smtClean="0">
                <a:solidFill>
                  <a:srgbClr val="C00000"/>
                </a:solidFill>
              </a:rPr>
              <a:t>accounts for time</a:t>
            </a:r>
          </a:p>
          <a:p>
            <a:pPr lvl="1">
              <a:lnSpc>
                <a:spcPct val="90000"/>
              </a:lnSpc>
            </a:pPr>
            <a:r>
              <a:rPr lang="en-US" dirty="0" smtClean="0"/>
              <a:t>Remember the example of </a:t>
            </a:r>
            <a:r>
              <a:rPr lang="en-US" b="1" i="1" dirty="0" smtClean="0"/>
              <a:t>growing grass</a:t>
            </a:r>
            <a:r>
              <a:rPr lang="en-US" dirty="0" smtClean="0"/>
              <a:t> being on the critical path for Disney’s Animal Kingdom</a:t>
            </a:r>
          </a:p>
          <a:p>
            <a:pPr>
              <a:lnSpc>
                <a:spcPct val="90000"/>
              </a:lnSpc>
            </a:pPr>
            <a:r>
              <a:rPr lang="en-US" u="sng" dirty="0" smtClean="0">
                <a:solidFill>
                  <a:srgbClr val="C00000"/>
                </a:solidFill>
              </a:rPr>
              <a:t>There can be more than one critical path if the lengths of two or more paths are the same</a:t>
            </a:r>
          </a:p>
          <a:p>
            <a:pPr>
              <a:lnSpc>
                <a:spcPct val="90000"/>
              </a:lnSpc>
            </a:pPr>
            <a:r>
              <a:rPr lang="en-US" dirty="0" smtClean="0"/>
              <a:t>The critical path can change as the project progresses</a:t>
            </a:r>
          </a:p>
        </p:txBody>
      </p:sp>
      <p:sp>
        <p:nvSpPr>
          <p:cNvPr id="44034" name="Rectangle 2"/>
          <p:cNvSpPr>
            <a:spLocks noGrp="1" noChangeArrowheads="1"/>
          </p:cNvSpPr>
          <p:nvPr>
            <p:ph type="title"/>
          </p:nvPr>
        </p:nvSpPr>
        <p:spPr>
          <a:xfrm>
            <a:off x="304800" y="304800"/>
            <a:ext cx="8229600" cy="533400"/>
          </a:xfrm>
        </p:spPr>
        <p:txBody>
          <a:bodyPr>
            <a:normAutofit fontScale="90000"/>
          </a:bodyPr>
          <a:lstStyle/>
          <a:p>
            <a:r>
              <a:rPr lang="en-US" dirty="0" smtClean="0"/>
              <a:t>More on the Critical Path</a:t>
            </a:r>
          </a:p>
        </p:txBody>
      </p:sp>
      <p:sp>
        <p:nvSpPr>
          <p:cNvPr id="6" name="Slide Number Placeholder 5"/>
          <p:cNvSpPr>
            <a:spLocks noGrp="1"/>
          </p:cNvSpPr>
          <p:nvPr>
            <p:ph type="sldNum" sz="quarter" idx="11"/>
          </p:nvPr>
        </p:nvSpPr>
        <p:spPr/>
        <p:txBody>
          <a:bodyPr/>
          <a:lstStyle/>
          <a:p>
            <a:pPr>
              <a:defRPr/>
            </a:pPr>
            <a:fld id="{327EFD98-32E8-47AF-9D63-9557A0890FDF}" type="slidenum">
              <a:rPr lang="en-US" smtClean="0"/>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304800" y="1371600"/>
            <a:ext cx="8534400" cy="5029200"/>
          </a:xfrm>
        </p:spPr>
        <p:txBody>
          <a:bodyPr/>
          <a:lstStyle/>
          <a:p>
            <a:r>
              <a:rPr lang="en-US" b="1" dirty="0" smtClean="0">
                <a:solidFill>
                  <a:srgbClr val="009051"/>
                </a:solidFill>
              </a:rPr>
              <a:t>Free slack </a:t>
            </a:r>
            <a:r>
              <a:rPr lang="en-US" dirty="0" smtClean="0"/>
              <a:t>or</a:t>
            </a:r>
            <a:r>
              <a:rPr lang="en-US" b="1" dirty="0" smtClean="0"/>
              <a:t> </a:t>
            </a:r>
            <a:r>
              <a:rPr lang="en-US" b="1" dirty="0" smtClean="0">
                <a:solidFill>
                  <a:srgbClr val="009051"/>
                </a:solidFill>
              </a:rPr>
              <a:t>free float</a:t>
            </a:r>
            <a:r>
              <a:rPr lang="en-US" dirty="0" smtClean="0">
                <a:solidFill>
                  <a:srgbClr val="009051"/>
                </a:solidFill>
              </a:rPr>
              <a:t> </a:t>
            </a:r>
            <a:r>
              <a:rPr lang="en-US" dirty="0" smtClean="0"/>
              <a:t>is the </a:t>
            </a:r>
            <a:r>
              <a:rPr lang="en-US" dirty="0" smtClean="0">
                <a:solidFill>
                  <a:srgbClr val="C00000"/>
                </a:solidFill>
              </a:rPr>
              <a:t>amount of time an activity can be delayed without delaying the early start of </a:t>
            </a:r>
            <a:r>
              <a:rPr lang="en-US" u="sng" dirty="0" smtClean="0">
                <a:solidFill>
                  <a:srgbClr val="C00000"/>
                </a:solidFill>
              </a:rPr>
              <a:t>any immediately following activities</a:t>
            </a:r>
          </a:p>
          <a:p>
            <a:r>
              <a:rPr lang="en-US" b="1" dirty="0" smtClean="0">
                <a:solidFill>
                  <a:srgbClr val="009051"/>
                </a:solidFill>
              </a:rPr>
              <a:t>Total slack </a:t>
            </a:r>
            <a:r>
              <a:rPr lang="en-US" dirty="0" smtClean="0"/>
              <a:t>or</a:t>
            </a:r>
            <a:r>
              <a:rPr lang="en-US" b="1" dirty="0" smtClean="0"/>
              <a:t> </a:t>
            </a:r>
            <a:r>
              <a:rPr lang="en-US" b="1" dirty="0" smtClean="0">
                <a:solidFill>
                  <a:srgbClr val="009051"/>
                </a:solidFill>
              </a:rPr>
              <a:t>total float</a:t>
            </a:r>
            <a:r>
              <a:rPr lang="en-US" dirty="0" smtClean="0">
                <a:solidFill>
                  <a:srgbClr val="009051"/>
                </a:solidFill>
              </a:rPr>
              <a:t> </a:t>
            </a:r>
            <a:r>
              <a:rPr lang="en-US" dirty="0" smtClean="0"/>
              <a:t>is the </a:t>
            </a:r>
            <a:r>
              <a:rPr lang="en-US" dirty="0" smtClean="0">
                <a:solidFill>
                  <a:srgbClr val="C00000"/>
                </a:solidFill>
              </a:rPr>
              <a:t>amount of time an activity may be delayed from its early start </a:t>
            </a:r>
            <a:r>
              <a:rPr lang="en-US" u="sng" dirty="0" smtClean="0">
                <a:solidFill>
                  <a:srgbClr val="C00000"/>
                </a:solidFill>
              </a:rPr>
              <a:t>without delaying the planned project finish date</a:t>
            </a:r>
          </a:p>
          <a:p>
            <a:r>
              <a:rPr lang="en-US" dirty="0" smtClean="0"/>
              <a:t>A </a:t>
            </a:r>
            <a:r>
              <a:rPr lang="en-US" b="1" dirty="0" smtClean="0">
                <a:solidFill>
                  <a:srgbClr val="009051"/>
                </a:solidFill>
              </a:rPr>
              <a:t>forward pass</a:t>
            </a:r>
            <a:r>
              <a:rPr lang="en-US" dirty="0" smtClean="0">
                <a:solidFill>
                  <a:srgbClr val="009051"/>
                </a:solidFill>
              </a:rPr>
              <a:t> </a:t>
            </a:r>
            <a:r>
              <a:rPr lang="en-US" dirty="0" smtClean="0"/>
              <a:t>through the network diagram determines the </a:t>
            </a:r>
            <a:r>
              <a:rPr lang="en-US" dirty="0" smtClean="0">
                <a:solidFill>
                  <a:srgbClr val="C00000"/>
                </a:solidFill>
              </a:rPr>
              <a:t>early start and finish dates</a:t>
            </a:r>
          </a:p>
          <a:p>
            <a:r>
              <a:rPr lang="en-US" dirty="0" smtClean="0"/>
              <a:t>A </a:t>
            </a:r>
            <a:r>
              <a:rPr lang="en-US" b="1" dirty="0" smtClean="0">
                <a:solidFill>
                  <a:srgbClr val="009051"/>
                </a:solidFill>
              </a:rPr>
              <a:t>backward pass</a:t>
            </a:r>
            <a:r>
              <a:rPr lang="en-US" dirty="0" smtClean="0">
                <a:solidFill>
                  <a:srgbClr val="009051"/>
                </a:solidFill>
              </a:rPr>
              <a:t> </a:t>
            </a:r>
            <a:r>
              <a:rPr lang="en-US" dirty="0" smtClean="0"/>
              <a:t>determines the </a:t>
            </a:r>
            <a:r>
              <a:rPr lang="en-US" dirty="0" smtClean="0">
                <a:solidFill>
                  <a:srgbClr val="009051"/>
                </a:solidFill>
              </a:rPr>
              <a:t>late start and finish dates</a:t>
            </a:r>
          </a:p>
        </p:txBody>
      </p:sp>
      <p:sp>
        <p:nvSpPr>
          <p:cNvPr id="45058" name="Rectangle 2"/>
          <p:cNvSpPr>
            <a:spLocks noGrp="1" noChangeArrowheads="1"/>
          </p:cNvSpPr>
          <p:nvPr>
            <p:ph type="title"/>
          </p:nvPr>
        </p:nvSpPr>
        <p:spPr>
          <a:xfrm>
            <a:off x="457200" y="152400"/>
            <a:ext cx="8229600" cy="1143000"/>
          </a:xfrm>
        </p:spPr>
        <p:txBody>
          <a:bodyPr>
            <a:normAutofit fontScale="90000"/>
          </a:bodyPr>
          <a:lstStyle/>
          <a:p>
            <a:r>
              <a:rPr lang="en-US" dirty="0" smtClean="0"/>
              <a:t>Using Critical Path Analysis to Make Schedule Trade-offs</a:t>
            </a:r>
          </a:p>
        </p:txBody>
      </p:sp>
      <p:sp>
        <p:nvSpPr>
          <p:cNvPr id="6" name="Slide Number Placeholder 5"/>
          <p:cNvSpPr>
            <a:spLocks noGrp="1"/>
          </p:cNvSpPr>
          <p:nvPr>
            <p:ph type="sldNum" sz="quarter" idx="11"/>
          </p:nvPr>
        </p:nvSpPr>
        <p:spPr/>
        <p:txBody>
          <a:bodyPr/>
          <a:lstStyle/>
          <a:p>
            <a:pPr>
              <a:defRPr/>
            </a:pPr>
            <a:fld id="{5B2878E0-1EF5-4F6D-8CB8-2F1B4519DBDE}" type="slidenum">
              <a:rPr lang="en-US" smtClean="0"/>
              <a:pPr>
                <a:defRPr/>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sz="3600" dirty="0" smtClean="0"/>
              <a:t>Figure 6-9. Calculating Early and Late Start and Finish Dates</a:t>
            </a:r>
          </a:p>
        </p:txBody>
      </p:sp>
      <p:sp>
        <p:nvSpPr>
          <p:cNvPr id="6" name="Slide Number Placeholder 5"/>
          <p:cNvSpPr>
            <a:spLocks noGrp="1"/>
          </p:cNvSpPr>
          <p:nvPr>
            <p:ph type="sldNum" sz="quarter" idx="11"/>
          </p:nvPr>
        </p:nvSpPr>
        <p:spPr/>
        <p:txBody>
          <a:bodyPr/>
          <a:lstStyle/>
          <a:p>
            <a:pPr>
              <a:buFontTx/>
              <a:buNone/>
              <a:defRPr/>
            </a:pPr>
            <a:fld id="{F8342974-F2CB-4BB4-95AC-8FA379BE76BC}" type="slidenum">
              <a:rPr lang="en-US" smtClean="0"/>
              <a:pPr>
                <a:buFontTx/>
                <a:buNone/>
                <a:defRPr/>
              </a:pPr>
              <a:t>45</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371600"/>
            <a:ext cx="7315199" cy="5021977"/>
          </a:xfrm>
          <a:prstGeom prst="rect">
            <a:avLst/>
          </a:prstGeom>
        </p:spPr>
      </p:pic>
      <p:sp>
        <p:nvSpPr>
          <p:cNvPr id="3" name="TextBox 2"/>
          <p:cNvSpPr txBox="1"/>
          <p:nvPr/>
        </p:nvSpPr>
        <p:spPr>
          <a:xfrm>
            <a:off x="2388177" y="4800600"/>
            <a:ext cx="609600" cy="338554"/>
          </a:xfrm>
          <a:prstGeom prst="rect">
            <a:avLst/>
          </a:prstGeom>
          <a:noFill/>
        </p:spPr>
        <p:txBody>
          <a:bodyPr wrap="square" rtlCol="0">
            <a:spAutoFit/>
          </a:bodyPr>
          <a:lstStyle/>
          <a:p>
            <a:r>
              <a:rPr lang="en-US" sz="1600" smtClean="0">
                <a:solidFill>
                  <a:srgbClr val="C00000"/>
                </a:solidFill>
              </a:rPr>
              <a:t>CP</a:t>
            </a:r>
            <a:endParaRPr lang="en-US" sz="1600">
              <a:solidFill>
                <a:srgbClr val="C00000"/>
              </a:solidFill>
            </a:endParaRPr>
          </a:p>
        </p:txBody>
      </p:sp>
      <p:sp>
        <p:nvSpPr>
          <p:cNvPr id="7" name="TextBox 6"/>
          <p:cNvSpPr txBox="1"/>
          <p:nvPr/>
        </p:nvSpPr>
        <p:spPr>
          <a:xfrm>
            <a:off x="3505200" y="5638800"/>
            <a:ext cx="609600" cy="338554"/>
          </a:xfrm>
          <a:prstGeom prst="rect">
            <a:avLst/>
          </a:prstGeom>
          <a:noFill/>
        </p:spPr>
        <p:txBody>
          <a:bodyPr wrap="square" rtlCol="0">
            <a:spAutoFit/>
          </a:bodyPr>
          <a:lstStyle/>
          <a:p>
            <a:r>
              <a:rPr lang="en-US" sz="1600" smtClean="0">
                <a:solidFill>
                  <a:srgbClr val="C00000"/>
                </a:solidFill>
              </a:rPr>
              <a:t>CP</a:t>
            </a:r>
            <a:endParaRPr lang="en-US" sz="1600">
              <a:solidFill>
                <a:srgbClr val="C00000"/>
              </a:solidFill>
            </a:endParaRPr>
          </a:p>
        </p:txBody>
      </p:sp>
      <p:sp>
        <p:nvSpPr>
          <p:cNvPr id="8" name="TextBox 7"/>
          <p:cNvSpPr txBox="1"/>
          <p:nvPr/>
        </p:nvSpPr>
        <p:spPr>
          <a:xfrm>
            <a:off x="4651663" y="4631323"/>
            <a:ext cx="609600" cy="338554"/>
          </a:xfrm>
          <a:prstGeom prst="rect">
            <a:avLst/>
          </a:prstGeom>
          <a:noFill/>
        </p:spPr>
        <p:txBody>
          <a:bodyPr wrap="square" rtlCol="0">
            <a:spAutoFit/>
          </a:bodyPr>
          <a:lstStyle/>
          <a:p>
            <a:r>
              <a:rPr lang="en-US" sz="1600" smtClean="0">
                <a:solidFill>
                  <a:srgbClr val="C00000"/>
                </a:solidFill>
              </a:rPr>
              <a:t>CP</a:t>
            </a:r>
            <a:endParaRPr lang="en-US" sz="1600">
              <a:solidFill>
                <a:srgbClr val="C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r>
              <a:rPr lang="en-US" dirty="0" smtClean="0"/>
              <a:t>Table 6-1. Free and Total Float or Slack for Project X</a:t>
            </a:r>
          </a:p>
        </p:txBody>
      </p:sp>
      <p:sp>
        <p:nvSpPr>
          <p:cNvPr id="6" name="Slide Number Placeholder 5"/>
          <p:cNvSpPr>
            <a:spLocks noGrp="1"/>
          </p:cNvSpPr>
          <p:nvPr>
            <p:ph type="sldNum" sz="quarter" idx="11"/>
          </p:nvPr>
        </p:nvSpPr>
        <p:spPr/>
        <p:txBody>
          <a:bodyPr/>
          <a:lstStyle/>
          <a:p>
            <a:pPr>
              <a:buFontTx/>
              <a:buNone/>
              <a:defRPr/>
            </a:pPr>
            <a:fld id="{F90057A4-7251-44EB-9BBB-5BB8364155F3}" type="slidenum">
              <a:rPr lang="en-US" smtClean="0"/>
              <a:pPr>
                <a:buFontTx/>
                <a:buNone/>
                <a:defRPr/>
              </a:pPr>
              <a:t>46</a:t>
            </a:fld>
            <a:endParaRPr lang="en-US" dirty="0"/>
          </a:p>
        </p:txBody>
      </p:sp>
      <p:pic>
        <p:nvPicPr>
          <p:cNvPr id="47110" name="Picture 6"/>
          <p:cNvPicPr>
            <a:picLocks noChangeAspect="1" noChangeArrowheads="1"/>
          </p:cNvPicPr>
          <p:nvPr/>
        </p:nvPicPr>
        <p:blipFill>
          <a:blip r:embed="rId2"/>
          <a:srcRect l="23125" t="27000" r="16875" b="17000"/>
          <a:stretch>
            <a:fillRect/>
          </a:stretch>
        </p:blipFill>
        <p:spPr bwMode="auto">
          <a:xfrm>
            <a:off x="609600" y="1524000"/>
            <a:ext cx="7848600" cy="457835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lstStyle/>
          <a:p>
            <a:r>
              <a:rPr lang="en-US" dirty="0" smtClean="0"/>
              <a:t>Three main techniques for shortening schedules</a:t>
            </a:r>
          </a:p>
          <a:p>
            <a:pPr lvl="1"/>
            <a:r>
              <a:rPr lang="en-US" dirty="0" smtClean="0">
                <a:solidFill>
                  <a:srgbClr val="C00000"/>
                </a:solidFill>
              </a:rPr>
              <a:t>Shortening durations of critical activities/tasks by adding more resources or changing their scope</a:t>
            </a:r>
          </a:p>
          <a:p>
            <a:pPr lvl="1"/>
            <a:r>
              <a:rPr lang="en-US" b="1" dirty="0" smtClean="0">
                <a:solidFill>
                  <a:srgbClr val="009051"/>
                </a:solidFill>
              </a:rPr>
              <a:t>Crashing</a:t>
            </a:r>
            <a:r>
              <a:rPr lang="en-US" i="1" dirty="0" smtClean="0"/>
              <a:t> </a:t>
            </a:r>
            <a:r>
              <a:rPr lang="en-US" dirty="0" smtClean="0"/>
              <a:t>activities by obtaining the greatest </a:t>
            </a:r>
            <a:r>
              <a:rPr lang="en-US" dirty="0" smtClean="0">
                <a:solidFill>
                  <a:srgbClr val="0070C0"/>
                </a:solidFill>
              </a:rPr>
              <a:t>amount of schedule compression for the least incremental cost</a:t>
            </a:r>
          </a:p>
          <a:p>
            <a:pPr lvl="1"/>
            <a:r>
              <a:rPr lang="en-US" b="1" dirty="0" smtClean="0">
                <a:solidFill>
                  <a:srgbClr val="009051"/>
                </a:solidFill>
              </a:rPr>
              <a:t>Fast tracking</a:t>
            </a:r>
            <a:r>
              <a:rPr lang="en-US" dirty="0" smtClean="0">
                <a:solidFill>
                  <a:srgbClr val="009051"/>
                </a:solidFill>
              </a:rPr>
              <a:t> </a:t>
            </a:r>
            <a:r>
              <a:rPr lang="en-US" dirty="0" smtClean="0"/>
              <a:t>activities by doing them </a:t>
            </a:r>
            <a:r>
              <a:rPr lang="en-US" dirty="0" smtClean="0">
                <a:solidFill>
                  <a:srgbClr val="0070C0"/>
                </a:solidFill>
              </a:rPr>
              <a:t>in parallel </a:t>
            </a:r>
            <a:r>
              <a:rPr lang="en-US" dirty="0" smtClean="0"/>
              <a:t>or overlapping them</a:t>
            </a:r>
          </a:p>
          <a:p>
            <a:endParaRPr lang="en-US" dirty="0" smtClean="0"/>
          </a:p>
          <a:p>
            <a:endParaRPr lang="en-US" dirty="0" smtClean="0"/>
          </a:p>
        </p:txBody>
      </p:sp>
      <p:sp>
        <p:nvSpPr>
          <p:cNvPr id="48130" name="Rectangle 2"/>
          <p:cNvSpPr>
            <a:spLocks noGrp="1" noChangeArrowheads="1"/>
          </p:cNvSpPr>
          <p:nvPr>
            <p:ph type="title"/>
          </p:nvPr>
        </p:nvSpPr>
        <p:spPr/>
        <p:txBody>
          <a:bodyPr>
            <a:normAutofit fontScale="90000"/>
          </a:bodyPr>
          <a:lstStyle/>
          <a:p>
            <a:r>
              <a:rPr lang="en-US" dirty="0" smtClean="0"/>
              <a:t>Using the Critical Path to Shorten a Project Schedule</a:t>
            </a:r>
          </a:p>
        </p:txBody>
      </p:sp>
      <p:sp>
        <p:nvSpPr>
          <p:cNvPr id="6" name="Slide Number Placeholder 5"/>
          <p:cNvSpPr>
            <a:spLocks noGrp="1"/>
          </p:cNvSpPr>
          <p:nvPr>
            <p:ph type="sldNum" sz="quarter" idx="11"/>
          </p:nvPr>
        </p:nvSpPr>
        <p:spPr/>
        <p:txBody>
          <a:bodyPr/>
          <a:lstStyle/>
          <a:p>
            <a:pPr>
              <a:defRPr/>
            </a:pPr>
            <a:fld id="{8FB92340-8DA1-4F9E-B053-57523ECD5E2C}" type="slidenum">
              <a:rPr lang="en-US" smtClean="0"/>
              <a:pPr>
                <a:defRPr/>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lstStyle/>
          <a:p>
            <a:r>
              <a:rPr lang="en-US" dirty="0" smtClean="0"/>
              <a:t>It is important to update project schedule information to meet time goals for a project</a:t>
            </a:r>
          </a:p>
          <a:p>
            <a:r>
              <a:rPr lang="en-US" dirty="0" smtClean="0"/>
              <a:t>The critical path may change as you enter actual start and finish dates</a:t>
            </a:r>
          </a:p>
          <a:p>
            <a:r>
              <a:rPr lang="en-US" dirty="0" smtClean="0"/>
              <a:t>If you know the project completion date will slip, negotiate with the project sponsor</a:t>
            </a:r>
          </a:p>
        </p:txBody>
      </p:sp>
      <p:sp>
        <p:nvSpPr>
          <p:cNvPr id="49154" name="Rectangle 2"/>
          <p:cNvSpPr>
            <a:spLocks noGrp="1" noChangeArrowheads="1"/>
          </p:cNvSpPr>
          <p:nvPr>
            <p:ph type="title"/>
          </p:nvPr>
        </p:nvSpPr>
        <p:spPr/>
        <p:txBody>
          <a:bodyPr>
            <a:normAutofit fontScale="90000"/>
          </a:bodyPr>
          <a:lstStyle/>
          <a:p>
            <a:r>
              <a:rPr lang="en-US" dirty="0" smtClean="0"/>
              <a:t>Importance of Updating Critical Path Data</a:t>
            </a:r>
          </a:p>
        </p:txBody>
      </p:sp>
      <p:sp>
        <p:nvSpPr>
          <p:cNvPr id="6" name="Slide Number Placeholder 5"/>
          <p:cNvSpPr>
            <a:spLocks noGrp="1"/>
          </p:cNvSpPr>
          <p:nvPr>
            <p:ph type="sldNum" sz="quarter" idx="11"/>
          </p:nvPr>
        </p:nvSpPr>
        <p:spPr/>
        <p:txBody>
          <a:bodyPr/>
          <a:lstStyle/>
          <a:p>
            <a:pPr>
              <a:defRPr/>
            </a:pPr>
            <a:fld id="{0DF7383D-7075-4AAF-B0A1-A58EB85DF292}" type="slidenum">
              <a:rPr lang="en-US" smtClean="0"/>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304800" y="1219200"/>
            <a:ext cx="8458200" cy="4953000"/>
          </a:xfrm>
        </p:spPr>
        <p:txBody>
          <a:bodyPr/>
          <a:lstStyle/>
          <a:p>
            <a:pPr>
              <a:lnSpc>
                <a:spcPct val="90000"/>
              </a:lnSpc>
            </a:pPr>
            <a:r>
              <a:rPr lang="en-US" b="1" dirty="0" smtClean="0"/>
              <a:t>Critical chain scheduling</a:t>
            </a:r>
          </a:p>
          <a:p>
            <a:pPr lvl="1">
              <a:lnSpc>
                <a:spcPct val="90000"/>
              </a:lnSpc>
            </a:pPr>
            <a:r>
              <a:rPr lang="en-US" dirty="0" smtClean="0"/>
              <a:t>a method of scheduling that considers limited resources when creating a project schedule and includes buffers to protect the project completion date</a:t>
            </a:r>
          </a:p>
          <a:p>
            <a:pPr>
              <a:lnSpc>
                <a:spcPct val="90000"/>
              </a:lnSpc>
            </a:pPr>
            <a:r>
              <a:rPr lang="en-US" dirty="0" smtClean="0"/>
              <a:t>Uses the </a:t>
            </a:r>
            <a:r>
              <a:rPr lang="en-US" b="1" dirty="0" smtClean="0"/>
              <a:t>Theory of Constraints</a:t>
            </a:r>
            <a:r>
              <a:rPr lang="en-US" dirty="0" smtClean="0"/>
              <a:t> </a:t>
            </a:r>
            <a:r>
              <a:rPr lang="en-US" b="1" dirty="0" smtClean="0"/>
              <a:t>(TOC)</a:t>
            </a:r>
          </a:p>
          <a:p>
            <a:pPr lvl="1">
              <a:lnSpc>
                <a:spcPct val="90000"/>
              </a:lnSpc>
            </a:pPr>
            <a:r>
              <a:rPr lang="en-US" dirty="0" smtClean="0"/>
              <a:t>a management philosophy developed by Eliyahu M. Goldratt and introduced in his book </a:t>
            </a:r>
            <a:r>
              <a:rPr lang="en-US" i="1" dirty="0" smtClean="0"/>
              <a:t>The Goal</a:t>
            </a:r>
            <a:r>
              <a:rPr lang="en-US" dirty="0" smtClean="0"/>
              <a:t>. </a:t>
            </a:r>
          </a:p>
          <a:p>
            <a:pPr>
              <a:lnSpc>
                <a:spcPct val="90000"/>
              </a:lnSpc>
            </a:pPr>
            <a:r>
              <a:rPr lang="en-US" dirty="0" smtClean="0"/>
              <a:t>Attempts to minimize </a:t>
            </a:r>
            <a:r>
              <a:rPr lang="en-US" b="1" dirty="0" smtClean="0"/>
              <a:t>multitasking</a:t>
            </a:r>
          </a:p>
          <a:p>
            <a:pPr lvl="1">
              <a:lnSpc>
                <a:spcPct val="90000"/>
              </a:lnSpc>
            </a:pPr>
            <a:r>
              <a:rPr lang="en-US" dirty="0" smtClean="0"/>
              <a:t>when a resource works on more than one task at a time</a:t>
            </a:r>
          </a:p>
        </p:txBody>
      </p:sp>
      <p:sp>
        <p:nvSpPr>
          <p:cNvPr id="50178" name="Rectangle 2"/>
          <p:cNvSpPr>
            <a:spLocks noGrp="1" noChangeArrowheads="1"/>
          </p:cNvSpPr>
          <p:nvPr>
            <p:ph type="title"/>
          </p:nvPr>
        </p:nvSpPr>
        <p:spPr>
          <a:xfrm>
            <a:off x="381000" y="274638"/>
            <a:ext cx="8305800" cy="715962"/>
          </a:xfrm>
        </p:spPr>
        <p:txBody>
          <a:bodyPr>
            <a:normAutofit fontScale="90000"/>
          </a:bodyPr>
          <a:lstStyle/>
          <a:p>
            <a:r>
              <a:rPr lang="en-US" dirty="0" smtClean="0"/>
              <a:t>Critical Chain Scheduling</a:t>
            </a:r>
          </a:p>
        </p:txBody>
      </p:sp>
      <p:sp>
        <p:nvSpPr>
          <p:cNvPr id="6" name="Slide Number Placeholder 5"/>
          <p:cNvSpPr>
            <a:spLocks noGrp="1"/>
          </p:cNvSpPr>
          <p:nvPr>
            <p:ph type="sldNum" sz="quarter" idx="11"/>
          </p:nvPr>
        </p:nvSpPr>
        <p:spPr/>
        <p:txBody>
          <a:bodyPr/>
          <a:lstStyle/>
          <a:p>
            <a:pPr>
              <a:defRPr/>
            </a:pPr>
            <a:fld id="{09E75986-2522-43CD-808C-023B2804D60B}" type="slidenum">
              <a:rPr lang="en-US" smtClean="0"/>
              <a:pPr>
                <a:defRPr/>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5</a:t>
            </a:fld>
            <a:endParaRPr lang="en-US" dirty="0"/>
          </a:p>
        </p:txBody>
      </p:sp>
      <p:pic>
        <p:nvPicPr>
          <p:cNvPr id="7170" name="Picture 2" descr="https://www.biggerplate.com/mapImages/xl/uQiH9ZVH_PMBOK-Knowledge-Areas-mind-m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5"/>
            <a:ext cx="9144000" cy="6864096"/>
          </a:xfrm>
          <a:prstGeom prst="rect">
            <a:avLst/>
          </a:prstGeom>
          <a:noFill/>
          <a:extLst>
            <a:ext uri="{909E8E84-426E-40DD-AFC4-6F175D3DCCD1}">
              <a14:hiddenFill xmlns:a14="http://schemas.microsoft.com/office/drawing/2010/main">
                <a:solidFill>
                  <a:srgbClr val="FFFFFF"/>
                </a:solidFill>
              </a14:hiddenFill>
            </a:ext>
          </a:extLst>
        </p:spPr>
      </p:pic>
      <p:sp>
        <p:nvSpPr>
          <p:cNvPr id="5" name="Left Arrow 4"/>
          <p:cNvSpPr/>
          <p:nvPr/>
        </p:nvSpPr>
        <p:spPr>
          <a:xfrm rot="18895570">
            <a:off x="8077200" y="3124200"/>
            <a:ext cx="762000" cy="152400"/>
          </a:xfrm>
          <a:prstGeom prst="leftArrow">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8296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0"/>
            <a:ext cx="8229600" cy="1143000"/>
          </a:xfrm>
        </p:spPr>
        <p:txBody>
          <a:bodyPr>
            <a:normAutofit fontScale="90000"/>
          </a:bodyPr>
          <a:lstStyle/>
          <a:p>
            <a:r>
              <a:rPr lang="en-US" dirty="0" smtClean="0"/>
              <a:t>Figures 6-10.a and b. Multitasking Example</a:t>
            </a:r>
          </a:p>
        </p:txBody>
      </p:sp>
      <p:sp>
        <p:nvSpPr>
          <p:cNvPr id="7" name="Slide Number Placeholder 6"/>
          <p:cNvSpPr>
            <a:spLocks noGrp="1"/>
          </p:cNvSpPr>
          <p:nvPr>
            <p:ph type="sldNum" sz="quarter" idx="11"/>
          </p:nvPr>
        </p:nvSpPr>
        <p:spPr/>
        <p:txBody>
          <a:bodyPr/>
          <a:lstStyle/>
          <a:p>
            <a:pPr>
              <a:buFontTx/>
              <a:buNone/>
              <a:defRPr/>
            </a:pPr>
            <a:fld id="{CA528CDA-E243-45AF-8D88-47013EEEEFB5}" type="slidenum">
              <a:rPr lang="en-US" smtClean="0"/>
              <a:pPr>
                <a:buFontTx/>
                <a:buNone/>
                <a:defRPr/>
              </a:pPr>
              <a:t>50</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23962"/>
            <a:ext cx="7762840" cy="25908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70" y="3404841"/>
            <a:ext cx="7710470" cy="3019617"/>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457200" y="990600"/>
            <a:ext cx="8458200" cy="5410200"/>
          </a:xfrm>
        </p:spPr>
        <p:txBody>
          <a:bodyPr/>
          <a:lstStyle/>
          <a:p>
            <a:pPr>
              <a:lnSpc>
                <a:spcPct val="90000"/>
              </a:lnSpc>
            </a:pPr>
            <a:r>
              <a:rPr lang="en-US" dirty="0" smtClean="0"/>
              <a:t>A </a:t>
            </a:r>
            <a:r>
              <a:rPr lang="en-US" b="1" dirty="0" smtClean="0">
                <a:solidFill>
                  <a:srgbClr val="009051"/>
                </a:solidFill>
              </a:rPr>
              <a:t>buffer</a:t>
            </a:r>
            <a:r>
              <a:rPr lang="en-US" dirty="0" smtClean="0"/>
              <a:t> is additional time to complete a task</a:t>
            </a:r>
          </a:p>
          <a:p>
            <a:pPr>
              <a:lnSpc>
                <a:spcPct val="90000"/>
              </a:lnSpc>
            </a:pPr>
            <a:r>
              <a:rPr lang="en-US" b="1" dirty="0" smtClean="0"/>
              <a:t>Murphy’s Law</a:t>
            </a:r>
            <a:r>
              <a:rPr lang="en-US" dirty="0" smtClean="0"/>
              <a:t> states that if something can go wrong, it will</a:t>
            </a:r>
          </a:p>
          <a:p>
            <a:pPr>
              <a:lnSpc>
                <a:spcPct val="90000"/>
              </a:lnSpc>
            </a:pPr>
            <a:r>
              <a:rPr lang="en-US" b="1" dirty="0" smtClean="0"/>
              <a:t>Parkinson’s Law</a:t>
            </a:r>
            <a:r>
              <a:rPr lang="en-US" dirty="0" smtClean="0"/>
              <a:t> states that work expands to fill the time allowed</a:t>
            </a:r>
          </a:p>
          <a:p>
            <a:pPr>
              <a:lnSpc>
                <a:spcPct val="90000"/>
              </a:lnSpc>
            </a:pPr>
            <a:r>
              <a:rPr lang="en-US" dirty="0" smtClean="0"/>
              <a:t>In traditional estimates, people often add a buffer to each task and use it if it’s needed or not</a:t>
            </a:r>
          </a:p>
          <a:p>
            <a:pPr>
              <a:lnSpc>
                <a:spcPct val="90000"/>
              </a:lnSpc>
            </a:pPr>
            <a:r>
              <a:rPr lang="en-US" dirty="0" smtClean="0"/>
              <a:t>Critical chain scheduling removes buffers from individual tasks and instead creates</a:t>
            </a:r>
          </a:p>
          <a:p>
            <a:pPr lvl="1">
              <a:lnSpc>
                <a:spcPct val="90000"/>
              </a:lnSpc>
            </a:pPr>
            <a:r>
              <a:rPr lang="en-US" dirty="0" smtClean="0"/>
              <a:t>a </a:t>
            </a:r>
            <a:r>
              <a:rPr lang="en-US" b="1" dirty="0" smtClean="0">
                <a:solidFill>
                  <a:srgbClr val="009051"/>
                </a:solidFill>
              </a:rPr>
              <a:t>project buffer</a:t>
            </a:r>
            <a:r>
              <a:rPr lang="en-US" dirty="0" smtClean="0">
                <a:solidFill>
                  <a:srgbClr val="009051"/>
                </a:solidFill>
              </a:rPr>
              <a:t> </a:t>
            </a:r>
            <a:r>
              <a:rPr lang="en-US" dirty="0" smtClean="0"/>
              <a:t>or </a:t>
            </a:r>
            <a:r>
              <a:rPr lang="en-US" dirty="0" smtClean="0">
                <a:solidFill>
                  <a:srgbClr val="C00000"/>
                </a:solidFill>
              </a:rPr>
              <a:t>additional time added before the project’s due date</a:t>
            </a:r>
          </a:p>
          <a:p>
            <a:pPr lvl="1">
              <a:lnSpc>
                <a:spcPct val="90000"/>
              </a:lnSpc>
            </a:pPr>
            <a:r>
              <a:rPr lang="en-US" b="1" dirty="0" smtClean="0">
                <a:solidFill>
                  <a:srgbClr val="009051"/>
                </a:solidFill>
              </a:rPr>
              <a:t>feeding buffers </a:t>
            </a:r>
            <a:r>
              <a:rPr lang="en-US" dirty="0" smtClean="0"/>
              <a:t>or </a:t>
            </a:r>
            <a:r>
              <a:rPr lang="en-US" dirty="0" smtClean="0">
                <a:solidFill>
                  <a:srgbClr val="C00000"/>
                </a:solidFill>
              </a:rPr>
              <a:t>additional time added before tasks on the critical path</a:t>
            </a:r>
          </a:p>
        </p:txBody>
      </p:sp>
      <p:sp>
        <p:nvSpPr>
          <p:cNvPr id="52226" name="Rectangle 2"/>
          <p:cNvSpPr>
            <a:spLocks noGrp="1" noChangeArrowheads="1"/>
          </p:cNvSpPr>
          <p:nvPr>
            <p:ph type="title"/>
          </p:nvPr>
        </p:nvSpPr>
        <p:spPr>
          <a:xfrm>
            <a:off x="381000" y="274638"/>
            <a:ext cx="8305800" cy="563562"/>
          </a:xfrm>
        </p:spPr>
        <p:txBody>
          <a:bodyPr>
            <a:normAutofit fontScale="90000"/>
          </a:bodyPr>
          <a:lstStyle/>
          <a:p>
            <a:r>
              <a:rPr lang="en-US" dirty="0" smtClean="0"/>
              <a:t>Buffers and Critical Chain</a:t>
            </a:r>
          </a:p>
        </p:txBody>
      </p:sp>
      <p:sp>
        <p:nvSpPr>
          <p:cNvPr id="6" name="Slide Number Placeholder 5"/>
          <p:cNvSpPr>
            <a:spLocks noGrp="1"/>
          </p:cNvSpPr>
          <p:nvPr>
            <p:ph type="sldNum" sz="quarter" idx="11"/>
          </p:nvPr>
        </p:nvSpPr>
        <p:spPr/>
        <p:txBody>
          <a:bodyPr/>
          <a:lstStyle/>
          <a:p>
            <a:pPr>
              <a:defRPr/>
            </a:pPr>
            <a:fld id="{4426C9F7-5646-4D06-A4FC-2FAC61732D62}" type="slidenum">
              <a:rPr lang="en-US" smtClean="0"/>
              <a:pPr>
                <a:defRPr/>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0"/>
            <a:ext cx="8229600" cy="1143000"/>
          </a:xfrm>
        </p:spPr>
        <p:txBody>
          <a:bodyPr>
            <a:normAutofit fontScale="90000"/>
          </a:bodyPr>
          <a:lstStyle/>
          <a:p>
            <a:r>
              <a:rPr lang="en-US" sz="3600" dirty="0" smtClean="0"/>
              <a:t>Figure 6-11. Example of Critical Chain Scheduling</a:t>
            </a:r>
          </a:p>
        </p:txBody>
      </p:sp>
      <p:sp>
        <p:nvSpPr>
          <p:cNvPr id="6" name="Slide Number Placeholder 5"/>
          <p:cNvSpPr>
            <a:spLocks noGrp="1"/>
          </p:cNvSpPr>
          <p:nvPr>
            <p:ph type="sldNum" sz="quarter" idx="11"/>
          </p:nvPr>
        </p:nvSpPr>
        <p:spPr/>
        <p:txBody>
          <a:bodyPr/>
          <a:lstStyle/>
          <a:p>
            <a:pPr>
              <a:buFontTx/>
              <a:buNone/>
              <a:defRPr/>
            </a:pPr>
            <a:fld id="{7845937F-A7EA-419E-B800-CB4A02B63643}" type="slidenum">
              <a:rPr lang="en-US" smtClean="0"/>
              <a:pPr>
                <a:buFontTx/>
                <a:buNone/>
                <a:defRPr/>
              </a:pPr>
              <a:t>52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51373"/>
            <a:ext cx="7772400" cy="5162619"/>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a:lstStyle/>
          <a:p>
            <a:r>
              <a:rPr lang="en-US" b="1" dirty="0" smtClean="0">
                <a:solidFill>
                  <a:srgbClr val="009051"/>
                </a:solidFill>
              </a:rPr>
              <a:t>PERT</a:t>
            </a:r>
            <a:r>
              <a:rPr lang="en-US" dirty="0" smtClean="0"/>
              <a:t> is a network analysis technique used to </a:t>
            </a:r>
            <a:r>
              <a:rPr lang="en-US" dirty="0" smtClean="0">
                <a:solidFill>
                  <a:srgbClr val="C00000"/>
                </a:solidFill>
              </a:rPr>
              <a:t>estimate</a:t>
            </a:r>
            <a:r>
              <a:rPr lang="en-US" dirty="0" smtClean="0"/>
              <a:t> project duration when there is a high </a:t>
            </a:r>
            <a:r>
              <a:rPr lang="en-US" dirty="0" smtClean="0">
                <a:solidFill>
                  <a:srgbClr val="C00000"/>
                </a:solidFill>
              </a:rPr>
              <a:t>degree of uncertainty </a:t>
            </a:r>
            <a:r>
              <a:rPr lang="en-US" dirty="0" smtClean="0"/>
              <a:t>about the individual activity duration estimates</a:t>
            </a:r>
          </a:p>
          <a:p>
            <a:r>
              <a:rPr lang="en-US" dirty="0" smtClean="0">
                <a:solidFill>
                  <a:srgbClr val="009051"/>
                </a:solidFill>
              </a:rPr>
              <a:t>PERT</a:t>
            </a:r>
            <a:r>
              <a:rPr lang="en-US" dirty="0" smtClean="0"/>
              <a:t> uses </a:t>
            </a:r>
            <a:r>
              <a:rPr lang="en-US" b="1" dirty="0" smtClean="0"/>
              <a:t>probabilistic time estimates</a:t>
            </a:r>
          </a:p>
          <a:p>
            <a:pPr lvl="1"/>
            <a:r>
              <a:rPr lang="en-US" dirty="0" smtClean="0"/>
              <a:t>duration estimates based on </a:t>
            </a:r>
            <a:r>
              <a:rPr lang="en-US" dirty="0" smtClean="0">
                <a:solidFill>
                  <a:srgbClr val="C00000"/>
                </a:solidFill>
              </a:rPr>
              <a:t>using optimistic</a:t>
            </a:r>
            <a:r>
              <a:rPr lang="en-US" dirty="0" smtClean="0"/>
              <a:t>, </a:t>
            </a:r>
            <a:r>
              <a:rPr lang="en-US" dirty="0" smtClean="0">
                <a:solidFill>
                  <a:srgbClr val="C00000"/>
                </a:solidFill>
              </a:rPr>
              <a:t>most likely</a:t>
            </a:r>
            <a:r>
              <a:rPr lang="en-US" dirty="0" smtClean="0"/>
              <a:t>, and </a:t>
            </a:r>
            <a:r>
              <a:rPr lang="en-US" dirty="0" smtClean="0">
                <a:solidFill>
                  <a:srgbClr val="C00000"/>
                </a:solidFill>
              </a:rPr>
              <a:t>pessimistic</a:t>
            </a:r>
            <a:r>
              <a:rPr lang="en-US" dirty="0" smtClean="0"/>
              <a:t> estimates of activity durations, or a three-point estimate</a:t>
            </a:r>
          </a:p>
        </p:txBody>
      </p:sp>
      <p:sp>
        <p:nvSpPr>
          <p:cNvPr id="54274" name="Rectangle 2"/>
          <p:cNvSpPr>
            <a:spLocks noGrp="1" noChangeArrowheads="1"/>
          </p:cNvSpPr>
          <p:nvPr>
            <p:ph type="title"/>
          </p:nvPr>
        </p:nvSpPr>
        <p:spPr/>
        <p:txBody>
          <a:bodyPr>
            <a:normAutofit fontScale="90000"/>
          </a:bodyPr>
          <a:lstStyle/>
          <a:p>
            <a:r>
              <a:rPr lang="en-US" dirty="0" smtClean="0"/>
              <a:t>Program Evaluation and Review Technique (PERT)</a:t>
            </a:r>
          </a:p>
        </p:txBody>
      </p:sp>
      <p:sp>
        <p:nvSpPr>
          <p:cNvPr id="6" name="Slide Number Placeholder 5"/>
          <p:cNvSpPr>
            <a:spLocks noGrp="1"/>
          </p:cNvSpPr>
          <p:nvPr>
            <p:ph type="sldNum" sz="quarter" idx="11"/>
          </p:nvPr>
        </p:nvSpPr>
        <p:spPr/>
        <p:txBody>
          <a:bodyPr/>
          <a:lstStyle/>
          <a:p>
            <a:pPr>
              <a:defRPr/>
            </a:pPr>
            <a:fld id="{611ABE37-AD7A-4B3D-8C07-1D411BECE9E1}" type="slidenum">
              <a:rPr lang="en-US" smtClean="0"/>
              <a:pPr>
                <a:defRPr/>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457200" y="1066800"/>
            <a:ext cx="8458200" cy="5334000"/>
          </a:xfrm>
        </p:spPr>
        <p:txBody>
          <a:bodyPr/>
          <a:lstStyle/>
          <a:p>
            <a:pPr>
              <a:lnSpc>
                <a:spcPct val="90000"/>
              </a:lnSpc>
            </a:pPr>
            <a:r>
              <a:rPr lang="en-US" dirty="0" smtClean="0"/>
              <a:t>PERT weighted average</a:t>
            </a:r>
            <a:r>
              <a:rPr lang="en-US" b="1" dirty="0" smtClean="0"/>
              <a:t> =</a:t>
            </a:r>
            <a:r>
              <a:rPr lang="en-US" b="1" u="sng" dirty="0" smtClean="0"/>
              <a:t> </a:t>
            </a:r>
          </a:p>
          <a:p>
            <a:pPr>
              <a:lnSpc>
                <a:spcPct val="90000"/>
              </a:lnSpc>
              <a:buFontTx/>
              <a:buNone/>
            </a:pPr>
            <a:r>
              <a:rPr lang="en-US" sz="2400" u="sng" dirty="0" smtClean="0"/>
              <a:t>optimistic time + 4X most likely time + pessimistic time</a:t>
            </a:r>
            <a:endParaRPr lang="en-US" dirty="0" smtClean="0"/>
          </a:p>
          <a:p>
            <a:pPr>
              <a:lnSpc>
                <a:spcPct val="90000"/>
              </a:lnSpc>
              <a:buFontTx/>
              <a:buNone/>
            </a:pPr>
            <a:r>
              <a:rPr lang="en-US" dirty="0" smtClean="0"/>
              <a:t>					</a:t>
            </a:r>
            <a:r>
              <a:rPr lang="en-US" sz="2400" dirty="0" smtClean="0"/>
              <a:t>6</a:t>
            </a:r>
          </a:p>
          <a:p>
            <a:pPr>
              <a:lnSpc>
                <a:spcPct val="90000"/>
              </a:lnSpc>
            </a:pPr>
            <a:r>
              <a:rPr lang="en-US" dirty="0" smtClean="0"/>
              <a:t>Example:</a:t>
            </a:r>
          </a:p>
          <a:p>
            <a:pPr>
              <a:lnSpc>
                <a:spcPct val="90000"/>
              </a:lnSpc>
              <a:buFontTx/>
              <a:buNone/>
            </a:pPr>
            <a:r>
              <a:rPr lang="en-US" dirty="0" smtClean="0"/>
              <a:t>PERT weighted average =</a:t>
            </a:r>
          </a:p>
          <a:p>
            <a:pPr>
              <a:lnSpc>
                <a:spcPct val="90000"/>
              </a:lnSpc>
              <a:buFontTx/>
              <a:buNone/>
            </a:pPr>
            <a:r>
              <a:rPr lang="en-US" sz="2400" b="1" dirty="0" smtClean="0"/>
              <a:t> </a:t>
            </a:r>
            <a:r>
              <a:rPr lang="en-US" sz="2400" u="sng" dirty="0" smtClean="0"/>
              <a:t>8 workdays + 4 X 10 workdays + 24 workdays</a:t>
            </a:r>
            <a:r>
              <a:rPr lang="en-US" sz="2400" dirty="0" smtClean="0"/>
              <a:t> 	= </a:t>
            </a:r>
            <a:r>
              <a:rPr lang="en-US" sz="2400" b="1" dirty="0" smtClean="0"/>
              <a:t>12 days</a:t>
            </a:r>
            <a:r>
              <a:rPr lang="en-US" dirty="0" smtClean="0"/>
              <a:t>					</a:t>
            </a:r>
            <a:r>
              <a:rPr lang="en-US" sz="2400" dirty="0" smtClean="0"/>
              <a:t>6</a:t>
            </a:r>
          </a:p>
          <a:p>
            <a:pPr>
              <a:lnSpc>
                <a:spcPct val="90000"/>
              </a:lnSpc>
              <a:buFontTx/>
              <a:buNone/>
            </a:pPr>
            <a:r>
              <a:rPr lang="en-US" sz="2400" dirty="0" smtClean="0"/>
              <a:t>where optimistic time= 8 days</a:t>
            </a:r>
          </a:p>
          <a:p>
            <a:pPr>
              <a:lnSpc>
                <a:spcPct val="90000"/>
              </a:lnSpc>
              <a:buFontTx/>
              <a:buNone/>
            </a:pPr>
            <a:r>
              <a:rPr lang="en-US" sz="2400" dirty="0" smtClean="0"/>
              <a:t>most likely time = </a:t>
            </a:r>
            <a:r>
              <a:rPr lang="en-US" sz="2400" b="1" dirty="0" smtClean="0"/>
              <a:t>10 days</a:t>
            </a:r>
            <a:r>
              <a:rPr lang="en-US" sz="2400" dirty="0" smtClean="0"/>
              <a:t>, and</a:t>
            </a:r>
          </a:p>
          <a:p>
            <a:pPr>
              <a:lnSpc>
                <a:spcPct val="90000"/>
              </a:lnSpc>
              <a:buFontTx/>
              <a:buNone/>
            </a:pPr>
            <a:r>
              <a:rPr lang="en-US" sz="2400" dirty="0" smtClean="0"/>
              <a:t>pessimistic time = 24 days</a:t>
            </a:r>
          </a:p>
          <a:p>
            <a:pPr>
              <a:lnSpc>
                <a:spcPct val="90000"/>
              </a:lnSpc>
              <a:buFontTx/>
              <a:buNone/>
            </a:pPr>
            <a:r>
              <a:rPr lang="en-US" sz="2400" dirty="0" smtClean="0"/>
              <a:t>    Therefore, you’d use </a:t>
            </a:r>
            <a:r>
              <a:rPr lang="en-US" sz="2400" b="1" dirty="0" smtClean="0"/>
              <a:t>12 days</a:t>
            </a:r>
            <a:r>
              <a:rPr lang="en-US" sz="2400" dirty="0" smtClean="0"/>
              <a:t> on the network diagram instead of 10 when using PERT for the above example</a:t>
            </a:r>
          </a:p>
        </p:txBody>
      </p:sp>
      <p:sp>
        <p:nvSpPr>
          <p:cNvPr id="55298" name="Rectangle 2"/>
          <p:cNvSpPr>
            <a:spLocks noGrp="1" noChangeArrowheads="1"/>
          </p:cNvSpPr>
          <p:nvPr>
            <p:ph type="title"/>
          </p:nvPr>
        </p:nvSpPr>
        <p:spPr>
          <a:xfrm>
            <a:off x="381000" y="274638"/>
            <a:ext cx="8305800" cy="715962"/>
          </a:xfrm>
        </p:spPr>
        <p:txBody>
          <a:bodyPr>
            <a:normAutofit fontScale="90000"/>
          </a:bodyPr>
          <a:lstStyle/>
          <a:p>
            <a:r>
              <a:rPr lang="en-US" dirty="0" smtClean="0"/>
              <a:t>PERT Formula and Example</a:t>
            </a:r>
          </a:p>
        </p:txBody>
      </p:sp>
      <p:sp>
        <p:nvSpPr>
          <p:cNvPr id="6" name="Slide Number Placeholder 5"/>
          <p:cNvSpPr>
            <a:spLocks noGrp="1"/>
          </p:cNvSpPr>
          <p:nvPr>
            <p:ph type="sldNum" sz="quarter" idx="11"/>
          </p:nvPr>
        </p:nvSpPr>
        <p:spPr/>
        <p:txBody>
          <a:bodyPr/>
          <a:lstStyle/>
          <a:p>
            <a:pPr>
              <a:defRPr/>
            </a:pPr>
            <a:fld id="{16102E75-11F1-4483-A22E-C5BB66735E11}" type="slidenum">
              <a:rPr lang="en-US" smtClean="0"/>
              <a:pPr>
                <a:defRPr/>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p:txBody>
          <a:bodyPr/>
          <a:lstStyle/>
          <a:p>
            <a:r>
              <a:rPr lang="en-US" dirty="0" smtClean="0"/>
              <a:t>Perform reality checks on schedules</a:t>
            </a:r>
          </a:p>
          <a:p>
            <a:r>
              <a:rPr lang="en-US" dirty="0" smtClean="0"/>
              <a:t>Allow for contingencies</a:t>
            </a:r>
          </a:p>
          <a:p>
            <a:r>
              <a:rPr lang="en-US" dirty="0" smtClean="0"/>
              <a:t>Don’t plan for everyone to work at 100% capacity all the time</a:t>
            </a:r>
          </a:p>
          <a:p>
            <a:r>
              <a:rPr lang="en-US" dirty="0" smtClean="0"/>
              <a:t>Hold </a:t>
            </a:r>
            <a:r>
              <a:rPr lang="en-US" dirty="0" smtClean="0">
                <a:solidFill>
                  <a:srgbClr val="C00000"/>
                </a:solidFill>
              </a:rPr>
              <a:t>progress meetings with stakeholders </a:t>
            </a:r>
            <a:r>
              <a:rPr lang="en-US" dirty="0" smtClean="0"/>
              <a:t>and be clear and honest in communicating schedule issues</a:t>
            </a:r>
          </a:p>
        </p:txBody>
      </p:sp>
      <p:sp>
        <p:nvSpPr>
          <p:cNvPr id="56322" name="Rectangle 2"/>
          <p:cNvSpPr>
            <a:spLocks noGrp="1" noChangeArrowheads="1"/>
          </p:cNvSpPr>
          <p:nvPr>
            <p:ph type="title"/>
          </p:nvPr>
        </p:nvSpPr>
        <p:spPr/>
        <p:txBody>
          <a:bodyPr/>
          <a:lstStyle/>
          <a:p>
            <a:r>
              <a:rPr lang="en-US" dirty="0" smtClean="0"/>
              <a:t>Schedule Control Suggestions</a:t>
            </a:r>
          </a:p>
        </p:txBody>
      </p:sp>
      <p:sp>
        <p:nvSpPr>
          <p:cNvPr id="6" name="Slide Number Placeholder 5"/>
          <p:cNvSpPr>
            <a:spLocks noGrp="1"/>
          </p:cNvSpPr>
          <p:nvPr>
            <p:ph type="sldNum" sz="quarter" idx="11"/>
          </p:nvPr>
        </p:nvSpPr>
        <p:spPr/>
        <p:txBody>
          <a:bodyPr/>
          <a:lstStyle/>
          <a:p>
            <a:pPr>
              <a:defRPr/>
            </a:pPr>
            <a:fld id="{B0C1A858-5023-4926-B9FF-652E1A710FDE}" type="slidenum">
              <a:rPr lang="en-US" smtClean="0"/>
              <a:pPr>
                <a:defRPr/>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152400" y="1295400"/>
            <a:ext cx="8763000" cy="4572000"/>
          </a:xfrm>
        </p:spPr>
        <p:txBody>
          <a:bodyPr/>
          <a:lstStyle/>
          <a:p>
            <a:pPr>
              <a:lnSpc>
                <a:spcPct val="90000"/>
              </a:lnSpc>
            </a:pPr>
            <a:r>
              <a:rPr lang="en-US" dirty="0" smtClean="0"/>
              <a:t>Goals are to know the status of the schedule, influence factors that cause schedule changes, determine that the schedule has changed, and </a:t>
            </a:r>
            <a:r>
              <a:rPr lang="en-US" dirty="0" smtClean="0">
                <a:solidFill>
                  <a:srgbClr val="C00000"/>
                </a:solidFill>
              </a:rPr>
              <a:t>manage changes when they occur</a:t>
            </a:r>
          </a:p>
          <a:p>
            <a:pPr>
              <a:lnSpc>
                <a:spcPct val="90000"/>
              </a:lnSpc>
            </a:pPr>
            <a:r>
              <a:rPr lang="en-US" dirty="0" smtClean="0">
                <a:solidFill>
                  <a:srgbClr val="009051"/>
                </a:solidFill>
              </a:rPr>
              <a:t>Tools and techniques include</a:t>
            </a:r>
          </a:p>
          <a:p>
            <a:pPr lvl="1">
              <a:lnSpc>
                <a:spcPct val="90000"/>
              </a:lnSpc>
            </a:pPr>
            <a:r>
              <a:rPr lang="en-US" dirty="0" smtClean="0">
                <a:solidFill>
                  <a:srgbClr val="0070C0"/>
                </a:solidFill>
              </a:rPr>
              <a:t>Progress reports</a:t>
            </a:r>
          </a:p>
          <a:p>
            <a:pPr lvl="1">
              <a:lnSpc>
                <a:spcPct val="90000"/>
              </a:lnSpc>
            </a:pPr>
            <a:r>
              <a:rPr lang="en-US" dirty="0" smtClean="0">
                <a:solidFill>
                  <a:srgbClr val="0070C0"/>
                </a:solidFill>
              </a:rPr>
              <a:t>A schedule change control system</a:t>
            </a:r>
          </a:p>
          <a:p>
            <a:pPr lvl="1">
              <a:lnSpc>
                <a:spcPct val="90000"/>
              </a:lnSpc>
            </a:pPr>
            <a:r>
              <a:rPr lang="en-US" dirty="0" smtClean="0">
                <a:solidFill>
                  <a:srgbClr val="0070C0"/>
                </a:solidFill>
              </a:rPr>
              <a:t>Project management software, including schedule comparison charts like the tracking Gantt chart</a:t>
            </a:r>
          </a:p>
          <a:p>
            <a:pPr lvl="1">
              <a:lnSpc>
                <a:spcPct val="90000"/>
              </a:lnSpc>
            </a:pPr>
            <a:r>
              <a:rPr lang="en-US" dirty="0" smtClean="0">
                <a:solidFill>
                  <a:srgbClr val="0070C0"/>
                </a:solidFill>
              </a:rPr>
              <a:t>Variance analysis, such as analyzing float or slack</a:t>
            </a:r>
          </a:p>
          <a:p>
            <a:pPr lvl="1">
              <a:lnSpc>
                <a:spcPct val="90000"/>
              </a:lnSpc>
            </a:pPr>
            <a:r>
              <a:rPr lang="en-US" dirty="0" smtClean="0">
                <a:solidFill>
                  <a:srgbClr val="0070C0"/>
                </a:solidFill>
              </a:rPr>
              <a:t>Performance management, such as earned value</a:t>
            </a:r>
            <a:r>
              <a:rPr lang="en-US" dirty="0" smtClean="0"/>
              <a:t> (chapter 7)</a:t>
            </a:r>
          </a:p>
          <a:p>
            <a:pPr lvl="1">
              <a:lnSpc>
                <a:spcPct val="90000"/>
              </a:lnSpc>
            </a:pPr>
            <a:endParaRPr lang="en-US" dirty="0" smtClean="0"/>
          </a:p>
          <a:p>
            <a:pPr lvl="1">
              <a:lnSpc>
                <a:spcPct val="90000"/>
              </a:lnSpc>
            </a:pPr>
            <a:endParaRPr lang="en-US" dirty="0" smtClean="0"/>
          </a:p>
          <a:p>
            <a:pPr>
              <a:lnSpc>
                <a:spcPct val="90000"/>
              </a:lnSpc>
            </a:pPr>
            <a:endParaRPr lang="en-US" dirty="0" smtClean="0"/>
          </a:p>
        </p:txBody>
      </p:sp>
      <p:sp>
        <p:nvSpPr>
          <p:cNvPr id="57346" name="Rectangle 2"/>
          <p:cNvSpPr>
            <a:spLocks noGrp="1" noChangeArrowheads="1"/>
          </p:cNvSpPr>
          <p:nvPr>
            <p:ph type="title"/>
          </p:nvPr>
        </p:nvSpPr>
        <p:spPr/>
        <p:txBody>
          <a:bodyPr>
            <a:normAutofit/>
          </a:bodyPr>
          <a:lstStyle/>
          <a:p>
            <a:r>
              <a:rPr lang="en-US" dirty="0" smtClean="0"/>
              <a:t>Controlling the Schedule</a:t>
            </a:r>
          </a:p>
        </p:txBody>
      </p:sp>
      <p:sp>
        <p:nvSpPr>
          <p:cNvPr id="6" name="Slide Number Placeholder 5"/>
          <p:cNvSpPr>
            <a:spLocks noGrp="1"/>
          </p:cNvSpPr>
          <p:nvPr>
            <p:ph type="sldNum" sz="quarter" idx="11"/>
          </p:nvPr>
        </p:nvSpPr>
        <p:spPr/>
        <p:txBody>
          <a:bodyPr/>
          <a:lstStyle/>
          <a:p>
            <a:pPr>
              <a:defRPr/>
            </a:pPr>
            <a:fld id="{B0240E2E-B66C-4064-B91E-500EEA5DF79B}" type="slidenum">
              <a:rPr lang="en-US" smtClean="0"/>
              <a:pPr>
                <a:defRPr/>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p:txBody>
          <a:bodyPr/>
          <a:lstStyle/>
          <a:p>
            <a:r>
              <a:rPr lang="en-US" dirty="0" smtClean="0"/>
              <a:t>First review the draft schedule or estimated completion date in the project charter</a:t>
            </a:r>
          </a:p>
          <a:p>
            <a:r>
              <a:rPr lang="en-US" dirty="0" smtClean="0"/>
              <a:t>Prepare a more detailed schedule with the project team</a:t>
            </a:r>
          </a:p>
          <a:p>
            <a:r>
              <a:rPr lang="en-US" dirty="0" smtClean="0"/>
              <a:t>Make sure the schedule is realistic and followed</a:t>
            </a:r>
          </a:p>
          <a:p>
            <a:r>
              <a:rPr lang="en-US" dirty="0" smtClean="0"/>
              <a:t>Alert top management well in advance if there are schedule problems</a:t>
            </a:r>
          </a:p>
        </p:txBody>
      </p:sp>
      <p:sp>
        <p:nvSpPr>
          <p:cNvPr id="58370" name="Rectangle 2"/>
          <p:cNvSpPr>
            <a:spLocks noGrp="1" noChangeArrowheads="1"/>
          </p:cNvSpPr>
          <p:nvPr>
            <p:ph type="title"/>
          </p:nvPr>
        </p:nvSpPr>
        <p:spPr/>
        <p:txBody>
          <a:bodyPr/>
          <a:lstStyle/>
          <a:p>
            <a:r>
              <a:rPr lang="en-US" dirty="0" smtClean="0"/>
              <a:t>Reality Checks on Scheduling</a:t>
            </a:r>
          </a:p>
        </p:txBody>
      </p:sp>
      <p:sp>
        <p:nvSpPr>
          <p:cNvPr id="6" name="Slide Number Placeholder 5"/>
          <p:cNvSpPr>
            <a:spLocks noGrp="1"/>
          </p:cNvSpPr>
          <p:nvPr>
            <p:ph type="sldNum" sz="quarter" idx="11"/>
          </p:nvPr>
        </p:nvSpPr>
        <p:spPr/>
        <p:txBody>
          <a:bodyPr/>
          <a:lstStyle/>
          <a:p>
            <a:pPr>
              <a:defRPr/>
            </a:pPr>
            <a:fld id="{64C3512C-5BED-469D-A505-6CEF29DE3E0E}" type="slidenum">
              <a:rPr lang="en-US" smtClean="0"/>
              <a:pPr>
                <a:defRPr/>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p:txBody>
          <a:bodyPr/>
          <a:lstStyle/>
          <a:p>
            <a:r>
              <a:rPr lang="en-US" dirty="0" smtClean="0"/>
              <a:t>Strong leadership helps projects succeed more than good PERT charts</a:t>
            </a:r>
          </a:p>
          <a:p>
            <a:r>
              <a:rPr lang="en-US" dirty="0" smtClean="0">
                <a:solidFill>
                  <a:srgbClr val="009051"/>
                </a:solidFill>
              </a:rPr>
              <a:t>Project managers should use</a:t>
            </a:r>
          </a:p>
          <a:p>
            <a:pPr lvl="1"/>
            <a:r>
              <a:rPr lang="en-US" dirty="0" smtClean="0">
                <a:solidFill>
                  <a:srgbClr val="0070C0"/>
                </a:solidFill>
              </a:rPr>
              <a:t>empowerment</a:t>
            </a:r>
          </a:p>
          <a:p>
            <a:pPr lvl="1"/>
            <a:r>
              <a:rPr lang="en-US" dirty="0" smtClean="0">
                <a:solidFill>
                  <a:srgbClr val="0070C0"/>
                </a:solidFill>
              </a:rPr>
              <a:t>incentives</a:t>
            </a:r>
          </a:p>
          <a:p>
            <a:pPr lvl="1"/>
            <a:r>
              <a:rPr lang="en-US" dirty="0" smtClean="0">
                <a:solidFill>
                  <a:srgbClr val="0070C0"/>
                </a:solidFill>
              </a:rPr>
              <a:t>discipline</a:t>
            </a:r>
          </a:p>
          <a:p>
            <a:pPr lvl="1"/>
            <a:r>
              <a:rPr lang="en-US" dirty="0" smtClean="0">
                <a:solidFill>
                  <a:srgbClr val="0070C0"/>
                </a:solidFill>
              </a:rPr>
              <a:t>negotiation</a:t>
            </a:r>
          </a:p>
        </p:txBody>
      </p:sp>
      <p:sp>
        <p:nvSpPr>
          <p:cNvPr id="59394" name="Rectangle 2"/>
          <p:cNvSpPr>
            <a:spLocks noGrp="1" noChangeArrowheads="1"/>
          </p:cNvSpPr>
          <p:nvPr>
            <p:ph type="title"/>
          </p:nvPr>
        </p:nvSpPr>
        <p:spPr/>
        <p:txBody>
          <a:bodyPr/>
          <a:lstStyle/>
          <a:p>
            <a:r>
              <a:rPr lang="en-US" dirty="0" smtClean="0"/>
              <a:t>Working with People Issues</a:t>
            </a:r>
          </a:p>
        </p:txBody>
      </p:sp>
      <p:sp>
        <p:nvSpPr>
          <p:cNvPr id="6" name="Slide Number Placeholder 5"/>
          <p:cNvSpPr>
            <a:spLocks noGrp="1"/>
          </p:cNvSpPr>
          <p:nvPr>
            <p:ph type="sldNum" sz="quarter" idx="11"/>
          </p:nvPr>
        </p:nvSpPr>
        <p:spPr/>
        <p:txBody>
          <a:bodyPr/>
          <a:lstStyle/>
          <a:p>
            <a:pPr>
              <a:defRPr/>
            </a:pPr>
            <a:fld id="{32B7A234-8778-40A8-A10C-C6324862A665}" type="slidenum">
              <a:rPr lang="en-US" smtClean="0"/>
              <a:pPr>
                <a:defRPr/>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Content Placeholder 2"/>
          <p:cNvSpPr>
            <a:spLocks noGrp="1"/>
          </p:cNvSpPr>
          <p:nvPr>
            <p:ph idx="1"/>
          </p:nvPr>
        </p:nvSpPr>
        <p:spPr>
          <a:xfrm>
            <a:off x="304800" y="1066800"/>
            <a:ext cx="8382000" cy="4572000"/>
          </a:xfrm>
        </p:spPr>
        <p:txBody>
          <a:bodyPr/>
          <a:lstStyle/>
          <a:p>
            <a:r>
              <a:rPr lang="en-US" sz="2400" dirty="0" smtClean="0"/>
              <a:t>Mittal Steel Poland earned Poland’s Project Excellence Award in 2007 for implementing a SAP system</a:t>
            </a:r>
          </a:p>
          <a:p>
            <a:r>
              <a:rPr lang="en-US" sz="2400" dirty="0" smtClean="0"/>
              <a:t>Derek Prior, research director at AMR Research, identified three things the most successful SAP implementation projects do to deliver business benefits:</a:t>
            </a:r>
          </a:p>
          <a:p>
            <a:pPr lvl="1"/>
            <a:r>
              <a:rPr lang="en-US" sz="2400" dirty="0" smtClean="0"/>
              <a:t>Form a global competence centre</a:t>
            </a:r>
          </a:p>
          <a:p>
            <a:pPr lvl="1"/>
            <a:r>
              <a:rPr lang="en-US" sz="2400" dirty="0" smtClean="0"/>
              <a:t>Identify super-users for each location</a:t>
            </a:r>
          </a:p>
          <a:p>
            <a:pPr lvl="1"/>
            <a:r>
              <a:rPr lang="en-US" sz="2400" dirty="0" smtClean="0"/>
              <a:t>Provide ongoing involvement of managers in business processes so they feel they own these processes</a:t>
            </a:r>
          </a:p>
          <a:p>
            <a:pPr>
              <a:buFont typeface="Wingdings 2" pitchFamily="18" charset="2"/>
              <a:buNone/>
            </a:pPr>
            <a:endParaRPr lang="en-US" sz="3200" dirty="0" smtClean="0"/>
          </a:p>
        </p:txBody>
      </p:sp>
      <p:sp>
        <p:nvSpPr>
          <p:cNvPr id="60418" name="Title 1"/>
          <p:cNvSpPr>
            <a:spLocks noGrp="1"/>
          </p:cNvSpPr>
          <p:nvPr>
            <p:ph type="title"/>
          </p:nvPr>
        </p:nvSpPr>
        <p:spPr>
          <a:xfrm>
            <a:off x="381000" y="274638"/>
            <a:ext cx="8305800" cy="563562"/>
          </a:xfrm>
        </p:spPr>
        <p:txBody>
          <a:bodyPr>
            <a:normAutofit fontScale="90000"/>
          </a:bodyPr>
          <a:lstStyle/>
          <a:p>
            <a:r>
              <a:rPr lang="en-US" dirty="0" smtClean="0"/>
              <a:t>Global Issues</a:t>
            </a:r>
          </a:p>
        </p:txBody>
      </p:sp>
      <p:sp>
        <p:nvSpPr>
          <p:cNvPr id="5" name="Slide Number Placeholder 4"/>
          <p:cNvSpPr>
            <a:spLocks noGrp="1"/>
          </p:cNvSpPr>
          <p:nvPr>
            <p:ph type="sldNum" sz="quarter" idx="11"/>
          </p:nvPr>
        </p:nvSpPr>
        <p:spPr/>
        <p:txBody>
          <a:bodyPr/>
          <a:lstStyle/>
          <a:p>
            <a:pPr>
              <a:defRPr/>
            </a:pPr>
            <a:fld id="{BAC12BF0-6263-4A0E-B435-DB0FF6A74B35}" type="slidenum">
              <a:rPr lang="en-US" smtClean="0"/>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9144000" cy="6858000"/>
          </a:xfrm>
        </p:spPr>
      </p:pic>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6</a:t>
            </a:fld>
            <a:endParaRPr lang="en-US" dirty="0"/>
          </a:p>
        </p:txBody>
      </p:sp>
    </p:spTree>
    <p:extLst>
      <p:ext uri="{BB962C8B-B14F-4D97-AF65-F5344CB8AC3E}">
        <p14:creationId xmlns:p14="http://schemas.microsoft.com/office/powerpoint/2010/main" val="4805091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lstStyle/>
          <a:p>
            <a:r>
              <a:rPr lang="en-US" dirty="0" smtClean="0"/>
              <a:t>Software for facilitating communications helps people exchange schedule-related information</a:t>
            </a:r>
          </a:p>
          <a:p>
            <a:r>
              <a:rPr lang="en-US" dirty="0" smtClean="0"/>
              <a:t>Decision support models help analyze trade-offs that can be made</a:t>
            </a:r>
          </a:p>
          <a:p>
            <a:r>
              <a:rPr lang="en-US" dirty="0" smtClean="0"/>
              <a:t>Project management software can help in various time management areas </a:t>
            </a:r>
          </a:p>
        </p:txBody>
      </p:sp>
      <p:sp>
        <p:nvSpPr>
          <p:cNvPr id="61442" name="Rectangle 2"/>
          <p:cNvSpPr>
            <a:spLocks noGrp="1" noChangeArrowheads="1"/>
          </p:cNvSpPr>
          <p:nvPr>
            <p:ph type="title"/>
          </p:nvPr>
        </p:nvSpPr>
        <p:spPr/>
        <p:txBody>
          <a:bodyPr>
            <a:normAutofit fontScale="90000"/>
          </a:bodyPr>
          <a:lstStyle/>
          <a:p>
            <a:r>
              <a:rPr lang="en-US" dirty="0" smtClean="0"/>
              <a:t>Using Software to Assist in Time Management</a:t>
            </a:r>
          </a:p>
        </p:txBody>
      </p:sp>
      <p:sp>
        <p:nvSpPr>
          <p:cNvPr id="6" name="Slide Number Placeholder 5"/>
          <p:cNvSpPr>
            <a:spLocks noGrp="1"/>
          </p:cNvSpPr>
          <p:nvPr>
            <p:ph type="sldNum" sz="quarter" idx="11"/>
          </p:nvPr>
        </p:nvSpPr>
        <p:spPr/>
        <p:txBody>
          <a:bodyPr/>
          <a:lstStyle/>
          <a:p>
            <a:pPr>
              <a:defRPr/>
            </a:pPr>
            <a:fld id="{0ACA02B0-268A-4C9E-AA5E-90C112666B9C}" type="slidenum">
              <a:rPr lang="en-US" smtClean="0"/>
              <a:pPr>
                <a:defRPr/>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686800" cy="4525962"/>
          </a:xfrm>
        </p:spPr>
        <p:txBody>
          <a:bodyPr/>
          <a:lstStyle/>
          <a:p>
            <a:r>
              <a:rPr lang="en-US" dirty="0" smtClean="0"/>
              <a:t>Microsoft lists dozens </a:t>
            </a:r>
            <a:r>
              <a:rPr lang="en-US" dirty="0"/>
              <a:t>of examples of how customers benefit from using Project 2010. One </a:t>
            </a:r>
            <a:r>
              <a:rPr lang="en-US" dirty="0" smtClean="0"/>
              <a:t>such customer</a:t>
            </a:r>
            <a:r>
              <a:rPr lang="en-US" dirty="0"/>
              <a:t>, Amdocs, a global provider of customer experience systems (CES) </a:t>
            </a:r>
            <a:r>
              <a:rPr lang="en-US" dirty="0" smtClean="0"/>
              <a:t>software, wanted </a:t>
            </a:r>
            <a:r>
              <a:rPr lang="en-US" dirty="0"/>
              <a:t>to help its IT project teams work more </a:t>
            </a:r>
            <a:r>
              <a:rPr lang="en-US" dirty="0" smtClean="0"/>
              <a:t>efficiently</a:t>
            </a:r>
          </a:p>
          <a:p>
            <a:r>
              <a:rPr lang="en-US" dirty="0" smtClean="0"/>
              <a:t>Employees now have </a:t>
            </a:r>
            <a:r>
              <a:rPr lang="en-US" dirty="0"/>
              <a:t>Web-based access from any location, managers have better project visibility, and </a:t>
            </a:r>
            <a:r>
              <a:rPr lang="en-US" dirty="0" smtClean="0"/>
              <a:t>the company </a:t>
            </a:r>
            <a:r>
              <a:rPr lang="en-US" dirty="0"/>
              <a:t>can extend the centralized solution to include more users and </a:t>
            </a:r>
            <a:r>
              <a:rPr lang="en-US" dirty="0" smtClean="0"/>
              <a:t>applications. Amdocs </a:t>
            </a:r>
            <a:r>
              <a:rPr lang="en-US" dirty="0"/>
              <a:t>can now deploy Project Server 2010 in less than a day, or 50 percent faster. </a:t>
            </a:r>
            <a:r>
              <a:rPr lang="en-US" dirty="0" smtClean="0"/>
              <a:t>Only </a:t>
            </a:r>
            <a:r>
              <a:rPr lang="en-US" dirty="0"/>
              <a:t>one person is needed to manage the </a:t>
            </a:r>
            <a:r>
              <a:rPr lang="en-US" dirty="0" smtClean="0"/>
              <a:t>shared infrastructure</a:t>
            </a:r>
            <a:r>
              <a:rPr lang="en-US" dirty="0"/>
              <a:t>.</a:t>
            </a:r>
          </a:p>
        </p:txBody>
      </p:sp>
      <p:sp>
        <p:nvSpPr>
          <p:cNvPr id="3" name="Title 2"/>
          <p:cNvSpPr>
            <a:spLocks noGrp="1"/>
          </p:cNvSpPr>
          <p:nvPr>
            <p:ph type="title"/>
          </p:nvPr>
        </p:nvSpPr>
        <p:spPr>
          <a:xfrm>
            <a:off x="457200" y="0"/>
            <a:ext cx="8229600" cy="1143000"/>
          </a:xfrm>
        </p:spPr>
        <p:txBody>
          <a:bodyPr/>
          <a:lstStyle/>
          <a:p>
            <a:r>
              <a:rPr lang="en-US" dirty="0" smtClean="0"/>
              <a:t>What Went Right?</a:t>
            </a:r>
            <a:endParaRPr lang="en-US"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61</a:t>
            </a:fld>
            <a:endParaRPr lang="en-US" dirty="0"/>
          </a:p>
        </p:txBody>
      </p:sp>
    </p:spTree>
    <p:extLst>
      <p:ext uri="{BB962C8B-B14F-4D97-AF65-F5344CB8AC3E}">
        <p14:creationId xmlns:p14="http://schemas.microsoft.com/office/powerpoint/2010/main" val="37267569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p:txBody>
          <a:bodyPr/>
          <a:lstStyle/>
          <a:p>
            <a:r>
              <a:rPr lang="en-US" dirty="0" smtClean="0"/>
              <a:t>Many people misuse project management software because they don’t understand important concepts and have not had training</a:t>
            </a:r>
          </a:p>
          <a:p>
            <a:r>
              <a:rPr lang="en-US" dirty="0" smtClean="0"/>
              <a:t>You must enter dependencies to have dates adjust automatically and to determine the critical path</a:t>
            </a:r>
          </a:p>
          <a:p>
            <a:r>
              <a:rPr lang="en-US" dirty="0" smtClean="0"/>
              <a:t>You must enter actual schedule information to compare planned and actual progress</a:t>
            </a:r>
          </a:p>
        </p:txBody>
      </p:sp>
      <p:sp>
        <p:nvSpPr>
          <p:cNvPr id="62466" name="Rectangle 2"/>
          <p:cNvSpPr>
            <a:spLocks noGrp="1" noChangeArrowheads="1"/>
          </p:cNvSpPr>
          <p:nvPr>
            <p:ph type="title"/>
          </p:nvPr>
        </p:nvSpPr>
        <p:spPr/>
        <p:txBody>
          <a:bodyPr>
            <a:normAutofit fontScale="90000"/>
          </a:bodyPr>
          <a:lstStyle/>
          <a:p>
            <a:r>
              <a:rPr lang="en-US" dirty="0" smtClean="0"/>
              <a:t>Words of Caution on Using Project Management Software</a:t>
            </a:r>
          </a:p>
        </p:txBody>
      </p:sp>
      <p:sp>
        <p:nvSpPr>
          <p:cNvPr id="6" name="Slide Number Placeholder 5"/>
          <p:cNvSpPr>
            <a:spLocks noGrp="1"/>
          </p:cNvSpPr>
          <p:nvPr>
            <p:ph type="sldNum" sz="quarter" idx="11"/>
          </p:nvPr>
        </p:nvSpPr>
        <p:spPr/>
        <p:txBody>
          <a:bodyPr/>
          <a:lstStyle/>
          <a:p>
            <a:pPr>
              <a:defRPr/>
            </a:pPr>
            <a:fld id="{F9CDE221-7D09-4E72-84A7-688BE7B60DEB}" type="slidenum">
              <a:rPr lang="en-US" smtClean="0"/>
              <a:pPr>
                <a:defRPr/>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381000" y="1371600"/>
            <a:ext cx="8458200" cy="4876800"/>
          </a:xfrm>
        </p:spPr>
        <p:txBody>
          <a:bodyPr/>
          <a:lstStyle/>
          <a:p>
            <a:pPr>
              <a:lnSpc>
                <a:spcPct val="90000"/>
              </a:lnSpc>
            </a:pPr>
            <a:r>
              <a:rPr lang="en-US" dirty="0" smtClean="0"/>
              <a:t>Project time management is often cited as the main source of conflict on projects, and most IT projects exceed time estimates</a:t>
            </a:r>
          </a:p>
          <a:p>
            <a:pPr>
              <a:lnSpc>
                <a:spcPct val="90000"/>
              </a:lnSpc>
            </a:pPr>
            <a:r>
              <a:rPr lang="en-US" dirty="0" smtClean="0"/>
              <a:t>Main processes include</a:t>
            </a:r>
          </a:p>
          <a:p>
            <a:pPr lvl="1">
              <a:lnSpc>
                <a:spcPct val="90000"/>
              </a:lnSpc>
            </a:pPr>
            <a:r>
              <a:rPr lang="en-US" dirty="0" smtClean="0"/>
              <a:t>Plan </a:t>
            </a:r>
            <a:r>
              <a:rPr lang="en-US" smtClean="0"/>
              <a:t>schedule management</a:t>
            </a:r>
          </a:p>
          <a:p>
            <a:pPr lvl="1">
              <a:lnSpc>
                <a:spcPct val="90000"/>
              </a:lnSpc>
            </a:pPr>
            <a:r>
              <a:rPr lang="en-US" smtClean="0"/>
              <a:t>Define </a:t>
            </a:r>
            <a:r>
              <a:rPr lang="en-US" dirty="0" smtClean="0"/>
              <a:t>activities</a:t>
            </a:r>
          </a:p>
          <a:p>
            <a:pPr lvl="1">
              <a:lnSpc>
                <a:spcPct val="90000"/>
              </a:lnSpc>
            </a:pPr>
            <a:r>
              <a:rPr lang="en-US" dirty="0" smtClean="0"/>
              <a:t>Sequence activities</a:t>
            </a:r>
          </a:p>
          <a:p>
            <a:pPr lvl="1">
              <a:lnSpc>
                <a:spcPct val="90000"/>
              </a:lnSpc>
            </a:pPr>
            <a:r>
              <a:rPr lang="en-US" dirty="0" smtClean="0"/>
              <a:t>Estimate activity resources</a:t>
            </a:r>
          </a:p>
          <a:p>
            <a:pPr lvl="1">
              <a:lnSpc>
                <a:spcPct val="90000"/>
              </a:lnSpc>
            </a:pPr>
            <a:r>
              <a:rPr lang="en-US" dirty="0" smtClean="0"/>
              <a:t>Estimate activity durations</a:t>
            </a:r>
          </a:p>
          <a:p>
            <a:pPr lvl="1">
              <a:lnSpc>
                <a:spcPct val="90000"/>
              </a:lnSpc>
            </a:pPr>
            <a:r>
              <a:rPr lang="en-US" dirty="0" smtClean="0"/>
              <a:t>Develop schedule</a:t>
            </a:r>
          </a:p>
          <a:p>
            <a:pPr lvl="1">
              <a:lnSpc>
                <a:spcPct val="90000"/>
              </a:lnSpc>
            </a:pPr>
            <a:r>
              <a:rPr lang="en-US" dirty="0" smtClean="0"/>
              <a:t>Control schedule</a:t>
            </a:r>
          </a:p>
        </p:txBody>
      </p:sp>
      <p:sp>
        <p:nvSpPr>
          <p:cNvPr id="63490" name="Rectangle 2"/>
          <p:cNvSpPr>
            <a:spLocks noGrp="1" noChangeArrowheads="1"/>
          </p:cNvSpPr>
          <p:nvPr>
            <p:ph type="title"/>
          </p:nvPr>
        </p:nvSpPr>
        <p:spPr>
          <a:xfrm>
            <a:off x="381000" y="274638"/>
            <a:ext cx="8305800" cy="792162"/>
          </a:xfrm>
        </p:spPr>
        <p:txBody>
          <a:bodyPr/>
          <a:lstStyle/>
          <a:p>
            <a:r>
              <a:rPr lang="en-US" dirty="0" smtClean="0"/>
              <a:t>Chapter Summary</a:t>
            </a:r>
          </a:p>
        </p:txBody>
      </p:sp>
      <p:sp>
        <p:nvSpPr>
          <p:cNvPr id="6" name="Slide Number Placeholder 5"/>
          <p:cNvSpPr>
            <a:spLocks noGrp="1"/>
          </p:cNvSpPr>
          <p:nvPr>
            <p:ph type="sldNum" sz="quarter" idx="11"/>
          </p:nvPr>
        </p:nvSpPr>
        <p:spPr/>
        <p:txBody>
          <a:bodyPr/>
          <a:lstStyle/>
          <a:p>
            <a:pPr>
              <a:defRPr/>
            </a:pPr>
            <a:fld id="{169144F6-8D6B-43D0-ACD9-CBCF47EB473B}" type="slidenum">
              <a:rPr lang="en-US" smtClean="0"/>
              <a:pPr>
                <a:defRPr/>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4294967295"/>
          </p:nvPr>
        </p:nvSpPr>
        <p:spPr bwMode="auto">
          <a:xfrm>
            <a:off x="457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l"/>
            <a:fld id="{83244DD4-437B-574D-9694-0BCABAABFD8E}" type="slidenum">
              <a:rPr lang="ar-SA" altLang="en-US">
                <a:ea typeface="Majalla UI" charset="0"/>
                <a:cs typeface="Majalla UI" charset="0"/>
              </a:rPr>
              <a:pPr algn="l"/>
              <a:t>64</a:t>
            </a:fld>
            <a:endParaRPr lang="en-US" altLang="en-US"/>
          </a:p>
        </p:txBody>
      </p:sp>
      <p:sp>
        <p:nvSpPr>
          <p:cNvPr id="48130" name="Rectangle 2"/>
          <p:cNvSpPr>
            <a:spLocks noGrp="1" noChangeArrowheads="1"/>
          </p:cNvSpPr>
          <p:nvPr>
            <p:ph type="title"/>
          </p:nvPr>
        </p:nvSpPr>
        <p:spPr>
          <a:xfrm>
            <a:off x="152400" y="0"/>
            <a:ext cx="8229600" cy="838200"/>
          </a:xfrm>
        </p:spPr>
        <p:txBody>
          <a:bodyPr>
            <a:normAutofit/>
          </a:bodyPr>
          <a:lstStyle/>
          <a:p>
            <a:r>
              <a:rPr lang="en-US" altLang="en-US" sz="3600" dirty="0" smtClean="0">
                <a:solidFill>
                  <a:srgbClr val="004C4A"/>
                </a:solidFill>
              </a:rPr>
              <a:t>Assignment 1</a:t>
            </a:r>
            <a:endParaRPr lang="en-US" altLang="en-US" sz="3600" dirty="0">
              <a:solidFill>
                <a:srgbClr val="004C4A"/>
              </a:solidFill>
            </a:endParaRPr>
          </a:p>
        </p:txBody>
      </p:sp>
      <p:sp>
        <p:nvSpPr>
          <p:cNvPr id="3076" name="Rectangle 3"/>
          <p:cNvSpPr>
            <a:spLocks noGrp="1" noChangeArrowheads="1"/>
          </p:cNvSpPr>
          <p:nvPr>
            <p:ph type="body" idx="1"/>
          </p:nvPr>
        </p:nvSpPr>
        <p:spPr>
          <a:xfrm>
            <a:off x="84138" y="1092200"/>
            <a:ext cx="8785225" cy="5010150"/>
          </a:xfrm>
        </p:spPr>
        <p:txBody>
          <a:bodyPr/>
          <a:lstStyle/>
          <a:p>
            <a:pPr>
              <a:buFontTx/>
              <a:buNone/>
              <a:defRPr/>
            </a:pPr>
            <a:r>
              <a:rPr lang="en-GB" sz="2400" b="1" dirty="0" smtClean="0">
                <a:solidFill>
                  <a:srgbClr val="FF0066"/>
                </a:solidFill>
              </a:rPr>
              <a:t>Please study the chapters before doing the assignment</a:t>
            </a:r>
          </a:p>
          <a:p>
            <a:pPr marL="0" indent="0">
              <a:lnSpc>
                <a:spcPct val="80000"/>
              </a:lnSpc>
              <a:buFontTx/>
              <a:buNone/>
              <a:defRPr/>
            </a:pPr>
            <a:r>
              <a:rPr lang="en-GB" sz="2400" b="1" dirty="0" smtClean="0">
                <a:solidFill>
                  <a:srgbClr val="004C4A"/>
                </a:solidFill>
              </a:rPr>
              <a:t>Guided by the paper of </a:t>
            </a:r>
            <a:r>
              <a:rPr lang="en-GB" sz="2400" dirty="0"/>
              <a:t>F. A. Lima12 , </a:t>
            </a:r>
            <a:r>
              <a:rPr lang="en-GB" sz="2400" dirty="0" smtClean="0"/>
              <a:t>PhD</a:t>
            </a:r>
            <a:r>
              <a:rPr lang="en-GB" sz="2400" dirty="0"/>
              <a:t>*, PMP, PMI-RMP </a:t>
            </a:r>
            <a:r>
              <a:rPr lang="en-GB" sz="2400" b="1" dirty="0" smtClean="0">
                <a:solidFill>
                  <a:srgbClr val="004C4A"/>
                </a:solidFill>
              </a:rPr>
              <a:t>entitled “</a:t>
            </a:r>
            <a:r>
              <a:rPr lang="en-GB" sz="2400" dirty="0" smtClean="0"/>
              <a:t>How </a:t>
            </a:r>
            <a:r>
              <a:rPr lang="en-GB" sz="2400" dirty="0"/>
              <a:t>much important is IT project management for Olympic Games success? Rio2016 Case </a:t>
            </a:r>
            <a:r>
              <a:rPr lang="en-GB" sz="2400" dirty="0" smtClean="0"/>
              <a:t>Study (attached) and any other </a:t>
            </a:r>
            <a:r>
              <a:rPr lang="en-GB" sz="2400" dirty="0" smtClean="0"/>
              <a:t>relevant </a:t>
            </a:r>
            <a:r>
              <a:rPr lang="en-GB" sz="2400" dirty="0" smtClean="0"/>
              <a:t>material:</a:t>
            </a:r>
          </a:p>
          <a:p>
            <a:pPr marL="0" indent="0">
              <a:lnSpc>
                <a:spcPct val="80000"/>
              </a:lnSpc>
              <a:buFontTx/>
              <a:buNone/>
              <a:defRPr/>
            </a:pPr>
            <a:endParaRPr lang="en-GB" sz="2400" b="1" dirty="0" smtClean="0">
              <a:solidFill>
                <a:srgbClr val="004C4A"/>
              </a:solidFill>
            </a:endParaRPr>
          </a:p>
          <a:p>
            <a:pPr marL="0" indent="0">
              <a:lnSpc>
                <a:spcPct val="80000"/>
              </a:lnSpc>
              <a:buFontTx/>
              <a:buNone/>
              <a:defRPr/>
            </a:pPr>
            <a:r>
              <a:rPr lang="en-GB" sz="2400" b="1" dirty="0" smtClean="0">
                <a:solidFill>
                  <a:srgbClr val="004C4A"/>
                </a:solidFill>
              </a:rPr>
              <a:t>You are a PM involved providing an IT application for Tokyo 2020 Olympics in one of its vital applications  that you select within an budget that you specify accordingly. The team members are available to work for 80% of their time and you have identified a buffer of 15 days at the end of the project to finish on time early. Total time is 6 months. </a:t>
            </a:r>
            <a:endParaRPr lang="en-GB" sz="2400" b="1" dirty="0">
              <a:solidFill>
                <a:srgbClr val="004C4A"/>
              </a:solidFill>
            </a:endParaRPr>
          </a:p>
          <a:p>
            <a:pPr marL="0" indent="0">
              <a:lnSpc>
                <a:spcPct val="80000"/>
              </a:lnSpc>
              <a:buFontTx/>
              <a:buNone/>
              <a:defRPr/>
            </a:pPr>
            <a:endParaRPr lang="en-GB" sz="2400" b="1" dirty="0" smtClean="0">
              <a:solidFill>
                <a:srgbClr val="004C4A"/>
              </a:solidFill>
            </a:endParaRPr>
          </a:p>
          <a:p>
            <a:pPr marL="0" indent="0">
              <a:lnSpc>
                <a:spcPct val="80000"/>
              </a:lnSpc>
              <a:buFontTx/>
              <a:buNone/>
              <a:defRPr/>
            </a:pPr>
            <a:r>
              <a:rPr lang="en-GB" sz="2400" b="1" dirty="0" smtClean="0">
                <a:solidFill>
                  <a:srgbClr val="004C4A"/>
                </a:solidFill>
              </a:rPr>
              <a:t>Deliverables</a:t>
            </a:r>
            <a:r>
              <a:rPr lang="en-GB" sz="2400" b="1" dirty="0" smtClean="0">
                <a:solidFill>
                  <a:srgbClr val="004C4A"/>
                </a:solidFill>
              </a:rPr>
              <a:t>:</a:t>
            </a:r>
          </a:p>
          <a:p>
            <a:pPr marL="0" indent="0">
              <a:lnSpc>
                <a:spcPct val="80000"/>
              </a:lnSpc>
              <a:buFontTx/>
              <a:buNone/>
              <a:defRPr/>
            </a:pPr>
            <a:r>
              <a:rPr lang="en-GB" sz="2400" b="1" dirty="0" smtClean="0">
                <a:solidFill>
                  <a:srgbClr val="004C4A"/>
                </a:solidFill>
              </a:rPr>
              <a:t>Develop a project charter. </a:t>
            </a:r>
            <a:endParaRPr lang="en-GB" sz="2400" b="1" dirty="0">
              <a:solidFill>
                <a:srgbClr val="004C4A"/>
              </a:solidFill>
            </a:endParaRPr>
          </a:p>
          <a:p>
            <a:pPr marL="0" indent="0">
              <a:lnSpc>
                <a:spcPct val="80000"/>
              </a:lnSpc>
              <a:buFontTx/>
              <a:buNone/>
              <a:defRPr/>
            </a:pPr>
            <a:r>
              <a:rPr lang="en-GB" sz="2400" b="1" dirty="0" smtClean="0">
                <a:solidFill>
                  <a:srgbClr val="004C4A"/>
                </a:solidFill>
              </a:rPr>
              <a:t>Develop a scope statement describing the product </a:t>
            </a:r>
            <a:r>
              <a:rPr lang="en-GB" sz="2400" b="1" dirty="0" err="1" smtClean="0">
                <a:solidFill>
                  <a:srgbClr val="004C4A"/>
                </a:solidFill>
              </a:rPr>
              <a:t>characterisitics</a:t>
            </a:r>
            <a:r>
              <a:rPr lang="en-GB" sz="2400" b="1" dirty="0" smtClean="0">
                <a:solidFill>
                  <a:srgbClr val="004C4A"/>
                </a:solidFill>
              </a:rPr>
              <a:t> , requirements, and deliverables.</a:t>
            </a:r>
          </a:p>
        </p:txBody>
      </p:sp>
    </p:spTree>
    <p:extLst>
      <p:ext uri="{BB962C8B-B14F-4D97-AF65-F5344CB8AC3E}">
        <p14:creationId xmlns:p14="http://schemas.microsoft.com/office/powerpoint/2010/main" val="6621999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3"/>
          <p:cNvSpPr>
            <a:spLocks noGrp="1"/>
          </p:cNvSpPr>
          <p:nvPr>
            <p:ph type="sldNum" sz="quarter" idx="4294967295"/>
          </p:nvPr>
        </p:nvSpPr>
        <p:spPr bwMode="auto">
          <a:xfrm>
            <a:off x="457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l"/>
            <a:fld id="{8C6AEFAE-9F59-5546-9C01-B405EA45E6BF}" type="slidenum">
              <a:rPr lang="ar-SA" altLang="en-US">
                <a:ea typeface="Majalla UI" charset="0"/>
                <a:cs typeface="Majalla UI" charset="0"/>
              </a:rPr>
              <a:pPr algn="l"/>
              <a:t>65</a:t>
            </a:fld>
            <a:endParaRPr lang="en-US" altLang="en-US"/>
          </a:p>
        </p:txBody>
      </p:sp>
      <p:sp>
        <p:nvSpPr>
          <p:cNvPr id="49155" name="Rectangle 3"/>
          <p:cNvSpPr>
            <a:spLocks noGrp="1" noChangeArrowheads="1"/>
          </p:cNvSpPr>
          <p:nvPr>
            <p:ph type="body" idx="1"/>
          </p:nvPr>
        </p:nvSpPr>
        <p:spPr>
          <a:xfrm>
            <a:off x="0" y="838200"/>
            <a:ext cx="8785225" cy="5486400"/>
          </a:xfrm>
        </p:spPr>
        <p:txBody>
          <a:bodyPr/>
          <a:lstStyle/>
          <a:p>
            <a:pPr>
              <a:lnSpc>
                <a:spcPct val="80000"/>
              </a:lnSpc>
            </a:pPr>
            <a:endParaRPr lang="en-GB" altLang="en-US" sz="1000" b="1" dirty="0">
              <a:solidFill>
                <a:srgbClr val="004C4A"/>
              </a:solidFill>
            </a:endParaRPr>
          </a:p>
          <a:p>
            <a:pPr algn="just">
              <a:lnSpc>
                <a:spcPct val="80000"/>
              </a:lnSpc>
            </a:pPr>
            <a:r>
              <a:rPr lang="en-GB" altLang="en-US" sz="2400" b="1" dirty="0">
                <a:solidFill>
                  <a:srgbClr val="004C4A"/>
                </a:solidFill>
              </a:rPr>
              <a:t>Develop </a:t>
            </a:r>
            <a:r>
              <a:rPr lang="en-US" altLang="en-US" sz="2400" b="1" dirty="0" smtClean="0">
                <a:solidFill>
                  <a:srgbClr val="004C4A"/>
                </a:solidFill>
              </a:rPr>
              <a:t>a WBS for the project. Be sure it’s linked to the scope and other relevant information.</a:t>
            </a:r>
            <a:endParaRPr lang="en-US" altLang="en-US" sz="2400" b="1" dirty="0">
              <a:solidFill>
                <a:srgbClr val="004C4A"/>
              </a:solidFill>
            </a:endParaRPr>
          </a:p>
          <a:p>
            <a:pPr algn="just">
              <a:lnSpc>
                <a:spcPct val="80000"/>
              </a:lnSpc>
            </a:pPr>
            <a:endParaRPr lang="en-US" altLang="en-US" sz="1200" b="1" dirty="0">
              <a:solidFill>
                <a:srgbClr val="004C4A"/>
              </a:solidFill>
            </a:endParaRPr>
          </a:p>
          <a:p>
            <a:pPr algn="just">
              <a:lnSpc>
                <a:spcPct val="80000"/>
              </a:lnSpc>
            </a:pPr>
            <a:r>
              <a:rPr lang="en-US" altLang="en-US" sz="2400" b="1" dirty="0" smtClean="0">
                <a:solidFill>
                  <a:srgbClr val="004C4A"/>
                </a:solidFill>
              </a:rPr>
              <a:t>Create </a:t>
            </a:r>
            <a:r>
              <a:rPr lang="en-GB" altLang="en-US" sz="2400" b="1" dirty="0" smtClean="0">
                <a:solidFill>
                  <a:srgbClr val="004C4A"/>
                </a:solidFill>
              </a:rPr>
              <a:t>a Gantt chart and network diagram using Microsoft Project or any PM software. Estimate task durations and enter dependencies (3 different relations) as appropriate, and include at least 3 milestones.  Remember that your schedule goal is 6 months. Print both Gantt Chart and network diagram. </a:t>
            </a:r>
          </a:p>
          <a:p>
            <a:pPr algn="just">
              <a:lnSpc>
                <a:spcPct val="80000"/>
              </a:lnSpc>
            </a:pPr>
            <a:r>
              <a:rPr lang="en-GB" altLang="en-US" sz="2400" b="1" dirty="0" smtClean="0">
                <a:solidFill>
                  <a:srgbClr val="004C4A"/>
                </a:solidFill>
              </a:rPr>
              <a:t>Use the CPM to identify the different activities and the critical path. </a:t>
            </a:r>
          </a:p>
          <a:p>
            <a:pPr algn="just">
              <a:lnSpc>
                <a:spcPct val="80000"/>
              </a:lnSpc>
            </a:pPr>
            <a:endParaRPr lang="en-GB" altLang="en-US" sz="2400" b="1" dirty="0">
              <a:solidFill>
                <a:srgbClr val="004C4A"/>
              </a:solidFill>
            </a:endParaRPr>
          </a:p>
          <a:p>
            <a:pPr algn="just">
              <a:lnSpc>
                <a:spcPct val="80000"/>
              </a:lnSpc>
            </a:pPr>
            <a:r>
              <a:rPr lang="en-GB" altLang="en-US" sz="2400" b="1" dirty="0" smtClean="0">
                <a:solidFill>
                  <a:srgbClr val="004C4A"/>
                </a:solidFill>
              </a:rPr>
              <a:t>You  need to apply what has been discussed in the lectures concerning each of the above mentioned knowledge area discussed so far using either PMI PMBOK based templates (you can find some free online) or PM software, whenever applicable. </a:t>
            </a:r>
            <a:endParaRPr lang="en-GB" altLang="en-US" sz="2400" b="1" dirty="0">
              <a:solidFill>
                <a:srgbClr val="FF0000"/>
              </a:solidFill>
            </a:endParaRPr>
          </a:p>
          <a:p>
            <a:pPr>
              <a:lnSpc>
                <a:spcPct val="80000"/>
              </a:lnSpc>
            </a:pPr>
            <a:endParaRPr lang="en-US" altLang="en-US" sz="1200" b="1" dirty="0">
              <a:solidFill>
                <a:srgbClr val="004C4A"/>
              </a:solidFill>
            </a:endParaRPr>
          </a:p>
        </p:txBody>
      </p:sp>
      <p:sp>
        <p:nvSpPr>
          <p:cNvPr id="5" name="Rectangle 2"/>
          <p:cNvSpPr txBox="1">
            <a:spLocks noChangeArrowheads="1"/>
          </p:cNvSpPr>
          <p:nvPr/>
        </p:nvSpPr>
        <p:spPr>
          <a:xfrm>
            <a:off x="152400" y="0"/>
            <a:ext cx="8229600" cy="8382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r>
              <a:rPr lang="en-US" altLang="en-US" sz="3600" smtClean="0">
                <a:solidFill>
                  <a:srgbClr val="004C4A"/>
                </a:solidFill>
              </a:rPr>
              <a:t>Assignment 1</a:t>
            </a:r>
            <a:endParaRPr lang="en-US" altLang="en-US" sz="3600" dirty="0">
              <a:solidFill>
                <a:srgbClr val="004C4A"/>
              </a:solidFill>
            </a:endParaRPr>
          </a:p>
        </p:txBody>
      </p:sp>
    </p:spTree>
    <p:extLst>
      <p:ext uri="{BB962C8B-B14F-4D97-AF65-F5344CB8AC3E}">
        <p14:creationId xmlns:p14="http://schemas.microsoft.com/office/powerpoint/2010/main" val="1334452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457200" y="990600"/>
            <a:ext cx="8458200" cy="4572000"/>
          </a:xfrm>
        </p:spPr>
        <p:txBody>
          <a:bodyPr/>
          <a:lstStyle/>
          <a:p>
            <a:r>
              <a:rPr lang="en-US" sz="2400" dirty="0"/>
              <a:t>Understand the importance of project schedules and good project </a:t>
            </a:r>
            <a:r>
              <a:rPr lang="en-US" sz="2400" dirty="0" smtClean="0"/>
              <a:t>time management</a:t>
            </a:r>
            <a:endParaRPr lang="en-US" sz="2400" dirty="0"/>
          </a:p>
          <a:p>
            <a:r>
              <a:rPr lang="en-US" sz="2400" dirty="0" smtClean="0"/>
              <a:t>Discuss </a:t>
            </a:r>
            <a:r>
              <a:rPr lang="en-US" sz="2400" dirty="0"/>
              <a:t>the process of planning schedule management</a:t>
            </a:r>
          </a:p>
          <a:p>
            <a:r>
              <a:rPr lang="en-US" sz="2400" dirty="0" smtClean="0"/>
              <a:t>Define </a:t>
            </a:r>
            <a:r>
              <a:rPr lang="en-US" sz="2400" dirty="0"/>
              <a:t>activities as the basis for developing project schedules</a:t>
            </a:r>
          </a:p>
          <a:p>
            <a:r>
              <a:rPr lang="en-US" sz="2400" dirty="0" smtClean="0"/>
              <a:t>Describe </a:t>
            </a:r>
            <a:r>
              <a:rPr lang="en-US" sz="2400" dirty="0"/>
              <a:t>how project managers use network diagrams and </a:t>
            </a:r>
            <a:r>
              <a:rPr lang="en-US" sz="2400" dirty="0" smtClean="0"/>
              <a:t>dependencies to </a:t>
            </a:r>
            <a:r>
              <a:rPr lang="en-US" sz="2400" dirty="0"/>
              <a:t>assist in activity sequencing</a:t>
            </a:r>
          </a:p>
          <a:p>
            <a:r>
              <a:rPr lang="en-US" sz="2400" dirty="0" smtClean="0"/>
              <a:t>Understand </a:t>
            </a:r>
            <a:r>
              <a:rPr lang="en-US" sz="2400" dirty="0"/>
              <a:t>the relationship between estimating resources and </a:t>
            </a:r>
            <a:r>
              <a:rPr lang="en-US" sz="2400" dirty="0" smtClean="0"/>
              <a:t>project schedules</a:t>
            </a:r>
            <a:endParaRPr lang="en-US" sz="2400" dirty="0"/>
          </a:p>
          <a:p>
            <a:r>
              <a:rPr lang="en-US" sz="2400" dirty="0" smtClean="0"/>
              <a:t>Explain </a:t>
            </a:r>
            <a:r>
              <a:rPr lang="en-US" sz="2400" dirty="0"/>
              <a:t>how various tools and techniques help project managers </a:t>
            </a:r>
            <a:r>
              <a:rPr lang="en-US" sz="2400" dirty="0" smtClean="0"/>
              <a:t>perform activity </a:t>
            </a:r>
            <a:r>
              <a:rPr lang="en-US" sz="2400" dirty="0"/>
              <a:t>duration estimates</a:t>
            </a:r>
            <a:endParaRPr lang="en-US" sz="2400" dirty="0" smtClean="0"/>
          </a:p>
        </p:txBody>
      </p:sp>
      <p:sp>
        <p:nvSpPr>
          <p:cNvPr id="9218" name="Rectangle 2"/>
          <p:cNvSpPr>
            <a:spLocks noGrp="1" noChangeArrowheads="1"/>
          </p:cNvSpPr>
          <p:nvPr>
            <p:ph type="title"/>
          </p:nvPr>
        </p:nvSpPr>
        <p:spPr>
          <a:xfrm>
            <a:off x="304800" y="228600"/>
            <a:ext cx="8839200" cy="685800"/>
          </a:xfrm>
        </p:spPr>
        <p:txBody>
          <a:bodyPr>
            <a:normAutofit fontScale="90000"/>
          </a:bodyPr>
          <a:lstStyle/>
          <a:p>
            <a:r>
              <a:rPr lang="en-US" dirty="0" smtClean="0"/>
              <a:t>Learning Objectives</a:t>
            </a:r>
          </a:p>
        </p:txBody>
      </p:sp>
      <p:sp>
        <p:nvSpPr>
          <p:cNvPr id="6" name="Slide Number Placeholder 5"/>
          <p:cNvSpPr>
            <a:spLocks noGrp="1"/>
          </p:cNvSpPr>
          <p:nvPr>
            <p:ph type="sldNum" sz="quarter" idx="11"/>
          </p:nvPr>
        </p:nvSpPr>
        <p:spPr/>
        <p:txBody>
          <a:bodyPr/>
          <a:lstStyle/>
          <a:p>
            <a:pPr>
              <a:defRPr/>
            </a:pPr>
            <a:fld id="{095F7A74-1AE0-4F48-ABDC-D6A934445B27}"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381000" y="990600"/>
            <a:ext cx="8458200" cy="5105400"/>
          </a:xfrm>
        </p:spPr>
        <p:txBody>
          <a:bodyPr/>
          <a:lstStyle/>
          <a:p>
            <a:r>
              <a:rPr lang="en-US" dirty="0"/>
              <a:t>Use </a:t>
            </a:r>
            <a:r>
              <a:rPr lang="en-US" dirty="0">
                <a:solidFill>
                  <a:srgbClr val="009051"/>
                </a:solidFill>
              </a:rPr>
              <a:t>a Gantt chart </a:t>
            </a:r>
            <a:r>
              <a:rPr lang="en-US" dirty="0"/>
              <a:t>for planning and tracking schedule information, find </a:t>
            </a:r>
            <a:r>
              <a:rPr lang="en-US" dirty="0" smtClean="0"/>
              <a:t>the </a:t>
            </a:r>
            <a:r>
              <a:rPr lang="en-US" dirty="0" smtClean="0">
                <a:solidFill>
                  <a:srgbClr val="009051"/>
                </a:solidFill>
              </a:rPr>
              <a:t>critical </a:t>
            </a:r>
            <a:r>
              <a:rPr lang="en-US" dirty="0">
                <a:solidFill>
                  <a:srgbClr val="009051"/>
                </a:solidFill>
              </a:rPr>
              <a:t>path </a:t>
            </a:r>
            <a:r>
              <a:rPr lang="en-US" dirty="0"/>
              <a:t>for a project, and describe how critical chain scheduling </a:t>
            </a:r>
            <a:r>
              <a:rPr lang="en-US" dirty="0" smtClean="0"/>
              <a:t>and the </a:t>
            </a:r>
            <a:r>
              <a:rPr lang="en-US" dirty="0">
                <a:solidFill>
                  <a:srgbClr val="009051"/>
                </a:solidFill>
              </a:rPr>
              <a:t>Program Evaluation and Review Technique (PERT)</a:t>
            </a:r>
            <a:r>
              <a:rPr lang="en-US" dirty="0"/>
              <a:t> affect </a:t>
            </a:r>
            <a:r>
              <a:rPr lang="en-US" dirty="0" smtClean="0"/>
              <a:t>schedule development</a:t>
            </a:r>
            <a:endParaRPr lang="en-US" dirty="0"/>
          </a:p>
          <a:p>
            <a:r>
              <a:rPr lang="en-US" dirty="0" smtClean="0"/>
              <a:t>Discuss </a:t>
            </a:r>
            <a:r>
              <a:rPr lang="en-US" dirty="0"/>
              <a:t>how </a:t>
            </a:r>
            <a:r>
              <a:rPr lang="en-US" dirty="0">
                <a:solidFill>
                  <a:srgbClr val="009051"/>
                </a:solidFill>
              </a:rPr>
              <a:t>reality checks </a:t>
            </a:r>
            <a:r>
              <a:rPr lang="en-US" dirty="0"/>
              <a:t>and discipline are involved in controlling </a:t>
            </a:r>
            <a:r>
              <a:rPr lang="en-US" dirty="0" smtClean="0"/>
              <a:t>and managing </a:t>
            </a:r>
            <a:r>
              <a:rPr lang="en-US" dirty="0"/>
              <a:t>changes to the project schedule</a:t>
            </a:r>
          </a:p>
          <a:p>
            <a:r>
              <a:rPr lang="en-US" dirty="0" smtClean="0"/>
              <a:t>Describe </a:t>
            </a:r>
            <a:r>
              <a:rPr lang="en-US" dirty="0"/>
              <a:t>how </a:t>
            </a:r>
            <a:r>
              <a:rPr lang="en-US" dirty="0">
                <a:solidFill>
                  <a:srgbClr val="009051"/>
                </a:solidFill>
              </a:rPr>
              <a:t>project management software</a:t>
            </a:r>
            <a:r>
              <a:rPr lang="en-US" dirty="0"/>
              <a:t> can assist in project </a:t>
            </a:r>
            <a:r>
              <a:rPr lang="en-US" dirty="0" smtClean="0">
                <a:solidFill>
                  <a:srgbClr val="009051"/>
                </a:solidFill>
              </a:rPr>
              <a:t>time management </a:t>
            </a:r>
            <a:r>
              <a:rPr lang="en-US" dirty="0"/>
              <a:t>and review words of caution before using this software</a:t>
            </a:r>
            <a:endParaRPr lang="en-US" dirty="0" smtClean="0"/>
          </a:p>
        </p:txBody>
      </p:sp>
      <p:sp>
        <p:nvSpPr>
          <p:cNvPr id="10242" name="Rectangle 2"/>
          <p:cNvSpPr>
            <a:spLocks noGrp="1" noChangeArrowheads="1"/>
          </p:cNvSpPr>
          <p:nvPr>
            <p:ph type="title"/>
          </p:nvPr>
        </p:nvSpPr>
        <p:spPr>
          <a:xfrm>
            <a:off x="304800" y="0"/>
            <a:ext cx="8839200" cy="838200"/>
          </a:xfrm>
        </p:spPr>
        <p:txBody>
          <a:bodyPr/>
          <a:lstStyle/>
          <a:p>
            <a:r>
              <a:rPr lang="en-US" dirty="0" smtClean="0"/>
              <a:t>Learning Objectives</a:t>
            </a:r>
          </a:p>
        </p:txBody>
      </p:sp>
      <p:sp>
        <p:nvSpPr>
          <p:cNvPr id="6" name="Slide Number Placeholder 5"/>
          <p:cNvSpPr>
            <a:spLocks noGrp="1"/>
          </p:cNvSpPr>
          <p:nvPr>
            <p:ph type="sldNum" sz="quarter" idx="11"/>
          </p:nvPr>
        </p:nvSpPr>
        <p:spPr/>
        <p:txBody>
          <a:bodyPr/>
          <a:lstStyle/>
          <a:p>
            <a:pPr>
              <a:defRPr/>
            </a:pPr>
            <a:fld id="{415CD222-B7F2-423A-A3EB-D75792A90A34}"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04800" y="914400"/>
            <a:ext cx="8458200" cy="5334000"/>
          </a:xfrm>
        </p:spPr>
        <p:txBody>
          <a:bodyPr/>
          <a:lstStyle/>
          <a:p>
            <a:r>
              <a:rPr lang="en-US" dirty="0" smtClean="0"/>
              <a:t>Managers often cite delivering projects </a:t>
            </a:r>
            <a:r>
              <a:rPr lang="en-US" dirty="0" smtClean="0">
                <a:solidFill>
                  <a:srgbClr val="009051"/>
                </a:solidFill>
              </a:rPr>
              <a:t>on time </a:t>
            </a:r>
            <a:r>
              <a:rPr lang="en-US" dirty="0" smtClean="0"/>
              <a:t>as one of their biggest challenges</a:t>
            </a:r>
          </a:p>
          <a:p>
            <a:r>
              <a:rPr lang="en-US" dirty="0" smtClean="0"/>
              <a:t>Time has the </a:t>
            </a:r>
            <a:r>
              <a:rPr lang="en-US" b="1" u="sng" dirty="0" smtClean="0"/>
              <a:t>least amount of flexibility</a:t>
            </a:r>
            <a:r>
              <a:rPr lang="en-US" dirty="0" smtClean="0"/>
              <a:t>; it passes no matter what happens on a project</a:t>
            </a:r>
          </a:p>
          <a:p>
            <a:r>
              <a:rPr lang="en-US" dirty="0" smtClean="0"/>
              <a:t>Schedule issues are the main reason for </a:t>
            </a:r>
            <a:r>
              <a:rPr lang="en-US" u="sng" dirty="0" smtClean="0"/>
              <a:t>conflicts on projects, especially during the second half of projects</a:t>
            </a:r>
          </a:p>
        </p:txBody>
      </p:sp>
      <p:sp>
        <p:nvSpPr>
          <p:cNvPr id="11266" name="Rectangle 2"/>
          <p:cNvSpPr>
            <a:spLocks noGrp="1" noChangeArrowheads="1"/>
          </p:cNvSpPr>
          <p:nvPr>
            <p:ph type="title"/>
          </p:nvPr>
        </p:nvSpPr>
        <p:spPr>
          <a:xfrm>
            <a:off x="228600" y="0"/>
            <a:ext cx="8915400" cy="898525"/>
          </a:xfrm>
        </p:spPr>
        <p:txBody>
          <a:bodyPr/>
          <a:lstStyle/>
          <a:p>
            <a:r>
              <a:rPr lang="en-US" dirty="0" smtClean="0"/>
              <a:t>Importance of Project Schedules</a:t>
            </a:r>
          </a:p>
        </p:txBody>
      </p:sp>
      <p:sp>
        <p:nvSpPr>
          <p:cNvPr id="6" name="Slide Number Placeholder 5"/>
          <p:cNvSpPr>
            <a:spLocks noGrp="1"/>
          </p:cNvSpPr>
          <p:nvPr>
            <p:ph type="sldNum" sz="quarter" idx="11"/>
          </p:nvPr>
        </p:nvSpPr>
        <p:spPr/>
        <p:txBody>
          <a:bodyPr/>
          <a:lstStyle/>
          <a:p>
            <a:pPr>
              <a:defRPr/>
            </a:pPr>
            <a:fld id="{EB2DCDCB-BB36-45DB-B937-73A12411FF58}" type="slidenum">
              <a:rPr lang="en-US" smtClean="0"/>
              <a:pPr>
                <a:defRPr/>
              </a:pPr>
              <a:t>9</a:t>
            </a:fld>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4036</TotalTime>
  <Words>3374</Words>
  <Application>Microsoft Macintosh PowerPoint</Application>
  <PresentationFormat>On-screen Show (4:3)</PresentationFormat>
  <Paragraphs>351</Paragraphs>
  <Slides>65</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65</vt:i4>
      </vt:variant>
    </vt:vector>
  </HeadingPairs>
  <TitlesOfParts>
    <vt:vector size="76" baseType="lpstr">
      <vt:lpstr>Arial Rounded MT Bold</vt:lpstr>
      <vt:lpstr>Calibri</vt:lpstr>
      <vt:lpstr>Lucida Sans Unicode</vt:lpstr>
      <vt:lpstr>Majalla UI</vt:lpstr>
      <vt:lpstr>Times New Roman</vt:lpstr>
      <vt:lpstr>Verdana</vt:lpstr>
      <vt:lpstr>Wingdings 2</vt:lpstr>
      <vt:lpstr>Wingdings 3</vt:lpstr>
      <vt:lpstr>Arial</vt:lpstr>
      <vt:lpstr>Custom Design</vt:lpstr>
      <vt:lpstr>Theme1</vt:lpstr>
      <vt:lpstr>Chapter 6: Project Time Management</vt:lpstr>
      <vt:lpstr>PowerPoint Presentation</vt:lpstr>
      <vt:lpstr>PowerPoint Presentation</vt:lpstr>
      <vt:lpstr>PowerPoint Presentation</vt:lpstr>
      <vt:lpstr>PowerPoint Presentation</vt:lpstr>
      <vt:lpstr>PowerPoint Presentation</vt:lpstr>
      <vt:lpstr>Learning Objectives</vt:lpstr>
      <vt:lpstr>Learning Objectives</vt:lpstr>
      <vt:lpstr>Importance of Project Schedules</vt:lpstr>
      <vt:lpstr>Individual Work Styles and Cultural Differences Cause Schedule Conflicts</vt:lpstr>
      <vt:lpstr>PowerPoint Presentation</vt:lpstr>
      <vt:lpstr>Media Snapshot</vt:lpstr>
      <vt:lpstr>Project Time Management Processes</vt:lpstr>
      <vt:lpstr>Figure 6-1. Project Time Management Summary</vt:lpstr>
      <vt:lpstr>Planning Schedule Management</vt:lpstr>
      <vt:lpstr>Defining Activities</vt:lpstr>
      <vt:lpstr>Activity Lists and Attributes</vt:lpstr>
      <vt:lpstr>Milestones</vt:lpstr>
      <vt:lpstr>What Went Wrong?</vt:lpstr>
      <vt:lpstr>Sequencing Activities</vt:lpstr>
      <vt:lpstr>Three types of Dependencies</vt:lpstr>
      <vt:lpstr>Network Diagrams</vt:lpstr>
      <vt:lpstr>Figure 6-2. Network Diagram for Project X</vt:lpstr>
      <vt:lpstr>Arrow Diagramming Method (ADM)</vt:lpstr>
      <vt:lpstr>Process for Creating AOA Diagrams</vt:lpstr>
      <vt:lpstr>Precedence Diagramming Method (PDM)</vt:lpstr>
      <vt:lpstr>Figure 6-3. Task Dependency Types</vt:lpstr>
      <vt:lpstr>Figure 6-4. Sample PDM Network Diagram</vt:lpstr>
      <vt:lpstr>Estimating Activity Resources</vt:lpstr>
      <vt:lpstr>Activity Duration Estimating</vt:lpstr>
      <vt:lpstr>Three-Point Estimates</vt:lpstr>
      <vt:lpstr>Developing the Schedule</vt:lpstr>
      <vt:lpstr>Gantt Charts</vt:lpstr>
      <vt:lpstr>Figure 6-5. Gantt Chart for Project X</vt:lpstr>
      <vt:lpstr>Figure 6-6. Gantt Chart for Software Launch Project</vt:lpstr>
      <vt:lpstr>Adding Milestones to Gantt Charts</vt:lpstr>
      <vt:lpstr>SMART Criteria</vt:lpstr>
      <vt:lpstr>Best Practice</vt:lpstr>
      <vt:lpstr>Figure 6-7. Sample Tracking Gantt Chart</vt:lpstr>
      <vt:lpstr>Critical Path Method (CPM)</vt:lpstr>
      <vt:lpstr>Calculating the Critical Path</vt:lpstr>
      <vt:lpstr>Figure 6-8.  Determining the Critical Path for Project X</vt:lpstr>
      <vt:lpstr>More on the Critical Path</vt:lpstr>
      <vt:lpstr>Using Critical Path Analysis to Make Schedule Trade-offs</vt:lpstr>
      <vt:lpstr>Figure 6-9. Calculating Early and Late Start and Finish Dates</vt:lpstr>
      <vt:lpstr>Table 6-1. Free and Total Float or Slack for Project X</vt:lpstr>
      <vt:lpstr>Using the Critical Path to Shorten a Project Schedule</vt:lpstr>
      <vt:lpstr>Importance of Updating Critical Path Data</vt:lpstr>
      <vt:lpstr>Critical Chain Scheduling</vt:lpstr>
      <vt:lpstr>Figures 6-10.a and b. Multitasking Example</vt:lpstr>
      <vt:lpstr>Buffers and Critical Chain</vt:lpstr>
      <vt:lpstr>Figure 6-11. Example of Critical Chain Scheduling</vt:lpstr>
      <vt:lpstr>Program Evaluation and Review Technique (PERT)</vt:lpstr>
      <vt:lpstr>PERT Formula and Example</vt:lpstr>
      <vt:lpstr>Schedule Control Suggestions</vt:lpstr>
      <vt:lpstr>Controlling the Schedule</vt:lpstr>
      <vt:lpstr>Reality Checks on Scheduling</vt:lpstr>
      <vt:lpstr>Working with People Issues</vt:lpstr>
      <vt:lpstr>Global Issues</vt:lpstr>
      <vt:lpstr>Using Software to Assist in Time Management</vt:lpstr>
      <vt:lpstr>What Went Right?</vt:lpstr>
      <vt:lpstr>Words of Caution on Using Project Management Software</vt:lpstr>
      <vt:lpstr>Chapter Summary</vt:lpstr>
      <vt:lpstr>Assignment 1</vt:lpstr>
      <vt:lpstr>PowerPoint Presentation</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Microsoft Office User</cp:lastModifiedBy>
  <cp:revision>203</cp:revision>
  <dcterms:created xsi:type="dcterms:W3CDTF">2001-07-05T23:10:12Z</dcterms:created>
  <dcterms:modified xsi:type="dcterms:W3CDTF">2020-02-26T11:48:37Z</dcterms:modified>
</cp:coreProperties>
</file>