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4" r:id="rId8"/>
    <p:sldId id="265" r:id="rId9"/>
    <p:sldId id="269" r:id="rId10"/>
    <p:sldId id="267" r:id="rId11"/>
    <p:sldId id="263" r:id="rId12"/>
    <p:sldId id="266" r:id="rId13"/>
    <p:sldId id="268" r:id="rId14"/>
    <p:sldId id="270" r:id="rId15"/>
    <p:sldId id="271" r:id="rId16"/>
    <p:sldId id="272" r:id="rId17"/>
    <p:sldId id="275" r:id="rId18"/>
    <p:sldId id="273" r:id="rId19"/>
    <p:sldId id="274" r:id="rId20"/>
    <p:sldId id="276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78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AE32-B5D0-4D05-97C7-A89529B21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3C37F-8BD2-4A40-809D-056BA2A95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E9A89-B752-466B-8200-AA44B5635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9FE7-C329-4AE5-924D-CEB83D4B707B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AA49F-57C3-4F1E-ACA6-ED296C261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2E2C9-953C-45B3-A77F-0AF168FB7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4181-CBB9-4813-A4A1-B16EFF795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3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CCD7B-7EC6-4B82-928C-28EB9F1D3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0502B-D2AC-449E-A8E7-458C3F37A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9E374-D792-4572-9504-5DFB498B0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9FE7-C329-4AE5-924D-CEB83D4B707B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DA076-D754-459F-833D-79F2B43E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DD0B7-0969-4B02-A76B-E166590E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4181-CBB9-4813-A4A1-B16EFF795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8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37BCCC-18C7-4910-952F-F23B92F4C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28F76-440A-443C-8567-3B47853CD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F05DE-4262-4216-BCA8-082F1C1F5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9FE7-C329-4AE5-924D-CEB83D4B707B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D144D-EA61-4FCB-99C3-C76F73E7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0DA48-29B8-4920-B12F-BCD9C0B03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4181-CBB9-4813-A4A1-B16EFF795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6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D3F3A-896D-40DE-93C8-9F8E090A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60119-AB42-4BC6-A7EE-84E41D2F6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913AC-69AC-4BE1-A7C7-9EE89490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9FE7-C329-4AE5-924D-CEB83D4B707B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0DC1A-3F5B-4E96-A73A-E15E394E9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9D78A-6E37-43C4-B7D9-C53F94D69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4181-CBB9-4813-A4A1-B16EFF795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0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1849-4AE0-45B5-A884-2C619CDE3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5F4F2-3527-44B9-A55B-32631D588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531EE-F561-40E4-B2F6-27512A41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9FE7-C329-4AE5-924D-CEB83D4B707B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27193-012E-45ED-A608-53B3ED6B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21919-EA34-4392-BABE-7C89DE40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4181-CBB9-4813-A4A1-B16EFF795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DCFB1-29C1-41B5-9647-977A4ADB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03CAB-5495-47C4-9487-B9C6AE0DDB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235C4-D357-4617-93FF-A3CB7B9FE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0F347-4E93-4FB0-9CEC-346EB3810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9FE7-C329-4AE5-924D-CEB83D4B707B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49364-6090-40A6-A9DB-56021A12D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9C6E1-3D22-4E22-819E-61470636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4181-CBB9-4813-A4A1-B16EFF795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6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AF746-C86C-469C-81AF-C6CA48C34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25062-5717-4E5C-AED2-7F8870D0F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74B24-936E-4398-B3F2-E9A9EE436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1DA04A-FE2D-4F2C-828C-2561BB921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9677A-C3DA-46CB-B3C7-4FB74A11C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8A3817-4456-4A8C-B3C2-185DA1DF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9FE7-C329-4AE5-924D-CEB83D4B707B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35D5A5-260A-46D1-B306-C1FDEABAF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2CB99-2D65-4A35-98D8-0A83B447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4181-CBB9-4813-A4A1-B16EFF795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1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EF51-42C7-48B1-8253-110880609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C79DAF-E779-41DB-8A58-92AADCFA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9FE7-C329-4AE5-924D-CEB83D4B707B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43C89-0FAE-466C-B55F-40A3C45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E0CBF-A3F5-4956-AEAF-9D158EAB2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4181-CBB9-4813-A4A1-B16EFF795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48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4EE2F6-AEAF-4662-9E64-12DA4DE5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9FE7-C329-4AE5-924D-CEB83D4B707B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D69641-22BC-4223-9343-37950C359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3074C-8FDF-42CD-B58B-6C96D84F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4181-CBB9-4813-A4A1-B16EFF795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56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CB02B-0FE1-49A5-B8EB-5D2938E7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17A25-7BA4-45F9-8ED8-38C4629BE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D6382-479D-4ECA-B040-B53D76DAB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21C4D-F5D5-44F5-8DE6-E68FAAE23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9FE7-C329-4AE5-924D-CEB83D4B707B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93D97-7ECB-4DF0-9F2C-74840605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EDFF6-0466-4C41-885E-A58FF937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4181-CBB9-4813-A4A1-B16EFF795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8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B581-F1A3-4943-B24B-919E96262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745A01-31F7-432C-8FCE-698E2AEE2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96727-EB01-44CA-BAFA-22DFBA853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04FDB-41ED-4E20-8764-CDC3E853B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9FE7-C329-4AE5-924D-CEB83D4B707B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6B6D6-8881-4EDC-A1A0-187BAF752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65AE7-1593-4043-B13B-468DA7F1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4181-CBB9-4813-A4A1-B16EFF795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2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54552-8A78-4965-8338-26155591D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08246-90A9-4891-8900-66CDD4C88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10972-BB38-4424-A4F3-602DD258F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99FE7-C329-4AE5-924D-CEB83D4B707B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4F0C4-DCB5-4807-A0E3-48892F540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DA827-0AA2-47F6-8F51-8F9A64CE7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F4181-CBB9-4813-A4A1-B16EFF795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5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jpe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orbes.com/sites/tjmccue/2018/07/30/seo-industry-approaching-80-billion-but-all-you-want-is-more-web-traffic/#4e12213c733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62B52-F2E0-4E87-9D0C-074A9F72C6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DS8009 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The Importance of being Linked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DA3C6-2471-4DBC-92DB-86D18F8893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Rafik Matta</a:t>
            </a:r>
          </a:p>
          <a:p>
            <a:r>
              <a:rPr lang="en-US" dirty="0">
                <a:latin typeface="Lucida Console" panose="020B0609040504020204" pitchFamily="49" charset="0"/>
              </a:rPr>
              <a:t>Dec 10, 2018</a:t>
            </a:r>
          </a:p>
        </p:txBody>
      </p:sp>
    </p:spTree>
    <p:extLst>
      <p:ext uri="{BB962C8B-B14F-4D97-AF65-F5344CB8AC3E}">
        <p14:creationId xmlns:p14="http://schemas.microsoft.com/office/powerpoint/2010/main" val="313761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7875-83E3-45C8-85A6-FEA4A8CA0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Dataset -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47060-C4DE-4E51-8971-4BA77CA1E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Converted JSON files to CSV</a:t>
            </a:r>
          </a:p>
          <a:p>
            <a:r>
              <a:rPr lang="en-US" dirty="0">
                <a:latin typeface="Lucida Console" panose="020B0609040504020204" pitchFamily="49" charset="0"/>
              </a:rPr>
              <a:t>Removed null fields </a:t>
            </a:r>
          </a:p>
          <a:p>
            <a:r>
              <a:rPr lang="en-US" dirty="0">
                <a:latin typeface="Lucida Console" panose="020B0609040504020204" pitchFamily="49" charset="0"/>
              </a:rPr>
              <a:t>Selected fields for analysis </a:t>
            </a:r>
          </a:p>
        </p:txBody>
      </p:sp>
    </p:spTree>
    <p:extLst>
      <p:ext uri="{BB962C8B-B14F-4D97-AF65-F5344CB8AC3E}">
        <p14:creationId xmlns:p14="http://schemas.microsoft.com/office/powerpoint/2010/main" val="3654386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EA462-04C8-414F-BBB1-93532136F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1A1BE-F805-459A-833E-1BE5F2B04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Focused analysis on top companies that are primarily Internet/Software/Technology Companies</a:t>
            </a:r>
          </a:p>
          <a:p>
            <a:r>
              <a:rPr lang="en-US" dirty="0">
                <a:latin typeface="Lucida Console" panose="020B0609040504020204" pitchFamily="49" charset="0"/>
              </a:rPr>
              <a:t>Did community detection, node centrality analysis, and similarity measures</a:t>
            </a:r>
          </a:p>
          <a:p>
            <a:r>
              <a:rPr lang="en-US" dirty="0">
                <a:latin typeface="Lucida Console" panose="020B0609040504020204" pitchFamily="49" charset="0"/>
              </a:rPr>
              <a:t>Aimed to who the top Web companies are, if they are related to top real companies, and how they related to each 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14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3C3E5-E317-4356-B950-72AE21D5F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3970F-AF22-49E8-A884-88576E5A3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Neo4J</a:t>
            </a:r>
          </a:p>
          <a:p>
            <a:r>
              <a:rPr lang="en-US" dirty="0">
                <a:latin typeface="Lucida Console" panose="020B0609040504020204" pitchFamily="49" charset="0"/>
              </a:rPr>
              <a:t>Json2csv</a:t>
            </a:r>
          </a:p>
          <a:p>
            <a:r>
              <a:rPr lang="en-US" dirty="0">
                <a:latin typeface="Lucida Console" panose="020B0609040504020204" pitchFamily="49" charset="0"/>
              </a:rPr>
              <a:t>Excel</a:t>
            </a:r>
          </a:p>
        </p:txBody>
      </p:sp>
      <p:pic>
        <p:nvPicPr>
          <p:cNvPr id="3076" name="Picture 4" descr="The Neo4j Graph Platform â The #1 Platform for Connected Data">
            <a:extLst>
              <a:ext uri="{FF2B5EF4-FFF2-40B4-BE49-F238E27FC236}">
                <a16:creationId xmlns:a16="http://schemas.microsoft.com/office/drawing/2014/main" id="{6DF01E91-D4E3-45A9-8678-52B321378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716" y="1583531"/>
            <a:ext cx="3490445" cy="15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excel logo">
            <a:extLst>
              <a:ext uri="{FF2B5EF4-FFF2-40B4-BE49-F238E27FC236}">
                <a16:creationId xmlns:a16="http://schemas.microsoft.com/office/drawing/2014/main" id="{895FF62F-4233-48B3-9D05-C92D08698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516" y="3656074"/>
            <a:ext cx="2352399" cy="230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nodejs logo">
            <a:extLst>
              <a:ext uri="{FF2B5EF4-FFF2-40B4-BE49-F238E27FC236}">
                <a16:creationId xmlns:a16="http://schemas.microsoft.com/office/drawing/2014/main" id="{2185AFBB-0964-4196-97C1-7318D8873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656" y="4124175"/>
            <a:ext cx="2227226" cy="136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120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B1812-DDD9-4ED8-8116-57EBBEEF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Analysis + Results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430CF7-DB26-4189-9F11-1131E4D45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198" y="2484407"/>
            <a:ext cx="3375603" cy="7651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373753-15E3-4AD0-93BB-6BADD3EAC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330" y="4043263"/>
            <a:ext cx="5210902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852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53D9-7FD6-49B1-8FBB-ACE8F35CD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Analysis – Community Detection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70277F-0083-4A31-B290-43869C46B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80" y="3429000"/>
            <a:ext cx="7502576" cy="23887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917B7A-B622-47A8-B80B-FB331B88BB29}"/>
              </a:ext>
            </a:extLst>
          </p:cNvPr>
          <p:cNvSpPr txBox="1"/>
          <p:nvPr/>
        </p:nvSpPr>
        <p:spPr>
          <a:xfrm>
            <a:off x="1259457" y="1690688"/>
            <a:ext cx="89024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Lucida Console" panose="020B0609040504020204" pitchFamily="49" charset="0"/>
              </a:rPr>
              <a:t>Used Connected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Lucida Console" panose="020B0609040504020204" pitchFamily="49" charset="0"/>
              </a:rPr>
              <a:t>Used Label Propagation</a:t>
            </a:r>
          </a:p>
        </p:txBody>
      </p:sp>
    </p:spTree>
    <p:extLst>
      <p:ext uri="{BB962C8B-B14F-4D97-AF65-F5344CB8AC3E}">
        <p14:creationId xmlns:p14="http://schemas.microsoft.com/office/powerpoint/2010/main" val="4141272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60C56-8D02-4997-81B7-73B1768D6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Analysis – Node Centrality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9621B-F26C-41CC-A548-526DF3F53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1633" cy="986586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Used PageRank on whole graph</a:t>
            </a:r>
          </a:p>
          <a:p>
            <a:r>
              <a:rPr lang="en-US" dirty="0">
                <a:latin typeface="Lucida Console" panose="020B0609040504020204" pitchFamily="49" charset="0"/>
              </a:rPr>
              <a:t>Used PageRank on Relationships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169E88-E929-4D45-AC3B-6AAA38515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833" y="1846711"/>
            <a:ext cx="5918933" cy="31645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EA07E9-FF2E-493D-AD21-B9133322E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126" y="2807898"/>
            <a:ext cx="2810267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87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3DA47-915B-4DA5-8D6D-45391078B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Analysis – Similarity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F0FEA-19F4-484E-896B-D589D0684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55370" cy="986586"/>
          </a:xfrm>
        </p:spPr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Used Jaccard vs Overlap Similarity on whole graph vs. top domains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96FC6C-C738-4444-A559-D07CBAC28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33" y="3299567"/>
            <a:ext cx="5006277" cy="22816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99A4B7-2BD5-40EA-BF2B-9F8592F2E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510" y="3380517"/>
            <a:ext cx="6124771" cy="213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56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A998-C390-45CF-ABCF-026A0B3C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Analysis – Similarity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A27E8-C3E7-4D4B-876B-F6878A425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Used Jaccard vs Overlap Similarity on whole graph vs. top domains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6FCC0F-DB72-45CF-A3D1-4C2A6397A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124" y="2692780"/>
            <a:ext cx="5470296" cy="23395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55AC54-3F92-40B7-A95E-F39CFBDB1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98" y="2692780"/>
            <a:ext cx="4687254" cy="233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1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2B8E4-4D68-4E54-9B28-AF2CCA5F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E69E-C7B7-4138-9A3F-3F5A54475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Top web companies are:</a:t>
            </a:r>
          </a:p>
        </p:txBody>
      </p:sp>
      <p:pic>
        <p:nvPicPr>
          <p:cNvPr id="5122" name="Picture 2" descr="Image result for amazon logo">
            <a:extLst>
              <a:ext uri="{FF2B5EF4-FFF2-40B4-BE49-F238E27FC236}">
                <a16:creationId xmlns:a16="http://schemas.microsoft.com/office/drawing/2014/main" id="{CBE0E88E-ECD0-4A55-A2BF-EA630D886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19" y="5371557"/>
            <a:ext cx="1993673" cy="111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microsoft logo">
            <a:extLst>
              <a:ext uri="{FF2B5EF4-FFF2-40B4-BE49-F238E27FC236}">
                <a16:creationId xmlns:a16="http://schemas.microsoft.com/office/drawing/2014/main" id="{C344DB6A-0975-46FF-8039-9A8F61C5B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692" y="2392490"/>
            <a:ext cx="2500865" cy="111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ibm logo">
            <a:extLst>
              <a:ext uri="{FF2B5EF4-FFF2-40B4-BE49-F238E27FC236}">
                <a16:creationId xmlns:a16="http://schemas.microsoft.com/office/drawing/2014/main" id="{769967DB-29E8-4C30-B37F-A26E2187A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53" y="3954936"/>
            <a:ext cx="2132793" cy="85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mage result for google">
            <a:extLst>
              <a:ext uri="{FF2B5EF4-FFF2-40B4-BE49-F238E27FC236}">
                <a16:creationId xmlns:a16="http://schemas.microsoft.com/office/drawing/2014/main" id="{BB84FC17-B162-4D94-BD31-A847FF8D7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533" y="2408009"/>
            <a:ext cx="2442820" cy="244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Image result for facebook logo">
            <a:extLst>
              <a:ext uri="{FF2B5EF4-FFF2-40B4-BE49-F238E27FC236}">
                <a16:creationId xmlns:a16="http://schemas.microsoft.com/office/drawing/2014/main" id="{36E154CA-58F2-487D-B9F1-C044A6AC5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04" y="5134218"/>
            <a:ext cx="1311845" cy="131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Image result for apple logo">
            <a:extLst>
              <a:ext uri="{FF2B5EF4-FFF2-40B4-BE49-F238E27FC236}">
                <a16:creationId xmlns:a16="http://schemas.microsoft.com/office/drawing/2014/main" id="{6918886B-7711-42FD-943C-2B59DF99E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525" y="4833575"/>
            <a:ext cx="2551175" cy="181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Image result for oracle logo">
            <a:extLst>
              <a:ext uri="{FF2B5EF4-FFF2-40B4-BE49-F238E27FC236}">
                <a16:creationId xmlns:a16="http://schemas.microsoft.com/office/drawing/2014/main" id="{CE14850C-EC5E-489A-A6E9-9B4A271B4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638" y="1322159"/>
            <a:ext cx="3642754" cy="93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Image result for hp logo">
            <a:extLst>
              <a:ext uri="{FF2B5EF4-FFF2-40B4-BE49-F238E27FC236}">
                <a16:creationId xmlns:a16="http://schemas.microsoft.com/office/drawing/2014/main" id="{FB635D92-485E-458A-93A0-27DBDA196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353" y="4897398"/>
            <a:ext cx="1123393" cy="112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Image result for sap logo">
            <a:extLst>
              <a:ext uri="{FF2B5EF4-FFF2-40B4-BE49-F238E27FC236}">
                <a16:creationId xmlns:a16="http://schemas.microsoft.com/office/drawing/2014/main" id="{D58E4DC2-DB63-496B-B2C3-5FCDB94F3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300" y="2909764"/>
            <a:ext cx="1558836" cy="77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 descr="Image result for samsung logo">
            <a:extLst>
              <a:ext uri="{FF2B5EF4-FFF2-40B4-BE49-F238E27FC236}">
                <a16:creationId xmlns:a16="http://schemas.microsoft.com/office/drawing/2014/main" id="{5A6BD7D6-6F22-41A9-8E68-D9643AE7C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246" y="4159975"/>
            <a:ext cx="1558837" cy="515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 descr="Image result for ge logo">
            <a:extLst>
              <a:ext uri="{FF2B5EF4-FFF2-40B4-BE49-F238E27FC236}">
                <a16:creationId xmlns:a16="http://schemas.microsoft.com/office/drawing/2014/main" id="{07EF07C4-B15C-404C-9D8A-CD573842D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6320" y="3169135"/>
            <a:ext cx="399392" cy="39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4" name="Picture 24" descr="Image result for cisco logo">
            <a:extLst>
              <a:ext uri="{FF2B5EF4-FFF2-40B4-BE49-F238E27FC236}">
                <a16:creationId xmlns:a16="http://schemas.microsoft.com/office/drawing/2014/main" id="{2CF5003E-1319-4BBB-B1F2-B37937BB9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782" y="5459094"/>
            <a:ext cx="933234" cy="4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30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D1FA-BB74-487C-90FF-DA24712B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7054B-0B91-47F3-B341-E278B3042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Top web companies are usually top real companies</a:t>
            </a:r>
          </a:p>
          <a:p>
            <a:r>
              <a:rPr lang="en-US" dirty="0">
                <a:latin typeface="Lucida Console" panose="020B0609040504020204" pitchFamily="49" charset="0"/>
              </a:rPr>
              <a:t>Web is not as global as originally thought since two big technology companies aren’t showing up (Alibaba + Tencent)</a:t>
            </a:r>
          </a:p>
          <a:p>
            <a:r>
              <a:rPr lang="en-US" dirty="0">
                <a:latin typeface="Lucida Console" panose="020B0609040504020204" pitchFamily="49" charset="0"/>
              </a:rPr>
              <a:t>Jaccard Similarity can show’s us accurately relationships between companies, Overlap Similarity is characteristic of entire graph but not good for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47303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66C00-8862-4550-98C3-19561DE45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9926"/>
            <a:ext cx="9144000" cy="2387600"/>
          </a:xfrm>
        </p:spPr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474832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17B5-FA44-4EBD-A136-11B4B89DC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DCAD4-A780-4ABE-AA4C-1624ED2FB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Good graph data is hard to come by</a:t>
            </a:r>
          </a:p>
          <a:p>
            <a:r>
              <a:rPr lang="en-US" dirty="0">
                <a:latin typeface="Lucida Console" panose="020B0609040504020204" pitchFamily="49" charset="0"/>
              </a:rPr>
              <a:t>Lots of pre-processing needed</a:t>
            </a:r>
          </a:p>
          <a:p>
            <a:r>
              <a:rPr lang="en-US" dirty="0">
                <a:latin typeface="Lucida Console" panose="020B0609040504020204" pitchFamily="49" charset="0"/>
              </a:rPr>
              <a:t>Different techniques will show different characteristics of graph data</a:t>
            </a:r>
          </a:p>
          <a:p>
            <a:r>
              <a:rPr lang="en-US" dirty="0">
                <a:latin typeface="Lucida Console" panose="020B0609040504020204" pitchFamily="49" charset="0"/>
              </a:rPr>
              <a:t>Neo4j + graph databases are good for analysis </a:t>
            </a:r>
          </a:p>
          <a:p>
            <a:r>
              <a:rPr lang="en-US" dirty="0">
                <a:latin typeface="Lucida Console" panose="020B0609040504020204" pitchFamily="49" charset="0"/>
              </a:rPr>
              <a:t>Spark + </a:t>
            </a:r>
            <a:r>
              <a:rPr lang="en-US" dirty="0" err="1">
                <a:latin typeface="Lucida Console" panose="020B0609040504020204" pitchFamily="49" charset="0"/>
              </a:rPr>
              <a:t>GraphX</a:t>
            </a:r>
            <a:r>
              <a:rPr lang="en-US" dirty="0">
                <a:latin typeface="Lucida Console" panose="020B0609040504020204" pitchFamily="49" charset="0"/>
              </a:rPr>
              <a:t> are great too, but steep learning curve</a:t>
            </a:r>
          </a:p>
        </p:txBody>
      </p:sp>
    </p:spTree>
    <p:extLst>
      <p:ext uri="{BB962C8B-B14F-4D97-AF65-F5344CB8AC3E}">
        <p14:creationId xmlns:p14="http://schemas.microsoft.com/office/powerpoint/2010/main" val="1379143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71795-7A9A-4B4B-A235-AE183BDE67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Q &amp; A?</a:t>
            </a:r>
          </a:p>
        </p:txBody>
      </p:sp>
    </p:spTree>
    <p:extLst>
      <p:ext uri="{BB962C8B-B14F-4D97-AF65-F5344CB8AC3E}">
        <p14:creationId xmlns:p14="http://schemas.microsoft.com/office/powerpoint/2010/main" val="76790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678A2-D010-4283-8EE1-80DB761C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How important is web presence?</a:t>
            </a:r>
          </a:p>
        </p:txBody>
      </p:sp>
      <p:pic>
        <p:nvPicPr>
          <p:cNvPr id="2050" name="Picture 2" descr="Image result for web links meme">
            <a:extLst>
              <a:ext uri="{FF2B5EF4-FFF2-40B4-BE49-F238E27FC236}">
                <a16:creationId xmlns:a16="http://schemas.microsoft.com/office/drawing/2014/main" id="{5C13B277-D423-46AB-84DA-C588FD19C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952" y="202187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web links meme">
            <a:extLst>
              <a:ext uri="{FF2B5EF4-FFF2-40B4-BE49-F238E27FC236}">
                <a16:creationId xmlns:a16="http://schemas.microsoft.com/office/drawing/2014/main" id="{80686CD3-F641-469B-9E8D-D5035021E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123" y="2718470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web links meme">
            <a:extLst>
              <a:ext uri="{FF2B5EF4-FFF2-40B4-BE49-F238E27FC236}">
                <a16:creationId xmlns:a16="http://schemas.microsoft.com/office/drawing/2014/main" id="{8C73E1C0-54CD-4A82-BA9D-92ACEC2F5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919" y="1507921"/>
            <a:ext cx="3043238" cy="228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478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1F6FF-1BA9-43DE-BEFB-FDD8D1B6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Lucida Console" panose="020B0609040504020204" pitchFamily="49" charset="0"/>
              </a:rPr>
              <a:t>How important is web presence?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95BEF-CB02-4DBB-AEB8-026A4218B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Lucida Console" panose="020B0609040504020204" pitchFamily="49" charset="0"/>
              </a:rPr>
              <a:t>Most large companies have a website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Most large companies have a “social media” strategy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Search Engine Optimization is a real and big industry ($80 Billion)</a:t>
            </a:r>
          </a:p>
          <a:p>
            <a:pPr lvl="1"/>
            <a:r>
              <a:rPr lang="en-US" sz="1100" dirty="0">
                <a:latin typeface="Lucida Console" panose="020B0609040504020204" pitchFamily="49" charset="0"/>
                <a:hlinkClick r:id="rId2"/>
              </a:rPr>
              <a:t>https://www.forbes.com/sites/tjmccue/2018/07/30/seo-industry-approaching-80-billion-but-all-you-want-is-more-web-traffic/#4e12213c7337</a:t>
            </a:r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2400" dirty="0">
                <a:latin typeface="Lucida Console" panose="020B0609040504020204" pitchFamily="49" charset="0"/>
              </a:rPr>
              <a:t>Being discovered on the Web matters!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Companies pay lots of money to do it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But who really dominates the Web? </a:t>
            </a:r>
          </a:p>
        </p:txBody>
      </p:sp>
    </p:spTree>
    <p:extLst>
      <p:ext uri="{BB962C8B-B14F-4D97-AF65-F5344CB8AC3E}">
        <p14:creationId xmlns:p14="http://schemas.microsoft.com/office/powerpoint/2010/main" val="224794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80DD-1A63-46E3-AC0F-D2CD5C3CE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Who dominates in the real world?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B02A58-1C2C-4363-8129-E58E842917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4298" y="1690688"/>
            <a:ext cx="5943600" cy="1873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BDBC15-B31F-49BE-89F8-E00FCE084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168" y="2802059"/>
            <a:ext cx="5077534" cy="2829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504846-590D-4DC2-A2E4-493AD333ED0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49025" y="4061380"/>
            <a:ext cx="4064478" cy="249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51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0D191-4A1F-4019-B6C8-5F8A9209FB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So how about the Web?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Let’s find out</a:t>
            </a:r>
          </a:p>
        </p:txBody>
      </p:sp>
    </p:spTree>
    <p:extLst>
      <p:ext uri="{BB962C8B-B14F-4D97-AF65-F5344CB8AC3E}">
        <p14:creationId xmlns:p14="http://schemas.microsoft.com/office/powerpoint/2010/main" val="218250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3121-E9A8-4A4E-B2D5-C3FF100F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E93D2-24B6-4498-80D6-FC3288AC7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Lucida Console" panose="020B0609040504020204" pitchFamily="49" charset="0"/>
              </a:rPr>
              <a:t>Name: </a:t>
            </a:r>
            <a:r>
              <a:rPr lang="en-US" dirty="0" err="1">
                <a:latin typeface="Lucida Console" panose="020B0609040504020204" pitchFamily="49" charset="0"/>
              </a:rPr>
              <a:t>Relato</a:t>
            </a:r>
            <a:r>
              <a:rPr lang="en-US" dirty="0">
                <a:latin typeface="Lucida Console" panose="020B0609040504020204" pitchFamily="49" charset="0"/>
              </a:rPr>
              <a:t> Business Graph Database </a:t>
            </a:r>
          </a:p>
          <a:p>
            <a:r>
              <a:rPr lang="en-US" b="1" dirty="0">
                <a:latin typeface="Lucida Console" panose="020B0609040504020204" pitchFamily="49" charset="0"/>
              </a:rPr>
              <a:t>Link: </a:t>
            </a:r>
            <a:r>
              <a:rPr lang="en-US" dirty="0">
                <a:latin typeface="Lucida Console" panose="020B0609040504020204" pitchFamily="49" charset="0"/>
              </a:rPr>
              <a:t>https://data.world/datasyndrome/relato-business-graph-database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B3E939-8ACC-420F-A6B4-245E6CB29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463" y="3153383"/>
            <a:ext cx="5718005" cy="31585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C2EE16-D699-4DA1-A94B-367650ED6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732" y="4100863"/>
            <a:ext cx="3042684" cy="117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81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091FE-3589-4A4D-A4E9-31D6B2DE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4F701B-D262-4946-A4F6-284318F94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541" y="1958447"/>
            <a:ext cx="5677692" cy="1095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D0CF89-C3E5-406A-9EC4-2F263A40F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943" y="3967829"/>
            <a:ext cx="6192114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9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A9C92-589E-4D87-8DE0-681A60BE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Dataset- Preview (Neo4j)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15B2D5-FDA2-4814-AB64-7C968BD3F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337" y="2022624"/>
            <a:ext cx="4210050" cy="3571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4C5FDC-6892-46CD-8376-22C1C09ED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076" y="827813"/>
            <a:ext cx="2781688" cy="20576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C142A9-BE45-4262-8D8E-E9217E498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06675"/>
            <a:ext cx="396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76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358</Words>
  <Application>Microsoft Office PowerPoint</Application>
  <PresentationFormat>Widescreen</PresentationFormat>
  <Paragraphs>56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Lucida Console</vt:lpstr>
      <vt:lpstr>Office Theme</vt:lpstr>
      <vt:lpstr>DS8009  The Importance of being Linked</vt:lpstr>
      <vt:lpstr>Introduction</vt:lpstr>
      <vt:lpstr>How important is web presence?</vt:lpstr>
      <vt:lpstr>How important is web presence?</vt:lpstr>
      <vt:lpstr>Who dominates in the real world?</vt:lpstr>
      <vt:lpstr>So how about the Web? Let’s find out</vt:lpstr>
      <vt:lpstr>Dataset</vt:lpstr>
      <vt:lpstr>Dataset</vt:lpstr>
      <vt:lpstr>Dataset- Preview (Neo4j)</vt:lpstr>
      <vt:lpstr>Dataset - Preprocessing</vt:lpstr>
      <vt:lpstr>Methodology</vt:lpstr>
      <vt:lpstr>Technologies Used</vt:lpstr>
      <vt:lpstr>Analysis + Results </vt:lpstr>
      <vt:lpstr>Analysis – Community Detection</vt:lpstr>
      <vt:lpstr>Analysis – Node Centrality</vt:lpstr>
      <vt:lpstr>Analysis – Similarity Measure</vt:lpstr>
      <vt:lpstr>Analysis – Similarity Measure</vt:lpstr>
      <vt:lpstr>Conclusions</vt:lpstr>
      <vt:lpstr>Conclusions</vt:lpstr>
      <vt:lpstr>Lessons Learned</vt:lpstr>
      <vt:lpstr>Q &amp; 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DS8009 – Web Links Make you think</dc:title>
  <dc:creator>Rafik Matta</dc:creator>
  <cp:lastModifiedBy>Rafik Matta</cp:lastModifiedBy>
  <cp:revision>9</cp:revision>
  <dcterms:created xsi:type="dcterms:W3CDTF">2018-12-09T23:44:04Z</dcterms:created>
  <dcterms:modified xsi:type="dcterms:W3CDTF">2018-12-10T01:48:45Z</dcterms:modified>
</cp:coreProperties>
</file>