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90" r:id="rId33"/>
    <p:sldId id="288" r:id="rId34"/>
    <p:sldId id="289" r:id="rId35"/>
    <p:sldId id="279"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DCCE6-373D-4FEC-8D4A-0ACB0DE2EB9F}" type="datetimeFigureOut">
              <a:rPr lang="fr-FR" smtClean="0"/>
              <a:t>13/11/2019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1CC9-E82A-4E4A-BBE5-D494669DCBC3}" type="slidenum">
              <a:rPr lang="fr-FR" smtClean="0"/>
              <a:t>‹N°›</a:t>
            </a:fld>
            <a:endParaRPr lang="fr-FR"/>
          </a:p>
        </p:txBody>
      </p:sp>
    </p:spTree>
    <p:extLst>
      <p:ext uri="{BB962C8B-B14F-4D97-AF65-F5344CB8AC3E}">
        <p14:creationId xmlns:p14="http://schemas.microsoft.com/office/powerpoint/2010/main" val="110147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4</a:t>
            </a:fld>
            <a:endParaRPr lang="fr-FR"/>
          </a:p>
        </p:txBody>
      </p:sp>
    </p:spTree>
    <p:extLst>
      <p:ext uri="{BB962C8B-B14F-4D97-AF65-F5344CB8AC3E}">
        <p14:creationId xmlns:p14="http://schemas.microsoft.com/office/powerpoint/2010/main" val="7586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20</a:t>
            </a:fld>
            <a:endParaRPr lang="fr-FR"/>
          </a:p>
        </p:txBody>
      </p:sp>
    </p:spTree>
    <p:extLst>
      <p:ext uri="{BB962C8B-B14F-4D97-AF65-F5344CB8AC3E}">
        <p14:creationId xmlns:p14="http://schemas.microsoft.com/office/powerpoint/2010/main" val="406040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21</a:t>
            </a:fld>
            <a:endParaRPr lang="fr-FR"/>
          </a:p>
        </p:txBody>
      </p:sp>
    </p:spTree>
    <p:extLst>
      <p:ext uri="{BB962C8B-B14F-4D97-AF65-F5344CB8AC3E}">
        <p14:creationId xmlns:p14="http://schemas.microsoft.com/office/powerpoint/2010/main" val="148632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22</a:t>
            </a:fld>
            <a:endParaRPr lang="fr-FR"/>
          </a:p>
        </p:txBody>
      </p:sp>
    </p:spTree>
    <p:extLst>
      <p:ext uri="{BB962C8B-B14F-4D97-AF65-F5344CB8AC3E}">
        <p14:creationId xmlns:p14="http://schemas.microsoft.com/office/powerpoint/2010/main" val="94307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23</a:t>
            </a:fld>
            <a:endParaRPr lang="fr-FR"/>
          </a:p>
        </p:txBody>
      </p:sp>
    </p:spTree>
    <p:extLst>
      <p:ext uri="{BB962C8B-B14F-4D97-AF65-F5344CB8AC3E}">
        <p14:creationId xmlns:p14="http://schemas.microsoft.com/office/powerpoint/2010/main" val="94780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24</a:t>
            </a:fld>
            <a:endParaRPr lang="fr-FR"/>
          </a:p>
        </p:txBody>
      </p:sp>
    </p:spTree>
    <p:extLst>
      <p:ext uri="{BB962C8B-B14F-4D97-AF65-F5344CB8AC3E}">
        <p14:creationId xmlns:p14="http://schemas.microsoft.com/office/powerpoint/2010/main" val="1145342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25</a:t>
            </a:fld>
            <a:endParaRPr lang="fr-FR"/>
          </a:p>
        </p:txBody>
      </p:sp>
    </p:spTree>
    <p:extLst>
      <p:ext uri="{BB962C8B-B14F-4D97-AF65-F5344CB8AC3E}">
        <p14:creationId xmlns:p14="http://schemas.microsoft.com/office/powerpoint/2010/main" val="161655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26</a:t>
            </a:fld>
            <a:endParaRPr lang="fr-FR"/>
          </a:p>
        </p:txBody>
      </p:sp>
    </p:spTree>
    <p:extLst>
      <p:ext uri="{BB962C8B-B14F-4D97-AF65-F5344CB8AC3E}">
        <p14:creationId xmlns:p14="http://schemas.microsoft.com/office/powerpoint/2010/main" val="31899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27</a:t>
            </a:fld>
            <a:endParaRPr lang="fr-FR"/>
          </a:p>
        </p:txBody>
      </p:sp>
    </p:spTree>
    <p:extLst>
      <p:ext uri="{BB962C8B-B14F-4D97-AF65-F5344CB8AC3E}">
        <p14:creationId xmlns:p14="http://schemas.microsoft.com/office/powerpoint/2010/main" val="1356599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28</a:t>
            </a:fld>
            <a:endParaRPr lang="fr-FR"/>
          </a:p>
        </p:txBody>
      </p:sp>
    </p:spTree>
    <p:extLst>
      <p:ext uri="{BB962C8B-B14F-4D97-AF65-F5344CB8AC3E}">
        <p14:creationId xmlns:p14="http://schemas.microsoft.com/office/powerpoint/2010/main" val="117724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29</a:t>
            </a:fld>
            <a:endParaRPr lang="fr-FR"/>
          </a:p>
        </p:txBody>
      </p:sp>
    </p:spTree>
    <p:extLst>
      <p:ext uri="{BB962C8B-B14F-4D97-AF65-F5344CB8AC3E}">
        <p14:creationId xmlns:p14="http://schemas.microsoft.com/office/powerpoint/2010/main" val="312225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a:latin typeface="Times New Roman" panose="02020603050405020304" pitchFamily="18"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5</a:t>
            </a:fld>
            <a:endParaRPr lang="fr-FR"/>
          </a:p>
        </p:txBody>
      </p:sp>
    </p:spTree>
    <p:extLst>
      <p:ext uri="{BB962C8B-B14F-4D97-AF65-F5344CB8AC3E}">
        <p14:creationId xmlns:p14="http://schemas.microsoft.com/office/powerpoint/2010/main" val="4270612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30</a:t>
            </a:fld>
            <a:endParaRPr lang="fr-FR"/>
          </a:p>
        </p:txBody>
      </p:sp>
    </p:spTree>
    <p:extLst>
      <p:ext uri="{BB962C8B-B14F-4D97-AF65-F5344CB8AC3E}">
        <p14:creationId xmlns:p14="http://schemas.microsoft.com/office/powerpoint/2010/main" val="1107213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31</a:t>
            </a:fld>
            <a:endParaRPr lang="fr-FR"/>
          </a:p>
        </p:txBody>
      </p:sp>
    </p:spTree>
    <p:extLst>
      <p:ext uri="{BB962C8B-B14F-4D97-AF65-F5344CB8AC3E}">
        <p14:creationId xmlns:p14="http://schemas.microsoft.com/office/powerpoint/2010/main" val="3377317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32</a:t>
            </a:fld>
            <a:endParaRPr lang="fr-FR"/>
          </a:p>
        </p:txBody>
      </p:sp>
    </p:spTree>
    <p:extLst>
      <p:ext uri="{BB962C8B-B14F-4D97-AF65-F5344CB8AC3E}">
        <p14:creationId xmlns:p14="http://schemas.microsoft.com/office/powerpoint/2010/main" val="3300053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33</a:t>
            </a:fld>
            <a:endParaRPr lang="fr-FR"/>
          </a:p>
        </p:txBody>
      </p:sp>
    </p:spTree>
    <p:extLst>
      <p:ext uri="{BB962C8B-B14F-4D97-AF65-F5344CB8AC3E}">
        <p14:creationId xmlns:p14="http://schemas.microsoft.com/office/powerpoint/2010/main" val="234939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34</a:t>
            </a:fld>
            <a:endParaRPr lang="fr-FR"/>
          </a:p>
        </p:txBody>
      </p:sp>
    </p:spTree>
    <p:extLst>
      <p:ext uri="{BB962C8B-B14F-4D97-AF65-F5344CB8AC3E}">
        <p14:creationId xmlns:p14="http://schemas.microsoft.com/office/powerpoint/2010/main" val="30384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8</a:t>
            </a:fld>
            <a:endParaRPr lang="fr-FR"/>
          </a:p>
        </p:txBody>
      </p:sp>
    </p:spTree>
    <p:extLst>
      <p:ext uri="{BB962C8B-B14F-4D97-AF65-F5344CB8AC3E}">
        <p14:creationId xmlns:p14="http://schemas.microsoft.com/office/powerpoint/2010/main" val="419351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14</a:t>
            </a:fld>
            <a:endParaRPr lang="fr-FR"/>
          </a:p>
        </p:txBody>
      </p:sp>
    </p:spTree>
    <p:extLst>
      <p:ext uri="{BB962C8B-B14F-4D97-AF65-F5344CB8AC3E}">
        <p14:creationId xmlns:p14="http://schemas.microsoft.com/office/powerpoint/2010/main" val="62622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15</a:t>
            </a:fld>
            <a:endParaRPr lang="fr-FR"/>
          </a:p>
        </p:txBody>
      </p:sp>
    </p:spTree>
    <p:extLst>
      <p:ext uri="{BB962C8B-B14F-4D97-AF65-F5344CB8AC3E}">
        <p14:creationId xmlns:p14="http://schemas.microsoft.com/office/powerpoint/2010/main" val="207126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16</a:t>
            </a:fld>
            <a:endParaRPr lang="fr-FR"/>
          </a:p>
        </p:txBody>
      </p:sp>
    </p:spTree>
    <p:extLst>
      <p:ext uri="{BB962C8B-B14F-4D97-AF65-F5344CB8AC3E}">
        <p14:creationId xmlns:p14="http://schemas.microsoft.com/office/powerpoint/2010/main" val="297019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17</a:t>
            </a:fld>
            <a:endParaRPr lang="fr-FR"/>
          </a:p>
        </p:txBody>
      </p:sp>
    </p:spTree>
    <p:extLst>
      <p:ext uri="{BB962C8B-B14F-4D97-AF65-F5344CB8AC3E}">
        <p14:creationId xmlns:p14="http://schemas.microsoft.com/office/powerpoint/2010/main" val="2425882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18</a:t>
            </a:fld>
            <a:endParaRPr lang="fr-FR"/>
          </a:p>
        </p:txBody>
      </p:sp>
    </p:spTree>
    <p:extLst>
      <p:ext uri="{BB962C8B-B14F-4D97-AF65-F5344CB8AC3E}">
        <p14:creationId xmlns:p14="http://schemas.microsoft.com/office/powerpoint/2010/main" val="367608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D711CC9-E82A-4E4A-BBE5-D494669DCBC3}" type="slidenum">
              <a:rPr lang="fr-FR" smtClean="0"/>
              <a:t>19</a:t>
            </a:fld>
            <a:endParaRPr lang="fr-FR"/>
          </a:p>
        </p:txBody>
      </p:sp>
    </p:spTree>
    <p:extLst>
      <p:ext uri="{BB962C8B-B14F-4D97-AF65-F5344CB8AC3E}">
        <p14:creationId xmlns:p14="http://schemas.microsoft.com/office/powerpoint/2010/main" val="326171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DA1ADD33-CCE5-4F9C-AAB1-BA969A72E307}" type="datetime1">
              <a:rPr lang="fr-FR" smtClean="0"/>
              <a:t>13/11/2019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136943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299ECA3-9CE3-4A05-A721-87AC67A5D4A7}" type="datetime1">
              <a:rPr lang="fr-FR" smtClean="0"/>
              <a:t>13/11/2019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372244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2265EB3-62EE-4F20-BBF0-AFEEAF746C1A}" type="datetime1">
              <a:rPr lang="fr-FR" smtClean="0"/>
              <a:t>13/11/2019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66030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1DED9FA-9CD7-46A9-9AEC-DDE0136AA300}" type="datetime1">
              <a:rPr lang="fr-FR" smtClean="0"/>
              <a:t>13/11/2019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27794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8360186B-5572-4F2B-A045-0B5C03FF89DC}" type="datetime1">
              <a:rPr lang="fr-FR" smtClean="0"/>
              <a:t>13/11/2019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276147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A3AC320-DEE1-4397-8511-F85D3C1FAABC}" type="datetime1">
              <a:rPr lang="fr-FR" smtClean="0"/>
              <a:t>13/11/2019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191861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46BA95-1A1C-4BAB-9078-D165CABF06E2}" type="datetime1">
              <a:rPr lang="fr-FR" smtClean="0"/>
              <a:t>13/11/2019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314141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C40B839-7A66-4872-95E6-30E315510B77}" type="datetime1">
              <a:rPr lang="fr-FR" smtClean="0"/>
              <a:t>13/11/2019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3617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4EDC9C-1FB4-4983-B233-C7962829F6EE}" type="datetime1">
              <a:rPr lang="fr-FR" smtClean="0"/>
              <a:t>13/11/2019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28484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30241F3-E206-4E59-9D84-244ADD84FB97}" type="datetime1">
              <a:rPr lang="fr-FR" smtClean="0"/>
              <a:t>13/11/2019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3403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A68ED2-B882-422F-9F48-C5BA89727020}" type="datetime1">
              <a:rPr lang="fr-FR" smtClean="0"/>
              <a:t>13/11/2019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E3BF69-270F-44DF-BD40-94F313811F77}" type="slidenum">
              <a:rPr lang="fr-FR" smtClean="0"/>
              <a:t>‹N°›</a:t>
            </a:fld>
            <a:endParaRPr lang="fr-FR"/>
          </a:p>
        </p:txBody>
      </p:sp>
    </p:spTree>
    <p:extLst>
      <p:ext uri="{BB962C8B-B14F-4D97-AF65-F5344CB8AC3E}">
        <p14:creationId xmlns:p14="http://schemas.microsoft.com/office/powerpoint/2010/main" val="32164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17B4F-9BC8-4584-B087-CC3A38E8409F}" type="datetime1">
              <a:rPr lang="fr-FR" smtClean="0"/>
              <a:t>13/11/2019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3BF69-270F-44DF-BD40-94F313811F77}" type="slidenum">
              <a:rPr lang="fr-FR" smtClean="0"/>
              <a:t>‹N°›</a:t>
            </a:fld>
            <a:endParaRPr lang="fr-FR"/>
          </a:p>
        </p:txBody>
      </p:sp>
    </p:spTree>
    <p:extLst>
      <p:ext uri="{BB962C8B-B14F-4D97-AF65-F5344CB8AC3E}">
        <p14:creationId xmlns:p14="http://schemas.microsoft.com/office/powerpoint/2010/main" val="147780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 TargetMode="External"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2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600" b="1" dirty="0">
                <a:latin typeface="Times New Roman" panose="02020603050405020304" pitchFamily="18" charset="0"/>
                <a:cs typeface="Times New Roman" panose="02020603050405020304" pitchFamily="18" charset="0"/>
              </a:rPr>
              <a:t>AMAZON AWS</a:t>
            </a:r>
          </a:p>
        </p:txBody>
      </p:sp>
    </p:spTree>
    <p:extLst>
      <p:ext uri="{BB962C8B-B14F-4D97-AF65-F5344CB8AC3E}">
        <p14:creationId xmlns:p14="http://schemas.microsoft.com/office/powerpoint/2010/main" val="427059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0378" y="18754"/>
            <a:ext cx="10515600" cy="803865"/>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différents types de cloud</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57200" y="1154264"/>
            <a:ext cx="11319164"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FontTx/>
              <a:buChar char="•"/>
            </a:pPr>
            <a:r>
              <a:rPr kumimoji="0" lang="fr-FR" altLang="fr-FR" sz="2100" b="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IaaS</a:t>
            </a:r>
            <a:r>
              <a:rPr kumimoji="0" lang="fr-FR" altLang="fr-FR" sz="21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(Infrastructure as a Service) : un prestataire vous fournit un accès à tout ou partie de son infrastructure technique, c’est-à-dire à ses serveurs. </a:t>
            </a:r>
          </a:p>
          <a:p>
            <a:pPr marL="0" lvl="0" indent="0" algn="just" eaLnBrk="0" fontAlgn="base" hangingPunct="0">
              <a:lnSpc>
                <a:spcPct val="150000"/>
              </a:lnSpc>
              <a:spcBef>
                <a:spcPct val="0"/>
              </a:spcBef>
              <a:spcAft>
                <a:spcPct val="0"/>
              </a:spcAft>
              <a:buFontTx/>
              <a:buChar char="•"/>
            </a:pPr>
            <a:r>
              <a:rPr kumimoji="0" lang="fr-FR" altLang="fr-FR" sz="21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C’est ce que faisait Amazon à ses tous débuts  (ils font d'autres services cloud aussi maintenant).</a:t>
            </a:r>
          </a:p>
          <a:p>
            <a:pPr marL="0" lvl="0" indent="0" algn="just" eaLnBrk="0" fontAlgn="base" hangingPunct="0">
              <a:lnSpc>
                <a:spcPct val="150000"/>
              </a:lnSpc>
              <a:spcBef>
                <a:spcPct val="0"/>
              </a:spcBef>
              <a:spcAft>
                <a:spcPct val="0"/>
              </a:spcAft>
              <a:buNone/>
            </a:pPr>
            <a:r>
              <a:rPr kumimoji="0" lang="fr-FR" altLang="fr-FR" sz="21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Analogie : imaginez que vous faites un voyage à travers les Etats-Unis avec 3 amis. Vous avez besoin d’une voiture ; vous faites donc appel à un service de location de voitures. Si la voiture a un problème technique, vous devrez juste la ramener chez le loueur et on vous en donnera une autre. Ce n'est pas à vous de régler les problèmes de moteur de la voiture. </a:t>
            </a:r>
          </a:p>
          <a:p>
            <a:pPr marL="0" lvl="0" indent="0" algn="just" eaLnBrk="0" fontAlgn="base" hangingPunct="0">
              <a:lnSpc>
                <a:spcPct val="150000"/>
              </a:lnSpc>
              <a:spcBef>
                <a:spcPct val="0"/>
              </a:spcBef>
              <a:spcAft>
                <a:spcPct val="0"/>
              </a:spcAft>
              <a:buNone/>
            </a:pPr>
            <a:r>
              <a:rPr kumimoji="0" lang="fr-FR" altLang="fr-FR" sz="21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Avec un </a:t>
            </a:r>
            <a:r>
              <a:rPr kumimoji="0" lang="fr-FR" altLang="fr-FR" sz="21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IaaS</a:t>
            </a:r>
            <a:r>
              <a:rPr kumimoji="0" lang="fr-FR" altLang="fr-FR" sz="21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vous déléguez donc la gestion de ces problèmes matériels. En revanche, si d’autres amis décident de se joindre à votre voyage en cours de route, il faudra demander vous-mêmes d’autres voitures pour transporter tout ce petit monde.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10</a:t>
            </a:fld>
            <a:endParaRPr lang="fr-FR" sz="2000" b="1" dirty="0">
              <a:solidFill>
                <a:schemeClr val="tx1"/>
              </a:solidFill>
            </a:endParaRPr>
          </a:p>
        </p:txBody>
      </p:sp>
    </p:spTree>
    <p:extLst>
      <p:ext uri="{BB962C8B-B14F-4D97-AF65-F5344CB8AC3E}">
        <p14:creationId xmlns:p14="http://schemas.microsoft.com/office/powerpoint/2010/main" val="237372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74073" y="1011087"/>
            <a:ext cx="1135416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FontTx/>
              <a:buChar char="•"/>
            </a:pPr>
            <a:r>
              <a:rPr kumimoji="0" lang="fr-FR" altLang="fr-FR" sz="2000" b="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PaaS</a:t>
            </a: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(Platform as a Service) : on vous fournit non seulement un accès à l’infrastructure, mais on s’occupe aussi de gérer le nombre de machines nécessaires pour que votre application fonctionne bien quelle que soit la charge de trafic. On vous donne aussi accès à des fonctionnalités comme par exemple des bases de données, des serveurs de cache, des serveurs d’e-mail…</a:t>
            </a:r>
          </a:p>
          <a:p>
            <a:pPr marL="0" lvl="0" indent="0" algn="just" eaLnBrk="0" fontAlgn="base" hangingPunct="0">
              <a:lnSpc>
                <a:spcPct val="150000"/>
              </a:lnSpc>
              <a:spcBef>
                <a:spcPct val="0"/>
              </a:spcBef>
              <a:spcAft>
                <a:spcPct val="0"/>
              </a:spcAft>
              <a:buNone/>
            </a:pP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Analogie : reprenons le voyage à travers les Etats-Unis avec un groupe d’amis. </a:t>
            </a:r>
          </a:p>
          <a:p>
            <a:pPr marL="0" lvl="0" indent="0" algn="just" eaLnBrk="0" fontAlgn="base" hangingPunct="0">
              <a:lnSpc>
                <a:spcPct val="150000"/>
              </a:lnSpc>
              <a:spcBef>
                <a:spcPct val="0"/>
              </a:spcBef>
              <a:spcAft>
                <a:spcPct val="0"/>
              </a:spcAft>
              <a:buNone/>
            </a:pP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Avec un </a:t>
            </a:r>
            <a:r>
              <a:rPr kumimoji="0" lang="fr-FR" altLang="fr-FR" sz="20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PaaS</a:t>
            </a: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vous ne louez plus directement les voitures : vous embauchez les services d’une personne responsable de vérifier si le voyage se déroule toujours dans les meilleures conditions (appelons cette personne le “concierge”).</a:t>
            </a:r>
          </a:p>
          <a:p>
            <a:pPr marL="0" lvl="0" indent="0" algn="just" eaLnBrk="0" fontAlgn="base" hangingPunct="0">
              <a:lnSpc>
                <a:spcPct val="150000"/>
              </a:lnSpc>
              <a:spcBef>
                <a:spcPct val="0"/>
              </a:spcBef>
              <a:spcAft>
                <a:spcPct val="0"/>
              </a:spcAft>
              <a:buNone/>
            </a:pP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 3 nouveaux amis vous rejoignent en cours de route, le concierge s’en apercevra et louera une seconde voiture sans que vous ayez besoin de le demander. Si d’un coup 20 nouveaux amis se joignent à votre voyage, il remplacera les voitures par un bus qu’il </a:t>
            </a:r>
            <a:r>
              <a:rPr kumimoji="0" lang="fr-FR" altLang="fr-FR" sz="20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affrêtera</a:t>
            </a:r>
            <a:r>
              <a:rPr kumimoji="0" lang="fr-FR" altLang="fr-FR"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spécialement pour vous.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numéro de diapositive 5"/>
          <p:cNvSpPr>
            <a:spLocks noGrp="1"/>
          </p:cNvSpPr>
          <p:nvPr>
            <p:ph type="sldNum" sz="quarter" idx="12"/>
          </p:nvPr>
        </p:nvSpPr>
        <p:spPr/>
        <p:txBody>
          <a:bodyPr/>
          <a:lstStyle/>
          <a:p>
            <a:fld id="{77E3BF69-270F-44DF-BD40-94F313811F77}" type="slidenum">
              <a:rPr lang="fr-FR" sz="2000" b="1" smtClean="0">
                <a:solidFill>
                  <a:schemeClr val="tx1"/>
                </a:solidFill>
              </a:rPr>
              <a:t>11</a:t>
            </a:fld>
            <a:endParaRPr lang="fr-FR" sz="2000" b="1" dirty="0">
              <a:solidFill>
                <a:schemeClr val="tx1"/>
              </a:solidFill>
            </a:endParaRPr>
          </a:p>
        </p:txBody>
      </p:sp>
      <p:sp>
        <p:nvSpPr>
          <p:cNvPr id="8" name="Titre 1"/>
          <p:cNvSpPr>
            <a:spLocks noGrp="1"/>
          </p:cNvSpPr>
          <p:nvPr>
            <p:ph type="title"/>
          </p:nvPr>
        </p:nvSpPr>
        <p:spPr>
          <a:xfrm>
            <a:off x="644231" y="32606"/>
            <a:ext cx="10515600" cy="803865"/>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différents types de cloud</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38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4231" y="997527"/>
            <a:ext cx="11021296" cy="5179436"/>
          </a:xfrm>
        </p:spPr>
        <p:txBody>
          <a:bodyPr>
            <a:normAutofit fontScale="92500"/>
          </a:bodyPr>
          <a:lstStyle/>
          <a:p>
            <a:pPr marL="0" lvl="0" indent="0" algn="just" eaLnBrk="0" fontAlgn="base" hangingPunct="0">
              <a:lnSpc>
                <a:spcPct val="150000"/>
              </a:lnSpc>
              <a:spcBef>
                <a:spcPct val="0"/>
              </a:spcBef>
              <a:spcAft>
                <a:spcPct val="0"/>
              </a:spcAft>
              <a:buNone/>
            </a:pPr>
            <a:r>
              <a:rPr kumimoji="0" lang="fr-FR" altLang="fr-FR"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C’est exactement ce que fait un </a:t>
            </a:r>
            <a:r>
              <a:rPr kumimoji="0" lang="fr-FR" altLang="fr-FR" sz="24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PaaS</a:t>
            </a:r>
            <a:r>
              <a:rPr kumimoji="0" lang="fr-FR" altLang="fr-FR"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comme AWS : il vérifie que les visiteurs qui vont sur votre site le font dans les meilleures conditions. Il rajoute ou retire des serveurs en fonction du trafic. Vous pourriez presque lui demander des rafraîchissements quand vous avez soif !</a:t>
            </a:r>
          </a:p>
          <a:p>
            <a:pPr algn="just">
              <a:lnSpc>
                <a:spcPct val="150000"/>
              </a:lnSpc>
            </a:pPr>
            <a:r>
              <a:rPr lang="fr-FR" sz="2400" b="1" dirty="0" err="1">
                <a:latin typeface="Times New Roman" panose="02020603050405020304" pitchFamily="18" charset="0"/>
                <a:cs typeface="Times New Roman" panose="02020603050405020304" pitchFamily="18" charset="0"/>
              </a:rPr>
              <a:t>SaaS</a:t>
            </a:r>
            <a:r>
              <a:rPr lang="fr-FR" sz="2400" dirty="0">
                <a:latin typeface="Times New Roman" panose="02020603050405020304" pitchFamily="18" charset="0"/>
                <a:cs typeface="Times New Roman" panose="02020603050405020304" pitchFamily="18" charset="0"/>
              </a:rPr>
              <a:t> (Software as a Service) : on vous fournit l’accès à un logiciel sous forme de service.</a:t>
            </a:r>
          </a:p>
          <a:p>
            <a:pPr algn="just">
              <a:lnSpc>
                <a:spcPct val="150000"/>
              </a:lnSpc>
            </a:pPr>
            <a:r>
              <a:rPr lang="fr-FR" sz="2400" dirty="0">
                <a:latin typeface="Times New Roman" panose="02020603050405020304" pitchFamily="18" charset="0"/>
                <a:cs typeface="Times New Roman" panose="02020603050405020304" pitchFamily="18" charset="0"/>
              </a:rPr>
              <a:t>Avant, vous deviez installer le logiciel sur votre machine (ex : Microsoft Office). </a:t>
            </a:r>
          </a:p>
          <a:p>
            <a:pPr algn="just">
              <a:lnSpc>
                <a:spcPct val="150000"/>
              </a:lnSpc>
            </a:pPr>
            <a:r>
              <a:rPr lang="fr-FR" sz="2400" dirty="0">
                <a:latin typeface="Times New Roman" panose="02020603050405020304" pitchFamily="18" charset="0"/>
                <a:cs typeface="Times New Roman" panose="02020603050405020304" pitchFamily="18" charset="0"/>
              </a:rPr>
              <a:t>Aujourd’hui, le logiciel se présente sous la forme d’une application web (qui n’est rien d’autre qu’une sorte de super site web !). Vous devez juste vous rendre à une adresse et vous pouvez l’utiliser (ex : Microsoft Office 365, Google Apps…).</a:t>
            </a:r>
          </a:p>
          <a:p>
            <a:pPr algn="just">
              <a:lnSpc>
                <a:spcPct val="150000"/>
              </a:lnSpc>
            </a:pPr>
            <a:r>
              <a:rPr lang="fr-FR" sz="2400" dirty="0">
                <a:latin typeface="Times New Roman" panose="02020603050405020304" pitchFamily="18" charset="0"/>
                <a:cs typeface="Times New Roman" panose="02020603050405020304" pitchFamily="18" charset="0"/>
              </a:rPr>
              <a:t>AWS fournit à la fois des services de </a:t>
            </a:r>
            <a:r>
              <a:rPr lang="fr-FR" sz="2400" dirty="0" err="1">
                <a:latin typeface="Times New Roman" panose="02020603050405020304" pitchFamily="18" charset="0"/>
                <a:cs typeface="Times New Roman" panose="02020603050405020304" pitchFamily="18" charset="0"/>
              </a:rPr>
              <a:t>PaaS</a:t>
            </a:r>
            <a:r>
              <a:rPr lang="fr-FR" sz="2400" dirty="0">
                <a:latin typeface="Times New Roman" panose="02020603050405020304" pitchFamily="18" charset="0"/>
                <a:cs typeface="Times New Roman" panose="02020603050405020304" pitchFamily="18" charset="0"/>
              </a:rPr>
              <a:t> et de </a:t>
            </a:r>
            <a:r>
              <a:rPr lang="fr-FR" sz="2400" dirty="0" err="1">
                <a:latin typeface="Times New Roman" panose="02020603050405020304" pitchFamily="18" charset="0"/>
                <a:cs typeface="Times New Roman" panose="02020603050405020304" pitchFamily="18" charset="0"/>
              </a:rPr>
              <a:t>IaaS</a:t>
            </a:r>
            <a:r>
              <a:rPr lang="fr-FR" sz="2400" dirty="0">
                <a:latin typeface="Times New Roman" panose="02020603050405020304" pitchFamily="18" charset="0"/>
                <a:cs typeface="Times New Roman" panose="02020603050405020304" pitchFamily="18" charset="0"/>
              </a:rPr>
              <a:t>, mais aussi quelques services en </a:t>
            </a:r>
            <a:r>
              <a:rPr lang="fr-FR" sz="2400" dirty="0" err="1">
                <a:latin typeface="Times New Roman" panose="02020603050405020304" pitchFamily="18" charset="0"/>
                <a:cs typeface="Times New Roman" panose="02020603050405020304" pitchFamily="18" charset="0"/>
              </a:rPr>
              <a:t>SaaS</a:t>
            </a:r>
            <a:r>
              <a:rPr lang="fr-FR" sz="2400" dirty="0">
                <a:latin typeface="Times New Roman" panose="02020603050405020304" pitchFamily="18" charset="0"/>
                <a:cs typeface="Times New Roman" panose="02020603050405020304" pitchFamily="18" charset="0"/>
              </a:rPr>
              <a:t>.</a:t>
            </a:r>
          </a:p>
        </p:txBody>
      </p:sp>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12</a:t>
            </a:fld>
            <a:endParaRPr lang="fr-FR" sz="2000" b="1">
              <a:solidFill>
                <a:schemeClr val="tx1"/>
              </a:solidFill>
            </a:endParaRPr>
          </a:p>
        </p:txBody>
      </p:sp>
      <p:sp>
        <p:nvSpPr>
          <p:cNvPr id="7" name="Titre 1"/>
          <p:cNvSpPr txBox="1">
            <a:spLocks/>
          </p:cNvSpPr>
          <p:nvPr/>
        </p:nvSpPr>
        <p:spPr>
          <a:xfrm>
            <a:off x="644231" y="32606"/>
            <a:ext cx="10515600" cy="803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a:solidFill>
                  <a:srgbClr val="0070C0"/>
                </a:solidFill>
                <a:latin typeface="Times New Roman" panose="02020603050405020304" pitchFamily="18" charset="0"/>
                <a:cs typeface="Times New Roman" panose="02020603050405020304" pitchFamily="18" charset="0"/>
              </a:rPr>
              <a:t>Les différents types de cloud</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2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242887"/>
            <a:ext cx="11201400" cy="6372225"/>
          </a:xfrm>
          <a:prstGeom prst="rect">
            <a:avLst/>
          </a:prstGeom>
        </p:spPr>
      </p:pic>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13</a:t>
            </a:fld>
            <a:endParaRPr lang="fr-FR" sz="2000" b="1">
              <a:solidFill>
                <a:schemeClr val="tx1"/>
              </a:solidFill>
            </a:endParaRPr>
          </a:p>
        </p:txBody>
      </p:sp>
    </p:spTree>
    <p:extLst>
      <p:ext uri="{BB962C8B-B14F-4D97-AF65-F5344CB8AC3E}">
        <p14:creationId xmlns:p14="http://schemas.microsoft.com/office/powerpoint/2010/main" val="414040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652462"/>
            <a:ext cx="10629900" cy="5553075"/>
          </a:xfrm>
          <a:prstGeom prst="rect">
            <a:avLst/>
          </a:prstGeom>
        </p:spPr>
      </p:pic>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14</a:t>
            </a:fld>
            <a:endParaRPr lang="fr-FR" sz="2000" b="1">
              <a:solidFill>
                <a:schemeClr val="tx1"/>
              </a:solidFill>
            </a:endParaRPr>
          </a:p>
        </p:txBody>
      </p:sp>
    </p:spTree>
    <p:extLst>
      <p:ext uri="{BB962C8B-B14F-4D97-AF65-F5344CB8AC3E}">
        <p14:creationId xmlns:p14="http://schemas.microsoft.com/office/powerpoint/2010/main" val="183538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706"/>
            <a:ext cx="10515600" cy="757093"/>
          </a:xfrm>
        </p:spPr>
        <p:txBody>
          <a:bodyPr/>
          <a:lstStyle/>
          <a:p>
            <a:r>
              <a:rPr lang="fr-FR" b="1" dirty="0">
                <a:solidFill>
                  <a:srgbClr val="0070C0"/>
                </a:solidFill>
                <a:latin typeface="Times New Roman" panose="02020603050405020304" pitchFamily="18" charset="0"/>
                <a:cs typeface="Times New Roman" panose="02020603050405020304" pitchFamily="18" charset="0"/>
              </a:rPr>
              <a:t>Cloud or no cloud ?</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54546" y="789703"/>
            <a:ext cx="10986654" cy="4672634"/>
          </a:xfrm>
        </p:spPr>
        <p:txBody>
          <a:bodyPr>
            <a:noAutofit/>
          </a:bodyPr>
          <a:lstStyle/>
          <a:p>
            <a:pPr algn="just">
              <a:lnSpc>
                <a:spcPct val="170000"/>
              </a:lnSpc>
            </a:pPr>
            <a:r>
              <a:rPr lang="fr-FR" sz="2000" dirty="0">
                <a:latin typeface="Times New Roman" panose="02020603050405020304" pitchFamily="18" charset="0"/>
                <a:cs typeface="Times New Roman" panose="02020603050405020304" pitchFamily="18" charset="0"/>
              </a:rPr>
              <a:t>Le cloud vous permet de commencer gratuitement dans la plupart des cas. Dans le cas d'AWS, vous pouvez utiliser le service un an gratuitement si vous consommez peu de ressources. </a:t>
            </a:r>
          </a:p>
          <a:p>
            <a:pPr algn="just">
              <a:lnSpc>
                <a:spcPct val="170000"/>
              </a:lnSpc>
            </a:pPr>
            <a:r>
              <a:rPr lang="fr-FR" sz="2000" dirty="0">
                <a:latin typeface="Times New Roman" panose="02020603050405020304" pitchFamily="18" charset="0"/>
                <a:cs typeface="Times New Roman" panose="02020603050405020304" pitchFamily="18" charset="0"/>
              </a:rPr>
              <a:t>Vous n’avez rien à faire si le trafic de votre site grossit : vous utiliserez automatiquement plus de serveurs (et ferez chauffer votre CB  ).</a:t>
            </a:r>
          </a:p>
          <a:p>
            <a:pPr algn="just">
              <a:lnSpc>
                <a:spcPct val="170000"/>
              </a:lnSpc>
            </a:pPr>
            <a:r>
              <a:rPr lang="fr-FR" sz="2000" dirty="0">
                <a:latin typeface="Times New Roman" panose="02020603050405020304" pitchFamily="18" charset="0"/>
                <a:cs typeface="Times New Roman" panose="02020603050405020304" pitchFamily="18" charset="0"/>
              </a:rPr>
              <a:t>Vous n’avez pas à gérer les problèmes techniques « bas niveau » comme la perte d’un disque dur ou même d’un serveur entier. Tout cela est transparent pour vous.</a:t>
            </a:r>
          </a:p>
          <a:p>
            <a:pPr algn="just">
              <a:lnSpc>
                <a:spcPct val="170000"/>
              </a:lnSpc>
            </a:pPr>
            <a:r>
              <a:rPr lang="fr-FR" sz="2000" dirty="0">
                <a:latin typeface="Times New Roman" panose="02020603050405020304" pitchFamily="18" charset="0"/>
                <a:cs typeface="Times New Roman" panose="02020603050405020304" pitchFamily="18" charset="0"/>
              </a:rPr>
              <a:t>Vous bénéficiez de fonctionnalités très pratiques qui vous évitent d’avoir à installer et maintenir un serveur de base de données, d’e-mails, etc. Bref, vous allez gagner du temps dans vos développements </a:t>
            </a: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15</a:t>
            </a:fld>
            <a:endParaRPr lang="fr-FR" sz="2000" b="1" dirty="0">
              <a:solidFill>
                <a:schemeClr val="tx1"/>
              </a:solidFill>
            </a:endParaRPr>
          </a:p>
        </p:txBody>
      </p:sp>
    </p:spTree>
    <p:extLst>
      <p:ext uri="{BB962C8B-B14F-4D97-AF65-F5344CB8AC3E}">
        <p14:creationId xmlns:p14="http://schemas.microsoft.com/office/powerpoint/2010/main" val="211037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97294"/>
            <a:ext cx="10515600" cy="5459056"/>
          </a:xfrm>
        </p:spPr>
        <p:txBody>
          <a:bodyPr>
            <a:noAutofit/>
          </a:bodyPr>
          <a:lstStyle/>
          <a:p>
            <a:pPr algn="just">
              <a:lnSpc>
                <a:spcPct val="170000"/>
              </a:lnSpc>
            </a:pPr>
            <a:r>
              <a:rPr lang="fr-FR" sz="1800" dirty="0">
                <a:latin typeface="Times New Roman" panose="02020603050405020304" pitchFamily="18" charset="0"/>
                <a:cs typeface="Times New Roman" panose="02020603050405020304" pitchFamily="18" charset="0"/>
              </a:rPr>
              <a:t>Vous devez adapter votre site pour qu’il fonctionne avec les limitations et fonctionnalités offertes par votre </a:t>
            </a:r>
            <a:r>
              <a:rPr lang="fr-FR" sz="1800" dirty="0" err="1">
                <a:latin typeface="Times New Roman" panose="02020603050405020304" pitchFamily="18" charset="0"/>
                <a:cs typeface="Times New Roman" panose="02020603050405020304" pitchFamily="18" charset="0"/>
              </a:rPr>
              <a:t>PaaS</a:t>
            </a:r>
            <a:r>
              <a:rPr lang="fr-FR" sz="1800" dirty="0">
                <a:latin typeface="Times New Roman" panose="02020603050405020304" pitchFamily="18" charset="0"/>
                <a:cs typeface="Times New Roman" panose="02020603050405020304" pitchFamily="18" charset="0"/>
              </a:rPr>
              <a:t>. Il y a des règles à suivre quand vous développez : vous n'êtes par exemple pas censés stocker vos fichiers sur le même serveur que celui qui contient votre site. Il faut les stocker sur d'autres serveurs en faisant appel à un </a:t>
            </a:r>
            <a:r>
              <a:rPr lang="fr-FR" sz="1800" i="1" dirty="0">
                <a:latin typeface="Times New Roman" panose="02020603050405020304" pitchFamily="18" charset="0"/>
                <a:cs typeface="Times New Roman" panose="02020603050405020304" pitchFamily="18" charset="0"/>
              </a:rPr>
              <a:t>service de stockage</a:t>
            </a:r>
            <a:r>
              <a:rPr lang="fr-FR" sz="1800" dirty="0">
                <a:latin typeface="Times New Roman" panose="02020603050405020304" pitchFamily="18" charset="0"/>
                <a:cs typeface="Times New Roman" panose="02020603050405020304" pitchFamily="18" charset="0"/>
              </a:rPr>
              <a:t>.</a:t>
            </a:r>
          </a:p>
          <a:p>
            <a:pPr algn="just">
              <a:lnSpc>
                <a:spcPct val="170000"/>
              </a:lnSpc>
            </a:pPr>
            <a:r>
              <a:rPr lang="fr-FR" sz="1800" dirty="0">
                <a:latin typeface="Times New Roman" panose="02020603050405020304" pitchFamily="18" charset="0"/>
                <a:cs typeface="Times New Roman" panose="02020603050405020304" pitchFamily="18" charset="0"/>
              </a:rPr>
              <a:t>Si vous voulez changer de prestataire, ça ne se fait pas en claquant des doigts. Il faut parfois recoder tout ou partie de votre site pour qu’il fonctionne sur un autre </a:t>
            </a:r>
            <a:r>
              <a:rPr lang="fr-FR" sz="1800" dirty="0" err="1">
                <a:latin typeface="Times New Roman" panose="02020603050405020304" pitchFamily="18" charset="0"/>
                <a:cs typeface="Times New Roman" panose="02020603050405020304" pitchFamily="18" charset="0"/>
              </a:rPr>
              <a:t>PaaS</a:t>
            </a:r>
            <a:r>
              <a:rPr lang="fr-FR" sz="1800" dirty="0">
                <a:latin typeface="Times New Roman" panose="02020603050405020304" pitchFamily="18" charset="0"/>
                <a:cs typeface="Times New Roman" panose="02020603050405020304" pitchFamily="18" charset="0"/>
              </a:rPr>
              <a:t>.</a:t>
            </a:r>
          </a:p>
          <a:p>
            <a:pPr algn="just">
              <a:lnSpc>
                <a:spcPct val="170000"/>
              </a:lnSpc>
            </a:pPr>
            <a:r>
              <a:rPr lang="fr-FR" sz="1800" dirty="0">
                <a:latin typeface="Times New Roman" panose="02020603050405020304" pitchFamily="18" charset="0"/>
                <a:cs typeface="Times New Roman" panose="02020603050405020304" pitchFamily="18" charset="0"/>
              </a:rPr>
              <a:t>Les bugs techniques sont rares mais peuvent toujours survenir, quoique le service marketing veuille bien tenter de vous faire croire. Ne faites pas une confiance aveugle dans votre cloud et demandez des SLA (Service </a:t>
            </a:r>
            <a:r>
              <a:rPr lang="fr-FR" sz="1800" dirty="0" err="1">
                <a:latin typeface="Times New Roman" panose="02020603050405020304" pitchFamily="18" charset="0"/>
                <a:cs typeface="Times New Roman" panose="02020603050405020304" pitchFamily="18" charset="0"/>
              </a:rPr>
              <a:t>Level</a:t>
            </a:r>
            <a:r>
              <a:rPr lang="fr-FR" sz="1800" dirty="0">
                <a:latin typeface="Times New Roman" panose="02020603050405020304" pitchFamily="18" charset="0"/>
                <a:cs typeface="Times New Roman" panose="02020603050405020304" pitchFamily="18" charset="0"/>
              </a:rPr>
              <a:t> Agreement) pour garantir financièrement le bon fonctionnement du site si vous êtes une entreprise et que le site est critique pour vous. Avec des SLA, le fournisseur aura des pénalités si votre site ne fonctionne pas pendant plusieurs heures par sa faute</a:t>
            </a:r>
          </a:p>
        </p:txBody>
      </p:sp>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16</a:t>
            </a:fld>
            <a:endParaRPr lang="fr-FR" sz="2000" b="1">
              <a:solidFill>
                <a:schemeClr val="tx1"/>
              </a:solidFill>
            </a:endParaRPr>
          </a:p>
        </p:txBody>
      </p:sp>
      <p:sp>
        <p:nvSpPr>
          <p:cNvPr id="7" name="Titre 1"/>
          <p:cNvSpPr>
            <a:spLocks noGrp="1"/>
          </p:cNvSpPr>
          <p:nvPr>
            <p:ph type="title"/>
          </p:nvPr>
        </p:nvSpPr>
        <p:spPr>
          <a:xfrm>
            <a:off x="838200" y="68706"/>
            <a:ext cx="10515600" cy="757093"/>
          </a:xfrm>
        </p:spPr>
        <p:txBody>
          <a:bodyPr/>
          <a:lstStyle/>
          <a:p>
            <a:r>
              <a:rPr lang="fr-FR" b="1" dirty="0">
                <a:solidFill>
                  <a:srgbClr val="0070C0"/>
                </a:solidFill>
                <a:latin typeface="Times New Roman" panose="02020603050405020304" pitchFamily="18" charset="0"/>
                <a:cs typeface="Times New Roman" panose="02020603050405020304" pitchFamily="18" charset="0"/>
              </a:rPr>
              <a:t>Cloud or no cloud ?</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41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0490" y="32612"/>
            <a:ext cx="10515600" cy="798657"/>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principaux fournisseurs de cloud</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831269"/>
            <a:ext cx="10515600" cy="5345694"/>
          </a:xfrm>
        </p:spPr>
        <p:txBody>
          <a:bodyPr/>
          <a:lstStyle/>
          <a:p>
            <a:pPr marL="0" indent="0" algn="just">
              <a:lnSpc>
                <a:spcPct val="150000"/>
              </a:lnSpc>
              <a:buNone/>
            </a:pPr>
            <a:r>
              <a:rPr lang="fr-FR" sz="2400" dirty="0">
                <a:latin typeface="Times New Roman" panose="02020603050405020304" pitchFamily="18" charset="0"/>
                <a:cs typeface="Times New Roman" panose="02020603050405020304" pitchFamily="18" charset="0"/>
              </a:rPr>
              <a:t>Si Amazon Web Services était le premier à se lancer dans le cloud, de nombreux autres l'ont ensuite suivi. Ils restent loin derrière en terme d'usage, mais il est important de les connaître. Citons notamment :</a:t>
            </a:r>
          </a:p>
          <a:p>
            <a:pPr algn="just">
              <a:lnSpc>
                <a:spcPct val="150000"/>
              </a:lnSpc>
            </a:pPr>
            <a:r>
              <a:rPr lang="fr-FR" sz="2400" dirty="0">
                <a:latin typeface="Times New Roman" panose="02020603050405020304" pitchFamily="18" charset="0"/>
                <a:cs typeface="Times New Roman" panose="02020603050405020304" pitchFamily="18" charset="0"/>
              </a:rPr>
              <a:t>Microsoft</a:t>
            </a:r>
          </a:p>
          <a:p>
            <a:pPr algn="just">
              <a:lnSpc>
                <a:spcPct val="150000"/>
              </a:lnSpc>
            </a:pPr>
            <a:r>
              <a:rPr lang="fr-FR" sz="2400" dirty="0">
                <a:latin typeface="Times New Roman" panose="02020603050405020304" pitchFamily="18" charset="0"/>
                <a:cs typeface="Times New Roman" panose="02020603050405020304" pitchFamily="18" charset="0"/>
              </a:rPr>
              <a:t>Google</a:t>
            </a:r>
          </a:p>
          <a:p>
            <a:pPr algn="just">
              <a:lnSpc>
                <a:spcPct val="150000"/>
              </a:lnSpc>
            </a:pPr>
            <a:r>
              <a:rPr lang="fr-FR" sz="2400" dirty="0">
                <a:latin typeface="Times New Roman" panose="02020603050405020304" pitchFamily="18" charset="0"/>
                <a:cs typeface="Times New Roman" panose="02020603050405020304" pitchFamily="18" charset="0"/>
              </a:rPr>
              <a:t>IBM</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17</a:t>
            </a:fld>
            <a:endParaRPr lang="fr-FR" sz="2000" b="1" dirty="0">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70" y="844397"/>
            <a:ext cx="10487890" cy="5431703"/>
          </a:xfrm>
          <a:prstGeom prst="rect">
            <a:avLst/>
          </a:prstGeom>
        </p:spPr>
      </p:pic>
    </p:spTree>
    <p:extLst>
      <p:ext uri="{BB962C8B-B14F-4D97-AF65-F5344CB8AC3E}">
        <p14:creationId xmlns:p14="http://schemas.microsoft.com/office/powerpoint/2010/main" val="399450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9960" y="160406"/>
            <a:ext cx="10515600" cy="863174"/>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services proposés par AWS</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18</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 y="1228299"/>
            <a:ext cx="11391900" cy="4995080"/>
          </a:xfrm>
          <a:prstGeom prst="rect">
            <a:avLst/>
          </a:prstGeom>
        </p:spPr>
      </p:pic>
    </p:spTree>
    <p:extLst>
      <p:ext uri="{BB962C8B-B14F-4D97-AF65-F5344CB8AC3E}">
        <p14:creationId xmlns:p14="http://schemas.microsoft.com/office/powerpoint/2010/main" val="399840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19</a:t>
            </a:fld>
            <a:endParaRPr lang="fr-FR" sz="2000" b="1" dirty="0">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22" y="1611905"/>
            <a:ext cx="11268075" cy="3952875"/>
          </a:xfrm>
          <a:prstGeom prst="rect">
            <a:avLst/>
          </a:prstGeom>
        </p:spPr>
      </p:pic>
      <p:sp>
        <p:nvSpPr>
          <p:cNvPr id="6" name="Titre 1"/>
          <p:cNvSpPr>
            <a:spLocks noGrp="1"/>
          </p:cNvSpPr>
          <p:nvPr>
            <p:ph type="title"/>
          </p:nvPr>
        </p:nvSpPr>
        <p:spPr>
          <a:xfrm>
            <a:off x="769960" y="160406"/>
            <a:ext cx="10515600" cy="863174"/>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services proposés par AWS</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2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3345" y="318655"/>
            <a:ext cx="11236035" cy="6082145"/>
          </a:xfrm>
        </p:spPr>
        <p:txBody>
          <a:bodyPr>
            <a:noAutofit/>
          </a:bodyPr>
          <a:lstStyle/>
          <a:p>
            <a:pPr algn="just">
              <a:lnSpc>
                <a:spcPct val="160000"/>
              </a:lnSpc>
            </a:pPr>
            <a:r>
              <a:rPr lang="fr-FR" sz="2000" dirty="0">
                <a:latin typeface="Times New Roman" panose="02020603050405020304" pitchFamily="18" charset="0"/>
                <a:cs typeface="Times New Roman" panose="02020603050405020304" pitchFamily="18" charset="0"/>
              </a:rPr>
              <a:t>Amazon Web Services (AWS) est une des solutions cloud. </a:t>
            </a:r>
          </a:p>
          <a:p>
            <a:pPr algn="just">
              <a:lnSpc>
                <a:spcPct val="160000"/>
              </a:lnSpc>
            </a:pPr>
            <a:r>
              <a:rPr lang="fr-FR" sz="2000" dirty="0">
                <a:latin typeface="Times New Roman" panose="02020603050405020304" pitchFamily="18" charset="0"/>
                <a:cs typeface="Times New Roman" panose="02020603050405020304" pitchFamily="18" charset="0"/>
              </a:rPr>
              <a:t>C'est un service qui nous permet d’utiliser les mécanismes du « Cloud Computing" et de bénéficier de leurs avantages pour héberger des sites web.</a:t>
            </a:r>
          </a:p>
          <a:p>
            <a:pPr algn="just">
              <a:lnSpc>
                <a:spcPct val="160000"/>
              </a:lnSpc>
            </a:pPr>
            <a:r>
              <a:rPr lang="fr-FR" sz="2000" dirty="0">
                <a:latin typeface="Times New Roman" panose="02020603050405020304" pitchFamily="18" charset="0"/>
                <a:cs typeface="Times New Roman" panose="02020603050405020304" pitchFamily="18" charset="0"/>
              </a:rPr>
              <a:t>Amazon est un site de vente en ligne qui cartonne. </a:t>
            </a:r>
          </a:p>
          <a:p>
            <a:pPr algn="just">
              <a:lnSpc>
                <a:spcPct val="160000"/>
              </a:lnSpc>
            </a:pPr>
            <a:r>
              <a:rPr lang="fr-FR" sz="2000" dirty="0">
                <a:latin typeface="Times New Roman" panose="02020603050405020304" pitchFamily="18" charset="0"/>
                <a:cs typeface="Times New Roman" panose="02020603050405020304" pitchFamily="18" charset="0"/>
              </a:rPr>
              <a:t>Simple site de vente de livres à l’origine, on peut aujourd’hui tout acheter : jeux vidéo, matériel hi-fi, vêtements, chaussures… </a:t>
            </a:r>
          </a:p>
          <a:p>
            <a:pPr algn="just">
              <a:lnSpc>
                <a:spcPct val="160000"/>
              </a:lnSpc>
            </a:pPr>
            <a:r>
              <a:rPr lang="fr-FR" sz="2000" dirty="0">
                <a:latin typeface="Times New Roman" panose="02020603050405020304" pitchFamily="18" charset="0"/>
                <a:cs typeface="Times New Roman" panose="02020603050405020304" pitchFamily="18" charset="0"/>
              </a:rPr>
              <a:t>Pour évoluer et gérer de plus en plus de clients, Amazon a dû construire lui-même une très grosse infrastructure technique. </a:t>
            </a:r>
          </a:p>
          <a:p>
            <a:pPr algn="just">
              <a:lnSpc>
                <a:spcPct val="160000"/>
              </a:lnSpc>
            </a:pPr>
            <a:r>
              <a:rPr lang="fr-FR" sz="2000" dirty="0">
                <a:latin typeface="Times New Roman" panose="02020603050405020304" pitchFamily="18" charset="0"/>
                <a:cs typeface="Times New Roman" panose="02020603050405020304" pitchFamily="18" charset="0"/>
              </a:rPr>
              <a:t>Un site comme Amazon est donc hébergé sur d’innombrables serveurs, eux-mêmes regroupés dans des grands entrepôts appelés Datacenters. Tous les très gros sites ont leurs propres Datacenters, et Amazon ne fait évidemment pas exception à la règle.</a:t>
            </a:r>
          </a:p>
          <a:p>
            <a:endParaRPr lang="fr-FR" sz="2000"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a:t>
            </a:fld>
            <a:endParaRPr lang="fr-FR" sz="2000" b="1" dirty="0">
              <a:solidFill>
                <a:schemeClr val="tx1"/>
              </a:solidFill>
            </a:endParaRPr>
          </a:p>
        </p:txBody>
      </p:sp>
    </p:spTree>
    <p:extLst>
      <p:ext uri="{BB962C8B-B14F-4D97-AF65-F5344CB8AC3E}">
        <p14:creationId xmlns:p14="http://schemas.microsoft.com/office/powerpoint/2010/main" val="2963679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5909" y="1146412"/>
            <a:ext cx="11150221" cy="5030551"/>
          </a:xfrm>
        </p:spPr>
        <p:txBody>
          <a:bodyPr>
            <a:normAutofit/>
          </a:bodyPr>
          <a:lstStyle/>
          <a:p>
            <a:pPr marL="0" indent="0" algn="just">
              <a:lnSpc>
                <a:spcPct val="150000"/>
              </a:lnSpc>
              <a:buNone/>
            </a:pPr>
            <a:r>
              <a:rPr lang="fr-FR" b="1" dirty="0">
                <a:latin typeface="Times New Roman" panose="02020603050405020304" pitchFamily="18" charset="0"/>
                <a:cs typeface="Times New Roman" panose="02020603050405020304" pitchFamily="18" charset="0"/>
              </a:rPr>
              <a:t>EC2 : </a:t>
            </a:r>
            <a:r>
              <a:rPr lang="fr-FR" b="1" dirty="0" err="1">
                <a:latin typeface="Times New Roman" panose="02020603050405020304" pitchFamily="18" charset="0"/>
                <a:cs typeface="Times New Roman" panose="02020603050405020304" pitchFamily="18" charset="0"/>
              </a:rPr>
              <a:t>Elastic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Compute</a:t>
            </a:r>
            <a:r>
              <a:rPr lang="fr-FR" b="1" dirty="0">
                <a:latin typeface="Times New Roman" panose="02020603050405020304" pitchFamily="18" charset="0"/>
                <a:cs typeface="Times New Roman" panose="02020603050405020304" pitchFamily="18" charset="0"/>
              </a:rPr>
              <a:t> Cloud</a:t>
            </a:r>
          </a:p>
          <a:p>
            <a:pPr algn="just">
              <a:lnSpc>
                <a:spcPct val="150000"/>
              </a:lnSpc>
            </a:pPr>
            <a:r>
              <a:rPr lang="fr-FR" sz="2400" dirty="0">
                <a:latin typeface="Times New Roman" panose="02020603050405020304" pitchFamily="18" charset="0"/>
                <a:cs typeface="Times New Roman" panose="02020603050405020304" pitchFamily="18" charset="0"/>
              </a:rPr>
              <a:t>Ce service permet de gérer des serveurs sous forme de machines virtuelles dans le cloud. En gros, vous pouvez lancer des serveurs et faire ce que vous voulez avec. Vous avez accès à la ligne de commande, donc vous pouvez les piloter à distance </a:t>
            </a:r>
          </a:p>
          <a:p>
            <a:pPr algn="just">
              <a:lnSpc>
                <a:spcPct val="150000"/>
              </a:lnSpc>
            </a:pPr>
            <a:r>
              <a:rPr lang="fr-FR" sz="2400" dirty="0">
                <a:latin typeface="Times New Roman" panose="02020603050405020304" pitchFamily="18" charset="0"/>
                <a:cs typeface="Times New Roman" panose="02020603050405020304" pitchFamily="18" charset="0"/>
              </a:rPr>
              <a:t>Il s'agit du premier service lancé par AWS, à l'origine du cloud. Il compose l'offre de </a:t>
            </a:r>
            <a:r>
              <a:rPr lang="fr-FR" sz="2400" dirty="0" err="1">
                <a:latin typeface="Times New Roman" panose="02020603050405020304" pitchFamily="18" charset="0"/>
                <a:cs typeface="Times New Roman" panose="02020603050405020304" pitchFamily="18" charset="0"/>
              </a:rPr>
              <a:t>IaaS</a:t>
            </a:r>
            <a:r>
              <a:rPr lang="fr-FR" sz="2400" dirty="0">
                <a:latin typeface="Times New Roman" panose="02020603050405020304" pitchFamily="18" charset="0"/>
                <a:cs typeface="Times New Roman" panose="02020603050405020304" pitchFamily="18" charset="0"/>
              </a:rPr>
              <a:t> (Infrastructure as a Service). </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20</a:t>
            </a:fld>
            <a:endParaRPr lang="fr-FR" sz="2000" b="1" dirty="0">
              <a:solidFill>
                <a:schemeClr val="tx1"/>
              </a:solidFill>
            </a:endParaRPr>
          </a:p>
        </p:txBody>
      </p:sp>
      <p:sp>
        <p:nvSpPr>
          <p:cNvPr id="7" name="Titre 1"/>
          <p:cNvSpPr>
            <a:spLocks noGrp="1"/>
          </p:cNvSpPr>
          <p:nvPr>
            <p:ph type="title"/>
          </p:nvPr>
        </p:nvSpPr>
        <p:spPr>
          <a:xfrm>
            <a:off x="769960" y="160406"/>
            <a:ext cx="10515600" cy="863174"/>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services proposés par AWS</a:t>
            </a:r>
            <a:endParaRPr lang="fr-FR" dirty="0">
              <a:solidFill>
                <a:srgbClr val="0070C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stretch>
            <a:fillRect/>
          </a:stretch>
        </p:blipFill>
        <p:spPr>
          <a:xfrm>
            <a:off x="5015550" y="4343352"/>
            <a:ext cx="5233919" cy="2193925"/>
          </a:xfrm>
          <a:prstGeom prst="rect">
            <a:avLst/>
          </a:prstGeom>
        </p:spPr>
      </p:pic>
    </p:spTree>
    <p:extLst>
      <p:ext uri="{BB962C8B-B14F-4D97-AF65-F5344CB8AC3E}">
        <p14:creationId xmlns:p14="http://schemas.microsoft.com/office/powerpoint/2010/main" val="58680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9558" y="1023580"/>
            <a:ext cx="11218460" cy="5332770"/>
          </a:xfrm>
        </p:spPr>
        <p:txBody>
          <a:bodyPr>
            <a:normAutofit/>
          </a:bodyPr>
          <a:lstStyle/>
          <a:p>
            <a:pPr marL="0" indent="0" algn="just">
              <a:lnSpc>
                <a:spcPct val="150000"/>
              </a:lnSpc>
              <a:buNone/>
            </a:pPr>
            <a:r>
              <a:rPr lang="fr-FR" b="1" dirty="0">
                <a:latin typeface="Times New Roman" panose="02020603050405020304" pitchFamily="18" charset="0"/>
                <a:cs typeface="Times New Roman" panose="02020603050405020304" pitchFamily="18" charset="0"/>
              </a:rPr>
              <a:t>RDS : </a:t>
            </a:r>
            <a:r>
              <a:rPr lang="fr-FR" b="1" dirty="0" err="1">
                <a:latin typeface="Times New Roman" panose="02020603050405020304" pitchFamily="18" charset="0"/>
                <a:cs typeface="Times New Roman" panose="02020603050405020304" pitchFamily="18" charset="0"/>
              </a:rPr>
              <a:t>Relational</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Database</a:t>
            </a:r>
            <a:r>
              <a:rPr lang="fr-FR" b="1" dirty="0">
                <a:latin typeface="Times New Roman" panose="02020603050405020304" pitchFamily="18" charset="0"/>
                <a:cs typeface="Times New Roman" panose="02020603050405020304" pitchFamily="18" charset="0"/>
              </a:rPr>
              <a:t> Service</a:t>
            </a:r>
          </a:p>
          <a:p>
            <a:pPr algn="just">
              <a:lnSpc>
                <a:spcPct val="150000"/>
              </a:lnSpc>
            </a:pPr>
            <a:r>
              <a:rPr lang="fr-FR" sz="2400" dirty="0">
                <a:latin typeface="Times New Roman" panose="02020603050405020304" pitchFamily="18" charset="0"/>
                <a:cs typeface="Times New Roman" panose="02020603050405020304" pitchFamily="18" charset="0"/>
              </a:rPr>
              <a:t>Permet de gérer des bases de données managées dans le cloud. Cela veut dire qu'on met à votre disposition un serveur de base de données préconfiguré. Contrairement à EC2 vous n'avez pas accès à la ligne de commande, et c'est volontaire. Vous pouvez vous concentrer sur l'utilisation de la base de données. Vous laissez Amazon s'occuper de toute la gestion du serveur pour vous (ex : mises à jour de sécurité). Ca n'a l'air de rien, mais ça vous fait gagner du temps !</a:t>
            </a: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21</a:t>
            </a:fld>
            <a:endParaRPr lang="fr-FR" sz="2000" b="1">
              <a:solidFill>
                <a:schemeClr val="tx1"/>
              </a:solidFill>
            </a:endParaRPr>
          </a:p>
        </p:txBody>
      </p:sp>
      <p:sp>
        <p:nvSpPr>
          <p:cNvPr id="5" name="Titre 1"/>
          <p:cNvSpPr>
            <a:spLocks noGrp="1"/>
          </p:cNvSpPr>
          <p:nvPr>
            <p:ph type="title"/>
          </p:nvPr>
        </p:nvSpPr>
        <p:spPr>
          <a:xfrm>
            <a:off x="769960" y="160406"/>
            <a:ext cx="10515600" cy="863174"/>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services proposés par AWS</a:t>
            </a:r>
            <a:endParaRPr lang="fr-FR" dirty="0">
              <a:solidFill>
                <a:srgbClr val="0070C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stretch>
            <a:fillRect/>
          </a:stretch>
        </p:blipFill>
        <p:spPr>
          <a:xfrm>
            <a:off x="5432660" y="4628654"/>
            <a:ext cx="4953285" cy="2004159"/>
          </a:xfrm>
          <a:prstGeom prst="rect">
            <a:avLst/>
          </a:prstGeom>
        </p:spPr>
      </p:pic>
    </p:spTree>
    <p:extLst>
      <p:ext uri="{BB962C8B-B14F-4D97-AF65-F5344CB8AC3E}">
        <p14:creationId xmlns:p14="http://schemas.microsoft.com/office/powerpoint/2010/main" val="333301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23580"/>
            <a:ext cx="10515600" cy="5153383"/>
          </a:xfrm>
        </p:spPr>
        <p:txBody>
          <a:bodyPr/>
          <a:lstStyle/>
          <a:p>
            <a:pPr algn="just">
              <a:lnSpc>
                <a:spcPct val="150000"/>
              </a:lnSpc>
            </a:pPr>
            <a:r>
              <a:rPr lang="fr-FR" dirty="0">
                <a:latin typeface="Times New Roman" panose="02020603050405020304" pitchFamily="18" charset="0"/>
                <a:cs typeface="Times New Roman" panose="02020603050405020304" pitchFamily="18" charset="0"/>
              </a:rPr>
              <a:t>S3 : Simple Storage Service</a:t>
            </a:r>
          </a:p>
          <a:p>
            <a:pPr marL="0" indent="0" algn="just">
              <a:lnSpc>
                <a:spcPct val="150000"/>
              </a:lnSpc>
              <a:buNone/>
            </a:pPr>
            <a:r>
              <a:rPr lang="fr-FR" dirty="0">
                <a:latin typeface="Times New Roman" panose="02020603050405020304" pitchFamily="18" charset="0"/>
                <a:cs typeface="Times New Roman" panose="02020603050405020304" pitchFamily="18" charset="0"/>
              </a:rPr>
              <a:t>Amazon S3 (Simple Storage Service) est un service de stockage et de distribution de fichiers. C'est une sorte de gros FTP (même s'il n'est pas basé sur FTP). Utilisez-le pour faire télécharger des fichiers sur votre site ou pour y stocker des images.</a:t>
            </a: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22</a:t>
            </a:fld>
            <a:endParaRPr lang="fr-FR" sz="2000" b="1">
              <a:solidFill>
                <a:schemeClr val="tx1"/>
              </a:solidFill>
            </a:endParaRPr>
          </a:p>
        </p:txBody>
      </p:sp>
      <p:sp>
        <p:nvSpPr>
          <p:cNvPr id="5" name="Titre 1"/>
          <p:cNvSpPr>
            <a:spLocks noGrp="1"/>
          </p:cNvSpPr>
          <p:nvPr>
            <p:ph type="title"/>
          </p:nvPr>
        </p:nvSpPr>
        <p:spPr>
          <a:xfrm>
            <a:off x="769960" y="160406"/>
            <a:ext cx="10515600" cy="863174"/>
          </a:xfrm>
        </p:spPr>
        <p:txBody>
          <a:bodyPr/>
          <a:lstStyle/>
          <a:p>
            <a:r>
              <a:rPr lang="fr-FR" b="1" dirty="0">
                <a:solidFill>
                  <a:srgbClr val="0070C0"/>
                </a:solidFill>
                <a:latin typeface="Times New Roman" panose="02020603050405020304" pitchFamily="18" charset="0"/>
                <a:cs typeface="Times New Roman" panose="02020603050405020304" pitchFamily="18" charset="0"/>
              </a:rPr>
              <a:t>Les services proposés par AWS</a:t>
            </a:r>
            <a:endParaRPr lang="fr-FR" dirty="0">
              <a:solidFill>
                <a:srgbClr val="0070C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stretch>
            <a:fillRect/>
          </a:stretch>
        </p:blipFill>
        <p:spPr>
          <a:xfrm>
            <a:off x="4176215" y="4483454"/>
            <a:ext cx="5066731" cy="2055458"/>
          </a:xfrm>
          <a:prstGeom prst="rect">
            <a:avLst/>
          </a:prstGeom>
        </p:spPr>
      </p:pic>
    </p:spTree>
    <p:extLst>
      <p:ext uri="{BB962C8B-B14F-4D97-AF65-F5344CB8AC3E}">
        <p14:creationId xmlns:p14="http://schemas.microsoft.com/office/powerpoint/2010/main" val="15744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Aller sur </a:t>
            </a:r>
            <a:r>
              <a:rPr lang="fr-FR" dirty="0">
                <a:hlinkClick r:id="rId3"/>
              </a:rPr>
              <a:t>https://aws.amazon.com</a:t>
            </a:r>
            <a:endParaRPr lang="fr-FR" dirty="0"/>
          </a:p>
          <a:p>
            <a:r>
              <a:rPr lang="fr-FR" dirty="0"/>
              <a:t>Puis cliquez sur "S'inscrire" :</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23</a:t>
            </a:fld>
            <a:endParaRPr lang="fr-FR" sz="2000" b="1">
              <a:solidFill>
                <a:schemeClr val="tx1"/>
              </a:solidFill>
            </a:endParaRPr>
          </a:p>
        </p:txBody>
      </p:sp>
      <p:sp>
        <p:nvSpPr>
          <p:cNvPr id="5" name="Titre 1"/>
          <p:cNvSpPr>
            <a:spLocks noGrp="1"/>
          </p:cNvSpPr>
          <p:nvPr>
            <p:ph type="title"/>
          </p:nvPr>
        </p:nvSpPr>
        <p:spPr>
          <a:xfrm>
            <a:off x="769960" y="160406"/>
            <a:ext cx="10515600" cy="863174"/>
          </a:xfrm>
        </p:spPr>
        <p:txBody>
          <a:bodyPr/>
          <a:lstStyle/>
          <a:p>
            <a:r>
              <a:rPr lang="fr-FR" b="1" dirty="0"/>
              <a:t>Créer un compte sur AWS</a:t>
            </a:r>
          </a:p>
        </p:txBody>
      </p:sp>
      <p:pic>
        <p:nvPicPr>
          <p:cNvPr id="6" name="Image 5"/>
          <p:cNvPicPr>
            <a:picLocks noChangeAspect="1"/>
          </p:cNvPicPr>
          <p:nvPr/>
        </p:nvPicPr>
        <p:blipFill>
          <a:blip r:embed="rId4"/>
          <a:stretch>
            <a:fillRect/>
          </a:stretch>
        </p:blipFill>
        <p:spPr>
          <a:xfrm>
            <a:off x="3441226" y="2944019"/>
            <a:ext cx="4381500" cy="1057275"/>
          </a:xfrm>
          <a:prstGeom prst="rect">
            <a:avLst/>
          </a:prstGeom>
        </p:spPr>
      </p:pic>
    </p:spTree>
    <p:extLst>
      <p:ext uri="{BB962C8B-B14F-4D97-AF65-F5344CB8AC3E}">
        <p14:creationId xmlns:p14="http://schemas.microsoft.com/office/powerpoint/2010/main" val="392456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24</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877" y="423082"/>
            <a:ext cx="9990161" cy="5744356"/>
          </a:xfrm>
          <a:prstGeom prst="rect">
            <a:avLst/>
          </a:prstGeom>
        </p:spPr>
      </p:pic>
    </p:spTree>
    <p:extLst>
      <p:ext uri="{BB962C8B-B14F-4D97-AF65-F5344CB8AC3E}">
        <p14:creationId xmlns:p14="http://schemas.microsoft.com/office/powerpoint/2010/main" val="952927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25</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164" y="0"/>
            <a:ext cx="7765575" cy="6858000"/>
          </a:xfrm>
          <a:prstGeom prst="rect">
            <a:avLst/>
          </a:prstGeom>
        </p:spPr>
      </p:pic>
    </p:spTree>
    <p:extLst>
      <p:ext uri="{BB962C8B-B14F-4D97-AF65-F5344CB8AC3E}">
        <p14:creationId xmlns:p14="http://schemas.microsoft.com/office/powerpoint/2010/main" val="190624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26</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485" y="115959"/>
            <a:ext cx="6755642" cy="6605516"/>
          </a:xfrm>
          <a:prstGeom prst="rect">
            <a:avLst/>
          </a:prstGeom>
        </p:spPr>
      </p:pic>
    </p:spTree>
    <p:extLst>
      <p:ext uri="{BB962C8B-B14F-4D97-AF65-F5344CB8AC3E}">
        <p14:creationId xmlns:p14="http://schemas.microsoft.com/office/powerpoint/2010/main" val="659652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27</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428" y="177422"/>
            <a:ext cx="6796584" cy="6441743"/>
          </a:xfrm>
          <a:prstGeom prst="rect">
            <a:avLst/>
          </a:prstGeom>
        </p:spPr>
      </p:pic>
    </p:spTree>
    <p:extLst>
      <p:ext uri="{BB962C8B-B14F-4D97-AF65-F5344CB8AC3E}">
        <p14:creationId xmlns:p14="http://schemas.microsoft.com/office/powerpoint/2010/main" val="152338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28</a:t>
            </a:fld>
            <a:endParaRPr lang="fr-FR" sz="2000" b="1" dirty="0">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412" y="1428750"/>
            <a:ext cx="7115175" cy="4000500"/>
          </a:xfrm>
          <a:prstGeom prst="rect">
            <a:avLst/>
          </a:prstGeom>
        </p:spPr>
      </p:pic>
    </p:spTree>
    <p:extLst>
      <p:ext uri="{BB962C8B-B14F-4D97-AF65-F5344CB8AC3E}">
        <p14:creationId xmlns:p14="http://schemas.microsoft.com/office/powerpoint/2010/main" val="4247130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29</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5" y="1452562"/>
            <a:ext cx="7105650" cy="3952875"/>
          </a:xfrm>
          <a:prstGeom prst="rect">
            <a:avLst/>
          </a:prstGeom>
        </p:spPr>
      </p:pic>
    </p:spTree>
    <p:extLst>
      <p:ext uri="{BB962C8B-B14F-4D97-AF65-F5344CB8AC3E}">
        <p14:creationId xmlns:p14="http://schemas.microsoft.com/office/powerpoint/2010/main" val="286023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163782" y="277092"/>
            <a:ext cx="9753600" cy="5597235"/>
          </a:xfrm>
          <a:prstGeom prst="rect">
            <a:avLst/>
          </a:prstGeom>
        </p:spPr>
      </p:pic>
      <p:sp>
        <p:nvSpPr>
          <p:cNvPr id="5" name="Rectangle 4"/>
          <p:cNvSpPr/>
          <p:nvPr/>
        </p:nvSpPr>
        <p:spPr>
          <a:xfrm>
            <a:off x="3886585" y="6042952"/>
            <a:ext cx="4232890" cy="369332"/>
          </a:xfrm>
          <a:prstGeom prst="rect">
            <a:avLst/>
          </a:prstGeom>
        </p:spPr>
        <p:txBody>
          <a:bodyPr wrap="none">
            <a:spAutoFit/>
          </a:bodyPr>
          <a:lstStyle/>
          <a:p>
            <a:r>
              <a:rPr lang="fr-FR" b="1" dirty="0">
                <a:latin typeface="Times New Roman" panose="02020603050405020304" pitchFamily="18" charset="0"/>
                <a:cs typeface="Times New Roman" panose="02020603050405020304" pitchFamily="18" charset="0"/>
              </a:rPr>
              <a:t>Un Datacenter avec des baies de serveurs</a:t>
            </a:r>
          </a:p>
        </p:txBody>
      </p:sp>
      <p:sp>
        <p:nvSpPr>
          <p:cNvPr id="6" name="Espace réservé du numéro de diapositive 5"/>
          <p:cNvSpPr>
            <a:spLocks noGrp="1"/>
          </p:cNvSpPr>
          <p:nvPr>
            <p:ph type="sldNum" sz="quarter" idx="12"/>
          </p:nvPr>
        </p:nvSpPr>
        <p:spPr/>
        <p:txBody>
          <a:bodyPr/>
          <a:lstStyle/>
          <a:p>
            <a:fld id="{77E3BF69-270F-44DF-BD40-94F313811F77}" type="slidenum">
              <a:rPr lang="fr-FR" sz="2000" b="1" smtClean="0">
                <a:solidFill>
                  <a:schemeClr val="tx1"/>
                </a:solidFill>
              </a:rPr>
              <a:t>3</a:t>
            </a:fld>
            <a:endParaRPr lang="fr-FR" sz="2000" b="1">
              <a:solidFill>
                <a:schemeClr val="tx1"/>
              </a:solidFill>
            </a:endParaRPr>
          </a:p>
        </p:txBody>
      </p:sp>
    </p:spTree>
    <p:extLst>
      <p:ext uri="{BB962C8B-B14F-4D97-AF65-F5344CB8AC3E}">
        <p14:creationId xmlns:p14="http://schemas.microsoft.com/office/powerpoint/2010/main" val="157791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30</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018" y="177421"/>
            <a:ext cx="6523630" cy="6544053"/>
          </a:xfrm>
          <a:prstGeom prst="rect">
            <a:avLst/>
          </a:prstGeom>
        </p:spPr>
      </p:pic>
    </p:spTree>
    <p:extLst>
      <p:ext uri="{BB962C8B-B14F-4D97-AF65-F5344CB8AC3E}">
        <p14:creationId xmlns:p14="http://schemas.microsoft.com/office/powerpoint/2010/main" val="107876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31</a:t>
            </a:fld>
            <a:endParaRPr lang="fr-FR" sz="2000" b="1">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752" y="1583141"/>
            <a:ext cx="10453048" cy="3452884"/>
          </a:xfrm>
          <a:prstGeom prst="rect">
            <a:avLst/>
          </a:prstGeom>
        </p:spPr>
      </p:pic>
    </p:spTree>
    <p:extLst>
      <p:ext uri="{BB962C8B-B14F-4D97-AF65-F5344CB8AC3E}">
        <p14:creationId xmlns:p14="http://schemas.microsoft.com/office/powerpoint/2010/main" val="1949066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5622" y="2794426"/>
            <a:ext cx="10515600" cy="1325563"/>
          </a:xfrm>
        </p:spPr>
        <p:txBody>
          <a:bodyPr>
            <a:normAutofit/>
          </a:bodyPr>
          <a:lstStyle/>
          <a:p>
            <a:r>
              <a:rPr lang="fr-FR" sz="6000" b="1" dirty="0">
                <a:latin typeface="Times New Roman" panose="02020603050405020304" pitchFamily="18" charset="0"/>
                <a:cs typeface="Times New Roman" panose="02020603050405020304" pitchFamily="18" charset="0"/>
              </a:rPr>
              <a:t>Question sur les Bases AWS</a:t>
            </a: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32</a:t>
            </a:fld>
            <a:endParaRPr lang="fr-FR" sz="2000" b="1">
              <a:solidFill>
                <a:schemeClr val="tx1"/>
              </a:solidFill>
            </a:endParaRPr>
          </a:p>
        </p:txBody>
      </p:sp>
    </p:spTree>
    <p:extLst>
      <p:ext uri="{BB962C8B-B14F-4D97-AF65-F5344CB8AC3E}">
        <p14:creationId xmlns:p14="http://schemas.microsoft.com/office/powerpoint/2010/main" val="2073519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8615" y="272954"/>
            <a:ext cx="11122925" cy="6196085"/>
          </a:xfrm>
        </p:spPr>
        <p:txBody>
          <a:bodyPr>
            <a:noAutofit/>
          </a:bodyPr>
          <a:lstStyle/>
          <a:p>
            <a:pPr marL="0" indent="0">
              <a:lnSpc>
                <a:spcPct val="160000"/>
              </a:lnSpc>
              <a:buNone/>
            </a:pPr>
            <a:r>
              <a:rPr lang="fr-FR" sz="2200" b="1" dirty="0">
                <a:solidFill>
                  <a:srgbClr val="FF0000"/>
                </a:solidFill>
                <a:latin typeface="Times New Roman" panose="02020603050405020304" pitchFamily="18" charset="0"/>
                <a:cs typeface="Times New Roman" panose="02020603050405020304" pitchFamily="18" charset="0"/>
              </a:rPr>
              <a:t>Q1:</a:t>
            </a:r>
          </a:p>
          <a:p>
            <a:pPr marL="0" indent="0">
              <a:lnSpc>
                <a:spcPct val="160000"/>
              </a:lnSpc>
              <a:buNone/>
            </a:pPr>
            <a:r>
              <a:rPr lang="fr-FR" sz="2200" dirty="0">
                <a:latin typeface="Times New Roman" panose="02020603050405020304" pitchFamily="18" charset="0"/>
                <a:cs typeface="Times New Roman" panose="02020603050405020304" pitchFamily="18" charset="0"/>
              </a:rPr>
              <a:t>A l'origine, AWS proposait uniquement des services cloud de type...</a:t>
            </a:r>
          </a:p>
          <a:p>
            <a:pPr>
              <a:lnSpc>
                <a:spcPct val="100000"/>
              </a:lnSpc>
            </a:pPr>
            <a:r>
              <a:rPr lang="fr-FR" sz="2200" dirty="0" err="1">
                <a:latin typeface="Times New Roman" panose="02020603050405020304" pitchFamily="18" charset="0"/>
                <a:cs typeface="Times New Roman" panose="02020603050405020304" pitchFamily="18" charset="0"/>
              </a:rPr>
              <a:t>IaaS</a:t>
            </a:r>
            <a:r>
              <a:rPr lang="fr-FR" sz="2200" dirty="0">
                <a:latin typeface="Times New Roman" panose="02020603050405020304" pitchFamily="18" charset="0"/>
                <a:cs typeface="Times New Roman" panose="02020603050405020304" pitchFamily="18" charset="0"/>
              </a:rPr>
              <a:t> (Infrastructure as a Service)</a:t>
            </a:r>
          </a:p>
          <a:p>
            <a:pPr>
              <a:lnSpc>
                <a:spcPct val="100000"/>
              </a:lnSpc>
            </a:pPr>
            <a:r>
              <a:rPr lang="fr-FR" sz="2200" dirty="0" err="1">
                <a:latin typeface="Times New Roman" panose="02020603050405020304" pitchFamily="18" charset="0"/>
                <a:cs typeface="Times New Roman" panose="02020603050405020304" pitchFamily="18" charset="0"/>
              </a:rPr>
              <a:t>PaaS</a:t>
            </a:r>
            <a:r>
              <a:rPr lang="fr-FR" sz="2200" dirty="0">
                <a:latin typeface="Times New Roman" panose="02020603050405020304" pitchFamily="18" charset="0"/>
                <a:cs typeface="Times New Roman" panose="02020603050405020304" pitchFamily="18" charset="0"/>
              </a:rPr>
              <a:t> (Platform as a Service)</a:t>
            </a:r>
          </a:p>
          <a:p>
            <a:pPr>
              <a:lnSpc>
                <a:spcPct val="100000"/>
              </a:lnSpc>
            </a:pPr>
            <a:r>
              <a:rPr lang="fr-FR" sz="2200" dirty="0" err="1">
                <a:latin typeface="Times New Roman" panose="02020603050405020304" pitchFamily="18" charset="0"/>
                <a:cs typeface="Times New Roman" panose="02020603050405020304" pitchFamily="18" charset="0"/>
              </a:rPr>
              <a:t>SaaS</a:t>
            </a:r>
            <a:r>
              <a:rPr lang="fr-FR" sz="2200" dirty="0">
                <a:latin typeface="Times New Roman" panose="02020603050405020304" pitchFamily="18" charset="0"/>
                <a:cs typeface="Times New Roman" panose="02020603050405020304" pitchFamily="18" charset="0"/>
              </a:rPr>
              <a:t> (Software as a Service)</a:t>
            </a:r>
          </a:p>
          <a:p>
            <a:pPr marL="0" indent="0">
              <a:lnSpc>
                <a:spcPct val="160000"/>
              </a:lnSpc>
              <a:buNone/>
            </a:pPr>
            <a:r>
              <a:rPr lang="fr-FR" sz="2200" b="1" dirty="0">
                <a:solidFill>
                  <a:srgbClr val="FF0000"/>
                </a:solidFill>
                <a:latin typeface="Times New Roman" panose="02020603050405020304" pitchFamily="18" charset="0"/>
                <a:cs typeface="Times New Roman" panose="02020603050405020304" pitchFamily="18" charset="0"/>
              </a:rPr>
              <a:t>Q2: </a:t>
            </a:r>
          </a:p>
          <a:p>
            <a:pPr marL="0" indent="0">
              <a:lnSpc>
                <a:spcPct val="160000"/>
              </a:lnSpc>
              <a:buNone/>
            </a:pPr>
            <a:r>
              <a:rPr lang="fr-FR" sz="2200" dirty="0">
                <a:latin typeface="Times New Roman" panose="02020603050405020304" pitchFamily="18" charset="0"/>
                <a:cs typeface="Times New Roman" panose="02020603050405020304" pitchFamily="18" charset="0"/>
              </a:rPr>
              <a:t>Quels sont les principaux services AWS qu’on a vu</a:t>
            </a:r>
          </a:p>
          <a:p>
            <a:pPr>
              <a:lnSpc>
                <a:spcPct val="100000"/>
              </a:lnSpc>
            </a:pPr>
            <a:r>
              <a:rPr lang="fr-FR" sz="2200" dirty="0">
                <a:latin typeface="Times New Roman" panose="02020603050405020304" pitchFamily="18" charset="0"/>
                <a:cs typeface="Times New Roman" panose="02020603050405020304" pitchFamily="18" charset="0"/>
              </a:rPr>
              <a:t>Route 53</a:t>
            </a:r>
          </a:p>
          <a:p>
            <a:pPr>
              <a:lnSpc>
                <a:spcPct val="100000"/>
              </a:lnSpc>
            </a:pPr>
            <a:r>
              <a:rPr lang="fr-FR" sz="2200" dirty="0">
                <a:latin typeface="Times New Roman" panose="02020603050405020304" pitchFamily="18" charset="0"/>
                <a:cs typeface="Times New Roman" panose="02020603050405020304" pitchFamily="18" charset="0"/>
              </a:rPr>
              <a:t>RDS</a:t>
            </a:r>
          </a:p>
          <a:p>
            <a:pPr>
              <a:lnSpc>
                <a:spcPct val="100000"/>
              </a:lnSpc>
            </a:pPr>
            <a:r>
              <a:rPr lang="fr-FR" sz="2200" dirty="0">
                <a:latin typeface="Times New Roman" panose="02020603050405020304" pitchFamily="18" charset="0"/>
                <a:cs typeface="Times New Roman" panose="02020603050405020304" pitchFamily="18" charset="0"/>
              </a:rPr>
              <a:t>SNS</a:t>
            </a:r>
          </a:p>
          <a:p>
            <a:pPr>
              <a:lnSpc>
                <a:spcPct val="100000"/>
              </a:lnSpc>
            </a:pPr>
            <a:r>
              <a:rPr lang="fr-FR" sz="2200" dirty="0">
                <a:latin typeface="Times New Roman" panose="02020603050405020304" pitchFamily="18" charset="0"/>
                <a:cs typeface="Times New Roman" panose="02020603050405020304" pitchFamily="18" charset="0"/>
              </a:rPr>
              <a:t>EC2</a:t>
            </a:r>
          </a:p>
          <a:p>
            <a:pPr>
              <a:lnSpc>
                <a:spcPct val="100000"/>
              </a:lnSpc>
            </a:pPr>
            <a:r>
              <a:rPr lang="fr-FR" sz="2200" dirty="0">
                <a:latin typeface="Times New Roman" panose="02020603050405020304" pitchFamily="18" charset="0"/>
                <a:cs typeface="Times New Roman" panose="02020603050405020304" pitchFamily="18" charset="0"/>
              </a:rPr>
              <a:t>S3</a:t>
            </a:r>
            <a:endParaRPr lang="fr-FR" sz="2200" dirty="0"/>
          </a:p>
          <a:p>
            <a:endParaRPr lang="fr-FR" sz="2200"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33</a:t>
            </a:fld>
            <a:endParaRPr lang="fr-FR" sz="2000" b="1">
              <a:solidFill>
                <a:schemeClr val="tx1"/>
              </a:solidFill>
            </a:endParaRPr>
          </a:p>
        </p:txBody>
      </p:sp>
    </p:spTree>
    <p:extLst>
      <p:ext uri="{BB962C8B-B14F-4D97-AF65-F5344CB8AC3E}">
        <p14:creationId xmlns:p14="http://schemas.microsoft.com/office/powerpoint/2010/main" val="171988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9557" y="218364"/>
            <a:ext cx="11136573" cy="6137986"/>
          </a:xfrm>
        </p:spPr>
        <p:txBody>
          <a:bodyPr>
            <a:normAutofit fontScale="85000" lnSpcReduction="20000"/>
          </a:bodyPr>
          <a:lstStyle/>
          <a:p>
            <a:pPr marL="0" indent="0" algn="just">
              <a:lnSpc>
                <a:spcPct val="150000"/>
              </a:lnSpc>
              <a:buNone/>
            </a:pPr>
            <a:r>
              <a:rPr lang="fr-FR" b="1" dirty="0">
                <a:solidFill>
                  <a:srgbClr val="FF0000"/>
                </a:solidFill>
                <a:latin typeface="Times New Roman" panose="02020603050405020304" pitchFamily="18" charset="0"/>
                <a:cs typeface="Times New Roman" panose="02020603050405020304" pitchFamily="18" charset="0"/>
              </a:rPr>
              <a:t>Q3:</a:t>
            </a:r>
          </a:p>
          <a:p>
            <a:pPr marL="0" indent="0" algn="just">
              <a:lnSpc>
                <a:spcPct val="150000"/>
              </a:lnSpc>
              <a:buNone/>
            </a:pPr>
            <a:r>
              <a:rPr lang="fr-FR" dirty="0">
                <a:latin typeface="Times New Roman" panose="02020603050405020304" pitchFamily="18" charset="0"/>
                <a:cs typeface="Times New Roman" panose="02020603050405020304" pitchFamily="18" charset="0"/>
              </a:rPr>
              <a:t>Vrai ou faux ? Les prix des services peuvent changer en fonction du lieu (</a:t>
            </a:r>
            <a:r>
              <a:rPr lang="fr-FR" dirty="0" err="1">
                <a:latin typeface="Times New Roman" panose="02020603050405020304" pitchFamily="18" charset="0"/>
                <a:cs typeface="Times New Roman" panose="02020603050405020304" pitchFamily="18" charset="0"/>
              </a:rPr>
              <a:t>datacenter</a:t>
            </a:r>
            <a:r>
              <a:rPr lang="fr-FR" dirty="0">
                <a:latin typeface="Times New Roman" panose="02020603050405020304" pitchFamily="18" charset="0"/>
                <a:cs typeface="Times New Roman" panose="02020603050405020304" pitchFamily="18" charset="0"/>
              </a:rPr>
              <a:t>) où ils sont lancés.</a:t>
            </a:r>
          </a:p>
          <a:p>
            <a:pPr algn="just">
              <a:lnSpc>
                <a:spcPct val="120000"/>
              </a:lnSpc>
            </a:pPr>
            <a:r>
              <a:rPr lang="fr-FR" dirty="0">
                <a:latin typeface="Times New Roman" panose="02020603050405020304" pitchFamily="18" charset="0"/>
                <a:cs typeface="Times New Roman" panose="02020603050405020304" pitchFamily="18" charset="0"/>
              </a:rPr>
              <a:t>Vrai</a:t>
            </a:r>
          </a:p>
          <a:p>
            <a:pPr algn="just">
              <a:lnSpc>
                <a:spcPct val="120000"/>
              </a:lnSpc>
            </a:pPr>
            <a:r>
              <a:rPr lang="fr-FR" dirty="0">
                <a:latin typeface="Times New Roman" panose="02020603050405020304" pitchFamily="18" charset="0"/>
                <a:cs typeface="Times New Roman" panose="02020603050405020304" pitchFamily="18" charset="0"/>
              </a:rPr>
              <a:t>Faux</a:t>
            </a:r>
          </a:p>
          <a:p>
            <a:pPr marL="0" indent="0" algn="just">
              <a:lnSpc>
                <a:spcPct val="150000"/>
              </a:lnSpc>
              <a:buNone/>
            </a:pPr>
            <a:r>
              <a:rPr lang="fr-FR" b="1" dirty="0">
                <a:solidFill>
                  <a:srgbClr val="FF0000"/>
                </a:solidFill>
                <a:latin typeface="Times New Roman" panose="02020603050405020304" pitchFamily="18" charset="0"/>
                <a:cs typeface="Times New Roman" panose="02020603050405020304" pitchFamily="18" charset="0"/>
              </a:rPr>
              <a:t>Q4:</a:t>
            </a:r>
          </a:p>
          <a:p>
            <a:pPr marL="0" indent="0" algn="just">
              <a:lnSpc>
                <a:spcPct val="150000"/>
              </a:lnSpc>
              <a:buNone/>
            </a:pPr>
            <a:r>
              <a:rPr lang="fr-FR" dirty="0">
                <a:latin typeface="Times New Roman" panose="02020603050405020304" pitchFamily="18" charset="0"/>
                <a:cs typeface="Times New Roman" panose="02020603050405020304" pitchFamily="18" charset="0"/>
              </a:rPr>
              <a:t>Quand on choisit la région depuis laquelle lancer un serveur, il est conseillé de prendre celle qui est...</a:t>
            </a:r>
          </a:p>
          <a:p>
            <a:pPr algn="just">
              <a:lnSpc>
                <a:spcPct val="120000"/>
              </a:lnSpc>
            </a:pPr>
            <a:r>
              <a:rPr lang="fr-FR" dirty="0">
                <a:latin typeface="Times New Roman" panose="02020603050405020304" pitchFamily="18" charset="0"/>
                <a:cs typeface="Times New Roman" panose="02020603050405020304" pitchFamily="18" charset="0"/>
              </a:rPr>
              <a:t>... la plus éloignée du reste du monde, pour des raisons de sécurité</a:t>
            </a:r>
          </a:p>
          <a:p>
            <a:pPr algn="just">
              <a:lnSpc>
                <a:spcPct val="120000"/>
              </a:lnSpc>
            </a:pPr>
            <a:r>
              <a:rPr lang="fr-FR" dirty="0">
                <a:latin typeface="Times New Roman" panose="02020603050405020304" pitchFamily="18" charset="0"/>
                <a:cs typeface="Times New Roman" panose="02020603050405020304" pitchFamily="18" charset="0"/>
              </a:rPr>
              <a:t>... la plus froide pour mieux refroidir les serveurs</a:t>
            </a:r>
          </a:p>
          <a:p>
            <a:pPr algn="just">
              <a:lnSpc>
                <a:spcPct val="120000"/>
              </a:lnSpc>
            </a:pPr>
            <a:r>
              <a:rPr lang="fr-FR" dirty="0">
                <a:latin typeface="Times New Roman" panose="02020603050405020304" pitchFamily="18" charset="0"/>
                <a:cs typeface="Times New Roman" panose="02020603050405020304" pitchFamily="18" charset="0"/>
              </a:rPr>
              <a:t>... la plus proche de ses utilisateurs</a:t>
            </a:r>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34</a:t>
            </a:fld>
            <a:endParaRPr lang="fr-FR" sz="2000" b="1">
              <a:solidFill>
                <a:schemeClr val="tx1"/>
              </a:solidFill>
            </a:endParaRPr>
          </a:p>
        </p:txBody>
      </p:sp>
    </p:spTree>
    <p:extLst>
      <p:ext uri="{BB962C8B-B14F-4D97-AF65-F5344CB8AC3E}">
        <p14:creationId xmlns:p14="http://schemas.microsoft.com/office/powerpoint/2010/main" val="115621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F09EE62-DD3B-4C44-B549-7B9716AC15B1}" type="slidenum">
              <a:rPr lang="fr-FR" sz="2000" b="1" smtClean="0">
                <a:solidFill>
                  <a:schemeClr val="tx1"/>
                </a:solidFill>
              </a:rPr>
              <a:t>35</a:t>
            </a:fld>
            <a:endParaRPr lang="fr-FR" sz="2000" b="1">
              <a:solidFill>
                <a:schemeClr val="tx1"/>
              </a:solidFill>
            </a:endParaRPr>
          </a:p>
        </p:txBody>
      </p:sp>
      <p:pic>
        <p:nvPicPr>
          <p:cNvPr id="5" name="Image 4"/>
          <p:cNvPicPr>
            <a:picLocks noChangeAspect="1"/>
          </p:cNvPicPr>
          <p:nvPr/>
        </p:nvPicPr>
        <p:blipFill>
          <a:blip r:embed="rId2"/>
          <a:stretch>
            <a:fillRect/>
          </a:stretch>
        </p:blipFill>
        <p:spPr>
          <a:xfrm>
            <a:off x="0" y="-20637"/>
            <a:ext cx="12191999" cy="6858000"/>
          </a:xfrm>
          <a:prstGeom prst="rect">
            <a:avLst/>
          </a:prstGeom>
        </p:spPr>
      </p:pic>
      <p:sp>
        <p:nvSpPr>
          <p:cNvPr id="6" name="ZoneTexte 5"/>
          <p:cNvSpPr txBox="1"/>
          <p:nvPr/>
        </p:nvSpPr>
        <p:spPr>
          <a:xfrm>
            <a:off x="1869363" y="228600"/>
            <a:ext cx="8307082" cy="1323439"/>
          </a:xfrm>
          <a:prstGeom prst="rect">
            <a:avLst/>
          </a:prstGeom>
          <a:noFill/>
        </p:spPr>
        <p:txBody>
          <a:bodyPr wrap="none" rtlCol="0">
            <a:spAutoFit/>
          </a:bodyPr>
          <a:lstStyle/>
          <a:p>
            <a:r>
              <a:rPr lang="fr-FR" sz="8000" b="1" dirty="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rPr>
              <a:t>Merci pour votre attention</a:t>
            </a:r>
          </a:p>
        </p:txBody>
      </p:sp>
    </p:spTree>
    <p:extLst>
      <p:ext uri="{BB962C8B-B14F-4D97-AF65-F5344CB8AC3E}">
        <p14:creationId xmlns:p14="http://schemas.microsoft.com/office/powerpoint/2010/main" val="155346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8144" y="487366"/>
            <a:ext cx="10474037" cy="1200329"/>
          </a:xfrm>
          <a:prstGeom prst="rect">
            <a:avLst/>
          </a:prstGeom>
        </p:spPr>
        <p:txBody>
          <a:bodyPr wrap="square">
            <a:spAutoFit/>
          </a:bodyPr>
          <a:lstStyle/>
          <a:p>
            <a:pPr algn="just">
              <a:lnSpc>
                <a:spcPct val="150000"/>
              </a:lnSpc>
            </a:pPr>
            <a:r>
              <a:rPr lang="fr-FR" sz="2400" dirty="0">
                <a:latin typeface="Times New Roman" panose="02020603050405020304" pitchFamily="18" charset="0"/>
                <a:cs typeface="Times New Roman" panose="02020603050405020304" pitchFamily="18" charset="0"/>
              </a:rPr>
              <a:t>Chaque colonne que vous voyez est appelée une baie de serveurs. A l'intérieur, on peut trouver facilement 15, 20, 30 serveurs. </a:t>
            </a:r>
          </a:p>
        </p:txBody>
      </p:sp>
      <p:pic>
        <p:nvPicPr>
          <p:cNvPr id="5" name="Image 4"/>
          <p:cNvPicPr>
            <a:picLocks noChangeAspect="1"/>
          </p:cNvPicPr>
          <p:nvPr/>
        </p:nvPicPr>
        <p:blipFill>
          <a:blip r:embed="rId3"/>
          <a:stretch>
            <a:fillRect/>
          </a:stretch>
        </p:blipFill>
        <p:spPr>
          <a:xfrm>
            <a:off x="2722416" y="1758227"/>
            <a:ext cx="6525491" cy="4200525"/>
          </a:xfrm>
          <a:prstGeom prst="rect">
            <a:avLst/>
          </a:prstGeom>
        </p:spPr>
      </p:pic>
      <p:sp>
        <p:nvSpPr>
          <p:cNvPr id="6" name="Espace réservé du numéro de diapositive 5"/>
          <p:cNvSpPr>
            <a:spLocks noGrp="1"/>
          </p:cNvSpPr>
          <p:nvPr>
            <p:ph type="sldNum" sz="quarter" idx="12"/>
          </p:nvPr>
        </p:nvSpPr>
        <p:spPr/>
        <p:txBody>
          <a:bodyPr/>
          <a:lstStyle/>
          <a:p>
            <a:fld id="{77E3BF69-270F-44DF-BD40-94F313811F77}" type="slidenum">
              <a:rPr lang="fr-FR" sz="2000" b="1" smtClean="0">
                <a:solidFill>
                  <a:schemeClr val="tx1"/>
                </a:solidFill>
              </a:rPr>
              <a:t>4</a:t>
            </a:fld>
            <a:endParaRPr lang="fr-FR" sz="2000" b="1">
              <a:solidFill>
                <a:schemeClr val="tx1"/>
              </a:solidFill>
            </a:endParaRPr>
          </a:p>
        </p:txBody>
      </p:sp>
    </p:spTree>
    <p:extLst>
      <p:ext uri="{BB962C8B-B14F-4D97-AF65-F5344CB8AC3E}">
        <p14:creationId xmlns:p14="http://schemas.microsoft.com/office/powerpoint/2010/main" val="419866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0327" y="471055"/>
            <a:ext cx="11055928" cy="5705908"/>
          </a:xfrm>
        </p:spPr>
        <p:txBody>
          <a:bodyPr>
            <a:normAutofit/>
          </a:bodyPr>
          <a:lstStyle/>
          <a:p>
            <a:pPr algn="just">
              <a:lnSpc>
                <a:spcPct val="150000"/>
              </a:lnSpc>
            </a:pPr>
            <a:r>
              <a:rPr lang="fr-FR" sz="2600" dirty="0">
                <a:latin typeface="Times New Roman" panose="02020603050405020304" pitchFamily="18" charset="0"/>
                <a:cs typeface="Times New Roman" panose="02020603050405020304" pitchFamily="18" charset="0"/>
              </a:rPr>
              <a:t>Les serveurs sont des ordinateurs comme les autres. Ils ont des ports USB, des ports Ethernet, et évidemment un bouton Power. En revanche, ils sont plats (pour les empiler) et ils ne sont quasiment jamais branchés à un écran, car on les administre à distance.</a:t>
            </a:r>
          </a:p>
          <a:p>
            <a:pPr algn="just">
              <a:lnSpc>
                <a:spcPct val="150000"/>
              </a:lnSpc>
            </a:pPr>
            <a:r>
              <a:rPr lang="fr-FR" sz="2600" dirty="0">
                <a:latin typeface="Times New Roman" panose="02020603050405020304" pitchFamily="18" charset="0"/>
                <a:cs typeface="Times New Roman" panose="02020603050405020304" pitchFamily="18" charset="0"/>
              </a:rPr>
              <a:t>Pour faire face à la demande qui grandissait de jour en jour, Amazon a dû installer des dizaines de milliers de serveurs dans le monde, eux-mêmes répartis dans de multiples </a:t>
            </a:r>
            <a:r>
              <a:rPr lang="fr-FR" sz="2600" dirty="0" err="1">
                <a:latin typeface="Times New Roman" panose="02020603050405020304" pitchFamily="18" charset="0"/>
                <a:cs typeface="Times New Roman" panose="02020603050405020304" pitchFamily="18" charset="0"/>
              </a:rPr>
              <a:t>datacenters</a:t>
            </a:r>
            <a:r>
              <a:rPr lang="fr-FR" sz="2600" dirty="0">
                <a:latin typeface="Times New Roman" panose="02020603050405020304" pitchFamily="18" charset="0"/>
                <a:cs typeface="Times New Roman" panose="02020603050405020304" pitchFamily="18" charset="0"/>
              </a:rPr>
              <a:t> qui lui appartiennent : aux Etats-Unis, en Irlande, en Asie… </a:t>
            </a:r>
          </a:p>
          <a:p>
            <a:pPr algn="just">
              <a:lnSpc>
                <a:spcPct val="150000"/>
              </a:lnSpc>
            </a:pPr>
            <a:r>
              <a:rPr lang="fr-FR" sz="2600" dirty="0">
                <a:latin typeface="Times New Roman" panose="02020603050405020304" pitchFamily="18" charset="0"/>
                <a:cs typeface="Times New Roman" panose="02020603050405020304" pitchFamily="18" charset="0"/>
              </a:rPr>
              <a:t>Ces </a:t>
            </a:r>
            <a:r>
              <a:rPr lang="fr-FR" sz="2600" dirty="0" err="1">
                <a:latin typeface="Times New Roman" panose="02020603050405020304" pitchFamily="18" charset="0"/>
                <a:cs typeface="Times New Roman" panose="02020603050405020304" pitchFamily="18" charset="0"/>
              </a:rPr>
              <a:t>datacenters</a:t>
            </a:r>
            <a:r>
              <a:rPr lang="fr-FR" sz="2600" dirty="0">
                <a:latin typeface="Times New Roman" panose="02020603050405020304" pitchFamily="18" charset="0"/>
                <a:cs typeface="Times New Roman" panose="02020603050405020304" pitchFamily="18" charset="0"/>
              </a:rPr>
              <a:t> ont poussé comme des champignons ces dernières années</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5</a:t>
            </a:fld>
            <a:endParaRPr lang="fr-FR" sz="2000" b="1" dirty="0">
              <a:solidFill>
                <a:schemeClr val="tx1"/>
              </a:solidFill>
            </a:endParaRPr>
          </a:p>
        </p:txBody>
      </p:sp>
    </p:spTree>
    <p:extLst>
      <p:ext uri="{BB962C8B-B14F-4D97-AF65-F5344CB8AC3E}">
        <p14:creationId xmlns:p14="http://schemas.microsoft.com/office/powerpoint/2010/main" val="192283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 y="0"/>
            <a:ext cx="12102353" cy="6123709"/>
          </a:xfrm>
          <a:prstGeom prst="rect">
            <a:avLst/>
          </a:prstGeom>
        </p:spPr>
      </p:pic>
      <p:sp>
        <p:nvSpPr>
          <p:cNvPr id="5" name="Rectangle 4"/>
          <p:cNvSpPr/>
          <p:nvPr/>
        </p:nvSpPr>
        <p:spPr>
          <a:xfrm>
            <a:off x="3491485" y="6123709"/>
            <a:ext cx="3948581" cy="369332"/>
          </a:xfrm>
          <a:prstGeom prst="rect">
            <a:avLst/>
          </a:prstGeom>
        </p:spPr>
        <p:txBody>
          <a:bodyPr wrap="none">
            <a:spAutoFit/>
          </a:bodyPr>
          <a:lstStyle/>
          <a:p>
            <a:r>
              <a:rPr lang="fr-FR" b="1" dirty="0">
                <a:latin typeface="Times New Roman" panose="02020603050405020304" pitchFamily="18" charset="0"/>
                <a:cs typeface="Times New Roman" panose="02020603050405020304" pitchFamily="18" charset="0"/>
              </a:rPr>
              <a:t>Les Datacenters d'AWS dans le monde</a:t>
            </a:r>
          </a:p>
        </p:txBody>
      </p:sp>
      <p:sp>
        <p:nvSpPr>
          <p:cNvPr id="6" name="Espace réservé du numéro de diapositive 5"/>
          <p:cNvSpPr>
            <a:spLocks noGrp="1"/>
          </p:cNvSpPr>
          <p:nvPr>
            <p:ph type="sldNum" sz="quarter" idx="12"/>
          </p:nvPr>
        </p:nvSpPr>
        <p:spPr/>
        <p:txBody>
          <a:bodyPr/>
          <a:lstStyle/>
          <a:p>
            <a:fld id="{77E3BF69-270F-44DF-BD40-94F313811F77}" type="slidenum">
              <a:rPr lang="fr-FR" sz="2000" b="1" smtClean="0">
                <a:solidFill>
                  <a:schemeClr val="tx1"/>
                </a:solidFill>
              </a:rPr>
              <a:t>6</a:t>
            </a:fld>
            <a:endParaRPr lang="fr-FR" sz="2000" b="1">
              <a:solidFill>
                <a:schemeClr val="tx1"/>
              </a:solidFill>
            </a:endParaRPr>
          </a:p>
        </p:txBody>
      </p:sp>
    </p:spTree>
    <p:extLst>
      <p:ext uri="{BB962C8B-B14F-4D97-AF65-F5344CB8AC3E}">
        <p14:creationId xmlns:p14="http://schemas.microsoft.com/office/powerpoint/2010/main" val="18019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84909"/>
            <a:ext cx="10515600" cy="5692054"/>
          </a:xfrm>
        </p:spPr>
        <p:txBody>
          <a:bodyPr>
            <a:normAutofit fontScale="85000" lnSpcReduction="10000"/>
          </a:bodyPr>
          <a:lstStyle/>
          <a:p>
            <a:pPr algn="just">
              <a:lnSpc>
                <a:spcPct val="150000"/>
              </a:lnSpc>
            </a:pPr>
            <a:r>
              <a:rPr lang="fr-FR" dirty="0">
                <a:latin typeface="Times New Roman" panose="02020603050405020304" pitchFamily="18" charset="0"/>
                <a:cs typeface="Times New Roman" panose="02020603050405020304" pitchFamily="18" charset="0"/>
              </a:rPr>
              <a:t>Tous les serveurs ne sont pas utilisés en même temps. Certains sont en attente, prêts pour faire face à la demande lors des pics de vente (comme Noël). Mais alors, que faire de ces serveurs qui dorment ?</a:t>
            </a:r>
          </a:p>
          <a:p>
            <a:pPr algn="just">
              <a:lnSpc>
                <a:spcPct val="150000"/>
              </a:lnSpc>
            </a:pPr>
            <a:r>
              <a:rPr lang="fr-FR" dirty="0">
                <a:latin typeface="Times New Roman" panose="02020603050405020304" pitchFamily="18" charset="0"/>
                <a:cs typeface="Times New Roman" panose="02020603050405020304" pitchFamily="18" charset="0"/>
              </a:rPr>
              <a:t>Les ingénieurs d’Amazon ont alors eu l’idée de les louer à d’autres développeurs web. Mais pas comme n’importe quel hébergeur web qui louerait des serveurs dédiés, attention : Amazon s’est dit « on ne va pas louer la machine physique elle-même mais la puissance de nos machines ». Ainsi, les entreprises n'auront plus besoin d'acheter des tonnes de serveurs comme eux juste pour être prêt en cas de pic de trafic : ils devront simplement demander d'utiliser temporairement plus de serveurs les jours où ils ont plus de visiteurs.</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7</a:t>
            </a:fld>
            <a:endParaRPr lang="fr-FR" sz="2000" b="1" dirty="0">
              <a:solidFill>
                <a:schemeClr val="tx1"/>
              </a:solidFill>
            </a:endParaRPr>
          </a:p>
        </p:txBody>
      </p:sp>
    </p:spTree>
    <p:extLst>
      <p:ext uri="{BB962C8B-B14F-4D97-AF65-F5344CB8AC3E}">
        <p14:creationId xmlns:p14="http://schemas.microsoft.com/office/powerpoint/2010/main" val="273745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51163" y="415636"/>
            <a:ext cx="10751127" cy="5761327"/>
          </a:xfrm>
        </p:spPr>
        <p:txBody>
          <a:bodyPr>
            <a:normAutofit fontScale="85000" lnSpcReduction="20000"/>
          </a:bodyPr>
          <a:lstStyle/>
          <a:p>
            <a:pPr algn="just">
              <a:lnSpc>
                <a:spcPct val="150000"/>
              </a:lnSpc>
            </a:pPr>
            <a:r>
              <a:rPr lang="fr-FR" dirty="0">
                <a:latin typeface="Times New Roman" panose="02020603050405020304" pitchFamily="18" charset="0"/>
                <a:cs typeface="Times New Roman" panose="02020603050405020304" pitchFamily="18" charset="0"/>
              </a:rPr>
              <a:t>Dans le cas d'un hébergement traditionnel, vous achetez ou louez vos propres serveurs. Vous pouvez dire, si vous allez dans le Datacenter : « ces serveurs-là, ce sont les miens ! » (et si vous les avez achetés, vous pouvez même graver votre nom dessus  ).</a:t>
            </a:r>
          </a:p>
          <a:p>
            <a:pPr algn="just">
              <a:lnSpc>
                <a:spcPct val="150000"/>
              </a:lnSpc>
            </a:pPr>
            <a:r>
              <a:rPr lang="fr-FR" dirty="0">
                <a:latin typeface="Times New Roman" panose="02020603050405020304" pitchFamily="18" charset="0"/>
                <a:cs typeface="Times New Roman" panose="02020603050405020304" pitchFamily="18" charset="0"/>
              </a:rPr>
              <a:t>Les ingénieurs d’Amazon ont eu l’idée de « cacher » le fonctionnement de leurs serveurs et de vendre uniquement de la puissance de calcul et du stockage. </a:t>
            </a:r>
          </a:p>
          <a:p>
            <a:pPr algn="just">
              <a:lnSpc>
                <a:spcPct val="150000"/>
              </a:lnSpc>
            </a:pPr>
            <a:r>
              <a:rPr lang="fr-FR" dirty="0">
                <a:latin typeface="Times New Roman" panose="02020603050405020304" pitchFamily="18" charset="0"/>
                <a:cs typeface="Times New Roman" panose="02020603050405020304" pitchFamily="18" charset="0"/>
              </a:rPr>
              <a:t>Bien sûr, au final, c’est toujours un vrai serveur qui répond à vos requêtes (un serveur branché sur une prise électrique avec un disque dur et tout !). </a:t>
            </a:r>
          </a:p>
          <a:p>
            <a:pPr algn="just">
              <a:lnSpc>
                <a:spcPct val="150000"/>
              </a:lnSpc>
            </a:pPr>
            <a:r>
              <a:rPr lang="fr-FR" dirty="0">
                <a:latin typeface="Times New Roman" panose="02020603050405020304" pitchFamily="18" charset="0"/>
                <a:cs typeface="Times New Roman" panose="02020603050405020304" pitchFamily="18" charset="0"/>
              </a:rPr>
              <a:t>Mais la différence est que vous ne savez pas quel est le serveur qui répond aux requêtes. Parfois, le serveur change dans la journée et vous n’êtes pas au courant, mais ça n’est pas grave : ce qui compte, c’est que votre site fonctionne toujours !</a:t>
            </a:r>
          </a:p>
          <a:p>
            <a:endParaRPr lang="fr-FR" dirty="0"/>
          </a:p>
        </p:txBody>
      </p:sp>
      <p:sp>
        <p:nvSpPr>
          <p:cNvPr id="4" name="Espace réservé du numéro de diapositive 3"/>
          <p:cNvSpPr>
            <a:spLocks noGrp="1"/>
          </p:cNvSpPr>
          <p:nvPr>
            <p:ph type="sldNum" sz="quarter" idx="12"/>
          </p:nvPr>
        </p:nvSpPr>
        <p:spPr/>
        <p:txBody>
          <a:bodyPr/>
          <a:lstStyle/>
          <a:p>
            <a:fld id="{77E3BF69-270F-44DF-BD40-94F313811F77}" type="slidenum">
              <a:rPr lang="fr-FR" sz="2000" b="1" smtClean="0">
                <a:solidFill>
                  <a:schemeClr val="tx1"/>
                </a:solidFill>
              </a:rPr>
              <a:t>8</a:t>
            </a:fld>
            <a:endParaRPr lang="fr-FR" sz="2000" b="1">
              <a:solidFill>
                <a:schemeClr val="tx1"/>
              </a:solidFill>
            </a:endParaRPr>
          </a:p>
        </p:txBody>
      </p:sp>
    </p:spTree>
    <p:extLst>
      <p:ext uri="{BB962C8B-B14F-4D97-AF65-F5344CB8AC3E}">
        <p14:creationId xmlns:p14="http://schemas.microsoft.com/office/powerpoint/2010/main" val="399057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04801" y="360218"/>
            <a:ext cx="11402290" cy="6137564"/>
          </a:xfrm>
        </p:spPr>
        <p:txBody>
          <a:bodyPr>
            <a:normAutofit fontScale="92500" lnSpcReduction="10000"/>
          </a:bodyPr>
          <a:lstStyle/>
          <a:p>
            <a:pPr algn="just">
              <a:lnSpc>
                <a:spcPct val="150000"/>
              </a:lnSpc>
            </a:pPr>
            <a:r>
              <a:rPr lang="fr-FR" sz="2400" dirty="0">
                <a:latin typeface="Times New Roman" panose="02020603050405020304" pitchFamily="18" charset="0"/>
                <a:cs typeface="Times New Roman" panose="02020603050405020304" pitchFamily="18" charset="0"/>
              </a:rPr>
              <a:t>L’intérêt de ce fonctionnement, c’est que vous n’avez plus à vous préoccuper des problèmes physiques des machines. Si un disque dur tombe en panne, ce n'est pas à vous d'aller le remplacer. Vous avez juste besoin de demander à votre site de démarrer sur une autre machine.</a:t>
            </a:r>
          </a:p>
          <a:p>
            <a:pPr algn="just">
              <a:lnSpc>
                <a:spcPct val="150000"/>
              </a:lnSpc>
            </a:pPr>
            <a:endParaRPr lang="fr-FR" sz="2400" dirty="0">
              <a:latin typeface="Times New Roman" panose="02020603050405020304" pitchFamily="18" charset="0"/>
              <a:cs typeface="Times New Roman" panose="02020603050405020304" pitchFamily="18" charset="0"/>
            </a:endParaRPr>
          </a:p>
          <a:p>
            <a:pPr algn="just">
              <a:lnSpc>
                <a:spcPct val="150000"/>
              </a:lnSpc>
            </a:pPr>
            <a:endParaRPr lang="fr-FR" sz="2400" dirty="0">
              <a:latin typeface="Times New Roman" panose="02020603050405020304" pitchFamily="18" charset="0"/>
              <a:cs typeface="Times New Roman" panose="02020603050405020304" pitchFamily="18" charset="0"/>
            </a:endParaRPr>
          </a:p>
          <a:p>
            <a:pPr algn="just">
              <a:lnSpc>
                <a:spcPct val="150000"/>
              </a:lnSpc>
            </a:pPr>
            <a:endParaRPr lang="fr-FR" sz="2400" dirty="0">
              <a:latin typeface="Times New Roman" panose="02020603050405020304" pitchFamily="18" charset="0"/>
              <a:cs typeface="Times New Roman" panose="02020603050405020304" pitchFamily="18" charset="0"/>
            </a:endParaRPr>
          </a:p>
          <a:p>
            <a:pPr algn="just">
              <a:lnSpc>
                <a:spcPct val="150000"/>
              </a:lnSpc>
            </a:pPr>
            <a:endParaRPr lang="fr-FR" sz="2400" dirty="0"/>
          </a:p>
          <a:p>
            <a:pPr algn="just">
              <a:lnSpc>
                <a:spcPct val="150000"/>
              </a:lnSpc>
            </a:pPr>
            <a:endParaRPr lang="fr-FR" sz="2400" dirty="0"/>
          </a:p>
          <a:p>
            <a:pPr algn="just">
              <a:lnSpc>
                <a:spcPct val="150000"/>
              </a:lnSpc>
            </a:pPr>
            <a:r>
              <a:rPr lang="fr-FR" sz="2400" dirty="0">
                <a:latin typeface="Times New Roman" panose="02020603050405020304" pitchFamily="18" charset="0"/>
                <a:cs typeface="Times New Roman" panose="02020603050405020304" pitchFamily="18" charset="0"/>
              </a:rPr>
              <a:t>Voilà comment le cloud (ou cloud </a:t>
            </a:r>
            <a:r>
              <a:rPr lang="fr-FR" sz="2400" dirty="0" err="1">
                <a:latin typeface="Times New Roman" panose="02020603050405020304" pitchFamily="18" charset="0"/>
                <a:cs typeface="Times New Roman" panose="02020603050405020304" pitchFamily="18" charset="0"/>
              </a:rPr>
              <a:t>computing</a:t>
            </a:r>
            <a:r>
              <a:rPr lang="fr-FR" sz="2400" dirty="0">
                <a:latin typeface="Times New Roman" panose="02020603050405020304" pitchFamily="18" charset="0"/>
                <a:cs typeface="Times New Roman" panose="02020603050405020304" pitchFamily="18" charset="0"/>
              </a:rPr>
              <a:t>) est né. Ca n’a rien de magique : il y a toujours des serveurs, des processeurs et des disques durs. Sauf qu’au lieu de vous louer un serveur précis avec son numéro de série, on vous loue « la puissance d’un serveur ».</a:t>
            </a:r>
          </a:p>
        </p:txBody>
      </p:sp>
      <p:pic>
        <p:nvPicPr>
          <p:cNvPr id="4" name="Image 3"/>
          <p:cNvPicPr>
            <a:picLocks noChangeAspect="1"/>
          </p:cNvPicPr>
          <p:nvPr/>
        </p:nvPicPr>
        <p:blipFill>
          <a:blip r:embed="rId2"/>
          <a:stretch>
            <a:fillRect/>
          </a:stretch>
        </p:blipFill>
        <p:spPr>
          <a:xfrm>
            <a:off x="2937164" y="1981201"/>
            <a:ext cx="5250872" cy="2705532"/>
          </a:xfrm>
          <a:prstGeom prst="rect">
            <a:avLst/>
          </a:prstGeom>
        </p:spPr>
      </p:pic>
      <p:sp>
        <p:nvSpPr>
          <p:cNvPr id="5" name="Espace réservé du numéro de diapositive 4"/>
          <p:cNvSpPr>
            <a:spLocks noGrp="1"/>
          </p:cNvSpPr>
          <p:nvPr>
            <p:ph type="sldNum" sz="quarter" idx="12"/>
          </p:nvPr>
        </p:nvSpPr>
        <p:spPr/>
        <p:txBody>
          <a:bodyPr/>
          <a:lstStyle/>
          <a:p>
            <a:fld id="{77E3BF69-270F-44DF-BD40-94F313811F77}" type="slidenum">
              <a:rPr lang="fr-FR" sz="2000" b="1" smtClean="0">
                <a:solidFill>
                  <a:schemeClr val="tx1"/>
                </a:solidFill>
              </a:rPr>
              <a:t>9</a:t>
            </a:fld>
            <a:endParaRPr lang="fr-FR" sz="2000" b="1">
              <a:solidFill>
                <a:schemeClr val="tx1"/>
              </a:solidFill>
            </a:endParaRPr>
          </a:p>
        </p:txBody>
      </p:sp>
    </p:spTree>
    <p:extLst>
      <p:ext uri="{BB962C8B-B14F-4D97-AF65-F5344CB8AC3E}">
        <p14:creationId xmlns:p14="http://schemas.microsoft.com/office/powerpoint/2010/main" val="29037423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1453</Words>
  <Application>Microsoft Office PowerPoint</Application>
  <PresentationFormat>Grand écran</PresentationFormat>
  <Paragraphs>152</Paragraphs>
  <Slides>35</Slides>
  <Notes>24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AMAZON AWS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différents types de cloud</vt:lpstr>
      <vt:lpstr>Les différents types de cloud</vt:lpstr>
      <vt:lpstr>Présentation PowerPoint</vt:lpstr>
      <vt:lpstr>Présentation PowerPoint</vt:lpstr>
      <vt:lpstr>Présentation PowerPoint</vt:lpstr>
      <vt:lpstr>Cloud or no cloud ?</vt:lpstr>
      <vt:lpstr>Cloud or no cloud ?</vt:lpstr>
      <vt:lpstr>Les principaux fournisseurs de cloud</vt:lpstr>
      <vt:lpstr>Les services proposés par AWS</vt:lpstr>
      <vt:lpstr>Les services proposés par AWS</vt:lpstr>
      <vt:lpstr>Les services proposés par AWS</vt:lpstr>
      <vt:lpstr>Les services proposés par AWS</vt:lpstr>
      <vt:lpstr>Les services proposés par AWS</vt:lpstr>
      <vt:lpstr>Créer un compte sur AWS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sur les Bases AWS</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AWS</dc:title>
  <dc:creator>Utilisateur Windows</dc:creator>
  <cp:lastModifiedBy>Utilisateur inconnu</cp:lastModifiedBy>
  <cp:revision>29</cp:revision>
  <dcterms:created xsi:type="dcterms:W3CDTF">2018-10-27T18:51:10Z</dcterms:created>
  <dcterms:modified xsi:type="dcterms:W3CDTF">2019-11-13T17:49:51Z</dcterms:modified>
</cp:coreProperties>
</file>