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5E5F58-0918-4969-8184-CE919C18846F}" type="datetimeFigureOut">
              <a:rPr lang="fr-FR" smtClean="0"/>
              <a:t>04/11/2019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2DBDD4-EB31-40EE-99C9-6191011424C6}" type="slidenum">
              <a:rPr lang="fr-FR" smtClean="0"/>
              <a:t>‹N°›</a:t>
            </a:fld>
            <a:endParaRPr lang="fr-FR"/>
          </a:p>
        </p:txBody>
      </p:sp>
    </p:spTree>
    <p:extLst>
      <p:ext uri="{BB962C8B-B14F-4D97-AF65-F5344CB8AC3E}">
        <p14:creationId xmlns:p14="http://schemas.microsoft.com/office/powerpoint/2010/main" val="13880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9F321-5E2E-4876-9551-A07089AE366F}" type="datetimeFigureOut">
              <a:rPr lang="fr-FR" smtClean="0"/>
              <a:t>04/11/2019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2285C-8BED-4EEB-BECA-C40CBC0D7CC9}" type="slidenum">
              <a:rPr lang="fr-FR" smtClean="0"/>
              <a:t>‹N°›</a:t>
            </a:fld>
            <a:endParaRPr lang="fr-FR"/>
          </a:p>
        </p:txBody>
      </p:sp>
    </p:spTree>
    <p:extLst>
      <p:ext uri="{BB962C8B-B14F-4D97-AF65-F5344CB8AC3E}">
        <p14:creationId xmlns:p14="http://schemas.microsoft.com/office/powerpoint/2010/main" val="15506547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862285C-8BED-4EEB-BECA-C40CBC0D7CC9}" type="slidenum">
              <a:rPr lang="fr-FR" smtClean="0"/>
              <a:t>2</a:t>
            </a:fld>
            <a:endParaRPr lang="fr-FR"/>
          </a:p>
        </p:txBody>
      </p:sp>
    </p:spTree>
    <p:extLst>
      <p:ext uri="{BB962C8B-B14F-4D97-AF65-F5344CB8AC3E}">
        <p14:creationId xmlns:p14="http://schemas.microsoft.com/office/powerpoint/2010/main" val="1594352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862285C-8BED-4EEB-BECA-C40CBC0D7CC9}" type="slidenum">
              <a:rPr lang="fr-FR" smtClean="0"/>
              <a:t>3</a:t>
            </a:fld>
            <a:endParaRPr lang="fr-FR"/>
          </a:p>
        </p:txBody>
      </p:sp>
    </p:spTree>
    <p:extLst>
      <p:ext uri="{BB962C8B-B14F-4D97-AF65-F5344CB8AC3E}">
        <p14:creationId xmlns:p14="http://schemas.microsoft.com/office/powerpoint/2010/main" val="593504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862285C-8BED-4EEB-BECA-C40CBC0D7CC9}" type="slidenum">
              <a:rPr lang="fr-FR" smtClean="0"/>
              <a:t>8</a:t>
            </a:fld>
            <a:endParaRPr lang="fr-FR"/>
          </a:p>
        </p:txBody>
      </p:sp>
    </p:spTree>
    <p:extLst>
      <p:ext uri="{BB962C8B-B14F-4D97-AF65-F5344CB8AC3E}">
        <p14:creationId xmlns:p14="http://schemas.microsoft.com/office/powerpoint/2010/main" val="2623687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862285C-8BED-4EEB-BECA-C40CBC0D7CC9}" type="slidenum">
              <a:rPr lang="fr-FR" smtClean="0"/>
              <a:t>10</a:t>
            </a:fld>
            <a:endParaRPr lang="fr-FR"/>
          </a:p>
        </p:txBody>
      </p:sp>
    </p:spTree>
    <p:extLst>
      <p:ext uri="{BB962C8B-B14F-4D97-AF65-F5344CB8AC3E}">
        <p14:creationId xmlns:p14="http://schemas.microsoft.com/office/powerpoint/2010/main" val="404015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862285C-8BED-4EEB-BECA-C40CBC0D7CC9}" type="slidenum">
              <a:rPr lang="fr-FR" smtClean="0"/>
              <a:t>17</a:t>
            </a:fld>
            <a:endParaRPr lang="fr-FR"/>
          </a:p>
        </p:txBody>
      </p:sp>
    </p:spTree>
    <p:extLst>
      <p:ext uri="{BB962C8B-B14F-4D97-AF65-F5344CB8AC3E}">
        <p14:creationId xmlns:p14="http://schemas.microsoft.com/office/powerpoint/2010/main" val="360685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862285C-8BED-4EEB-BECA-C40CBC0D7CC9}" type="slidenum">
              <a:rPr lang="fr-FR" smtClean="0"/>
              <a:t>27</a:t>
            </a:fld>
            <a:endParaRPr lang="fr-FR"/>
          </a:p>
        </p:txBody>
      </p:sp>
    </p:spTree>
    <p:extLst>
      <p:ext uri="{BB962C8B-B14F-4D97-AF65-F5344CB8AC3E}">
        <p14:creationId xmlns:p14="http://schemas.microsoft.com/office/powerpoint/2010/main" val="122807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862285C-8BED-4EEB-BECA-C40CBC0D7CC9}" type="slidenum">
              <a:rPr lang="fr-FR" smtClean="0"/>
              <a:t>28</a:t>
            </a:fld>
            <a:endParaRPr lang="fr-FR"/>
          </a:p>
        </p:txBody>
      </p:sp>
    </p:spTree>
    <p:extLst>
      <p:ext uri="{BB962C8B-B14F-4D97-AF65-F5344CB8AC3E}">
        <p14:creationId xmlns:p14="http://schemas.microsoft.com/office/powerpoint/2010/main" val="466831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2415FF5B-336A-42AE-A567-368F86AD7406}" type="datetime1">
              <a:rPr lang="fr-FR" smtClean="0"/>
              <a:t>04/11/2019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FAFCBE-92EB-4C8A-B473-B7A1ACD3EBB1}" type="slidenum">
              <a:rPr lang="fr-FR" smtClean="0"/>
              <a:t>‹N°›</a:t>
            </a:fld>
            <a:endParaRPr lang="fr-FR"/>
          </a:p>
        </p:txBody>
      </p:sp>
    </p:spTree>
    <p:extLst>
      <p:ext uri="{BB962C8B-B14F-4D97-AF65-F5344CB8AC3E}">
        <p14:creationId xmlns:p14="http://schemas.microsoft.com/office/powerpoint/2010/main" val="364990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39B4BDE-DBA5-48C1-8C49-69AB61571FF2}" type="datetime1">
              <a:rPr lang="fr-FR" smtClean="0"/>
              <a:t>04/11/2019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FAFCBE-92EB-4C8A-B473-B7A1ACD3EBB1}" type="slidenum">
              <a:rPr lang="fr-FR" smtClean="0"/>
              <a:t>‹N°›</a:t>
            </a:fld>
            <a:endParaRPr lang="fr-FR"/>
          </a:p>
        </p:txBody>
      </p:sp>
    </p:spTree>
    <p:extLst>
      <p:ext uri="{BB962C8B-B14F-4D97-AF65-F5344CB8AC3E}">
        <p14:creationId xmlns:p14="http://schemas.microsoft.com/office/powerpoint/2010/main" val="236047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33F8E2E-B79A-431D-B0D3-706E4E7AA9F4}" type="datetime1">
              <a:rPr lang="fr-FR" smtClean="0"/>
              <a:t>04/11/2019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FAFCBE-92EB-4C8A-B473-B7A1ACD3EBB1}" type="slidenum">
              <a:rPr lang="fr-FR" smtClean="0"/>
              <a:t>‹N°›</a:t>
            </a:fld>
            <a:endParaRPr lang="fr-FR"/>
          </a:p>
        </p:txBody>
      </p:sp>
    </p:spTree>
    <p:extLst>
      <p:ext uri="{BB962C8B-B14F-4D97-AF65-F5344CB8AC3E}">
        <p14:creationId xmlns:p14="http://schemas.microsoft.com/office/powerpoint/2010/main" val="155169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BF9E7AE-4F4A-4580-940E-3FB7F3319C42}" type="datetime1">
              <a:rPr lang="fr-FR" smtClean="0"/>
              <a:t>04/11/2019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FAFCBE-92EB-4C8A-B473-B7A1ACD3EBB1}" type="slidenum">
              <a:rPr lang="fr-FR" smtClean="0"/>
              <a:t>‹N°›</a:t>
            </a:fld>
            <a:endParaRPr lang="fr-FR"/>
          </a:p>
        </p:txBody>
      </p:sp>
    </p:spTree>
    <p:extLst>
      <p:ext uri="{BB962C8B-B14F-4D97-AF65-F5344CB8AC3E}">
        <p14:creationId xmlns:p14="http://schemas.microsoft.com/office/powerpoint/2010/main" val="92933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90779943-1E5A-412B-9ECE-267FB2D73F64}" type="datetime1">
              <a:rPr lang="fr-FR" smtClean="0"/>
              <a:t>04/11/2019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FAFCBE-92EB-4C8A-B473-B7A1ACD3EBB1}" type="slidenum">
              <a:rPr lang="fr-FR" smtClean="0"/>
              <a:t>‹N°›</a:t>
            </a:fld>
            <a:endParaRPr lang="fr-FR"/>
          </a:p>
        </p:txBody>
      </p:sp>
    </p:spTree>
    <p:extLst>
      <p:ext uri="{BB962C8B-B14F-4D97-AF65-F5344CB8AC3E}">
        <p14:creationId xmlns:p14="http://schemas.microsoft.com/office/powerpoint/2010/main" val="69117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EA254D0-A46E-45E9-B585-8B763D11800C}" type="datetime1">
              <a:rPr lang="fr-FR" smtClean="0"/>
              <a:t>04/11/2019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FAFCBE-92EB-4C8A-B473-B7A1ACD3EBB1}" type="slidenum">
              <a:rPr lang="fr-FR" smtClean="0"/>
              <a:t>‹N°›</a:t>
            </a:fld>
            <a:endParaRPr lang="fr-FR"/>
          </a:p>
        </p:txBody>
      </p:sp>
    </p:spTree>
    <p:extLst>
      <p:ext uri="{BB962C8B-B14F-4D97-AF65-F5344CB8AC3E}">
        <p14:creationId xmlns:p14="http://schemas.microsoft.com/office/powerpoint/2010/main" val="308856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F6E464B-F4E8-4012-B97E-563ED3BA597B}" type="datetime1">
              <a:rPr lang="fr-FR" smtClean="0"/>
              <a:t>04/11/2019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FFAFCBE-92EB-4C8A-B473-B7A1ACD3EBB1}" type="slidenum">
              <a:rPr lang="fr-FR" smtClean="0"/>
              <a:t>‹N°›</a:t>
            </a:fld>
            <a:endParaRPr lang="fr-FR"/>
          </a:p>
        </p:txBody>
      </p:sp>
    </p:spTree>
    <p:extLst>
      <p:ext uri="{BB962C8B-B14F-4D97-AF65-F5344CB8AC3E}">
        <p14:creationId xmlns:p14="http://schemas.microsoft.com/office/powerpoint/2010/main" val="389670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55D709B-0235-49DB-954C-912F2CD96CE2}" type="datetime1">
              <a:rPr lang="fr-FR" smtClean="0"/>
              <a:t>04/11/2019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FFAFCBE-92EB-4C8A-B473-B7A1ACD3EBB1}" type="slidenum">
              <a:rPr lang="fr-FR" smtClean="0"/>
              <a:t>‹N°›</a:t>
            </a:fld>
            <a:endParaRPr lang="fr-FR"/>
          </a:p>
        </p:txBody>
      </p:sp>
    </p:spTree>
    <p:extLst>
      <p:ext uri="{BB962C8B-B14F-4D97-AF65-F5344CB8AC3E}">
        <p14:creationId xmlns:p14="http://schemas.microsoft.com/office/powerpoint/2010/main" val="334092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536F64F-AAE3-4B1A-9035-ADFB9F94D207}" type="datetime1">
              <a:rPr lang="fr-FR" smtClean="0"/>
              <a:t>04/11/2019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FFAFCBE-92EB-4C8A-B473-B7A1ACD3EBB1}" type="slidenum">
              <a:rPr lang="fr-FR" smtClean="0"/>
              <a:t>‹N°›</a:t>
            </a:fld>
            <a:endParaRPr lang="fr-FR"/>
          </a:p>
        </p:txBody>
      </p:sp>
    </p:spTree>
    <p:extLst>
      <p:ext uri="{BB962C8B-B14F-4D97-AF65-F5344CB8AC3E}">
        <p14:creationId xmlns:p14="http://schemas.microsoft.com/office/powerpoint/2010/main" val="161244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A95B22-F020-4048-898F-3D55B2BFDDF9}" type="datetime1">
              <a:rPr lang="fr-FR" smtClean="0"/>
              <a:t>04/11/2019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FAFCBE-92EB-4C8A-B473-B7A1ACD3EBB1}" type="slidenum">
              <a:rPr lang="fr-FR" smtClean="0"/>
              <a:t>‹N°›</a:t>
            </a:fld>
            <a:endParaRPr lang="fr-FR"/>
          </a:p>
        </p:txBody>
      </p:sp>
    </p:spTree>
    <p:extLst>
      <p:ext uri="{BB962C8B-B14F-4D97-AF65-F5344CB8AC3E}">
        <p14:creationId xmlns:p14="http://schemas.microsoft.com/office/powerpoint/2010/main" val="40743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D849A27-453D-4869-B0EC-917F8BE3EC3D}" type="datetime1">
              <a:rPr lang="fr-FR" smtClean="0"/>
              <a:t>04/11/2019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FAFCBE-92EB-4C8A-B473-B7A1ACD3EBB1}" type="slidenum">
              <a:rPr lang="fr-FR" smtClean="0"/>
              <a:t>‹N°›</a:t>
            </a:fld>
            <a:endParaRPr lang="fr-FR"/>
          </a:p>
        </p:txBody>
      </p:sp>
    </p:spTree>
    <p:extLst>
      <p:ext uri="{BB962C8B-B14F-4D97-AF65-F5344CB8AC3E}">
        <p14:creationId xmlns:p14="http://schemas.microsoft.com/office/powerpoint/2010/main" val="225853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1809C-ACC6-4159-AF71-C472E6A77A61}" type="datetime1">
              <a:rPr lang="fr-FR" smtClean="0"/>
              <a:t>04/11/2019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AFCBE-92EB-4C8A-B473-B7A1ACD3EBB1}" type="slidenum">
              <a:rPr lang="fr-FR" smtClean="0"/>
              <a:t>‹N°›</a:t>
            </a:fld>
            <a:endParaRPr lang="fr-FR"/>
          </a:p>
        </p:txBody>
      </p:sp>
    </p:spTree>
    <p:extLst>
      <p:ext uri="{BB962C8B-B14F-4D97-AF65-F5344CB8AC3E}">
        <p14:creationId xmlns:p14="http://schemas.microsoft.com/office/powerpoint/2010/main" val="2295819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loudsecurityalliance.org/" TargetMode="External"/><Relationship Id="rId2" Type="http://schemas.openxmlformats.org/officeDocument/2006/relationships/hyperlink" Target="http://globbsecurity.fr/effets-positifs-cloud-computing-entreprises-4274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globbsecurity.fr/strategie-de-securite-donnees-doivent-etre-mises-centre-4442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a.com/content/dam/ca/us/files/ebook/insider-threat-report.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81150" y="1851026"/>
            <a:ext cx="9144000" cy="2387600"/>
          </a:xfrm>
        </p:spPr>
        <p:txBody>
          <a:bodyPr>
            <a:noAutofit/>
          </a:bodyPr>
          <a:lstStyle/>
          <a:p>
            <a:pPr>
              <a:lnSpc>
                <a:spcPct val="150000"/>
              </a:lnSpc>
            </a:pPr>
            <a:r>
              <a:rPr lang="fr-FR" sz="6600" b="1" dirty="0" smtClean="0">
                <a:latin typeface="Times New Roman" panose="02020603050405020304" pitchFamily="18" charset="0"/>
                <a:cs typeface="Times New Roman" panose="02020603050405020304" pitchFamily="18" charset="0"/>
              </a:rPr>
              <a:t>Le Cloud Computing </a:t>
            </a:r>
            <a:br>
              <a:rPr lang="fr-FR" sz="6600" b="1" dirty="0" smtClean="0">
                <a:latin typeface="Times New Roman" panose="02020603050405020304" pitchFamily="18" charset="0"/>
                <a:cs typeface="Times New Roman" panose="02020603050405020304" pitchFamily="18" charset="0"/>
              </a:rPr>
            </a:br>
            <a:r>
              <a:rPr lang="fr-FR" sz="6600" b="1" dirty="0" smtClean="0">
                <a:latin typeface="Times New Roman" panose="02020603050405020304" pitchFamily="18" charset="0"/>
                <a:cs typeface="Times New Roman" panose="02020603050405020304" pitchFamily="18" charset="0"/>
              </a:rPr>
              <a:t>et les Entreprises</a:t>
            </a:r>
            <a:endParaRPr lang="fr-FR"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971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3875" y="307975"/>
            <a:ext cx="11234738" cy="792163"/>
          </a:xfrm>
        </p:spPr>
        <p:txBody>
          <a:bodyPr>
            <a:noAutofit/>
          </a:bodyPr>
          <a:lstStyle/>
          <a:p>
            <a:r>
              <a:rPr lang="fr-FR" b="1" dirty="0" smtClean="0">
                <a:solidFill>
                  <a:srgbClr val="0070C0"/>
                </a:solidFill>
                <a:latin typeface="Times New Roman" panose="02020603050405020304" pitchFamily="18" charset="0"/>
                <a:cs typeface="Times New Roman" panose="02020603050405020304" pitchFamily="18" charset="0"/>
              </a:rPr>
              <a:t>Maîtrise des budgets et diminution des coûts</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523875" y="1100138"/>
            <a:ext cx="11234738" cy="5386387"/>
          </a:xfrm>
        </p:spPr>
        <p:txBody>
          <a:bodyPr>
            <a:normAutofit fontScale="85000" lnSpcReduction="10000"/>
          </a:bodyPr>
          <a:lstStyle/>
          <a:p>
            <a:pPr marL="0" indent="0" algn="just">
              <a:lnSpc>
                <a:spcPct val="120000"/>
              </a:lnSpc>
              <a:buNone/>
            </a:pPr>
            <a:r>
              <a:rPr lang="fr-FR" dirty="0" smtClean="0">
                <a:latin typeface="Times New Roman" panose="02020603050405020304" pitchFamily="18" charset="0"/>
                <a:cs typeface="Times New Roman" panose="02020603050405020304" pitchFamily="18" charset="0"/>
              </a:rPr>
              <a:t>Construite en fonction de vos besoins, vos nouvelles applications ne coûterons que le prix des fonctionnalités qui vous sont indispensables. Une répartition de votre investissement dans le temps vous garantira une maîtrise totale de vos coûts. Ainsi :</a:t>
            </a:r>
          </a:p>
          <a:p>
            <a:pPr algn="just">
              <a:lnSpc>
                <a:spcPct val="120000"/>
              </a:lnSpc>
            </a:pPr>
            <a:r>
              <a:rPr lang="fr-FR" dirty="0" smtClean="0">
                <a:latin typeface="Times New Roman" panose="02020603050405020304" pitchFamily="18" charset="0"/>
                <a:cs typeface="Times New Roman" panose="02020603050405020304" pitchFamily="18" charset="0"/>
              </a:rPr>
              <a:t>l’investissement initial est faible</a:t>
            </a:r>
          </a:p>
          <a:p>
            <a:pPr algn="just">
              <a:lnSpc>
                <a:spcPct val="120000"/>
              </a:lnSpc>
            </a:pPr>
            <a:r>
              <a:rPr lang="fr-FR" dirty="0" smtClean="0">
                <a:latin typeface="Times New Roman" panose="02020603050405020304" pitchFamily="18" charset="0"/>
                <a:cs typeface="Times New Roman" panose="02020603050405020304" pitchFamily="18" charset="0"/>
              </a:rPr>
              <a:t>votre abonnement mensuel vous permet d’avoir la parfaite maîtrise de votre budget</a:t>
            </a:r>
          </a:p>
          <a:p>
            <a:pPr algn="just">
              <a:lnSpc>
                <a:spcPct val="120000"/>
              </a:lnSpc>
            </a:pPr>
            <a:r>
              <a:rPr lang="fr-FR" dirty="0" smtClean="0">
                <a:latin typeface="Times New Roman" panose="02020603050405020304" pitchFamily="18" charset="0"/>
                <a:cs typeface="Times New Roman" panose="02020603050405020304" pitchFamily="18" charset="0"/>
              </a:rPr>
              <a:t>vous n’investissez que pour les fonctionnalités qui vous sont utiles</a:t>
            </a:r>
          </a:p>
          <a:p>
            <a:pPr algn="just">
              <a:lnSpc>
                <a:spcPct val="120000"/>
              </a:lnSpc>
            </a:pPr>
            <a:r>
              <a:rPr lang="fr-FR" dirty="0" smtClean="0">
                <a:latin typeface="Times New Roman" panose="02020603050405020304" pitchFamily="18" charset="0"/>
                <a:cs typeface="Times New Roman" panose="02020603050405020304" pitchFamily="18" charset="0"/>
              </a:rPr>
              <a:t>vous êtes facturés pour une consommation réelle de votre utilisation fonctionnelle</a:t>
            </a:r>
          </a:p>
          <a:p>
            <a:pPr algn="just">
              <a:lnSpc>
                <a:spcPct val="120000"/>
              </a:lnSpc>
            </a:pPr>
            <a:r>
              <a:rPr lang="fr-FR" dirty="0" smtClean="0">
                <a:latin typeface="Times New Roman" panose="02020603050405020304" pitchFamily="18" charset="0"/>
                <a:cs typeface="Times New Roman" panose="02020603050405020304" pitchFamily="18" charset="0"/>
              </a:rPr>
              <a:t>l’application s’adapte à votre infrastructure informatique existante</a:t>
            </a:r>
          </a:p>
          <a:p>
            <a:pPr algn="just">
              <a:lnSpc>
                <a:spcPct val="120000"/>
              </a:lnSpc>
            </a:pPr>
            <a:r>
              <a:rPr lang="fr-FR" dirty="0" smtClean="0">
                <a:latin typeface="Times New Roman" panose="02020603050405020304" pitchFamily="18" charset="0"/>
                <a:cs typeface="Times New Roman" panose="02020603050405020304" pitchFamily="18" charset="0"/>
              </a:rPr>
              <a:t>vous économisez des frais sur le matériel informatique</a:t>
            </a:r>
          </a:p>
          <a:p>
            <a:pPr algn="just">
              <a:lnSpc>
                <a:spcPct val="120000"/>
              </a:lnSpc>
            </a:pPr>
            <a:r>
              <a:rPr lang="fr-FR" dirty="0" smtClean="0">
                <a:latin typeface="Times New Roman" panose="02020603050405020304" pitchFamily="18" charset="0"/>
                <a:cs typeface="Times New Roman" panose="02020603050405020304" pitchFamily="18" charset="0"/>
              </a:rPr>
              <a:t>la maintenance applicative est incluse</a:t>
            </a:r>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10</a:t>
            </a:fld>
            <a:endParaRPr lang="fr-FR" sz="2000" b="1">
              <a:solidFill>
                <a:schemeClr val="tx1"/>
              </a:solidFill>
            </a:endParaRPr>
          </a:p>
        </p:txBody>
      </p:sp>
    </p:spTree>
    <p:extLst>
      <p:ext uri="{BB962C8B-B14F-4D97-AF65-F5344CB8AC3E}">
        <p14:creationId xmlns:p14="http://schemas.microsoft.com/office/powerpoint/2010/main" val="3915791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8162" y="336550"/>
            <a:ext cx="10515600" cy="735013"/>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Gain de temps</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538161" y="1200149"/>
            <a:ext cx="11049001" cy="4976813"/>
          </a:xfrm>
        </p:spPr>
        <p:txBody>
          <a:bodyPr/>
          <a:lstStyle/>
          <a:p>
            <a:pPr marL="0" indent="0" algn="just">
              <a:lnSpc>
                <a:spcPct val="150000"/>
              </a:lnSpc>
              <a:buNone/>
            </a:pPr>
            <a:r>
              <a:rPr lang="fr-FR" dirty="0" smtClean="0">
                <a:latin typeface="Times New Roman" panose="02020603050405020304" pitchFamily="18" charset="0"/>
                <a:cs typeface="Times New Roman" panose="02020603050405020304" pitchFamily="18" charset="0"/>
              </a:rPr>
              <a:t>Vous redonner du temps pour votre activité, grâce aux produits logiciels créés :</a:t>
            </a:r>
          </a:p>
          <a:p>
            <a:pPr algn="just">
              <a:lnSpc>
                <a:spcPct val="150000"/>
              </a:lnSpc>
            </a:pPr>
            <a:r>
              <a:rPr lang="fr-FR" dirty="0" smtClean="0">
                <a:latin typeface="Times New Roman" panose="02020603050405020304" pitchFamily="18" charset="0"/>
                <a:cs typeface="Times New Roman" panose="02020603050405020304" pitchFamily="18" charset="0"/>
              </a:rPr>
              <a:t>la gestion des données entre utilisateurs est simplifiée et optimisée</a:t>
            </a:r>
          </a:p>
          <a:p>
            <a:pPr algn="just">
              <a:lnSpc>
                <a:spcPct val="150000"/>
              </a:lnSpc>
            </a:pPr>
            <a:r>
              <a:rPr lang="fr-FR" dirty="0" smtClean="0">
                <a:latin typeface="Times New Roman" panose="02020603050405020304" pitchFamily="18" charset="0"/>
                <a:cs typeface="Times New Roman" panose="02020603050405020304" pitchFamily="18" charset="0"/>
              </a:rPr>
              <a:t>les applications sont beaucoup plus intuitifs et donc plus facile à utiliser</a:t>
            </a:r>
          </a:p>
          <a:p>
            <a:pPr algn="just">
              <a:lnSpc>
                <a:spcPct val="150000"/>
              </a:lnSpc>
            </a:pPr>
            <a:r>
              <a:rPr lang="fr-FR" dirty="0" smtClean="0">
                <a:latin typeface="Times New Roman" panose="02020603050405020304" pitchFamily="18" charset="0"/>
                <a:cs typeface="Times New Roman" panose="02020603050405020304" pitchFamily="18" charset="0"/>
              </a:rPr>
              <a:t>vous ne dépendez plus d’une service informatique et de ses délais de réponse et d’intervention…</a:t>
            </a:r>
          </a:p>
          <a:p>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11</a:t>
            </a:fld>
            <a:endParaRPr lang="fr-FR" sz="2000" b="1">
              <a:solidFill>
                <a:schemeClr val="tx1"/>
              </a:solidFill>
            </a:endParaRPr>
          </a:p>
        </p:txBody>
      </p:sp>
    </p:spTree>
    <p:extLst>
      <p:ext uri="{BB962C8B-B14F-4D97-AF65-F5344CB8AC3E}">
        <p14:creationId xmlns:p14="http://schemas.microsoft.com/office/powerpoint/2010/main" val="865986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5291" y="250821"/>
            <a:ext cx="10515600" cy="720725"/>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Accessibilité optimisée</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642937" y="1085850"/>
            <a:ext cx="11087101" cy="5270500"/>
          </a:xfrm>
        </p:spPr>
        <p:txBody>
          <a:bodyPr>
            <a:normAutofit fontScale="85000" lnSpcReduction="20000"/>
          </a:bodyPr>
          <a:lstStyle/>
          <a:p>
            <a:pPr marL="0" indent="0" algn="just">
              <a:lnSpc>
                <a:spcPct val="150000"/>
              </a:lnSpc>
              <a:buNone/>
            </a:pPr>
            <a:r>
              <a:rPr lang="fr-FR" dirty="0" smtClean="0">
                <a:latin typeface="Times New Roman" panose="02020603050405020304" pitchFamily="18" charset="0"/>
                <a:cs typeface="Times New Roman" panose="02020603050405020304" pitchFamily="18" charset="0"/>
              </a:rPr>
              <a:t>Pour ne plus dépendre d’un lieu géographique, ni d’un matériel ou d’un système d’exploitation, grâce à leur mode connecté, nos applications vous offrent tous les avantages d’une mobilité absolue :</a:t>
            </a:r>
          </a:p>
          <a:p>
            <a:pPr algn="just">
              <a:lnSpc>
                <a:spcPct val="150000"/>
              </a:lnSpc>
            </a:pPr>
            <a:r>
              <a:rPr lang="fr-FR" dirty="0" smtClean="0">
                <a:latin typeface="Times New Roman" panose="02020603050405020304" pitchFamily="18" charset="0"/>
                <a:cs typeface="Times New Roman" panose="02020603050405020304" pitchFamily="18" charset="0"/>
              </a:rPr>
              <a:t>vous avez accès à vos outils depuis n’importe quel terminal : ordinateur, mobile, tablette…</a:t>
            </a:r>
          </a:p>
          <a:p>
            <a:pPr algn="just">
              <a:lnSpc>
                <a:spcPct val="150000"/>
              </a:lnSpc>
            </a:pPr>
            <a:r>
              <a:rPr lang="fr-FR" dirty="0" smtClean="0">
                <a:latin typeface="Times New Roman" panose="02020603050405020304" pitchFamily="18" charset="0"/>
                <a:cs typeface="Times New Roman" panose="02020603050405020304" pitchFamily="18" charset="0"/>
              </a:rPr>
              <a:t>vous pouvez travailler depuis n’importe quel endroit de la planète</a:t>
            </a:r>
          </a:p>
          <a:p>
            <a:pPr algn="just">
              <a:lnSpc>
                <a:spcPct val="150000"/>
              </a:lnSpc>
            </a:pPr>
            <a:r>
              <a:rPr lang="fr-FR" dirty="0" smtClean="0">
                <a:latin typeface="Times New Roman" panose="02020603050405020304" pitchFamily="18" charset="0"/>
                <a:cs typeface="Times New Roman" panose="02020603050405020304" pitchFamily="18" charset="0"/>
              </a:rPr>
              <a:t>vous n’êtes dépendant d’aucun système d’exploitation</a:t>
            </a:r>
          </a:p>
          <a:p>
            <a:pPr algn="just">
              <a:lnSpc>
                <a:spcPct val="150000"/>
              </a:lnSpc>
            </a:pPr>
            <a:r>
              <a:rPr lang="fr-FR" dirty="0" smtClean="0">
                <a:latin typeface="Times New Roman" panose="02020603050405020304" pitchFamily="18" charset="0"/>
                <a:cs typeface="Times New Roman" panose="02020603050405020304" pitchFamily="18" charset="0"/>
              </a:rPr>
              <a:t>vos données sont entièrement centralisées</a:t>
            </a:r>
          </a:p>
          <a:p>
            <a:pPr algn="just">
              <a:lnSpc>
                <a:spcPct val="150000"/>
              </a:lnSpc>
            </a:pPr>
            <a:r>
              <a:rPr lang="fr-FR" dirty="0" smtClean="0">
                <a:latin typeface="Times New Roman" panose="02020603050405020304" pitchFamily="18" charset="0"/>
                <a:cs typeface="Times New Roman" panose="02020603050405020304" pitchFamily="18" charset="0"/>
              </a:rPr>
              <a:t>vos données sont disponibles 24h sur 24 et 7j sur 7</a:t>
            </a: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12</a:t>
            </a:fld>
            <a:endParaRPr lang="fr-FR" sz="2000" b="1" dirty="0">
              <a:solidFill>
                <a:schemeClr val="tx1"/>
              </a:solidFill>
            </a:endParaRPr>
          </a:p>
        </p:txBody>
      </p:sp>
    </p:spTree>
    <p:extLst>
      <p:ext uri="{BB962C8B-B14F-4D97-AF65-F5344CB8AC3E}">
        <p14:creationId xmlns:p14="http://schemas.microsoft.com/office/powerpoint/2010/main" val="2654881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1316" y="232779"/>
            <a:ext cx="10515600" cy="621464"/>
          </a:xfrm>
        </p:spPr>
        <p:txBody>
          <a:bodyPr>
            <a:noAutofit/>
          </a:bodyPr>
          <a:lstStyle/>
          <a:p>
            <a:r>
              <a:rPr lang="fr-FR" b="1" dirty="0" smtClean="0">
                <a:solidFill>
                  <a:srgbClr val="0070C0"/>
                </a:solidFill>
                <a:latin typeface="Times New Roman" panose="02020603050405020304" pitchFamily="18" charset="0"/>
                <a:cs typeface="Times New Roman" panose="02020603050405020304" pitchFamily="18" charset="0"/>
              </a:rPr>
              <a:t>Meilleure gestion de la sécurité</a:t>
            </a:r>
            <a:endParaRPr lang="fr-FR" b="1"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501315" y="962526"/>
            <a:ext cx="11133221" cy="5214437"/>
          </a:xfrm>
        </p:spPr>
        <p:txBody>
          <a:bodyPr>
            <a:normAutofit/>
          </a:bodyPr>
          <a:lstStyle/>
          <a:p>
            <a:pPr marL="0" indent="0" algn="just">
              <a:lnSpc>
                <a:spcPct val="150000"/>
              </a:lnSpc>
              <a:buNone/>
            </a:pPr>
            <a:r>
              <a:rPr lang="fr-FR" dirty="0" smtClean="0">
                <a:latin typeface="Times New Roman" panose="02020603050405020304" pitchFamily="18" charset="0"/>
                <a:cs typeface="Times New Roman" panose="02020603050405020304" pitchFamily="18" charset="0"/>
              </a:rPr>
              <a:t>Complémentaire à toute solution applicative, la sécurité représente un enjeu important pour la sensibilité de vos données. Avec les solutions </a:t>
            </a:r>
            <a:r>
              <a:rPr lang="fr-FR" dirty="0" err="1" smtClean="0">
                <a:latin typeface="Times New Roman" panose="02020603050405020304" pitchFamily="18" charset="0"/>
                <a:cs typeface="Times New Roman" panose="02020603050405020304" pitchFamily="18" charset="0"/>
              </a:rPr>
              <a:t>Idéematic</a:t>
            </a:r>
            <a:r>
              <a:rPr lang="fr-FR" dirty="0" smtClean="0">
                <a:latin typeface="Times New Roman" panose="02020603050405020304" pitchFamily="18" charset="0"/>
                <a:cs typeface="Times New Roman" panose="02020603050405020304" pitchFamily="18" charset="0"/>
              </a:rPr>
              <a:t> :</a:t>
            </a:r>
          </a:p>
          <a:p>
            <a:pPr algn="just">
              <a:lnSpc>
                <a:spcPct val="150000"/>
              </a:lnSpc>
            </a:pPr>
            <a:r>
              <a:rPr lang="fr-FR" dirty="0" smtClean="0">
                <a:latin typeface="Times New Roman" panose="02020603050405020304" pitchFamily="18" charset="0"/>
                <a:cs typeface="Times New Roman" panose="02020603050405020304" pitchFamily="18" charset="0"/>
              </a:rPr>
              <a:t>vous profitez des moyens des grandes infrastructures de </a:t>
            </a:r>
            <a:r>
              <a:rPr lang="fr-FR" dirty="0" err="1" smtClean="0">
                <a:latin typeface="Times New Roman" panose="02020603050405020304" pitchFamily="18" charset="0"/>
                <a:cs typeface="Times New Roman" panose="02020603050405020304" pitchFamily="18" charset="0"/>
              </a:rPr>
              <a:t>datacenters</a:t>
            </a:r>
            <a:endParaRPr lang="fr-FR" dirty="0" smtClean="0">
              <a:latin typeface="Times New Roman" panose="02020603050405020304" pitchFamily="18" charset="0"/>
              <a:cs typeface="Times New Roman" panose="02020603050405020304" pitchFamily="18" charset="0"/>
            </a:endParaRPr>
          </a:p>
          <a:p>
            <a:pPr algn="just">
              <a:lnSpc>
                <a:spcPct val="150000"/>
              </a:lnSpc>
            </a:pPr>
            <a:r>
              <a:rPr lang="fr-FR" dirty="0" smtClean="0">
                <a:latin typeface="Times New Roman" panose="02020603050405020304" pitchFamily="18" charset="0"/>
                <a:cs typeface="Times New Roman" panose="02020603050405020304" pitchFamily="18" charset="0"/>
              </a:rPr>
              <a:t>vos données peuvent être hébergées sur un serveur totalement dédié</a:t>
            </a:r>
          </a:p>
          <a:p>
            <a:pPr algn="just">
              <a:lnSpc>
                <a:spcPct val="150000"/>
              </a:lnSpc>
            </a:pPr>
            <a:r>
              <a:rPr lang="fr-FR" dirty="0" smtClean="0">
                <a:latin typeface="Times New Roman" panose="02020603050405020304" pitchFamily="18" charset="0"/>
                <a:cs typeface="Times New Roman" panose="02020603050405020304" pitchFamily="18" charset="0"/>
              </a:rPr>
              <a:t>vos accès aux données sont contrôlés par identification et certificats</a:t>
            </a:r>
          </a:p>
          <a:p>
            <a:pPr algn="just">
              <a:lnSpc>
                <a:spcPct val="150000"/>
              </a:lnSpc>
            </a:pPr>
            <a:r>
              <a:rPr lang="fr-FR" dirty="0" smtClean="0">
                <a:latin typeface="Times New Roman" panose="02020603050405020304" pitchFamily="18" charset="0"/>
                <a:cs typeface="Times New Roman" panose="02020603050405020304" pitchFamily="18" charset="0"/>
              </a:rPr>
              <a:t>pour l’intégrité de vos données, les sauvegardes sont automatiques</a:t>
            </a:r>
          </a:p>
          <a:p>
            <a:pPr algn="just">
              <a:lnSpc>
                <a:spcPct val="150000"/>
              </a:lnSpc>
            </a:pPr>
            <a:r>
              <a:rPr lang="fr-FR" dirty="0" smtClean="0">
                <a:latin typeface="Times New Roman" panose="02020603050405020304" pitchFamily="18" charset="0"/>
                <a:cs typeface="Times New Roman" panose="02020603050405020304" pitchFamily="18" charset="0"/>
              </a:rPr>
              <a:t>vos données sont hébergées dans un cadre contractuel de confidentialité</a:t>
            </a: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13</a:t>
            </a:fld>
            <a:endParaRPr lang="fr-FR" sz="2000" b="1">
              <a:solidFill>
                <a:schemeClr val="tx1"/>
              </a:solidFill>
            </a:endParaRPr>
          </a:p>
        </p:txBody>
      </p:sp>
    </p:spTree>
    <p:extLst>
      <p:ext uri="{BB962C8B-B14F-4D97-AF65-F5344CB8AC3E}">
        <p14:creationId xmlns:p14="http://schemas.microsoft.com/office/powerpoint/2010/main" val="198488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3361" y="269591"/>
            <a:ext cx="10515600" cy="713048"/>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Évolution et innovation continue</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483361" y="1119116"/>
            <a:ext cx="11103588" cy="5057847"/>
          </a:xfrm>
        </p:spPr>
        <p:txBody>
          <a:bodyPr>
            <a:normAutofit fontScale="85000" lnSpcReduction="20000"/>
          </a:bodyPr>
          <a:lstStyle/>
          <a:p>
            <a:pPr marL="0" indent="0" algn="just">
              <a:lnSpc>
                <a:spcPct val="150000"/>
              </a:lnSpc>
              <a:buNone/>
            </a:pPr>
            <a:r>
              <a:rPr lang="fr-FR" dirty="0" smtClean="0">
                <a:latin typeface="Times New Roman" panose="02020603050405020304" pitchFamily="18" charset="0"/>
                <a:cs typeface="Times New Roman" panose="02020603050405020304" pitchFamily="18" charset="0"/>
              </a:rPr>
              <a:t>Parce que les besoins évoluent en fonction de votre activité, la souplesse de nos développement vous offrirons les indispensables atouts suivants :</a:t>
            </a:r>
          </a:p>
          <a:p>
            <a:pPr algn="just">
              <a:lnSpc>
                <a:spcPct val="150000"/>
              </a:lnSpc>
            </a:pPr>
            <a:r>
              <a:rPr lang="fr-FR" dirty="0" smtClean="0">
                <a:latin typeface="Times New Roman" panose="02020603050405020304" pitchFamily="18" charset="0"/>
                <a:cs typeface="Times New Roman" panose="02020603050405020304" pitchFamily="18" charset="0"/>
              </a:rPr>
              <a:t>vous bénéficiez toujours de la version la plus récente</a:t>
            </a:r>
          </a:p>
          <a:p>
            <a:pPr algn="just">
              <a:lnSpc>
                <a:spcPct val="150000"/>
              </a:lnSpc>
            </a:pPr>
            <a:r>
              <a:rPr lang="fr-FR" dirty="0" smtClean="0">
                <a:latin typeface="Times New Roman" panose="02020603050405020304" pitchFamily="18" charset="0"/>
                <a:cs typeface="Times New Roman" panose="02020603050405020304" pitchFamily="18" charset="0"/>
              </a:rPr>
              <a:t>aucun risque d’obsolescence</a:t>
            </a:r>
          </a:p>
          <a:p>
            <a:pPr algn="just">
              <a:lnSpc>
                <a:spcPct val="150000"/>
              </a:lnSpc>
            </a:pPr>
            <a:r>
              <a:rPr lang="fr-FR" dirty="0" smtClean="0">
                <a:latin typeface="Times New Roman" panose="02020603050405020304" pitchFamily="18" charset="0"/>
                <a:cs typeface="Times New Roman" panose="02020603050405020304" pitchFamily="18" charset="0"/>
              </a:rPr>
              <a:t>la mises à niveau des applications est automatiques et transparentes</a:t>
            </a:r>
          </a:p>
          <a:p>
            <a:pPr algn="just">
              <a:lnSpc>
                <a:spcPct val="150000"/>
              </a:lnSpc>
            </a:pPr>
            <a:r>
              <a:rPr lang="fr-FR" dirty="0" smtClean="0">
                <a:latin typeface="Times New Roman" panose="02020603050405020304" pitchFamily="18" charset="0"/>
                <a:cs typeface="Times New Roman" panose="02020603050405020304" pitchFamily="18" charset="0"/>
              </a:rPr>
              <a:t>votre retour d’expérience est directement pris en compte pour des améliorations et innovations permanentes</a:t>
            </a:r>
          </a:p>
          <a:p>
            <a:pPr algn="just">
              <a:lnSpc>
                <a:spcPct val="150000"/>
              </a:lnSpc>
            </a:pPr>
            <a:r>
              <a:rPr lang="fr-FR" dirty="0" smtClean="0">
                <a:latin typeface="Times New Roman" panose="02020603050405020304" pitchFamily="18" charset="0"/>
                <a:cs typeface="Times New Roman" panose="02020603050405020304" pitchFamily="18" charset="0"/>
              </a:rPr>
              <a:t>vous réduisez de la consommation électrique en favorisant la mutualisation des ressources sur des même serveurs</a:t>
            </a:r>
          </a:p>
          <a:p>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14</a:t>
            </a:fld>
            <a:endParaRPr lang="fr-FR" sz="2000" b="1">
              <a:solidFill>
                <a:schemeClr val="tx1"/>
              </a:solidFill>
            </a:endParaRPr>
          </a:p>
        </p:txBody>
      </p:sp>
    </p:spTree>
    <p:extLst>
      <p:ext uri="{BB962C8B-B14F-4D97-AF65-F5344CB8AC3E}">
        <p14:creationId xmlns:p14="http://schemas.microsoft.com/office/powerpoint/2010/main" val="2369267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15</a:t>
            </a:fld>
            <a:endParaRPr lang="fr-FR" sz="2000" b="1">
              <a:solidFill>
                <a:schemeClr val="tx1"/>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525" y="2089403"/>
            <a:ext cx="9797956" cy="3901963"/>
          </a:xfrm>
          <a:prstGeom prst="rect">
            <a:avLst/>
          </a:prstGeom>
        </p:spPr>
      </p:pic>
    </p:spTree>
    <p:extLst>
      <p:ext uri="{BB962C8B-B14F-4D97-AF65-F5344CB8AC3E}">
        <p14:creationId xmlns:p14="http://schemas.microsoft.com/office/powerpoint/2010/main" val="891947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46881" y="1214656"/>
            <a:ext cx="11458431" cy="5141693"/>
          </a:xfrm>
        </p:spPr>
        <p:txBody>
          <a:bodyPr>
            <a:noAutofit/>
          </a:bodyPr>
          <a:lstStyle/>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L’un des aspects que les fournisseurs de services de </a:t>
            </a:r>
            <a:r>
              <a:rPr lang="fr-FR" sz="2000" dirty="0" smtClean="0">
                <a:latin typeface="Times New Roman" panose="02020603050405020304" pitchFamily="18" charset="0"/>
                <a:cs typeface="Times New Roman" panose="02020603050405020304" pitchFamily="18" charset="0"/>
                <a:hlinkClick r:id="rId2"/>
              </a:rPr>
              <a:t>cloud computing</a:t>
            </a:r>
            <a:r>
              <a:rPr lang="fr-FR" sz="2000" dirty="0" smtClean="0">
                <a:latin typeface="Times New Roman" panose="02020603050405020304" pitchFamily="18" charset="0"/>
                <a:cs typeface="Times New Roman" panose="02020603050405020304" pitchFamily="18" charset="0"/>
              </a:rPr>
              <a:t> ont le plus souligné est sans aucun doute celui de la sécurité. Des entreprises comme Google, Amazon ou Microsoft consacrent des budgets colossaux pour assurer leurs infrastructures. Cependant, malgré la sécurité de ces systèmes, les données, applications et services qui y sont implantés ne sont toujours pas sûrs et restent une cible très intéressante pour les pirates., </a:t>
            </a: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Donc, si vous avez une partie de votre infrastructure dans le cloud, il y a au moins </a:t>
            </a:r>
            <a:r>
              <a:rPr lang="fr-FR" sz="2000" b="1" dirty="0" smtClean="0">
                <a:latin typeface="Times New Roman" panose="02020603050405020304" pitchFamily="18" charset="0"/>
                <a:cs typeface="Times New Roman" panose="02020603050405020304" pitchFamily="18" charset="0"/>
              </a:rPr>
              <a:t>12 vulnérabilités très importantes à tenir en compte</a:t>
            </a:r>
            <a:r>
              <a:rPr lang="fr-FR" sz="2000" dirty="0" smtClean="0">
                <a:latin typeface="Times New Roman" panose="02020603050405020304" pitchFamily="18" charset="0"/>
                <a:cs typeface="Times New Roman" panose="02020603050405020304" pitchFamily="18" charset="0"/>
              </a:rPr>
              <a:t>. Voici ce que dit la soi-disant </a:t>
            </a:r>
            <a:r>
              <a:rPr lang="fr-FR" sz="2000" dirty="0" smtClean="0">
                <a:latin typeface="Times New Roman" panose="02020603050405020304" pitchFamily="18" charset="0"/>
                <a:cs typeface="Times New Roman" panose="02020603050405020304" pitchFamily="18" charset="0"/>
                <a:hlinkClick r:id="rId3"/>
              </a:rPr>
              <a:t>Cloud Security Alliance (CSA)</a:t>
            </a:r>
            <a:r>
              <a:rPr lang="fr-FR" sz="2000" dirty="0" smtClean="0">
                <a:latin typeface="Times New Roman" panose="02020603050405020304" pitchFamily="18" charset="0"/>
                <a:cs typeface="Times New Roman" panose="02020603050405020304" pitchFamily="18" charset="0"/>
              </a:rPr>
              <a:t>, </a:t>
            </a:r>
          </a:p>
          <a:p>
            <a:pPr marL="0" indent="0" algn="just">
              <a:lnSpc>
                <a:spcPct val="150000"/>
              </a:lnSpc>
              <a:buNone/>
            </a:pPr>
            <a:r>
              <a:rPr lang="fr-FR" sz="2000" dirty="0" smtClean="0">
                <a:latin typeface="Times New Roman" panose="02020603050405020304" pitchFamily="18" charset="0"/>
                <a:cs typeface="Times New Roman" panose="02020603050405020304" pitchFamily="18" charset="0"/>
              </a:rPr>
              <a:t>Et, malgré les idées préconçues sur la sécurité dans les environnements de cloud computing,</a:t>
            </a:r>
            <a:r>
              <a:rPr lang="fr-FR" sz="2000" b="1" dirty="0" smtClean="0">
                <a:latin typeface="Times New Roman" panose="02020603050405020304" pitchFamily="18" charset="0"/>
                <a:cs typeface="Times New Roman" panose="02020603050405020304" pitchFamily="18" charset="0"/>
              </a:rPr>
              <a:t> la responsabilité de protéger les données d’entreprise dans le nuage n’est pas du fournisseur des services cloud mais de l’utilisateur.</a:t>
            </a:r>
            <a:r>
              <a:rPr lang="fr-FR" sz="2000" dirty="0" smtClean="0">
                <a:latin typeface="Times New Roman" panose="02020603050405020304" pitchFamily="18" charset="0"/>
                <a:cs typeface="Times New Roman" panose="02020603050405020304" pitchFamily="18" charset="0"/>
              </a:rPr>
              <a:t> L’ignorance est seulement un des problèmes liées au Cloud. Dans ce sens, il semble intéressant de connaître les contributions d’experts en matière de technologie cloud et de sécurité examinées par la CSA que, en plus, ont été classées par ordre de pertinence ou de gravité</a:t>
            </a:r>
            <a:endParaRPr lang="fr-FR" sz="200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16</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2165870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09433" y="1214658"/>
            <a:ext cx="11491415" cy="5295324"/>
          </a:xfrm>
        </p:spPr>
        <p:txBody>
          <a:bodyPr>
            <a:normAutofit fontScale="85000" lnSpcReduction="20000"/>
          </a:bodyPr>
          <a:lstStyle/>
          <a:p>
            <a:pPr marL="0" indent="0" algn="just">
              <a:lnSpc>
                <a:spcPct val="150000"/>
              </a:lnSpc>
              <a:buNone/>
            </a:pPr>
            <a:r>
              <a:rPr lang="fr-FR" b="1" dirty="0" smtClean="0">
                <a:latin typeface="Times New Roman" panose="02020603050405020304" pitchFamily="18" charset="0"/>
                <a:cs typeface="Times New Roman" panose="02020603050405020304" pitchFamily="18" charset="0"/>
              </a:rPr>
              <a:t>1.- Violations de données</a:t>
            </a:r>
          </a:p>
          <a:p>
            <a:pPr marL="0" indent="0" algn="just">
              <a:lnSpc>
                <a:spcPct val="150000"/>
              </a:lnSpc>
              <a:buNone/>
            </a:pPr>
            <a:r>
              <a:rPr lang="fr-FR" dirty="0" smtClean="0">
                <a:latin typeface="Times New Roman" panose="02020603050405020304" pitchFamily="18" charset="0"/>
                <a:cs typeface="Times New Roman" panose="02020603050405020304" pitchFamily="18" charset="0"/>
              </a:rPr>
              <a:t>Une violation ou un </a:t>
            </a:r>
            <a:r>
              <a:rPr lang="fr-FR" dirty="0" smtClean="0">
                <a:latin typeface="Times New Roman" panose="02020603050405020304" pitchFamily="18" charset="0"/>
                <a:cs typeface="Times New Roman" panose="02020603050405020304" pitchFamily="18" charset="0"/>
                <a:hlinkClick r:id="rId3"/>
              </a:rPr>
              <a:t>vol de données</a:t>
            </a:r>
            <a:r>
              <a:rPr lang="fr-FR" dirty="0" smtClean="0">
                <a:latin typeface="Times New Roman" panose="02020603050405020304" pitchFamily="18" charset="0"/>
                <a:cs typeface="Times New Roman" panose="02020603050405020304" pitchFamily="18" charset="0"/>
              </a:rPr>
              <a:t> peut être causé par une attaque ciblée mais aussi être le résultat d’une erreur humaine, des vulnérabilités dans une application ou simplement de mauvaises pratiques de sécurité.</a:t>
            </a:r>
          </a:p>
          <a:p>
            <a:pPr marL="0" indent="0" algn="just">
              <a:lnSpc>
                <a:spcPct val="150000"/>
              </a:lnSpc>
              <a:buNone/>
            </a:pPr>
            <a:r>
              <a:rPr lang="fr-FR" dirty="0" smtClean="0">
                <a:latin typeface="Times New Roman" panose="02020603050405020304" pitchFamily="18" charset="0"/>
                <a:cs typeface="Times New Roman" panose="02020603050405020304" pitchFamily="18" charset="0"/>
              </a:rPr>
              <a:t>Ce vol de données peut être effectué à la fois dans les infrastructures de cloud computing ou celles basées sur celles de l’entreprise (on premises), mais c’est l’une des principales préoccupations des entreprises qui utilisent les services de cloud. Peu importe si les services cloud sécurisent leur matériel ou les machines virtuelles qu’ils offrent si </a:t>
            </a:r>
            <a:r>
              <a:rPr lang="fr-FR" b="1" dirty="0" smtClean="0">
                <a:latin typeface="Times New Roman" panose="02020603050405020304" pitchFamily="18" charset="0"/>
                <a:cs typeface="Times New Roman" panose="02020603050405020304" pitchFamily="18" charset="0"/>
              </a:rPr>
              <a:t>les responsables des organisations ne configurent pas correctement l’accès aux données</a:t>
            </a:r>
            <a:r>
              <a:rPr lang="fr-FR" dirty="0" smtClean="0">
                <a:latin typeface="Times New Roman" panose="02020603050405020304" pitchFamily="18" charset="0"/>
                <a:cs typeface="Times New Roman" panose="02020603050405020304" pitchFamily="18" charset="0"/>
              </a:rPr>
              <a:t> et laissent une porte ouverte aux intrus.</a:t>
            </a:r>
          </a:p>
          <a:p>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17</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2095231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119116"/>
            <a:ext cx="10515600" cy="5237234"/>
          </a:xfrm>
        </p:spPr>
        <p:txBody>
          <a:bodyPr>
            <a:noAutofit/>
          </a:bodyPr>
          <a:lstStyle/>
          <a:p>
            <a:pPr marL="0" indent="0" algn="just">
              <a:lnSpc>
                <a:spcPct val="100000"/>
              </a:lnSpc>
              <a:buNone/>
            </a:pPr>
            <a:r>
              <a:rPr lang="fr-FR" sz="2400" b="1" dirty="0" smtClean="0">
                <a:latin typeface="Times New Roman" panose="02020603050405020304" pitchFamily="18" charset="0"/>
                <a:cs typeface="Times New Roman" panose="02020603050405020304" pitchFamily="18" charset="0"/>
              </a:rPr>
              <a:t>2.- Gestion de l’identité et accès médiocre</a:t>
            </a:r>
          </a:p>
          <a:p>
            <a:pPr marL="0" indent="0" algn="just">
              <a:lnSpc>
                <a:spcPct val="170000"/>
              </a:lnSpc>
              <a:buNone/>
            </a:pPr>
            <a:r>
              <a:rPr lang="fr-FR" sz="2400" dirty="0" smtClean="0">
                <a:latin typeface="Times New Roman" panose="02020603050405020304" pitchFamily="18" charset="0"/>
                <a:cs typeface="Times New Roman" panose="02020603050405020304" pitchFamily="18" charset="0"/>
              </a:rPr>
              <a:t>Les cyber-attaquants qui parviennent à usurper l’identité d’utilisateurs légitimes, qu’ils soient opérateurs ou développeurs d’applications, peuvent lire, modifier et supprimer des données, voler des informations ou espionner, et injecter des applications ou du code malveillant qui semble provenir d’un utilisateur légitime. Selon CSA, </a:t>
            </a:r>
            <a:r>
              <a:rPr lang="fr-FR" sz="2400" b="1" dirty="0" smtClean="0">
                <a:latin typeface="Times New Roman" panose="02020603050405020304" pitchFamily="18" charset="0"/>
                <a:cs typeface="Times New Roman" panose="02020603050405020304" pitchFamily="18" charset="0"/>
              </a:rPr>
              <a:t>une mauvaise gestion de l’identité, des clés ou des informations d’identification peut rendre un </a:t>
            </a:r>
            <a:r>
              <a:rPr lang="fr-FR" sz="2400" b="1" dirty="0" err="1" smtClean="0">
                <a:latin typeface="Times New Roman" panose="02020603050405020304" pitchFamily="18" charset="0"/>
                <a:cs typeface="Times New Roman" panose="02020603050405020304" pitchFamily="18" charset="0"/>
              </a:rPr>
              <a:t>cyberattaquant</a:t>
            </a:r>
            <a:r>
              <a:rPr lang="fr-FR" sz="2400" b="1" dirty="0" smtClean="0">
                <a:latin typeface="Times New Roman" panose="02020603050405020304" pitchFamily="18" charset="0"/>
                <a:cs typeface="Times New Roman" panose="02020603050405020304" pitchFamily="18" charset="0"/>
              </a:rPr>
              <a:t> accès à l’infrastructure</a:t>
            </a:r>
            <a:r>
              <a:rPr lang="fr-FR" sz="2400" dirty="0" smtClean="0">
                <a:latin typeface="Times New Roman" panose="02020603050405020304" pitchFamily="18" charset="0"/>
                <a:cs typeface="Times New Roman" panose="02020603050405020304" pitchFamily="18" charset="0"/>
              </a:rPr>
              <a:t> avec des résultats désastreux, telle qu’on a pu voir avec l’attaque à </a:t>
            </a:r>
            <a:r>
              <a:rPr lang="fr-FR" sz="2400" dirty="0" err="1" smtClean="0">
                <a:latin typeface="Times New Roman" panose="02020603050405020304" pitchFamily="18" charset="0"/>
                <a:cs typeface="Times New Roman" panose="02020603050405020304" pitchFamily="18" charset="0"/>
              </a:rPr>
              <a:t>Equifax</a:t>
            </a:r>
            <a:r>
              <a:rPr lang="fr-FR" sz="2400" dirty="0" smtClean="0">
                <a:latin typeface="Times New Roman" panose="02020603050405020304" pitchFamily="18" charset="0"/>
                <a:cs typeface="Times New Roman" panose="02020603050405020304" pitchFamily="18" charset="0"/>
              </a:rPr>
              <a:t>.</a:t>
            </a: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18</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1273167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14657"/>
            <a:ext cx="10515600" cy="4962306"/>
          </a:xfrm>
        </p:spPr>
        <p:txBody>
          <a:bodyPr>
            <a:normAutofit fontScale="92500"/>
          </a:bodyPr>
          <a:lstStyle/>
          <a:p>
            <a:pPr marL="0" indent="0" algn="just">
              <a:lnSpc>
                <a:spcPct val="170000"/>
              </a:lnSpc>
              <a:buNone/>
            </a:pPr>
            <a:r>
              <a:rPr lang="fr-FR" b="1" dirty="0" smtClean="0">
                <a:latin typeface="Times New Roman" panose="02020603050405020304" pitchFamily="18" charset="0"/>
                <a:cs typeface="Times New Roman" panose="02020603050405020304" pitchFamily="18" charset="0"/>
              </a:rPr>
              <a:t>3. – API non sécurisées</a:t>
            </a:r>
          </a:p>
          <a:p>
            <a:pPr marL="0" indent="0" algn="just">
              <a:lnSpc>
                <a:spcPct val="170000"/>
              </a:lnSpc>
              <a:buNone/>
            </a:pPr>
            <a:r>
              <a:rPr lang="fr-FR" dirty="0" smtClean="0">
                <a:latin typeface="Times New Roman" panose="02020603050405020304" pitchFamily="18" charset="0"/>
                <a:cs typeface="Times New Roman" panose="02020603050405020304" pitchFamily="18" charset="0"/>
              </a:rPr>
              <a:t>L’un des aspects clés de la sécurité des services dans le cloud se trouve souvent dans les interfaces de programmation ou les API des services proposés pour créer des applications. </a:t>
            </a:r>
            <a:r>
              <a:rPr lang="fr-FR" b="1" dirty="0" smtClean="0">
                <a:latin typeface="Times New Roman" panose="02020603050405020304" pitchFamily="18" charset="0"/>
                <a:cs typeface="Times New Roman" panose="02020603050405020304" pitchFamily="18" charset="0"/>
              </a:rPr>
              <a:t>Ces API sont l’un des éléments les plus différenciant offerts par les fournisseurs</a:t>
            </a:r>
            <a:r>
              <a:rPr lang="fr-FR" dirty="0" smtClean="0">
                <a:latin typeface="Times New Roman" panose="02020603050405020304" pitchFamily="18" charset="0"/>
                <a:cs typeface="Times New Roman" panose="02020603050405020304" pitchFamily="18" charset="0"/>
              </a:rPr>
              <a:t>, mais ils doivent être conçus pour éviter toute tentative de dépassement des règles de sécurité.</a:t>
            </a:r>
          </a:p>
          <a:p>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19</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2865739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735013"/>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Définition</a:t>
            </a:r>
            <a:endParaRPr lang="fr-FR" b="1"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482725"/>
            <a:ext cx="10515600" cy="4351338"/>
          </a:xfrm>
        </p:spPr>
        <p:txBody>
          <a:bodyPr/>
          <a:lstStyle/>
          <a:p>
            <a:pPr algn="just">
              <a:lnSpc>
                <a:spcPct val="150000"/>
              </a:lnSpc>
            </a:pPr>
            <a:r>
              <a:rPr lang="fr-FR" dirty="0" smtClean="0">
                <a:latin typeface="Times New Roman" panose="02020603050405020304" pitchFamily="18" charset="0"/>
                <a:cs typeface="Times New Roman" panose="02020603050405020304" pitchFamily="18" charset="0"/>
              </a:rPr>
              <a:t>Le Cloud Computing se définit comme l'externalisation de données sur des serveurs distants. En clair, vos fichiers informatiques ne sont plus seulement stockés sur un poste local, mais ils sont sauvegardés "dans un nuage" à distance. Cette technologie va permettre plusieurs avantages dans la gestion de données, et notamment pour une entreprise.</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2</a:t>
            </a:fld>
            <a:endParaRPr lang="fr-FR" sz="2000" b="1">
              <a:solidFill>
                <a:schemeClr val="tx1"/>
              </a:solidFill>
            </a:endParaRPr>
          </a:p>
        </p:txBody>
      </p:sp>
    </p:spTree>
    <p:extLst>
      <p:ext uri="{BB962C8B-B14F-4D97-AF65-F5344CB8AC3E}">
        <p14:creationId xmlns:p14="http://schemas.microsoft.com/office/powerpoint/2010/main" val="2826171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14657"/>
            <a:ext cx="10515600" cy="4962306"/>
          </a:xfrm>
        </p:spPr>
        <p:txBody>
          <a:bodyPr>
            <a:normAutofit fontScale="92500" lnSpcReduction="10000"/>
          </a:bodyPr>
          <a:lstStyle/>
          <a:p>
            <a:pPr marL="0" indent="0" algn="just">
              <a:lnSpc>
                <a:spcPct val="150000"/>
              </a:lnSpc>
              <a:buNone/>
            </a:pPr>
            <a:r>
              <a:rPr lang="fr-FR" b="1" dirty="0" smtClean="0">
                <a:latin typeface="Times New Roman" panose="02020603050405020304" pitchFamily="18" charset="0"/>
                <a:cs typeface="Times New Roman" panose="02020603050405020304" pitchFamily="18" charset="0"/>
              </a:rPr>
              <a:t>4.- Vulnérabilités des systèmes</a:t>
            </a:r>
          </a:p>
          <a:p>
            <a:pPr marL="0" indent="0" algn="just">
              <a:lnSpc>
                <a:spcPct val="150000"/>
              </a:lnSpc>
              <a:buNone/>
            </a:pPr>
            <a:r>
              <a:rPr lang="fr-FR" dirty="0" smtClean="0">
                <a:latin typeface="Times New Roman" panose="02020603050405020304" pitchFamily="18" charset="0"/>
                <a:cs typeface="Times New Roman" panose="02020603050405020304" pitchFamily="18" charset="0"/>
              </a:rPr>
              <a:t>Les vulnérabilités du système sont des bugs exploitables dans les programmes que les pirates peuvent utiliser pour infiltrer un système afin de voler des données, prendre le contrôle ou interrompre le service. </a:t>
            </a:r>
            <a:r>
              <a:rPr lang="fr-FR" b="1" dirty="0" smtClean="0">
                <a:latin typeface="Times New Roman" panose="02020603050405020304" pitchFamily="18" charset="0"/>
                <a:cs typeface="Times New Roman" panose="02020603050405020304" pitchFamily="18" charset="0"/>
              </a:rPr>
              <a:t>Les vulnérabilités du système d’exploitation mettent la sécurité en péril</a:t>
            </a:r>
            <a:r>
              <a:rPr lang="fr-FR" dirty="0" smtClean="0">
                <a:latin typeface="Times New Roman" panose="02020603050405020304" pitchFamily="18" charset="0"/>
                <a:cs typeface="Times New Roman" panose="02020603050405020304" pitchFamily="18" charset="0"/>
              </a:rPr>
              <a:t> conformément à la norme CSA et le fait que les services et les applications de différents clients partagent des éléments tels que le processeur ou la mémoire physique de l’équipement ouvre une nouvelle surface d’attaque.</a:t>
            </a:r>
          </a:p>
          <a:p>
            <a:pPr algn="just">
              <a:lnSpc>
                <a:spcPct val="150000"/>
              </a:lnSpc>
            </a:pP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20</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1553270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64776"/>
            <a:ext cx="10515600" cy="4812187"/>
          </a:xfrm>
        </p:spPr>
        <p:txBody>
          <a:bodyPr>
            <a:normAutofit fontScale="92500" lnSpcReduction="10000"/>
          </a:bodyPr>
          <a:lstStyle/>
          <a:p>
            <a:pPr marL="0" indent="0" algn="just">
              <a:lnSpc>
                <a:spcPct val="150000"/>
              </a:lnSpc>
              <a:buNone/>
            </a:pPr>
            <a:r>
              <a:rPr lang="fr-FR" b="1" dirty="0" smtClean="0">
                <a:latin typeface="Times New Roman" panose="02020603050405020304" pitchFamily="18" charset="0"/>
                <a:cs typeface="Times New Roman" panose="02020603050405020304" pitchFamily="18" charset="0"/>
              </a:rPr>
              <a:t>5.- Vol de compte</a:t>
            </a:r>
          </a:p>
          <a:p>
            <a:pPr marL="0" indent="0" algn="just">
              <a:lnSpc>
                <a:spcPct val="150000"/>
              </a:lnSpc>
              <a:buNone/>
            </a:pPr>
            <a:r>
              <a:rPr lang="fr-FR" dirty="0" smtClean="0">
                <a:latin typeface="Times New Roman" panose="02020603050405020304" pitchFamily="18" charset="0"/>
                <a:cs typeface="Times New Roman" panose="02020603050405020304" pitchFamily="18" charset="0"/>
              </a:rPr>
              <a:t>Le vol de comptes ou de services n’est pas nouveau, note la CSA, mais les services cloud ajoutent une nouvelle menace. Si les attaquants accèdent aux données d’accès d’un utilisateur, ils peuvent intercepter des activités et manipuler des données, renvoyer des informations falsifiées et rediriger les utilisateurs vers des sites trompeurs. </a:t>
            </a:r>
            <a:r>
              <a:rPr lang="fr-FR" b="1" dirty="0" smtClean="0">
                <a:latin typeface="Times New Roman" panose="02020603050405020304" pitchFamily="18" charset="0"/>
                <a:cs typeface="Times New Roman" panose="02020603050405020304" pitchFamily="18" charset="0"/>
              </a:rPr>
              <a:t>Avec des identifiants volés, les attaquants peuvent accéder à des zones critiques des services cloud</a:t>
            </a:r>
            <a:r>
              <a:rPr lang="fr-FR" dirty="0" smtClean="0">
                <a:latin typeface="Times New Roman" panose="02020603050405020304" pitchFamily="18" charset="0"/>
                <a:cs typeface="Times New Roman" panose="02020603050405020304" pitchFamily="18" charset="0"/>
              </a:rPr>
              <a:t> et causer des dommages importants ou effectuer des vols d’informations graves.</a:t>
            </a:r>
          </a:p>
          <a:p>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21</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3394392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14657"/>
            <a:ext cx="10515600" cy="4995074"/>
          </a:xfrm>
        </p:spPr>
        <p:txBody>
          <a:bodyPr>
            <a:normAutofit fontScale="77500" lnSpcReduction="20000"/>
          </a:bodyPr>
          <a:lstStyle/>
          <a:p>
            <a:pPr marL="0" indent="0" algn="just">
              <a:lnSpc>
                <a:spcPct val="160000"/>
              </a:lnSpc>
              <a:buNone/>
            </a:pPr>
            <a:r>
              <a:rPr lang="fr-FR" b="1" dirty="0" smtClean="0">
                <a:latin typeface="Times New Roman" panose="02020603050405020304" pitchFamily="18" charset="0"/>
                <a:cs typeface="Times New Roman" panose="02020603050405020304" pitchFamily="18" charset="0"/>
              </a:rPr>
              <a:t>6.- Attaques de l’intérieur</a:t>
            </a:r>
          </a:p>
          <a:p>
            <a:pPr marL="0" indent="0" algn="just">
              <a:lnSpc>
                <a:spcPct val="160000"/>
              </a:lnSpc>
              <a:buNone/>
            </a:pPr>
            <a:r>
              <a:rPr lang="fr-FR" dirty="0" smtClean="0">
                <a:latin typeface="Times New Roman" panose="02020603050405020304" pitchFamily="18" charset="0"/>
                <a:cs typeface="Times New Roman" panose="02020603050405020304" pitchFamily="18" charset="0"/>
              </a:rPr>
              <a:t>Un utilisateur malveillant, tel qu’un administrateur, peut accéder à des informations confidentielles et avoir de plus en plus d’accès à des systèmes et données critiques. Selon l’</a:t>
            </a:r>
            <a:r>
              <a:rPr lang="fr-FR" dirty="0" err="1" smtClean="0">
                <a:latin typeface="Times New Roman" panose="02020603050405020304" pitchFamily="18" charset="0"/>
                <a:cs typeface="Times New Roman" panose="02020603050405020304" pitchFamily="18" charset="0"/>
                <a:hlinkClick r:id="rId2"/>
              </a:rPr>
              <a:t>Insider</a:t>
            </a:r>
            <a:r>
              <a:rPr lang="fr-FR" dirty="0" smtClean="0">
                <a:latin typeface="Times New Roman" panose="02020603050405020304" pitchFamily="18" charset="0"/>
                <a:cs typeface="Times New Roman" panose="02020603050405020304" pitchFamily="18" charset="0"/>
                <a:hlinkClick r:id="rId2"/>
              </a:rPr>
              <a:t> </a:t>
            </a:r>
            <a:r>
              <a:rPr lang="fr-FR" dirty="0" err="1" smtClean="0">
                <a:latin typeface="Times New Roman" panose="02020603050405020304" pitchFamily="18" charset="0"/>
                <a:cs typeface="Times New Roman" panose="02020603050405020304" pitchFamily="18" charset="0"/>
                <a:hlinkClick r:id="rId2"/>
              </a:rPr>
              <a:t>Threat</a:t>
            </a:r>
            <a:r>
              <a:rPr lang="fr-FR" dirty="0" smtClean="0">
                <a:latin typeface="Times New Roman" panose="02020603050405020304" pitchFamily="18" charset="0"/>
                <a:cs typeface="Times New Roman" panose="02020603050405020304" pitchFamily="18" charset="0"/>
                <a:hlinkClick r:id="rId2"/>
              </a:rPr>
              <a:t> Report de CA</a:t>
            </a:r>
            <a:r>
              <a:rPr lang="fr-FR" dirty="0" smtClean="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90% des organisations se savent vulnérables</a:t>
            </a:r>
            <a:r>
              <a:rPr lang="fr-FR" dirty="0" smtClean="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à des attaques internes de leurs propres employés</a:t>
            </a:r>
            <a:r>
              <a:rPr lang="fr-FR" dirty="0" smtClean="0">
                <a:latin typeface="Times New Roman" panose="02020603050405020304" pitchFamily="18" charset="0"/>
                <a:cs typeface="Times New Roman" panose="02020603050405020304" pitchFamily="18" charset="0"/>
              </a:rPr>
              <a:t>. Ainsi, d’après CSA, les systèmes qui reposent exclusivement sur des fournisseurs de services cloud pour la sécurité courent un risque accru. Pour éviter ces attaques, les entreprises doivent adopter des systèmes de surveillance des utilisateurs, des systèmes de détection et de prévention des intrusions (IDS), des systèmes de prévention des pertes de données (DLP Data </a:t>
            </a:r>
            <a:r>
              <a:rPr lang="fr-FR" dirty="0" err="1" smtClean="0">
                <a:latin typeface="Times New Roman" panose="02020603050405020304" pitchFamily="18" charset="0"/>
                <a:cs typeface="Times New Roman" panose="02020603050405020304" pitchFamily="18" charset="0"/>
              </a:rPr>
              <a:t>Loss</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Prevention</a:t>
            </a:r>
            <a:r>
              <a:rPr lang="fr-FR" dirty="0" smtClean="0">
                <a:latin typeface="Times New Roman" panose="02020603050405020304" pitchFamily="18" charset="0"/>
                <a:cs typeface="Times New Roman" panose="02020603050405020304" pitchFamily="18" charset="0"/>
              </a:rPr>
              <a:t>) et des systèmes de gestion des identités et des accès.</a:t>
            </a:r>
          </a:p>
          <a:p>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22</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1603094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14656"/>
            <a:ext cx="10912522" cy="5141693"/>
          </a:xfrm>
        </p:spPr>
        <p:txBody>
          <a:bodyPr>
            <a:normAutofit fontScale="92500" lnSpcReduction="20000"/>
          </a:bodyPr>
          <a:lstStyle/>
          <a:p>
            <a:pPr marL="0" indent="0" algn="just">
              <a:lnSpc>
                <a:spcPct val="150000"/>
              </a:lnSpc>
              <a:buNone/>
            </a:pPr>
            <a:r>
              <a:rPr lang="fr-FR" b="1" dirty="0" smtClean="0">
                <a:latin typeface="Times New Roman" panose="02020603050405020304" pitchFamily="18" charset="0"/>
                <a:cs typeface="Times New Roman" panose="02020603050405020304" pitchFamily="18" charset="0"/>
              </a:rPr>
              <a:t>7.- Menaces persistantes avancées (APT)</a:t>
            </a:r>
          </a:p>
          <a:p>
            <a:pPr marL="0" indent="0" algn="just">
              <a:lnSpc>
                <a:spcPct val="150000"/>
              </a:lnSpc>
              <a:buNone/>
            </a:pPr>
            <a:r>
              <a:rPr lang="fr-FR" dirty="0" smtClean="0">
                <a:latin typeface="Times New Roman" panose="02020603050405020304" pitchFamily="18" charset="0"/>
                <a:cs typeface="Times New Roman" panose="02020603050405020304" pitchFamily="18" charset="0"/>
              </a:rPr>
              <a:t>Selon CSA, les menaces persistantes avancées sont une forme d’attaque qui infiltre et compromettre les systèmes qui hébergent des informations précieuses, mais elles peuvent aussi s’établir pour avoir un appui à partir duquel voler des données. </a:t>
            </a:r>
            <a:r>
              <a:rPr lang="fr-FR" b="1" dirty="0" smtClean="0">
                <a:latin typeface="Times New Roman" panose="02020603050405020304" pitchFamily="18" charset="0"/>
                <a:cs typeface="Times New Roman" panose="02020603050405020304" pitchFamily="18" charset="0"/>
              </a:rPr>
              <a:t>L’APT poursuit ses objectifs en toute discrétion pendant de longues périodes</a:t>
            </a:r>
            <a:r>
              <a:rPr lang="fr-FR" dirty="0" smtClean="0">
                <a:latin typeface="Times New Roman" panose="02020603050405020304" pitchFamily="18" charset="0"/>
                <a:cs typeface="Times New Roman" panose="02020603050405020304" pitchFamily="18" charset="0"/>
              </a:rPr>
              <a:t>, en s’adaptant souvent à des mesures de sécurité conçues pour défendre le système. Le problème des services de cloud computing est qu’une fois installés, les attaques peuvent se déplacer latéralement sur les réseaux du </a:t>
            </a:r>
            <a:r>
              <a:rPr lang="fr-FR" dirty="0" err="1" smtClean="0">
                <a:latin typeface="Times New Roman" panose="02020603050405020304" pitchFamily="18" charset="0"/>
                <a:cs typeface="Times New Roman" panose="02020603050405020304" pitchFamily="18" charset="0"/>
              </a:rPr>
              <a:t>datacenter</a:t>
            </a:r>
            <a:r>
              <a:rPr lang="fr-FR" dirty="0" smtClean="0">
                <a:latin typeface="Times New Roman" panose="02020603050405020304" pitchFamily="18" charset="0"/>
                <a:cs typeface="Times New Roman" panose="02020603050405020304" pitchFamily="18" charset="0"/>
              </a:rPr>
              <a:t> et se mélanger au trafic réseau normal pour atteindre leurs objectifs.</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23</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4166417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199" y="1214657"/>
            <a:ext cx="10857931" cy="4962306"/>
          </a:xfrm>
        </p:spPr>
        <p:txBody>
          <a:bodyPr>
            <a:normAutofit/>
          </a:bodyPr>
          <a:lstStyle/>
          <a:p>
            <a:pPr marL="0" indent="0" algn="just">
              <a:lnSpc>
                <a:spcPct val="150000"/>
              </a:lnSpc>
              <a:buNone/>
            </a:pPr>
            <a:r>
              <a:rPr lang="fr-FR" b="1" dirty="0" smtClean="0">
                <a:latin typeface="Times New Roman" panose="02020603050405020304" pitchFamily="18" charset="0"/>
                <a:cs typeface="Times New Roman" panose="02020603050405020304" pitchFamily="18" charset="0"/>
              </a:rPr>
              <a:t>8.- Perte de données</a:t>
            </a:r>
          </a:p>
          <a:p>
            <a:pPr marL="0" indent="0" algn="just">
              <a:lnSpc>
                <a:spcPct val="150000"/>
              </a:lnSpc>
              <a:buNone/>
            </a:pPr>
            <a:r>
              <a:rPr lang="fr-FR" dirty="0" smtClean="0">
                <a:latin typeface="Times New Roman" panose="02020603050405020304" pitchFamily="18" charset="0"/>
                <a:cs typeface="Times New Roman" panose="02020603050405020304" pitchFamily="18" charset="0"/>
              </a:rPr>
              <a:t>Selon CSA, </a:t>
            </a:r>
            <a:r>
              <a:rPr lang="fr-FR" b="1" dirty="0" smtClean="0">
                <a:latin typeface="Times New Roman" panose="02020603050405020304" pitchFamily="18" charset="0"/>
                <a:cs typeface="Times New Roman" panose="02020603050405020304" pitchFamily="18" charset="0"/>
              </a:rPr>
              <a:t>les données dans le cloud peuvent être perdues pour différentes raisons</a:t>
            </a:r>
            <a:r>
              <a:rPr lang="fr-FR" dirty="0" smtClean="0">
                <a:latin typeface="Times New Roman" panose="02020603050405020304" pitchFamily="18" charset="0"/>
                <a:cs typeface="Times New Roman" panose="02020603050405020304" pitchFamily="18" charset="0"/>
              </a:rPr>
              <a:t>: une suppression accidentelle par le fournisseur de services ou une catastrophe telle qu’un incendie ou un tremblement de terre peuvent entraîner une perte permanente de données. Par conséquent, le fournisseur et l’utilisateur doivent tous les deux prendre des mesures de sécurité pour sauvegarder les données les plus importantes.</a:t>
            </a:r>
          </a:p>
          <a:p>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24</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1740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78424"/>
            <a:ext cx="10515600" cy="4798539"/>
          </a:xfrm>
        </p:spPr>
        <p:txBody>
          <a:bodyPr/>
          <a:lstStyle/>
          <a:p>
            <a:pPr marL="0" indent="0" algn="just">
              <a:lnSpc>
                <a:spcPct val="150000"/>
              </a:lnSpc>
              <a:buNone/>
            </a:pPr>
            <a:r>
              <a:rPr lang="fr-FR" b="1" dirty="0" smtClean="0">
                <a:latin typeface="Times New Roman" panose="02020603050405020304" pitchFamily="18" charset="0"/>
                <a:cs typeface="Times New Roman" panose="02020603050405020304" pitchFamily="18" charset="0"/>
              </a:rPr>
              <a:t>9.- Analyse de risque insuffisante</a:t>
            </a:r>
          </a:p>
          <a:p>
            <a:pPr marL="0" indent="0" algn="just">
              <a:lnSpc>
                <a:spcPct val="150000"/>
              </a:lnSpc>
              <a:buNone/>
            </a:pPr>
            <a:r>
              <a:rPr lang="fr-FR" dirty="0" smtClean="0">
                <a:latin typeface="Times New Roman" panose="02020603050405020304" pitchFamily="18" charset="0"/>
                <a:cs typeface="Times New Roman" panose="02020603050405020304" pitchFamily="18" charset="0"/>
              </a:rPr>
              <a:t>Lorsque les entreprises définissent de nouvelles stratégies ou de nouveaux services,</a:t>
            </a:r>
            <a:r>
              <a:rPr lang="fr-FR" b="1" dirty="0" smtClean="0">
                <a:latin typeface="Times New Roman" panose="02020603050405020304" pitchFamily="18" charset="0"/>
                <a:cs typeface="Times New Roman" panose="02020603050405020304" pitchFamily="18" charset="0"/>
              </a:rPr>
              <a:t> il est important d’évaluer les technologies utilisées dans le cloud, d’évaluer les risques et de disposer d’une feuille de route</a:t>
            </a:r>
            <a:r>
              <a:rPr lang="fr-FR" dirty="0" smtClean="0">
                <a:latin typeface="Times New Roman" panose="02020603050405020304" pitchFamily="18" charset="0"/>
                <a:cs typeface="Times New Roman" panose="02020603050405020304" pitchFamily="18" charset="0"/>
              </a:rPr>
              <a:t> appropriée et d’une liste de contrôle adéquate pour que les services ne soient pas exposés aux attaques.</a:t>
            </a:r>
          </a:p>
          <a:p>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25</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1319294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69249"/>
            <a:ext cx="10515600" cy="4962306"/>
          </a:xfrm>
        </p:spPr>
        <p:txBody>
          <a:bodyPr/>
          <a:lstStyle/>
          <a:p>
            <a:pPr marL="0" indent="0" algn="just">
              <a:lnSpc>
                <a:spcPct val="150000"/>
              </a:lnSpc>
              <a:buNone/>
            </a:pPr>
            <a:r>
              <a:rPr lang="fr-FR" b="1" dirty="0" smtClean="0">
                <a:latin typeface="Times New Roman" panose="02020603050405020304" pitchFamily="18" charset="0"/>
                <a:cs typeface="Times New Roman" panose="02020603050405020304" pitchFamily="18" charset="0"/>
              </a:rPr>
              <a:t>10.- Abus et utilisation préjudiciable des services cloud</a:t>
            </a:r>
          </a:p>
          <a:p>
            <a:pPr marL="0" indent="0" algn="just">
              <a:lnSpc>
                <a:spcPct val="150000"/>
              </a:lnSpc>
              <a:buNone/>
            </a:pPr>
            <a:r>
              <a:rPr lang="fr-FR" dirty="0" smtClean="0">
                <a:latin typeface="Times New Roman" panose="02020603050405020304" pitchFamily="18" charset="0"/>
                <a:cs typeface="Times New Roman" panose="02020603050405020304" pitchFamily="18" charset="0"/>
              </a:rPr>
              <a:t>Les services cloud avec des </a:t>
            </a:r>
            <a:r>
              <a:rPr lang="fr-FR" b="1" dirty="0" smtClean="0">
                <a:latin typeface="Times New Roman" panose="02020603050405020304" pitchFamily="18" charset="0"/>
                <a:cs typeface="Times New Roman" panose="02020603050405020304" pitchFamily="18" charset="0"/>
              </a:rPr>
              <a:t>mesures de sécurité médiocres</a:t>
            </a:r>
            <a:r>
              <a:rPr lang="fr-FR" dirty="0" smtClean="0">
                <a:latin typeface="Times New Roman" panose="02020603050405020304" pitchFamily="18" charset="0"/>
                <a:cs typeface="Times New Roman" panose="02020603050405020304" pitchFamily="18" charset="0"/>
              </a:rPr>
              <a:t>, des versions de test et des enregistrements de compte via des moyens de paiement frauduleux tels que des cartes volées peuvent, selon CSA, être utilisés pour créer des bots avec lesquels mener des attaques </a:t>
            </a:r>
            <a:r>
              <a:rPr lang="fr-FR" dirty="0" err="1" smtClean="0">
                <a:latin typeface="Times New Roman" panose="02020603050405020304" pitchFamily="18" charset="0"/>
                <a:cs typeface="Times New Roman" panose="02020603050405020304" pitchFamily="18" charset="0"/>
              </a:rPr>
              <a:t>DDoS</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phishing</a:t>
            </a:r>
            <a:r>
              <a:rPr lang="fr-FR" dirty="0" smtClean="0">
                <a:latin typeface="Times New Roman" panose="02020603050405020304" pitchFamily="18" charset="0"/>
                <a:cs typeface="Times New Roman" panose="02020603050405020304" pitchFamily="18" charset="0"/>
              </a:rPr>
              <a:t> ou des campagnes d’hameçonnage.</a:t>
            </a:r>
          </a:p>
          <a:p>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26</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3979519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14657"/>
            <a:ext cx="10515600" cy="4962306"/>
          </a:xfrm>
        </p:spPr>
        <p:txBody>
          <a:bodyPr>
            <a:normAutofit fontScale="92500"/>
          </a:bodyPr>
          <a:lstStyle/>
          <a:p>
            <a:pPr marL="0" indent="0" algn="just">
              <a:lnSpc>
                <a:spcPct val="150000"/>
              </a:lnSpc>
              <a:buNone/>
            </a:pPr>
            <a:r>
              <a:rPr lang="fr-FR" b="1" dirty="0" smtClean="0">
                <a:latin typeface="Times New Roman" panose="02020603050405020304" pitchFamily="18" charset="0"/>
                <a:cs typeface="Times New Roman" panose="02020603050405020304" pitchFamily="18" charset="0"/>
              </a:rPr>
              <a:t>11.- Attaques </a:t>
            </a:r>
            <a:r>
              <a:rPr lang="fr-FR" b="1" dirty="0" err="1" smtClean="0">
                <a:latin typeface="Times New Roman" panose="02020603050405020304" pitchFamily="18" charset="0"/>
                <a:cs typeface="Times New Roman" panose="02020603050405020304" pitchFamily="18" charset="0"/>
              </a:rPr>
              <a:t>DDoS</a:t>
            </a:r>
            <a:endParaRPr lang="fr-FR"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fr-FR" b="1" dirty="0" smtClean="0">
                <a:latin typeface="Times New Roman" panose="02020603050405020304" pitchFamily="18" charset="0"/>
                <a:cs typeface="Times New Roman" panose="02020603050405020304" pitchFamily="18" charset="0"/>
              </a:rPr>
              <a:t>Les attaques </a:t>
            </a:r>
            <a:r>
              <a:rPr lang="fr-FR" b="1" dirty="0" err="1" smtClean="0">
                <a:latin typeface="Times New Roman" panose="02020603050405020304" pitchFamily="18" charset="0"/>
                <a:cs typeface="Times New Roman" panose="02020603050405020304" pitchFamily="18" charset="0"/>
              </a:rPr>
              <a:t>DDoS</a:t>
            </a:r>
            <a:r>
              <a:rPr lang="fr-FR" b="1" dirty="0" smtClean="0">
                <a:latin typeface="Times New Roman" panose="02020603050405020304" pitchFamily="18" charset="0"/>
                <a:cs typeface="Times New Roman" panose="02020603050405020304" pitchFamily="18" charset="0"/>
              </a:rPr>
              <a:t> sont conçues pour arrêter les machines ou les services</a:t>
            </a:r>
            <a:r>
              <a:rPr lang="fr-FR" dirty="0" smtClean="0">
                <a:latin typeface="Times New Roman" panose="02020603050405020304" pitchFamily="18" charset="0"/>
                <a:cs typeface="Times New Roman" panose="02020603050405020304" pitchFamily="18" charset="0"/>
              </a:rPr>
              <a:t> et empêcher les utilisateurs d’accéder à leurs données ou applications. En forçant un service cloud à consommer des ressources excessives telles que la puissance de traitement, la mémoire, le stockage ou la bande passante des quantités, les pirates peuvent ralentir les systèmes utilisateurs légitimes (ce qui est parfois appelé « voisins bruyants ») ou même les laisser sans accès.</a:t>
            </a:r>
          </a:p>
          <a:p>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27</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25090624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14657"/>
            <a:ext cx="10515600" cy="4962306"/>
          </a:xfrm>
        </p:spPr>
        <p:txBody>
          <a:bodyPr>
            <a:normAutofit/>
          </a:bodyPr>
          <a:lstStyle/>
          <a:p>
            <a:pPr marL="0" indent="0" algn="just">
              <a:lnSpc>
                <a:spcPct val="150000"/>
              </a:lnSpc>
              <a:buNone/>
            </a:pPr>
            <a:r>
              <a:rPr lang="fr-FR" b="1" dirty="0" smtClean="0">
                <a:latin typeface="Times New Roman" panose="02020603050405020304" pitchFamily="18" charset="0"/>
                <a:cs typeface="Times New Roman" panose="02020603050405020304" pitchFamily="18" charset="0"/>
              </a:rPr>
              <a:t>12.- Vulnérabilités par des technologies partagées</a:t>
            </a:r>
          </a:p>
          <a:p>
            <a:pPr marL="0" indent="0" algn="just">
              <a:lnSpc>
                <a:spcPct val="150000"/>
              </a:lnSpc>
              <a:buNone/>
            </a:pPr>
            <a:r>
              <a:rPr lang="fr-FR" dirty="0" smtClean="0">
                <a:latin typeface="Times New Roman" panose="02020603050405020304" pitchFamily="18" charset="0"/>
                <a:cs typeface="Times New Roman" panose="02020603050405020304" pitchFamily="18" charset="0"/>
              </a:rPr>
              <a:t>Comme le souligne CSA, </a:t>
            </a:r>
            <a:r>
              <a:rPr lang="fr-FR" b="1" dirty="0" smtClean="0">
                <a:latin typeface="Times New Roman" panose="02020603050405020304" pitchFamily="18" charset="0"/>
                <a:cs typeface="Times New Roman" panose="02020603050405020304" pitchFamily="18" charset="0"/>
              </a:rPr>
              <a:t>les fournisseurs d’infrastructure cloud offrent leurs services de manière évolutive</a:t>
            </a:r>
            <a:r>
              <a:rPr lang="fr-FR" dirty="0" smtClean="0">
                <a:latin typeface="Times New Roman" panose="02020603050405020304" pitchFamily="18" charset="0"/>
                <a:cs typeface="Times New Roman" panose="02020603050405020304" pitchFamily="18" charset="0"/>
              </a:rPr>
              <a:t> en partageant une infrastructure physique, des plates-formes ou des applications. Parfois, les composants de l’infrastructure peuvent ne pas offrir l’isolement nécessaire pour être utilisés par plusieurs clients, ce qui peut entraîner des vulnérabilités de technologies partagées.</a:t>
            </a:r>
          </a:p>
          <a:p>
            <a:pPr algn="just">
              <a:lnSpc>
                <a:spcPct val="150000"/>
              </a:lnSpc>
            </a:pP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28</a:t>
            </a:fld>
            <a:endParaRPr lang="fr-FR" sz="2000" b="1">
              <a:solidFill>
                <a:schemeClr val="tx1"/>
              </a:solidFill>
            </a:endParaRPr>
          </a:p>
        </p:txBody>
      </p:sp>
      <p:sp>
        <p:nvSpPr>
          <p:cNvPr id="5" name="Titre 1"/>
          <p:cNvSpPr>
            <a:spLocks noGrp="1"/>
          </p:cNvSpPr>
          <p:nvPr>
            <p:ph type="title"/>
          </p:nvPr>
        </p:nvSpPr>
        <p:spPr>
          <a:xfrm>
            <a:off x="346881" y="378779"/>
            <a:ext cx="10515600" cy="835878"/>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Sécurité Cloud</a:t>
            </a:r>
            <a:endParaRPr lang="fr-FR" dirty="0"/>
          </a:p>
        </p:txBody>
      </p:sp>
    </p:spTree>
    <p:extLst>
      <p:ext uri="{BB962C8B-B14F-4D97-AF65-F5344CB8AC3E}">
        <p14:creationId xmlns:p14="http://schemas.microsoft.com/office/powerpoint/2010/main" val="903074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BF09EE62-DD3B-4C44-B549-7B9716AC15B1}" type="slidenum">
              <a:rPr lang="fr-FR" sz="2000" b="1" smtClean="0">
                <a:solidFill>
                  <a:schemeClr val="tx1"/>
                </a:solidFill>
              </a:rPr>
              <a:t>29</a:t>
            </a:fld>
            <a:endParaRPr lang="fr-FR" sz="2000" b="1">
              <a:solidFill>
                <a:schemeClr val="tx1"/>
              </a:solidFill>
            </a:endParaRPr>
          </a:p>
        </p:txBody>
      </p:sp>
      <p:pic>
        <p:nvPicPr>
          <p:cNvPr id="5" name="Image 4"/>
          <p:cNvPicPr>
            <a:picLocks noChangeAspect="1"/>
          </p:cNvPicPr>
          <p:nvPr/>
        </p:nvPicPr>
        <p:blipFill>
          <a:blip r:embed="rId2"/>
          <a:stretch>
            <a:fillRect/>
          </a:stretch>
        </p:blipFill>
        <p:spPr>
          <a:xfrm>
            <a:off x="0" y="-20637"/>
            <a:ext cx="12191999" cy="6858000"/>
          </a:xfrm>
          <a:prstGeom prst="rect">
            <a:avLst/>
          </a:prstGeom>
        </p:spPr>
      </p:pic>
      <p:sp>
        <p:nvSpPr>
          <p:cNvPr id="6" name="ZoneTexte 5"/>
          <p:cNvSpPr txBox="1"/>
          <p:nvPr/>
        </p:nvSpPr>
        <p:spPr>
          <a:xfrm>
            <a:off x="1869363" y="228600"/>
            <a:ext cx="8307082" cy="1323439"/>
          </a:xfrm>
          <a:prstGeom prst="rect">
            <a:avLst/>
          </a:prstGeom>
          <a:noFill/>
        </p:spPr>
        <p:txBody>
          <a:bodyPr wrap="none" rtlCol="0">
            <a:spAutoFit/>
          </a:bodyPr>
          <a:lstStyle/>
          <a:p>
            <a:r>
              <a:rPr lang="fr-FR" sz="8000" b="1" dirty="0">
                <a:solidFill>
                  <a:schemeClr val="tx1">
                    <a:lumMod val="95000"/>
                    <a:lumOff val="5000"/>
                  </a:schemeClr>
                </a:solidFill>
                <a:effectLst>
                  <a:outerShdw blurRad="38100" dist="38100" dir="2700000" algn="tl">
                    <a:srgbClr val="000000">
                      <a:alpha val="43137"/>
                    </a:srgbClr>
                  </a:outerShdw>
                </a:effectLst>
                <a:latin typeface="Gabriola" panose="04040605051002020D02" pitchFamily="82" charset="0"/>
              </a:rPr>
              <a:t>Merci pour votre </a:t>
            </a:r>
            <a:r>
              <a:rPr lang="fr-FR" sz="8000" b="1" dirty="0" smtClean="0">
                <a:solidFill>
                  <a:schemeClr val="tx1">
                    <a:lumMod val="95000"/>
                    <a:lumOff val="5000"/>
                  </a:schemeClr>
                </a:solidFill>
                <a:effectLst>
                  <a:outerShdw blurRad="38100" dist="38100" dir="2700000" algn="tl">
                    <a:srgbClr val="000000">
                      <a:alpha val="43137"/>
                    </a:srgbClr>
                  </a:outerShdw>
                </a:effectLst>
                <a:latin typeface="Gabriola" panose="04040605051002020D02" pitchFamily="82" charset="0"/>
              </a:rPr>
              <a:t>attention</a:t>
            </a:r>
            <a:endParaRPr lang="fr-FR" sz="8000" b="1" dirty="0">
              <a:solidFill>
                <a:schemeClr val="tx1">
                  <a:lumMod val="95000"/>
                  <a:lumOff val="5000"/>
                </a:schemeClr>
              </a:solidFill>
              <a:effectLst>
                <a:outerShdw blurRad="38100" dist="38100" dir="2700000" algn="tl">
                  <a:srgbClr val="000000">
                    <a:alpha val="43137"/>
                  </a:srgbClr>
                </a:outerShdw>
              </a:effectLst>
              <a:latin typeface="Gabriola" panose="04040605051002020D02" pitchFamily="82" charset="0"/>
            </a:endParaRPr>
          </a:p>
        </p:txBody>
      </p:sp>
    </p:spTree>
    <p:extLst>
      <p:ext uri="{BB962C8B-B14F-4D97-AF65-F5344CB8AC3E}">
        <p14:creationId xmlns:p14="http://schemas.microsoft.com/office/powerpoint/2010/main" val="75185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49313"/>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Pourquoi un Cloud pour mon entreprise ?</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428625" y="1343025"/>
            <a:ext cx="10925175" cy="4833938"/>
          </a:xfrm>
        </p:spPr>
        <p:txBody>
          <a:bodyPr/>
          <a:lstStyle/>
          <a:p>
            <a:pPr algn="just">
              <a:lnSpc>
                <a:spcPct val="150000"/>
              </a:lnSpc>
            </a:pPr>
            <a:r>
              <a:rPr lang="fr-FR" dirty="0" smtClean="0">
                <a:latin typeface="Times New Roman" panose="02020603050405020304" pitchFamily="18" charset="0"/>
                <a:cs typeface="Times New Roman" panose="02020603050405020304" pitchFamily="18" charset="0"/>
              </a:rPr>
              <a:t>Plus qu'un simple espace de stockage, la solution de cloud peut apporter de nombreux avantages pour une petite ou une grande société.</a:t>
            </a:r>
          </a:p>
          <a:p>
            <a:pPr algn="just">
              <a:lnSpc>
                <a:spcPct val="150000"/>
              </a:lnSpc>
            </a:pPr>
            <a:r>
              <a:rPr lang="fr-FR" b="1" dirty="0" smtClean="0">
                <a:latin typeface="Times New Roman" panose="02020603050405020304" pitchFamily="18" charset="0"/>
                <a:cs typeface="Times New Roman" panose="02020603050405020304" pitchFamily="18" charset="0"/>
              </a:rPr>
              <a:t>Gain de productivité.</a:t>
            </a:r>
            <a:r>
              <a:rPr lang="fr-FR" dirty="0" smtClean="0">
                <a:latin typeface="Times New Roman" panose="02020603050405020304" pitchFamily="18" charset="0"/>
                <a:cs typeface="Times New Roman" panose="02020603050405020304" pitchFamily="18" charset="0"/>
              </a:rPr>
              <a:t> La synchronisation et le partage des données, simplifie le travail collaboratif. </a:t>
            </a:r>
          </a:p>
          <a:p>
            <a:pPr algn="just">
              <a:lnSpc>
                <a:spcPct val="150000"/>
              </a:lnSpc>
            </a:pPr>
            <a:r>
              <a:rPr lang="fr-FR" b="1" dirty="0" smtClean="0">
                <a:latin typeface="Times New Roman" panose="02020603050405020304" pitchFamily="18" charset="0"/>
                <a:cs typeface="Times New Roman" panose="02020603050405020304" pitchFamily="18" charset="0"/>
              </a:rPr>
              <a:t>Gain de temps et d'argent.</a:t>
            </a:r>
            <a:r>
              <a:rPr lang="fr-FR" dirty="0" smtClean="0">
                <a:latin typeface="Times New Roman" panose="02020603050405020304" pitchFamily="18" charset="0"/>
                <a:cs typeface="Times New Roman" panose="02020603050405020304" pitchFamily="18" charset="0"/>
              </a:rPr>
              <a:t> Choisir un service de </a:t>
            </a:r>
            <a:r>
              <a:rPr lang="fr-FR" dirty="0">
                <a:latin typeface="Times New Roman" panose="02020603050405020304" pitchFamily="18" charset="0"/>
                <a:cs typeface="Times New Roman" panose="02020603050405020304" pitchFamily="18" charset="0"/>
              </a:rPr>
              <a:t>C</a:t>
            </a:r>
            <a:r>
              <a:rPr lang="fr-FR" dirty="0" smtClean="0">
                <a:latin typeface="Times New Roman" panose="02020603050405020304" pitchFamily="18" charset="0"/>
                <a:cs typeface="Times New Roman" panose="02020603050405020304" pitchFamily="18" charset="0"/>
              </a:rPr>
              <a:t>loud Computing permet aussi de s'affranchir des contraintes matérielles. </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3</a:t>
            </a:fld>
            <a:endParaRPr lang="fr-FR" sz="2000" b="1">
              <a:solidFill>
                <a:schemeClr val="tx1"/>
              </a:solidFill>
            </a:endParaRPr>
          </a:p>
        </p:txBody>
      </p:sp>
    </p:spTree>
    <p:extLst>
      <p:ext uri="{BB962C8B-B14F-4D97-AF65-F5344CB8AC3E}">
        <p14:creationId xmlns:p14="http://schemas.microsoft.com/office/powerpoint/2010/main" val="3918957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1020" y="222246"/>
            <a:ext cx="10884108" cy="720725"/>
          </a:xfrm>
        </p:spPr>
        <p:txBody>
          <a:bodyPr>
            <a:normAutofit fontScale="90000"/>
          </a:bodyPr>
          <a:lstStyle/>
          <a:p>
            <a:r>
              <a:rPr lang="fr-FR" b="1" dirty="0" smtClean="0">
                <a:solidFill>
                  <a:srgbClr val="0070C0"/>
                </a:solidFill>
                <a:latin typeface="Times New Roman" panose="02020603050405020304" pitchFamily="18" charset="0"/>
                <a:cs typeface="Times New Roman" panose="02020603050405020304" pitchFamily="18" charset="0"/>
              </a:rPr>
              <a:t>Que proposent les fournisseurs d'internet pro ?</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228600" y="942972"/>
            <a:ext cx="11493708" cy="5233992"/>
          </a:xfrm>
        </p:spPr>
        <p:txBody>
          <a:bodyPr>
            <a:normAutofit/>
          </a:bodyPr>
          <a:lstStyle/>
          <a:p>
            <a:pPr algn="just">
              <a:lnSpc>
                <a:spcPct val="150000"/>
              </a:lnSpc>
            </a:pPr>
            <a:r>
              <a:rPr lang="fr-FR" b="1" dirty="0" smtClean="0">
                <a:latin typeface="Times New Roman" panose="02020603050405020304" pitchFamily="18" charset="0"/>
                <a:cs typeface="Times New Roman" panose="02020603050405020304" pitchFamily="18" charset="0"/>
              </a:rPr>
              <a:t>Bouygues Telecom</a:t>
            </a:r>
            <a:r>
              <a:rPr lang="fr-FR" dirty="0" smtClean="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a créé ses "Solutions Cloud Pro" réservées à ses clients professionnels (entreprises de moins de 10 salariés). La souscription à ce service permet d'accéder à un catalogue de logiciels en ligne, utiles pour l'activité quotidienne de la société : facturation et gestion commerciale, vidéosurveillance, suite bureautique... Chaque logiciel sélectionné est facturé mensuellement et résiliable à tout moment. Les solutions Cloud Pro de Bouygues Telecom s’adressent aux TPE, déjà clientes d'au moins une offre mobile professionnelle. A noter que la résiliation de la ligne mobile entraîne également la résiliation du service de cloud. </a:t>
            </a:r>
            <a:endParaRPr lang="fr-FR" sz="2400"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3077997" y="1583141"/>
            <a:ext cx="6477000" cy="4190288"/>
          </a:xfrm>
          <a:prstGeom prst="rect">
            <a:avLst/>
          </a:prstGeom>
        </p:spPr>
      </p:pic>
      <p:sp>
        <p:nvSpPr>
          <p:cNvPr id="5" name="Espace réservé du numéro de diapositive 4"/>
          <p:cNvSpPr>
            <a:spLocks noGrp="1"/>
          </p:cNvSpPr>
          <p:nvPr>
            <p:ph type="sldNum" sz="quarter" idx="12"/>
          </p:nvPr>
        </p:nvSpPr>
        <p:spPr/>
        <p:txBody>
          <a:bodyPr/>
          <a:lstStyle/>
          <a:p>
            <a:fld id="{9FFAFCBE-92EB-4C8A-B473-B7A1ACD3EBB1}" type="slidenum">
              <a:rPr lang="fr-FR" sz="2000" b="1" smtClean="0">
                <a:solidFill>
                  <a:schemeClr val="tx1"/>
                </a:solidFill>
              </a:rPr>
              <a:t>4</a:t>
            </a:fld>
            <a:endParaRPr lang="fr-FR" sz="2000" b="1">
              <a:solidFill>
                <a:schemeClr val="tx1"/>
              </a:solidFill>
            </a:endParaRPr>
          </a:p>
        </p:txBody>
      </p:sp>
    </p:spTree>
    <p:extLst>
      <p:ext uri="{BB962C8B-B14F-4D97-AF65-F5344CB8AC3E}">
        <p14:creationId xmlns:p14="http://schemas.microsoft.com/office/powerpoint/2010/main" val="392492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00050" y="942971"/>
            <a:ext cx="11329988" cy="5233992"/>
          </a:xfrm>
        </p:spPr>
        <p:txBody>
          <a:bodyPr>
            <a:normAutofit/>
          </a:bodyPr>
          <a:lstStyle/>
          <a:p>
            <a:pPr algn="just">
              <a:lnSpc>
                <a:spcPct val="150000"/>
              </a:lnSpc>
            </a:pPr>
            <a:r>
              <a:rPr lang="fr-FR" sz="2400" dirty="0" smtClean="0">
                <a:latin typeface="Times New Roman" panose="02020603050405020304" pitchFamily="18" charset="0"/>
                <a:cs typeface="Times New Roman" panose="02020603050405020304" pitchFamily="18" charset="0"/>
              </a:rPr>
              <a:t>Le cloud pro d'</a:t>
            </a:r>
            <a:r>
              <a:rPr lang="fr-FR" sz="2400" b="1" dirty="0" smtClean="0">
                <a:latin typeface="Times New Roman" panose="02020603050405020304" pitchFamily="18" charset="0"/>
                <a:cs typeface="Times New Roman" panose="02020603050405020304" pitchFamily="18" charset="0"/>
              </a:rPr>
              <a:t>Orange</a:t>
            </a:r>
            <a:r>
              <a:rPr lang="fr-FR" sz="2400" dirty="0" smtClean="0">
                <a:latin typeface="Times New Roman" panose="02020603050405020304" pitchFamily="18" charset="0"/>
                <a:cs typeface="Times New Roman" panose="02020603050405020304" pitchFamily="18" charset="0"/>
              </a:rPr>
              <a:t> donne accès à un catalogue d’applications informatiques utilisables en ligne. Pour aider les professionnels à utiliser au mieux son service, Orange a mis en place une assistance dédiée, et veille à proposer des logiciels adaptés aux besoins : e-mailing, veille appels d'offres, coordination de projets, vidéosurveillance, stockage local... Une vingtaine d'applications sont disponibles, certaines gratuitement, et les autres sont facturées mensuellement sans dépasser les 50€. Le cloud pro d'Orange est accessible aux titulaires d’un abonnement Internet Orange ou non Orange pour leurs besoins professionnels.</a:t>
            </a:r>
            <a:endParaRPr lang="fr-FR" sz="240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5</a:t>
            </a:fld>
            <a:endParaRPr lang="fr-FR" sz="2000" b="1" dirty="0">
              <a:solidFill>
                <a:schemeClr val="tx1"/>
              </a:solidFill>
            </a:endParaRPr>
          </a:p>
        </p:txBody>
      </p:sp>
      <p:pic>
        <p:nvPicPr>
          <p:cNvPr id="5" name="Image 4"/>
          <p:cNvPicPr>
            <a:picLocks noChangeAspect="1"/>
          </p:cNvPicPr>
          <p:nvPr/>
        </p:nvPicPr>
        <p:blipFill>
          <a:blip r:embed="rId2"/>
          <a:stretch>
            <a:fillRect/>
          </a:stretch>
        </p:blipFill>
        <p:spPr>
          <a:xfrm>
            <a:off x="2514529" y="1266465"/>
            <a:ext cx="7101030" cy="4910498"/>
          </a:xfrm>
          <a:prstGeom prst="rect">
            <a:avLst/>
          </a:prstGeom>
        </p:spPr>
      </p:pic>
      <p:sp>
        <p:nvSpPr>
          <p:cNvPr id="6" name="Titre 1"/>
          <p:cNvSpPr>
            <a:spLocks noGrp="1"/>
          </p:cNvSpPr>
          <p:nvPr>
            <p:ph type="title"/>
          </p:nvPr>
        </p:nvSpPr>
        <p:spPr>
          <a:xfrm>
            <a:off x="581020" y="222246"/>
            <a:ext cx="10884108" cy="720725"/>
          </a:xfrm>
        </p:spPr>
        <p:txBody>
          <a:bodyPr>
            <a:normAutofit fontScale="90000"/>
          </a:bodyPr>
          <a:lstStyle/>
          <a:p>
            <a:r>
              <a:rPr lang="fr-FR" b="1" dirty="0" smtClean="0">
                <a:solidFill>
                  <a:srgbClr val="0070C0"/>
                </a:solidFill>
                <a:latin typeface="Times New Roman" panose="02020603050405020304" pitchFamily="18" charset="0"/>
                <a:cs typeface="Times New Roman" panose="02020603050405020304" pitchFamily="18" charset="0"/>
              </a:rPr>
              <a:t>Que proposent les fournisseurs d'internet pro ?</a:t>
            </a:r>
            <a:endParaRPr lang="fr-FR"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6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81020" y="942971"/>
            <a:ext cx="10884108" cy="5133975"/>
          </a:xfrm>
        </p:spPr>
        <p:txBody>
          <a:bodyPr>
            <a:normAutofit/>
          </a:bodyPr>
          <a:lstStyle/>
          <a:p>
            <a:pPr marL="0" indent="0" algn="just">
              <a:lnSpc>
                <a:spcPct val="150000"/>
              </a:lnSpc>
              <a:buNone/>
            </a:pPr>
            <a:r>
              <a:rPr lang="fr-FR" sz="2400" dirty="0" smtClean="0">
                <a:latin typeface="Times New Roman" panose="02020603050405020304" pitchFamily="18" charset="0"/>
                <a:cs typeface="Times New Roman" panose="02020603050405020304" pitchFamily="18" charset="0"/>
              </a:rPr>
              <a:t>L'offre cloud proposée chez </a:t>
            </a:r>
            <a:r>
              <a:rPr lang="fr-FR" sz="2400" b="1" dirty="0" smtClean="0">
                <a:latin typeface="Times New Roman" panose="02020603050405020304" pitchFamily="18" charset="0"/>
                <a:cs typeface="Times New Roman" panose="02020603050405020304" pitchFamily="18" charset="0"/>
              </a:rPr>
              <a:t>SFR</a:t>
            </a:r>
            <a:r>
              <a:rPr lang="fr-FR" sz="2400" dirty="0" smtClean="0">
                <a:latin typeface="Times New Roman" panose="02020603050405020304" pitchFamily="18" charset="0"/>
                <a:cs typeface="Times New Roman" panose="02020603050405020304" pitchFamily="18" charset="0"/>
              </a:rPr>
              <a:t> se décline sous quatre formes : </a:t>
            </a:r>
          </a:p>
          <a:p>
            <a:pPr algn="just">
              <a:lnSpc>
                <a:spcPct val="150000"/>
              </a:lnSpc>
            </a:pPr>
            <a:r>
              <a:rPr lang="fr-FR" sz="2400" dirty="0" smtClean="0">
                <a:latin typeface="Times New Roman" panose="02020603050405020304" pitchFamily="18" charset="0"/>
                <a:cs typeface="Times New Roman" panose="02020603050405020304" pitchFamily="18" charset="0"/>
              </a:rPr>
              <a:t>la suite infrastructure (service d'hébergement de serveurs virtuels dans un environnement partagé), </a:t>
            </a:r>
          </a:p>
          <a:p>
            <a:pPr algn="just">
              <a:lnSpc>
                <a:spcPct val="150000"/>
              </a:lnSpc>
            </a:pPr>
            <a:r>
              <a:rPr lang="fr-FR" sz="2400" dirty="0" smtClean="0">
                <a:latin typeface="Times New Roman" panose="02020603050405020304" pitchFamily="18" charset="0"/>
                <a:cs typeface="Times New Roman" panose="02020603050405020304" pitchFamily="18" charset="0"/>
              </a:rPr>
              <a:t>la suite sécurité (service internet sécurisé, sécurité des terminaux et des réseaux), </a:t>
            </a:r>
          </a:p>
          <a:p>
            <a:pPr algn="just">
              <a:lnSpc>
                <a:spcPct val="150000"/>
              </a:lnSpc>
            </a:pPr>
            <a:r>
              <a:rPr lang="fr-FR" sz="2400" dirty="0" smtClean="0">
                <a:latin typeface="Times New Roman" panose="02020603050405020304" pitchFamily="18" charset="0"/>
                <a:cs typeface="Times New Roman" panose="02020603050405020304" pitchFamily="18" charset="0"/>
              </a:rPr>
              <a:t>la suite stockage (synchronisation et partage de fichiers avec SFR </a:t>
            </a:r>
            <a:r>
              <a:rPr lang="fr-FR" sz="2400" dirty="0" err="1" smtClean="0">
                <a:latin typeface="Times New Roman" panose="02020603050405020304" pitchFamily="18" charset="0"/>
                <a:cs typeface="Times New Roman" panose="02020603050405020304" pitchFamily="18" charset="0"/>
              </a:rPr>
              <a:t>Sync</a:t>
            </a:r>
            <a:r>
              <a:rPr lang="fr-FR" sz="2400" dirty="0" smtClean="0">
                <a:latin typeface="Times New Roman" panose="02020603050405020304" pitchFamily="18" charset="0"/>
                <a:cs typeface="Times New Roman" panose="02020603050405020304" pitchFamily="18" charset="0"/>
              </a:rPr>
              <a:t>), et </a:t>
            </a:r>
          </a:p>
          <a:p>
            <a:pPr algn="just">
              <a:lnSpc>
                <a:spcPct val="150000"/>
              </a:lnSpc>
            </a:pPr>
            <a:r>
              <a:rPr lang="fr-FR" sz="2400" dirty="0" smtClean="0">
                <a:latin typeface="Times New Roman" panose="02020603050405020304" pitchFamily="18" charset="0"/>
                <a:cs typeface="Times New Roman" panose="02020603050405020304" pitchFamily="18" charset="0"/>
              </a:rPr>
              <a:t>la suite entreprise (catalogue de la quinzaine d'applications disponibles). </a:t>
            </a:r>
            <a:endParaRPr lang="fr-FR" sz="240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6</a:t>
            </a:fld>
            <a:endParaRPr lang="fr-FR" sz="2000" b="1">
              <a:solidFill>
                <a:schemeClr val="tx1"/>
              </a:solidFill>
            </a:endParaRPr>
          </a:p>
        </p:txBody>
      </p:sp>
      <p:sp>
        <p:nvSpPr>
          <p:cNvPr id="5" name="Titre 1"/>
          <p:cNvSpPr>
            <a:spLocks noGrp="1"/>
          </p:cNvSpPr>
          <p:nvPr>
            <p:ph type="title"/>
          </p:nvPr>
        </p:nvSpPr>
        <p:spPr>
          <a:xfrm>
            <a:off x="581020" y="222246"/>
            <a:ext cx="10884108" cy="720725"/>
          </a:xfrm>
        </p:spPr>
        <p:txBody>
          <a:bodyPr>
            <a:normAutofit fontScale="90000"/>
          </a:bodyPr>
          <a:lstStyle/>
          <a:p>
            <a:r>
              <a:rPr lang="fr-FR" b="1" dirty="0" smtClean="0">
                <a:solidFill>
                  <a:srgbClr val="0070C0"/>
                </a:solidFill>
                <a:latin typeface="Times New Roman" panose="02020603050405020304" pitchFamily="18" charset="0"/>
                <a:cs typeface="Times New Roman" panose="02020603050405020304" pitchFamily="18" charset="0"/>
              </a:rPr>
              <a:t>Que proposent les fournisseurs d'internet pro ?</a:t>
            </a:r>
            <a:endParaRPr lang="fr-FR" dirty="0">
              <a:solidFill>
                <a:srgbClr val="0070C0"/>
              </a:solidFill>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812" y="1525419"/>
            <a:ext cx="6941521" cy="4551527"/>
          </a:xfrm>
          <a:prstGeom prst="rect">
            <a:avLst/>
          </a:prstGeom>
        </p:spPr>
      </p:pic>
    </p:spTree>
    <p:extLst>
      <p:ext uri="{BB962C8B-B14F-4D97-AF65-F5344CB8AC3E}">
        <p14:creationId xmlns:p14="http://schemas.microsoft.com/office/powerpoint/2010/main" val="387113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738" y="413545"/>
            <a:ext cx="12006262" cy="859631"/>
          </a:xfrm>
        </p:spPr>
        <p:txBody>
          <a:bodyPr>
            <a:no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Comment récupérer mes données en cas de résiliation ?</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528763"/>
            <a:ext cx="10515600" cy="4572000"/>
          </a:xfrm>
        </p:spPr>
        <p:txBody>
          <a:bodyPr>
            <a:normAutofit fontScale="92500"/>
          </a:bodyPr>
          <a:lstStyle/>
          <a:p>
            <a:pPr algn="just">
              <a:lnSpc>
                <a:spcPct val="150000"/>
              </a:lnSpc>
            </a:pPr>
            <a:r>
              <a:rPr lang="fr-FR" dirty="0" smtClean="0">
                <a:latin typeface="Times New Roman" panose="02020603050405020304" pitchFamily="18" charset="0"/>
                <a:cs typeface="Times New Roman" panose="02020603050405020304" pitchFamily="18" charset="0"/>
              </a:rPr>
              <a:t>Si vous souhaitez résilier une application ou un logiciel de votre cloud, il est généralement possible de le faire directement via votre compte. Vous pourrez récupérer vos données dans un délai souvent égal à six mois.</a:t>
            </a:r>
          </a:p>
          <a:p>
            <a:pPr algn="just">
              <a:lnSpc>
                <a:spcPct val="150000"/>
              </a:lnSpc>
            </a:pPr>
            <a:r>
              <a:rPr lang="fr-FR" dirty="0" smtClean="0">
                <a:latin typeface="Times New Roman" panose="02020603050405020304" pitchFamily="18" charset="0"/>
                <a:cs typeface="Times New Roman" panose="02020603050405020304" pitchFamily="18" charset="0"/>
              </a:rPr>
              <a:t>Par contre, si vous faites une demande de résiliation du service cloud, il faudra anticiper sa fermeture. Il est en effet possible que le fournisseur supprime vos données au moment de la prise en compte de votre résiliation, sans vous laisser de délai pour récupérer vos fichiers.</a:t>
            </a: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7</a:t>
            </a:fld>
            <a:endParaRPr lang="fr-FR" sz="2000" b="1">
              <a:solidFill>
                <a:schemeClr val="tx1"/>
              </a:solidFill>
            </a:endParaRPr>
          </a:p>
        </p:txBody>
      </p:sp>
    </p:spTree>
    <p:extLst>
      <p:ext uri="{BB962C8B-B14F-4D97-AF65-F5344CB8AC3E}">
        <p14:creationId xmlns:p14="http://schemas.microsoft.com/office/powerpoint/2010/main" val="121104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3898" y="107944"/>
            <a:ext cx="10515600" cy="1325563"/>
          </a:xfrm>
        </p:spPr>
        <p:txBody>
          <a:bodyPr>
            <a:normAutofit/>
          </a:bodyPr>
          <a:lstStyle/>
          <a:p>
            <a:pPr algn="ctr"/>
            <a:r>
              <a:rPr lang="fr-FR" b="1" dirty="0" smtClean="0">
                <a:solidFill>
                  <a:srgbClr val="0070C0"/>
                </a:solidFill>
                <a:latin typeface="Times New Roman" panose="02020603050405020304" pitchFamily="18" charset="0"/>
                <a:cs typeface="Times New Roman" panose="02020603050405020304" pitchFamily="18" charset="0"/>
              </a:rPr>
              <a:t>Les avantages du Cloud Computing pour les entreprises</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590673"/>
            <a:ext cx="10515600" cy="4586290"/>
          </a:xfrm>
        </p:spPr>
        <p:txBody>
          <a:bodyPr/>
          <a:lstStyle/>
          <a:p>
            <a:pPr algn="just">
              <a:lnSpc>
                <a:spcPct val="150000"/>
              </a:lnSpc>
            </a:pPr>
            <a:r>
              <a:rPr lang="fr-FR" dirty="0" smtClean="0">
                <a:latin typeface="Times New Roman" panose="02020603050405020304" pitchFamily="18" charset="0"/>
                <a:cs typeface="Times New Roman" panose="02020603050405020304" pitchFamily="18" charset="0"/>
              </a:rPr>
              <a:t>Nombreux sont les avantages pour une entreprise, à considérer les applications disponibles sous la forme d’abonnements. Nous sommes de plus en plus loin à présent des logiciels que l’on installe sur des PC / Mac et dont on paie une licence coûteuse. L’ère est à la location plutôt que l’achat, en voici quelques raisons.</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8</a:t>
            </a:fld>
            <a:endParaRPr lang="fr-FR" sz="2000" b="1" dirty="0">
              <a:solidFill>
                <a:schemeClr val="tx1"/>
              </a:solidFill>
            </a:endParaRPr>
          </a:p>
        </p:txBody>
      </p:sp>
      <p:pic>
        <p:nvPicPr>
          <p:cNvPr id="6" name="Image 5"/>
          <p:cNvPicPr>
            <a:picLocks noChangeAspect="1"/>
          </p:cNvPicPr>
          <p:nvPr/>
        </p:nvPicPr>
        <p:blipFill>
          <a:blip r:embed="rId3"/>
          <a:stretch>
            <a:fillRect/>
          </a:stretch>
        </p:blipFill>
        <p:spPr>
          <a:xfrm>
            <a:off x="1104900" y="4886324"/>
            <a:ext cx="9753600" cy="1897063"/>
          </a:xfrm>
          <a:prstGeom prst="rect">
            <a:avLst/>
          </a:prstGeom>
        </p:spPr>
      </p:pic>
    </p:spTree>
    <p:extLst>
      <p:ext uri="{BB962C8B-B14F-4D97-AF65-F5344CB8AC3E}">
        <p14:creationId xmlns:p14="http://schemas.microsoft.com/office/powerpoint/2010/main" val="960526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5313" y="222251"/>
            <a:ext cx="10515600" cy="749300"/>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Amélioration de votre organisation</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971552"/>
            <a:ext cx="10515600" cy="5205412"/>
          </a:xfrm>
        </p:spPr>
        <p:txBody>
          <a:bodyPr>
            <a:normAutofit fontScale="92500"/>
          </a:bodyPr>
          <a:lstStyle/>
          <a:p>
            <a:pPr marL="0" indent="0" algn="just">
              <a:lnSpc>
                <a:spcPct val="150000"/>
              </a:lnSpc>
              <a:buNone/>
            </a:pPr>
            <a:r>
              <a:rPr lang="fr-FR" sz="2600" dirty="0" smtClean="0">
                <a:latin typeface="Times New Roman" panose="02020603050405020304" pitchFamily="18" charset="0"/>
                <a:cs typeface="Times New Roman" panose="02020603050405020304" pitchFamily="18" charset="0"/>
              </a:rPr>
              <a:t>La productivité d’une entreprise dépend en grande partie de l’organisation de ses processus métiers et de ses outils applicatifs et chaque outil doit idéalement s’adapter aux besoins des utilisateurs. Nous retrouvons logiquement ces deux avantages :</a:t>
            </a:r>
          </a:p>
          <a:p>
            <a:pPr algn="just">
              <a:lnSpc>
                <a:spcPct val="150000"/>
              </a:lnSpc>
            </a:pPr>
            <a:r>
              <a:rPr lang="fr-FR" sz="2600" dirty="0" smtClean="0">
                <a:latin typeface="Times New Roman" panose="02020603050405020304" pitchFamily="18" charset="0"/>
                <a:cs typeface="Times New Roman" panose="02020603050405020304" pitchFamily="18" charset="0"/>
              </a:rPr>
              <a:t>optimisation de votre organisation, de votre méthodologie et de vos procédures</a:t>
            </a:r>
          </a:p>
          <a:p>
            <a:pPr algn="just">
              <a:lnSpc>
                <a:spcPct val="150000"/>
              </a:lnSpc>
            </a:pPr>
            <a:r>
              <a:rPr lang="fr-FR" sz="2600" dirty="0" smtClean="0">
                <a:latin typeface="Times New Roman" panose="02020603050405020304" pitchFamily="18" charset="0"/>
                <a:cs typeface="Times New Roman" panose="02020603050405020304" pitchFamily="18" charset="0"/>
              </a:rPr>
              <a:t>chaque type d’utilisateur peut avoir ses propres fonctionnalités</a:t>
            </a:r>
          </a:p>
          <a:p>
            <a:pPr algn="just">
              <a:lnSpc>
                <a:spcPct val="150000"/>
              </a:lnSpc>
            </a:pPr>
            <a:r>
              <a:rPr lang="fr-FR" sz="2600" dirty="0" smtClean="0">
                <a:latin typeface="Times New Roman" panose="02020603050405020304" pitchFamily="18" charset="0"/>
                <a:cs typeface="Times New Roman" panose="02020603050405020304" pitchFamily="18" charset="0"/>
              </a:rPr>
              <a:t>La conception d’outils est ainsi intimement liée à l’accompagnement au changement.</a:t>
            </a:r>
          </a:p>
          <a:p>
            <a:endParaRPr lang="fr-FR" dirty="0"/>
          </a:p>
        </p:txBody>
      </p:sp>
      <p:sp>
        <p:nvSpPr>
          <p:cNvPr id="4" name="Espace réservé du numéro de diapositive 3"/>
          <p:cNvSpPr>
            <a:spLocks noGrp="1"/>
          </p:cNvSpPr>
          <p:nvPr>
            <p:ph type="sldNum" sz="quarter" idx="12"/>
          </p:nvPr>
        </p:nvSpPr>
        <p:spPr/>
        <p:txBody>
          <a:bodyPr/>
          <a:lstStyle/>
          <a:p>
            <a:fld id="{9FFAFCBE-92EB-4C8A-B473-B7A1ACD3EBB1}" type="slidenum">
              <a:rPr lang="fr-FR" sz="2000" b="1" smtClean="0">
                <a:solidFill>
                  <a:schemeClr val="tx1"/>
                </a:solidFill>
              </a:rPr>
              <a:t>9</a:t>
            </a:fld>
            <a:endParaRPr lang="fr-FR" sz="2000" b="1">
              <a:solidFill>
                <a:schemeClr val="tx1"/>
              </a:solidFill>
            </a:endParaRPr>
          </a:p>
        </p:txBody>
      </p:sp>
    </p:spTree>
    <p:extLst>
      <p:ext uri="{BB962C8B-B14F-4D97-AF65-F5344CB8AC3E}">
        <p14:creationId xmlns:p14="http://schemas.microsoft.com/office/powerpoint/2010/main" val="564150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2208</Words>
  <Application>Microsoft Office PowerPoint</Application>
  <PresentationFormat>Grand écran</PresentationFormat>
  <Paragraphs>140</Paragraphs>
  <Slides>29</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Calibri</vt:lpstr>
      <vt:lpstr>Calibri Light</vt:lpstr>
      <vt:lpstr>Gabriola</vt:lpstr>
      <vt:lpstr>Times New Roman</vt:lpstr>
      <vt:lpstr>Thème Office</vt:lpstr>
      <vt:lpstr>Le Cloud Computing  et les Entreprises</vt:lpstr>
      <vt:lpstr>Définition</vt:lpstr>
      <vt:lpstr>Pourquoi un Cloud pour mon entreprise ?</vt:lpstr>
      <vt:lpstr>Que proposent les fournisseurs d'internet pro ?</vt:lpstr>
      <vt:lpstr>Que proposent les fournisseurs d'internet pro ?</vt:lpstr>
      <vt:lpstr>Que proposent les fournisseurs d'internet pro ?</vt:lpstr>
      <vt:lpstr>Comment récupérer mes données en cas de résiliation ?</vt:lpstr>
      <vt:lpstr>Les avantages du Cloud Computing pour les entreprises</vt:lpstr>
      <vt:lpstr>Amélioration de votre organisation</vt:lpstr>
      <vt:lpstr>Maîtrise des budgets et diminution des coûts</vt:lpstr>
      <vt:lpstr>Gain de temps</vt:lpstr>
      <vt:lpstr>Accessibilité optimisée</vt:lpstr>
      <vt:lpstr>Meilleure gestion de la sécurité</vt:lpstr>
      <vt:lpstr>Évolution et innovation continue</vt:lpstr>
      <vt:lpstr>Sécurité Cloud</vt:lpstr>
      <vt:lpstr>Sécurité Cloud</vt:lpstr>
      <vt:lpstr>Sécurité Cloud</vt:lpstr>
      <vt:lpstr>Sécurité Cloud</vt:lpstr>
      <vt:lpstr>Sécurité Cloud</vt:lpstr>
      <vt:lpstr>Sécurité Cloud</vt:lpstr>
      <vt:lpstr>Sécurité Cloud</vt:lpstr>
      <vt:lpstr>Sécurité Cloud</vt:lpstr>
      <vt:lpstr>Sécurité Cloud</vt:lpstr>
      <vt:lpstr>Sécurité Cloud</vt:lpstr>
      <vt:lpstr>Sécurité Cloud</vt:lpstr>
      <vt:lpstr>Sécurité Cloud</vt:lpstr>
      <vt:lpstr>Sécurité Cloud</vt:lpstr>
      <vt:lpstr>Sécurité Cloud</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Cloud Computing  et les Entreprises</dc:title>
  <dc:creator>am med</dc:creator>
  <cp:lastModifiedBy>Utilisateur Windows</cp:lastModifiedBy>
  <cp:revision>17</cp:revision>
  <dcterms:created xsi:type="dcterms:W3CDTF">2018-10-20T20:27:43Z</dcterms:created>
  <dcterms:modified xsi:type="dcterms:W3CDTF">2019-11-04T21:10:19Z</dcterms:modified>
</cp:coreProperties>
</file>