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62" r:id="rId3"/>
    <p:sldId id="287" r:id="rId4"/>
    <p:sldId id="288" r:id="rId5"/>
    <p:sldId id="289" r:id="rId6"/>
    <p:sldId id="291" r:id="rId7"/>
    <p:sldId id="282" r:id="rId8"/>
    <p:sldId id="290" r:id="rId9"/>
    <p:sldId id="283" r:id="rId10"/>
    <p:sldId id="284" r:id="rId11"/>
    <p:sldId id="292" r:id="rId12"/>
    <p:sldId id="295" r:id="rId13"/>
    <p:sldId id="285" r:id="rId14"/>
    <p:sldId id="293" r:id="rId15"/>
    <p:sldId id="294" r:id="rId16"/>
    <p:sldId id="298" r:id="rId17"/>
    <p:sldId id="296" r:id="rId18"/>
    <p:sldId id="297" r:id="rId19"/>
    <p:sldId id="257" r:id="rId20"/>
    <p:sldId id="258" r:id="rId21"/>
    <p:sldId id="259" r:id="rId22"/>
    <p:sldId id="260" r:id="rId23"/>
    <p:sldId id="261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9" r:id="rId38"/>
    <p:sldId id="280" r:id="rId39"/>
    <p:sldId id="299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34" autoAdjust="0"/>
  </p:normalViewPr>
  <p:slideViewPr>
    <p:cSldViewPr snapToGrid="0">
      <p:cViewPr varScale="1">
        <p:scale>
          <a:sx n="52" d="100"/>
          <a:sy n="52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5FCD-E2AA-40C9-9559-73DDEF9FA7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6BA12-19E7-411D-BD78-70E61D4F1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86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28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3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47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23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51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963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30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472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42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6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27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51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94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946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3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6BA12-19E7-411D-BD78-70E61D4F179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9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7DF8-38D6-4070-BF7C-0ABFAE124DD2}" type="datetime1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4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F23B-E802-4E9D-B377-68D2514A5E68}" type="datetime1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2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E05C-429F-4A93-A252-779128FD6428}" type="datetime1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4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5768-5500-4367-BC60-EE778C5949EC}" type="datetime1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95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7A06-1EF6-47B2-B782-0DE97FA84913}" type="datetime1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5F32-B7E4-4F5F-A170-1E173AC62B52}" type="datetime1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37AF-49BF-4E49-8D27-215D321CD58B}" type="datetime1">
              <a:rPr lang="fr-FR" smtClean="0"/>
              <a:t>20/10/2019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2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F6B4-DC13-4D57-9CFE-985BB222064A}" type="datetime1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7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498-7A91-41E1-861E-5773439D0820}" type="datetime1">
              <a:rPr lang="fr-FR" smtClean="0"/>
              <a:t>20/10/2019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32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2D16-92C8-405A-A7DD-D2296D15382F}" type="datetime1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33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1675-B525-4A98-A960-C77E5CA69952}" type="datetime1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DD368-AE07-4E9E-96A8-96467BB91543}" type="datetime1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EE62-DD3B-4C44-B549-7B9716AC1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31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81150" y="6267450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2019-2020</a:t>
            </a:r>
            <a:endParaRPr lang="fr-F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8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9904" y="265734"/>
            <a:ext cx="10515600" cy="688423"/>
          </a:xfrm>
        </p:spPr>
        <p:txBody>
          <a:bodyPr>
            <a:no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services du Cloud Computing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6348" y="1411357"/>
            <a:ext cx="10995991" cy="47656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(SaaS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as a Service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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modèle économique de consommation des applications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abonnement à un logiciel plutôt que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l'achat d'une licence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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N’est pas dédié à un type d’utilisateur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spécifique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10</a:t>
            </a:fld>
            <a:endParaRPr lang="fr-FR" sz="2000" b="1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591" y="1133544"/>
            <a:ext cx="1374913" cy="11228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67" y="1513814"/>
            <a:ext cx="2196133" cy="5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9904" y="1123950"/>
            <a:ext cx="10793896" cy="505301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(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(Platform as a Service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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à disposition d’un environnement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et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d’exploitation de logiciels sur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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utilisées : le basculement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-over),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répartition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charge (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load-balancing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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Dédié aux développeurs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J2EE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11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59904" y="265734"/>
            <a:ext cx="10515600" cy="688423"/>
          </a:xfrm>
        </p:spPr>
        <p:txBody>
          <a:bodyPr>
            <a:no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services du Cloud Computing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00" y="944562"/>
            <a:ext cx="2417279" cy="130333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5" y="4591049"/>
            <a:ext cx="2314575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9904" y="1123950"/>
            <a:ext cx="10793896" cy="5232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(IaaS)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 (Infrastructure as a Service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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à disposition d’une infrastructure matérielle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Capacité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stockage illimitée, puissance de calcul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inégalée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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plateforme, où qu'elle soit, est exécutée par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machines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virtuelles et les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ressources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peuvent être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allouées et 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-libérées à la demande, sans interruption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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Dédié aux ingénieurs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réseau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12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59904" y="265734"/>
            <a:ext cx="10515600" cy="688423"/>
          </a:xfrm>
        </p:spPr>
        <p:txBody>
          <a:bodyPr>
            <a:no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services du Cloud Computing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123950"/>
            <a:ext cx="2219325" cy="1371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150" y="1457324"/>
            <a:ext cx="213359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74625"/>
            <a:ext cx="10515600" cy="987425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différentes solutions de Cloud </a:t>
            </a:r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4850" y="1368425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Dédié au grand public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Privé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Dédiés aux besoins propres d'une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seule entreprise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Combinaison des plusieurs cloud (public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privé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13</a:t>
            </a:fld>
            <a:endParaRPr lang="fr-FR" sz="2000" b="1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1" y="1162050"/>
            <a:ext cx="3257550" cy="23431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50" y="2190750"/>
            <a:ext cx="2476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0550" y="288925"/>
            <a:ext cx="10515600" cy="708025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Exemples</a:t>
            </a:r>
            <a:endParaRPr lang="fr-F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: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Icloud</a:t>
            </a:r>
          </a:p>
          <a:p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: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Platform</a:t>
            </a: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14</a:t>
            </a:fld>
            <a:endParaRPr lang="fr-FR" sz="2000" b="1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903288"/>
            <a:ext cx="2590800" cy="22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2450" y="269875"/>
            <a:ext cx="10515600" cy="835025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</a:t>
            </a:r>
            <a:endParaRPr lang="fr-F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251450"/>
          </a:xfrm>
        </p:spPr>
        <p:txBody>
          <a:bodyPr/>
          <a:lstStyle/>
          <a:p>
            <a:endParaRPr lang="fr-F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puissance de calcul et de stockage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demande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L'optimiser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coûts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Fonction de la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durée 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l'utilisation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rendu et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nécessite 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aucun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investissement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préalable (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homme ou machine)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15</a:t>
            </a:fld>
            <a:endParaRPr lang="fr-FR" sz="2000" b="1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104900"/>
            <a:ext cx="2076450" cy="1981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3600450"/>
            <a:ext cx="2233613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2450" y="269875"/>
            <a:ext cx="10515600" cy="835025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</a:t>
            </a:r>
            <a:endParaRPr lang="fr-F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251450"/>
          </a:xfrm>
        </p:spPr>
        <p:txBody>
          <a:bodyPr/>
          <a:lstStyle/>
          <a:p>
            <a:endParaRPr lang="fr-F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évolutifs et support des montées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 charges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Elasticité du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nuage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Fiabilité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services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Infrastructures 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performantes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possédant des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politiques 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efficaces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tolérance aux pannes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16</a:t>
            </a:fld>
            <a:endParaRPr lang="fr-FR" sz="2000" b="1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907" y="873125"/>
            <a:ext cx="2457450" cy="2133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1" y="3505200"/>
            <a:ext cx="3014662" cy="19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4350" y="1104900"/>
            <a:ext cx="11258550" cy="542925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sécurisation de l'accès à l'application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Risque d'attaque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violations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confidentialité.</a:t>
            </a:r>
          </a:p>
          <a:p>
            <a:pPr algn="just">
              <a:lnSpc>
                <a:spcPct val="12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entreprises perdent la maîtrise de l'implantation de leurs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données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ainsi que du cycle de vie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applications.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d'un service de cloud computing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devient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dépendant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qualité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réseau pour accéder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à ce service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Aucun fournisseur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service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ne peut garantir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disponibilité de 100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17</a:t>
            </a:fld>
            <a:endParaRPr lang="fr-FR" sz="2000" b="1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52450" y="269875"/>
            <a:ext cx="10515600" cy="835025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Inconvénients </a:t>
            </a:r>
            <a:endParaRPr lang="fr-F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674688"/>
            <a:ext cx="1971675" cy="16113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651" y="2431256"/>
            <a:ext cx="2114549" cy="17597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112" y="4336256"/>
            <a:ext cx="2357438" cy="20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11747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Critiques</a:t>
            </a:r>
            <a:endParaRPr lang="fr-F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800100"/>
            <a:ext cx="10439400" cy="57721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</a:t>
            </a:r>
            <a:r>
              <a:rPr lang="fr-F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Stallman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(Militant du</a:t>
            </a:r>
            <a:b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logiciel libre à l’origine du projet GNU),</a:t>
            </a:r>
            <a:b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l'informatique dans le nuage « est un</a:t>
            </a:r>
            <a:b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piège », ses utilisateurs perdant le contrôle</a:t>
            </a:r>
            <a:b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leurs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Selon 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Larry Ellison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Fondateur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d’Oracle) il s’agit d’un concept</a:t>
            </a:r>
            <a:b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publicitaire sans intérêt :</a:t>
            </a:r>
            <a:b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Phénomène de mode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1600" b="1" smtClean="0">
                <a:solidFill>
                  <a:schemeClr val="tx1"/>
                </a:solidFill>
              </a:rPr>
              <a:t>18</a:t>
            </a:fld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0" y="333375"/>
            <a:ext cx="2609850" cy="3352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4248150"/>
            <a:ext cx="4833938" cy="21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8612" y="422280"/>
            <a:ext cx="11672887" cy="649288"/>
          </a:xfrm>
        </p:spPr>
        <p:txBody>
          <a:bodyPr>
            <a:no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solutions open source du Cloud Computing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62" y="828674"/>
            <a:ext cx="11187113" cy="642937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 </a:t>
            </a: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JDN: l’économie 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demain dans sa parution du 12/06/2013 avait </a:t>
            </a: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signifié que :  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 le Cloud n’est pas la chasse gardée des solutions propriétaires </a:t>
            </a: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effet plusieurs 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de Cloud Computing open source ont émergées dans le domaine </a:t>
            </a: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Cloud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FR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Eucalyptus</a:t>
            </a:r>
            <a:br>
              <a:rPr lang="fr-FR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</a:t>
            </a:r>
            <a:br>
              <a:rPr lang="fr-FR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Niftyname</a:t>
            </a:r>
            <a:r>
              <a:rPr lang="fr-FR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Nimbus</a:t>
            </a:r>
            <a:br>
              <a:rPr lang="fr-FR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Stratuslab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19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9057"/>
            <a:ext cx="10515600" cy="838207"/>
          </a:xfrm>
        </p:spPr>
        <p:txBody>
          <a:bodyPr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895350"/>
            <a:ext cx="11091863" cy="5662613"/>
          </a:xfrm>
        </p:spPr>
        <p:txBody>
          <a:bodyPr>
            <a:normAutofit fontScale="47500" lnSpcReduction="20000"/>
          </a:bodyPr>
          <a:lstStyle/>
          <a:p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Historique </a:t>
            </a:r>
          </a:p>
          <a:p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Définitions</a:t>
            </a:r>
          </a:p>
          <a:p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services du Cloud Computing</a:t>
            </a:r>
          </a:p>
          <a:p>
            <a:pPr lvl="1"/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</a:p>
          <a:p>
            <a:pPr lvl="1"/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</a:p>
          <a:p>
            <a:pPr lvl="1"/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</a:p>
          <a:p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différentes solutions de Cloud </a:t>
            </a:r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pPr lvl="1"/>
            <a: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Cloud </a:t>
            </a:r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Privé</a:t>
            </a:r>
          </a:p>
          <a:p>
            <a:pPr lvl="1"/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Cloud Hybride</a:t>
            </a:r>
          </a:p>
          <a:p>
            <a:pPr lvl="1"/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Cloud Public</a:t>
            </a:r>
            <a: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Exemples</a:t>
            </a:r>
          </a:p>
          <a:p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Avantages et Inconvénients </a:t>
            </a:r>
          </a:p>
          <a:p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Critiques</a:t>
            </a:r>
          </a:p>
          <a:p>
            <a: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solutions open source du Cloud </a:t>
            </a:r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plateformes du Cloud Computing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2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487" y="300038"/>
            <a:ext cx="11558587" cy="632936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51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Eucalyptus</a:t>
            </a:r>
            <a:endParaRPr lang="fr-FR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recherche de l’université de Californie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Plate-forme Cloud open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est intégrée dans Ubuntu Server et Debian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Ecrite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C, Java et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Python,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Permet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créer des Cloud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(Infrastructure as a service) de type privé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hybride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supporte des machines virtuelles Linux ainsi que les hyperviseurs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KVM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EC2 d’Amazon, S3,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EBS et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également une version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propriétaire commercialisée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la société Eucalyptus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Il apporte des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supplémentaires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 le support de VMware, celui des machines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virtuelles Windows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l’intégration SAN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avantages de ce logiciel open source pour le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privé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notamment une évolutivité très efficace, une organisation agile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20</a:t>
            </a:fld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913" y="342900"/>
            <a:ext cx="11244262" cy="58340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3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Plateforme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purement open source permet de déployer des Cloud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privés, hybrides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publics.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Ecrite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C++, Ruby et Shell, elle supporte les hyperviseurs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KVM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VMware.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Eucalyptus, elle permet de s’interfacer avec le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d’Amazon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EC2.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est publié sous licence Apache 2.0.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ailleurs,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OpenNebula est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soutenu par le projet européen Reservoir, qui propose une architecture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complète pour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gestion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datacenters et la création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cloud.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21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63" y="300038"/>
            <a:ext cx="11058525" cy="5876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endParaRPr lang="fr-FR" sz="32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Créé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juillet 2010 par la Nasa et l’hébergeur américain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Rackspace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projet purement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vise à fournir des solutions pour tous les types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nuages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étant simple à mettre en œuvre, hautement évolutive et riche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fonctionnalités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système d'exploitation nuage qui contrôle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grandes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surfaces de calcul, de stockage et les ressources réseau à travers un centre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données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 tout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géré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un tableau de bord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22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2925" y="371475"/>
            <a:ext cx="11144249" cy="580548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3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Niftyname</a:t>
            </a:r>
            <a:endParaRPr lang="fr-FR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Projet </a:t>
            </a:r>
            <a:r>
              <a:rPr lang="fr-FR" sz="3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d’origine </a:t>
            </a: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français, </a:t>
            </a:r>
            <a:r>
              <a:rPr lang="fr-FR" sz="3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 plate-forme </a:t>
            </a:r>
            <a:r>
              <a:rPr lang="fr-FR" sz="3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Niftyname</a:t>
            </a:r>
            <a:r>
              <a:rPr lang="fr-FR" sz="3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 été </a:t>
            </a: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crée </a:t>
            </a:r>
            <a:r>
              <a:rPr lang="fr-FR" sz="3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 l’hébergeur </a:t>
            </a:r>
            <a:r>
              <a:rPr lang="fr-FR" sz="3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Ielo</a:t>
            </a: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Elle </a:t>
            </a:r>
            <a:r>
              <a:rPr lang="fr-FR" sz="3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est diffusée sous licence GPLv3. </a:t>
            </a:r>
            <a:endParaRPr lang="fr-FR" sz="31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Articulée </a:t>
            </a:r>
            <a:r>
              <a:rPr lang="fr-FR" sz="3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autour d’un système de gestion écrit </a:t>
            </a: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 Python</a:t>
            </a:r>
            <a:r>
              <a:rPr lang="fr-FR" sz="3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endParaRPr lang="fr-FR" sz="31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elle </a:t>
            </a:r>
            <a:r>
              <a:rPr lang="fr-FR" sz="3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supporte l’hyperviseur KVM </a:t>
            </a:r>
            <a:endParaRPr lang="fr-FR" sz="31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Permet </a:t>
            </a:r>
            <a:r>
              <a:rPr lang="fr-FR" sz="3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 créer des machines </a:t>
            </a: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virtuelles </a:t>
            </a:r>
            <a:r>
              <a:rPr lang="fr-FR" sz="3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Windows, Linux, BSD et Solaris. </a:t>
            </a:r>
            <a:endParaRPr lang="fr-FR" sz="31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Elle </a:t>
            </a:r>
            <a:r>
              <a:rPr lang="fr-FR" sz="3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sait également gérer les fonctionnalités </a:t>
            </a: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 stockage </a:t>
            </a:r>
            <a:r>
              <a:rPr lang="fr-FR" sz="3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 de réseaux associés à </a:t>
            </a:r>
            <a:r>
              <a:rPr lang="fr-FR" sz="3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ces machines.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23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638" y="442912"/>
            <a:ext cx="11129962" cy="597217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fr-FR" sz="3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Nimbus</a:t>
            </a:r>
            <a:endParaRPr lang="fr-FR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monde de la recherche, Nimbus permet de déployer un Cloud de type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Diffusée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 licence Apache 2.0, cette plate-forme supporte les hyperviseurs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KVM, et peut s’interfacer avec le Cloud d’Amazon, EC2.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associée à autre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projet, baptisé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Cumulus, qui permet de déployer des services de stockage en Cloud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compatible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le service Amazon S3.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Nimbus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été déployé, entre autres, par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réseau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d’universités américaines qui proposent des Cloud en libre accès pour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projets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recherche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24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2925" y="400050"/>
            <a:ext cx="11144250" cy="607218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35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Stratuslab</a:t>
            </a:r>
            <a:endParaRPr lang="fr-FR" sz="35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</a:t>
            </a:r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StratusLab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d’une collaboration académique informelle en 2008, cofinancé par la Commission Européenne afin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laborer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plateforme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sur infrastructure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pPr algn="just">
              <a:lnSpc>
                <a:spcPct val="150000"/>
              </a:lnSpc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Maintenant </a:t>
            </a:r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StratusLab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une collaboration ouverte des instituts (</a:t>
            </a:r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CNRSSixSQ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GRNET, et TCD) et les personnes continuent à évaluer le logiciel. </a:t>
            </a:r>
            <a:endParaRPr lang="fr-F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StratusLab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fournit des fonctionnalités pour la gestion dynamique des ressources typiques de calcul d'un nuage IaaS. </a:t>
            </a:r>
            <a:endParaRPr lang="fr-F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fournit également des fonctionnalités supplémentaires pour simplifier la gestion de l'image et la fédération du nuage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25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638" y="371474"/>
            <a:ext cx="11187112" cy="61007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fr-FR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cinq grandes caractéristiques et bénéfices du </a:t>
            </a:r>
            <a:r>
              <a:rPr lang="fr-FR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Cloud: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Élasticité des ressources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accès simple via le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réseau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couts contrôlés grâce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mutualisation des ressources et aux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effets d’échelles 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SI plus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facturation à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l’usage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26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4850" y="925513"/>
            <a:ext cx="10820400" cy="495300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PLATES FORMES DU CLOUD COMPUTING</a:t>
            </a:r>
            <a:br>
              <a:rPr lang="fr-FR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3900" y="1619250"/>
            <a:ext cx="10801350" cy="45386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le Cloud Computing</a:t>
            </a:r>
          </a:p>
          <a:p>
            <a:pPr algn="just">
              <a:lnSpc>
                <a:spcPct val="150000"/>
              </a:lnSpc>
            </a:pP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et le Cloud Computing</a:t>
            </a:r>
          </a:p>
          <a:p>
            <a:pPr algn="just">
              <a:lnSpc>
                <a:spcPct val="150000"/>
              </a:lnSpc>
            </a:pP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plateforme Windows Azure de Microsoft</a:t>
            </a:r>
          </a:p>
          <a:p>
            <a:pPr algn="just">
              <a:lnSpc>
                <a:spcPct val="150000"/>
              </a:lnSpc>
            </a:pP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plateforme </a:t>
            </a:r>
            <a:r>
              <a:rPr lang="fr-F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Manjrasoft-Aneka</a:t>
            </a:r>
            <a:endParaRPr lang="fr-F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Apps Engine</a:t>
            </a:r>
            <a:endParaRPr lang="fr-FR" sz="3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27</a:t>
            </a:fld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2450" y="495300"/>
            <a:ext cx="11049000" cy="58610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35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  <a:r>
              <a:rPr lang="fr-FR" sz="3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le Cloud Computing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accélère le développement et le déploiement d’application ; Entièrement basée dans le Cloud, cette plateforme client permet de :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Créer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rapidement des applications personnalisées, par clics ou par code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onnecter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 grâce à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puissantes API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Déployer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n’importe quelle application et y accéder depuis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Démarrer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plus de 2000 applications sur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AppExchange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28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6750" y="209549"/>
            <a:ext cx="10877550" cy="651192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4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fr-FR" sz="4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le Cloud </a:t>
            </a:r>
            <a:r>
              <a:rPr lang="fr-FR" sz="4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Amazone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offre une plateforme d’informatique en nuage flexible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évolutive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à coût peu élevé pour des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entreprises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toutes tailles à travers le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monde. AWS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donne accès à une plateforme technologique fiable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sécurisée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avantages </a:t>
            </a: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l’utilisation 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cette plateforme sont les suivants </a:t>
            </a: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Paiement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l’utilisation </a:t>
            </a:r>
            <a:endParaRPr lang="fr-FR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évolutif </a:t>
            </a:r>
          </a:p>
          <a:p>
            <a:pPr algn="just">
              <a:lnSpc>
                <a:spcPct val="170000"/>
              </a:lnSpc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pPr algn="just">
              <a:lnSpc>
                <a:spcPct val="170000"/>
              </a:lnSpc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simplicité d’utilisation</a:t>
            </a:r>
            <a:endParaRPr lang="fr-FR" sz="3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29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-9524"/>
            <a:ext cx="10515600" cy="961141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Historique</a:t>
            </a:r>
            <a:endParaRPr lang="fr-FR" sz="4800" b="1" dirty="0">
              <a:solidFill>
                <a:srgbClr val="0070C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3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5" name="ZoneTexte 3"/>
          <p:cNvSpPr txBox="1">
            <a:spLocks noGrp="1" noChangeArrowheads="1"/>
          </p:cNvSpPr>
          <p:nvPr>
            <p:ph idx="1"/>
          </p:nvPr>
        </p:nvSpPr>
        <p:spPr bwMode="auto">
          <a:xfrm>
            <a:off x="838199" y="1017587"/>
            <a:ext cx="737235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800" dirty="0">
                <a:solidFill>
                  <a:srgbClr val="002060"/>
                </a:solidFill>
              </a:rPr>
              <a:t>1990: la première rupture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1806134"/>
            <a:ext cx="2514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7" y="1601718"/>
            <a:ext cx="22574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9"/>
          <p:cNvSpPr txBox="1">
            <a:spLocks noChangeArrowheads="1"/>
          </p:cNvSpPr>
          <p:nvPr/>
        </p:nvSpPr>
        <p:spPr bwMode="auto">
          <a:xfrm>
            <a:off x="4679561" y="2262188"/>
            <a:ext cx="2818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(l’ordinateur personnel)</a:t>
            </a:r>
          </a:p>
        </p:txBody>
      </p:sp>
      <p:pic>
        <p:nvPicPr>
          <p:cNvPr id="10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18" y="3838354"/>
            <a:ext cx="23717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3992866"/>
            <a:ext cx="30289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0"/>
          <p:cNvSpPr txBox="1">
            <a:spLocks noChangeArrowheads="1"/>
          </p:cNvSpPr>
          <p:nvPr/>
        </p:nvSpPr>
        <p:spPr bwMode="auto">
          <a:xfrm>
            <a:off x="3632235" y="5969000"/>
            <a:ext cx="6341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concept du multi fenêtrage (Windows) et de la souris.</a:t>
            </a:r>
          </a:p>
        </p:txBody>
      </p:sp>
    </p:spTree>
    <p:extLst>
      <p:ext uri="{BB962C8B-B14F-4D97-AF65-F5344CB8AC3E}">
        <p14:creationId xmlns:p14="http://schemas.microsoft.com/office/powerpoint/2010/main" val="27365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361950"/>
            <a:ext cx="11087100" cy="59944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fr-FR" sz="5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et le Cloud Computing</a:t>
            </a:r>
          </a:p>
          <a:p>
            <a:pPr marL="0" indent="0">
              <a:buNone/>
            </a:pP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différents services proposés par la plateforme amazone sont les suivants </a:t>
            </a: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fr-F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(EC2) fournit des serveurs virtuels évolutifs</a:t>
            </a:r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utilisant </a:t>
            </a:r>
            <a:r>
              <a:rPr lang="fr-FR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Xen</a:t>
            </a:r>
            <a:endParaRPr lang="fr-FR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</a:t>
            </a:r>
            <a:r>
              <a:rPr lang="fr-F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Store (EBS) fournit un niveau de blocs persistants pour les</a:t>
            </a:r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volumes de stockage </a:t>
            </a: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</a:p>
          <a:p>
            <a:pPr algn="just">
              <a:lnSpc>
                <a:spcPct val="150000"/>
              </a:lnSpc>
            </a:pP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Storage Service (S3) fournit un stockage basé sur les services </a:t>
            </a: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just">
              <a:lnSpc>
                <a:spcPct val="150000"/>
              </a:lnSpc>
            </a:pP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Glacier fournit un stockage basé sur les services web. Ce service est moins</a:t>
            </a:r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dispendieux qu’Amazon S3 et est destiné aux données auxquelles on accède</a:t>
            </a:r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rarement</a:t>
            </a: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30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4350" y="342900"/>
            <a:ext cx="11087100" cy="60134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sz="3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et le Cloud </a:t>
            </a:r>
            <a:r>
              <a:rPr lang="fr-FR" sz="3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Queue Service (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SQS),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fourni une file de messages hébergé pour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applications web.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Email Service (SES), service d’envoi en nombre et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transactionnel d’emails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Mechanical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(MTURK), gérant des petites unités de travail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distribué à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nombreuse 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Alexa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Services, fourni des données de trafic, des vignettes et d’autres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 à propos des sites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 Web Service, fourni un accès aux données produit d’Amazon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des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de commerce électronique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fr-FR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31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209550"/>
            <a:ext cx="11049000" cy="63055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5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et le Cloud </a:t>
            </a:r>
            <a:r>
              <a:rPr lang="fr-FR" sz="5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pPr algn="just">
              <a:lnSpc>
                <a:spcPct val="170000"/>
              </a:lnSpc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DB permet aux développeurs d’exécuter des requêtes sur des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structurées, il fonctionne de pair avec AC2 et S3 pour finir les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d’un noyau de base de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données.</a:t>
            </a:r>
          </a:p>
          <a:p>
            <a:pPr algn="just">
              <a:lnSpc>
                <a:spcPct val="170000"/>
              </a:lnSpc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 service implicite, l’infrastructure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d’authentification utilisé pour authentifier l’accès aux différents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pPr algn="just">
              <a:lnSpc>
                <a:spcPct val="170000"/>
              </a:lnSpc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CloudFront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fourni un Content Delivery Network (CDN) pour distribuer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objets stockés sur S3 vers un emplacement proche de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l’appelant,</a:t>
            </a:r>
          </a:p>
          <a:p>
            <a:pPr algn="just">
              <a:lnSpc>
                <a:spcPct val="170000"/>
              </a:lnSpc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Console (AWS Console), est une interface point and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clik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basé sur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web pour gérer et surveiller les infrastructures Amazon, incluant EC2, EBS S3,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SQS.</a:t>
            </a:r>
            <a:endParaRPr lang="fr-FR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32</a:t>
            </a:fld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4350" y="285750"/>
            <a:ext cx="11258550" cy="60706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fr-FR" sz="4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4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plateforme Windows Azure de </a:t>
            </a:r>
            <a:r>
              <a:rPr lang="fr-FR" sz="4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est une plateforme Cloud ouverte et flexible qui permet de créer,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déployer et gérer rapidement des applications, données et des services (Workflow,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stockage et synchronisation des données, bus de message, contact etc.…) à travers un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réseau mondial de centre de données administrer par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plateforme Azure de Microsoft correspond aux offres d’informatique en nuage de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IAAS, PAAS, SAAS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fr-FR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33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2450" y="323850"/>
            <a:ext cx="11182350" cy="60325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différents services offerts par Microsoft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Azure: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calcul qui permet la création de machines virtuelles, sites web,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mobiles, services de Cloud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données qui permet de faire du stockage de données, crée des bases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données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HDInsight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cache, sauvegarde, récupération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site.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d’application qui offre les services de média, bus, concentrateur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notification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planificateur, services Biztalk,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online, Active Directory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Authentification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multifacteur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Automatisation, CDN, gestion des API 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RemoteAPP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d’Azure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réseaux qui sont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expressRoute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réseau virtuel, trafic manager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34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419100"/>
            <a:ext cx="11201400" cy="575786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3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3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plateforme </a:t>
            </a:r>
            <a:r>
              <a:rPr lang="fr-FR" sz="35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Manjrasoft-Aneka</a:t>
            </a:r>
            <a:endParaRPr lang="fr-FR" sz="35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Aneka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plate-forme et un cadre de développement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d’applications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distribués sur le Cloud.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fournit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 développeurs un riche ensemble d’API pour exploiter ces ressources de manière transparentes et en exprimant la logique métier des applications.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basée sur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Aneka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une collection de ressources physiques et virtuels connectés via un réseau, qui sont soit l’Internet ou un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intranet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privé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35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476250"/>
            <a:ext cx="11106150" cy="570071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3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App </a:t>
            </a:r>
            <a:r>
              <a:rPr lang="fr-FR" sz="3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Engine est une plateforme de conception et d’hébergement d’applications web basée sur les serveurs de Google. Les différents services sont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Memcache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correspond à cache au-dessus de la base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données.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permet de faire des requêtes http/HTTPS sur un autre serveur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permet d’envoyer et de recevoir des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permet de manipuler des images (rotation, dimension etc…)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permet d’utiliser les comptes Google pour des identifications au sein d’une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36</a:t>
            </a:fld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476250"/>
            <a:ext cx="11106150" cy="57007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App </a:t>
            </a:r>
            <a:r>
              <a:rPr lang="fr-FR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XMPP : Permet d’envoyer et recevoir des messages au format XMPP (utilisé dans Google Talk)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: permet de mettre des taches de fond en file d’attente.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il est possible de planifier des taches à exécuter de manière récurrente pour, par exemple envoyer une newsletter chaque mois.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: permet de créer une communication entre navigateur et serveur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37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476250"/>
            <a:ext cx="11106150" cy="60198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5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App </a:t>
            </a:r>
            <a:r>
              <a:rPr lang="fr-FR" sz="5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</a:p>
          <a:p>
            <a:pPr algn="just">
              <a:lnSpc>
                <a:spcPct val="170000"/>
              </a:lnSpc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Backends: permet de créer des instances permanentes d'une application avec un accès à plus de mémoire (nouveauté de la version 1.5.0) </a:t>
            </a: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Queues: Comme les </a:t>
            </a:r>
            <a:r>
              <a:rPr lang="fr-F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Queues mais l'application choisit des tâches dans la queue pour les exécuter (au lieu d'être servie) (nouveauté de la version 1.5.0) </a:t>
            </a: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Google App Engine de base sont gratuits, mais est soumis à des quotas. Il est possible d’acheter un quota plus large pour chaque service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40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38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39</a:t>
            </a:fld>
            <a:endParaRPr lang="fr-FR" sz="2000" b="1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637"/>
            <a:ext cx="12191999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69363" y="228600"/>
            <a:ext cx="83070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Merci pour votre </a:t>
            </a:r>
            <a:r>
              <a:rPr lang="fr-FR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attention</a:t>
            </a:r>
            <a:endParaRPr lang="fr-FR" sz="8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3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-9524"/>
            <a:ext cx="10515600" cy="961141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Historique</a:t>
            </a:r>
            <a:endParaRPr lang="fr-FR" sz="4800" b="1" dirty="0">
              <a:solidFill>
                <a:srgbClr val="0070C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4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5" name="ZoneTexte 3"/>
          <p:cNvSpPr txBox="1">
            <a:spLocks noGrp="1" noChangeArrowheads="1"/>
          </p:cNvSpPr>
          <p:nvPr>
            <p:ph idx="1"/>
          </p:nvPr>
        </p:nvSpPr>
        <p:spPr bwMode="auto">
          <a:xfrm>
            <a:off x="838199" y="1017587"/>
            <a:ext cx="737235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800" dirty="0" smtClean="0">
                <a:solidFill>
                  <a:srgbClr val="002060"/>
                </a:solidFill>
              </a:rPr>
              <a:t>2000: </a:t>
            </a:r>
            <a:r>
              <a:rPr lang="fr-FR" altLang="fr-FR" sz="2800" dirty="0">
                <a:solidFill>
                  <a:srgbClr val="002060"/>
                </a:solidFill>
              </a:rPr>
              <a:t>la </a:t>
            </a:r>
            <a:r>
              <a:rPr lang="fr-FR" altLang="fr-FR" sz="2800" dirty="0" smtClean="0">
                <a:solidFill>
                  <a:srgbClr val="002060"/>
                </a:solidFill>
              </a:rPr>
              <a:t>deuxième rupture</a:t>
            </a:r>
            <a:endParaRPr lang="fr-FR" altLang="fr-FR" sz="2800" dirty="0">
              <a:solidFill>
                <a:srgbClr val="00206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76" y="1563689"/>
            <a:ext cx="6895174" cy="4379912"/>
          </a:xfrm>
          <a:prstGeom prst="rect">
            <a:avLst/>
          </a:prstGeom>
        </p:spPr>
      </p:pic>
      <p:pic>
        <p:nvPicPr>
          <p:cNvPr id="13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4914901"/>
            <a:ext cx="1885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72886" y="3244334"/>
            <a:ext cx="4246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L’internet (le Web ou la toile informatique).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58436" y="5987018"/>
            <a:ext cx="4956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L’internet (le Web ou la toile informatique).</a:t>
            </a:r>
          </a:p>
        </p:txBody>
      </p:sp>
    </p:spTree>
    <p:extLst>
      <p:ext uri="{BB962C8B-B14F-4D97-AF65-F5344CB8AC3E}">
        <p14:creationId xmlns:p14="http://schemas.microsoft.com/office/powerpoint/2010/main" val="15622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-9524"/>
            <a:ext cx="10515600" cy="961141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Historique</a:t>
            </a:r>
            <a:endParaRPr lang="fr-FR" sz="4800" b="1" dirty="0">
              <a:solidFill>
                <a:srgbClr val="0070C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5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5" name="ZoneTexte 3"/>
          <p:cNvSpPr txBox="1">
            <a:spLocks noGrp="1" noChangeArrowheads="1"/>
          </p:cNvSpPr>
          <p:nvPr>
            <p:ph idx="1"/>
          </p:nvPr>
        </p:nvSpPr>
        <p:spPr bwMode="auto">
          <a:xfrm>
            <a:off x="838199" y="1017587"/>
            <a:ext cx="737235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800" dirty="0" smtClean="0">
                <a:solidFill>
                  <a:srgbClr val="002060"/>
                </a:solidFill>
              </a:rPr>
              <a:t>2010: </a:t>
            </a:r>
            <a:r>
              <a:rPr lang="fr-FR" altLang="fr-FR" sz="2800" dirty="0">
                <a:solidFill>
                  <a:srgbClr val="002060"/>
                </a:solidFill>
              </a:rPr>
              <a:t>la </a:t>
            </a:r>
            <a:r>
              <a:rPr lang="fr-FR" altLang="fr-FR" sz="2800" dirty="0" smtClean="0">
                <a:solidFill>
                  <a:srgbClr val="002060"/>
                </a:solidFill>
              </a:rPr>
              <a:t>troisième rupture</a:t>
            </a:r>
            <a:endParaRPr lang="fr-FR" altLang="fr-FR" sz="2800" dirty="0">
              <a:solidFill>
                <a:srgbClr val="00206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66" y="1523932"/>
            <a:ext cx="9315450" cy="44233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08458" y="5987018"/>
            <a:ext cx="5253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Cloud Computing (le Nuage informatique).</a:t>
            </a:r>
          </a:p>
        </p:txBody>
      </p:sp>
    </p:spTree>
    <p:extLst>
      <p:ext uri="{BB962C8B-B14F-4D97-AF65-F5344CB8AC3E}">
        <p14:creationId xmlns:p14="http://schemas.microsoft.com/office/powerpoint/2010/main" val="35236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0511" y="27198"/>
            <a:ext cx="10515600" cy="767936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Définitions</a:t>
            </a:r>
            <a:endParaRPr lang="fr-F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0511" y="974035"/>
            <a:ext cx="11267663" cy="52029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cloud computing (Informatique en nuage)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L'utilisation de la mémoire et des capacités de calcul et de stockage d’ordinateurs et de serveurs répartis dans le monde entier, et liés par un réseau,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tels que Internet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1800" b="1" smtClean="0">
                <a:solidFill>
                  <a:schemeClr val="tx1"/>
                </a:solidFill>
              </a:rPr>
              <a:t>6</a:t>
            </a:fld>
            <a:endParaRPr lang="fr-FR" sz="1800" b="1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09" y="2822713"/>
            <a:ext cx="6023113" cy="38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0511" y="27198"/>
            <a:ext cx="10515600" cy="767936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Définitions</a:t>
            </a:r>
            <a:endParaRPr lang="fr-F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74035"/>
            <a:ext cx="10515600" cy="520292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Selon la définition du National Institute of Standards and Technology (NIST</a:t>
            </a:r>
            <a:r>
              <a:rPr lang="fr-FR" alt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alt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le </a:t>
            </a:r>
            <a:r>
              <a:rPr lang="fr-FR" alt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l'accès via un réseau de télécommunications, à la demande et en libre-service, à des ressources informatiques partagées configurables. Il s'agit donc d'une délocalisation de l'infrastructure informatique.</a:t>
            </a:r>
          </a:p>
          <a:p>
            <a:pPr algn="just">
              <a:lnSpc>
                <a:spcPct val="150000"/>
              </a:lnSpc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point de vue économique, le </a:t>
            </a:r>
            <a:r>
              <a:rPr lang="fr-FR" alt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essentiellement une </a:t>
            </a: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offre commerciale d'abonnement économique à des services externes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alt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fr-FR" alt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7</a:t>
            </a:fld>
            <a:endParaRPr lang="fr-FR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0511" y="27198"/>
            <a:ext cx="10515600" cy="767936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Définitions</a:t>
            </a:r>
            <a:endParaRPr lang="fr-F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974034"/>
            <a:ext cx="10949609" cy="5382315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alt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altLang="fr-FR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fr-FR" alt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abrégé en </a:t>
            </a:r>
            <a:r>
              <a:rPr lang="fr-FR" altLang="fr-FR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fr-FR" alt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(« le Nuage »), ou l’</a:t>
            </a:r>
            <a:r>
              <a:rPr lang="fr-FR" alt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informatique en nuage</a:t>
            </a:r>
            <a:r>
              <a:rPr lang="fr-FR" alt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 </a:t>
            </a:r>
            <a:r>
              <a:rPr lang="fr-FR" altLang="fr-FR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nuagique</a:t>
            </a:r>
            <a:r>
              <a:rPr lang="fr-FR" alt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encore l’</a:t>
            </a:r>
            <a:r>
              <a:rPr lang="fr-FR" alt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infonuagique</a:t>
            </a:r>
            <a:r>
              <a:rPr lang="fr-FR" alt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 Québec), est l'exploitation de la puissance de calcul ou de stockage de serveurs informatiques distants par l'intermédiaire d'un réseau, généralement Internet. 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fr-FR" alt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Ces </a:t>
            </a:r>
            <a:r>
              <a:rPr lang="fr-FR" alt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serveurs sont loués à la demande, le plus souvent par tranche d'utilisation selon des critères techniques (puissance, bande passante, etc.) mais également au forfait.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fr-FR" alt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fr-FR" sz="3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fr-FR" alt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avoir accès et partager diverses ressources informatiques (espaces de stockage, capacités de calculs et réseau etc. …), pouvoir y accéder de « partout », grâce à Internet.</a:t>
            </a:r>
          </a:p>
          <a:p>
            <a:pPr algn="just">
              <a:lnSpc>
                <a:spcPct val="150000"/>
              </a:lnSpc>
            </a:pPr>
            <a:endParaRPr lang="fr-FR" alt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8</a:t>
            </a:fld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0999" y="245856"/>
            <a:ext cx="10515600" cy="839365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services du Cloud </a:t>
            </a:r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EE62-DD3B-4C44-B549-7B9716AC15B1}" type="slidenum">
              <a:rPr lang="fr-FR" sz="2000" b="1" smtClean="0">
                <a:solidFill>
                  <a:schemeClr val="tx1"/>
                </a:solidFill>
              </a:rPr>
              <a:t>9</a:t>
            </a:fld>
            <a:endParaRPr lang="fr-FR" sz="2000" b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6317" y="1085221"/>
            <a:ext cx="12244634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(Infrastructure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Service): </a:t>
            </a:r>
            <a:r>
              <a:rPr lang="fr-F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en tant que service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PaaS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(Platform as a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Service): </a:t>
            </a:r>
            <a:r>
              <a:rPr lang="fr-F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Plateforme en tant que service</a:t>
            </a:r>
            <a:endParaRPr lang="fr-F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aaS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Service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fr-F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Logiciels en tant que service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23" y="3403538"/>
            <a:ext cx="6281530" cy="31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1819</Words>
  <Application>Microsoft Office PowerPoint</Application>
  <PresentationFormat>Grand écran</PresentationFormat>
  <Paragraphs>276</Paragraphs>
  <Slides>39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Gabriola</vt:lpstr>
      <vt:lpstr>Tahoma</vt:lpstr>
      <vt:lpstr>Times New Roman</vt:lpstr>
      <vt:lpstr>Thème Office</vt:lpstr>
      <vt:lpstr>Présentation PowerPoint</vt:lpstr>
      <vt:lpstr>Cloud Computing</vt:lpstr>
      <vt:lpstr>Historique</vt:lpstr>
      <vt:lpstr>Historique</vt:lpstr>
      <vt:lpstr>Historique</vt:lpstr>
      <vt:lpstr>Définitions</vt:lpstr>
      <vt:lpstr>Définitions</vt:lpstr>
      <vt:lpstr>Définitions</vt:lpstr>
      <vt:lpstr>Les services du Cloud Computing</vt:lpstr>
      <vt:lpstr>Les services du Cloud Computing</vt:lpstr>
      <vt:lpstr>Les services du Cloud Computing</vt:lpstr>
      <vt:lpstr>Les services du Cloud Computing</vt:lpstr>
      <vt:lpstr>Les différentes solutions de Cloud Computing</vt:lpstr>
      <vt:lpstr>Exemples</vt:lpstr>
      <vt:lpstr>Avantages</vt:lpstr>
      <vt:lpstr>Avantages</vt:lpstr>
      <vt:lpstr>Inconvénients </vt:lpstr>
      <vt:lpstr>Critiques</vt:lpstr>
      <vt:lpstr>Les solutions open source du Cloud Computing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PLATES FORMES DU CLOUD COMPUTING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 med</dc:creator>
  <cp:lastModifiedBy>Utilisateur Windows</cp:lastModifiedBy>
  <cp:revision>52</cp:revision>
  <dcterms:created xsi:type="dcterms:W3CDTF">2018-10-06T16:12:13Z</dcterms:created>
  <dcterms:modified xsi:type="dcterms:W3CDTF">2019-10-20T09:05:50Z</dcterms:modified>
</cp:coreProperties>
</file>