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69" r:id="rId3"/>
    <p:sldId id="259" r:id="rId4"/>
    <p:sldId id="260" r:id="rId5"/>
    <p:sldId id="267" r:id="rId6"/>
    <p:sldId id="257" r:id="rId7"/>
    <p:sldId id="270" r:id="rId8"/>
    <p:sldId id="258" r:id="rId9"/>
    <p:sldId id="265" r:id="rId10"/>
    <p:sldId id="268" r:id="rId11"/>
    <p:sldId id="266" r:id="rId12"/>
    <p:sldId id="264" r:id="rId13"/>
    <p:sldId id="272" r:id="rId14"/>
    <p:sldId id="271"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DB74B-34BA-4EA7-8820-2948AE450A0C}" type="datetimeFigureOut">
              <a:rPr lang="fr-FR" smtClean="0"/>
              <a:t>20/11/2019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A646D4-D1BE-4C46-AEA4-978F580E9152}" type="slidenum">
              <a:rPr lang="fr-FR" smtClean="0"/>
              <a:t>‹N°›</a:t>
            </a:fld>
            <a:endParaRPr lang="fr-FR"/>
          </a:p>
        </p:txBody>
      </p:sp>
    </p:spTree>
    <p:extLst>
      <p:ext uri="{BB962C8B-B14F-4D97-AF65-F5344CB8AC3E}">
        <p14:creationId xmlns:p14="http://schemas.microsoft.com/office/powerpoint/2010/main" val="310346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9A646D4-D1BE-4C46-AEA4-978F580E9152}" type="slidenum">
              <a:rPr lang="fr-FR" smtClean="0"/>
              <a:t>7</a:t>
            </a:fld>
            <a:endParaRPr lang="fr-FR"/>
          </a:p>
        </p:txBody>
      </p:sp>
    </p:spTree>
    <p:extLst>
      <p:ext uri="{BB962C8B-B14F-4D97-AF65-F5344CB8AC3E}">
        <p14:creationId xmlns:p14="http://schemas.microsoft.com/office/powerpoint/2010/main" val="1964145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9A646D4-D1BE-4C46-AEA4-978F580E9152}" type="slidenum">
              <a:rPr lang="fr-FR" smtClean="0"/>
              <a:t>10</a:t>
            </a:fld>
            <a:endParaRPr lang="fr-FR"/>
          </a:p>
        </p:txBody>
      </p:sp>
    </p:spTree>
    <p:extLst>
      <p:ext uri="{BB962C8B-B14F-4D97-AF65-F5344CB8AC3E}">
        <p14:creationId xmlns:p14="http://schemas.microsoft.com/office/powerpoint/2010/main" val="165421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9A646D4-D1BE-4C46-AEA4-978F580E9152}" type="slidenum">
              <a:rPr lang="fr-FR" smtClean="0"/>
              <a:t>13</a:t>
            </a:fld>
            <a:endParaRPr lang="fr-FR"/>
          </a:p>
        </p:txBody>
      </p:sp>
    </p:spTree>
    <p:extLst>
      <p:ext uri="{BB962C8B-B14F-4D97-AF65-F5344CB8AC3E}">
        <p14:creationId xmlns:p14="http://schemas.microsoft.com/office/powerpoint/2010/main" val="4210764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9673ABC4-94D8-4C7A-AE2D-FDE5F3E32708}" type="datetime1">
              <a:rPr lang="fr-FR" smtClean="0"/>
              <a:t>20/11/2019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A9C728-79CD-43FC-9579-0357004AF84C}" type="slidenum">
              <a:rPr lang="fr-FR" smtClean="0"/>
              <a:t>‹N°›</a:t>
            </a:fld>
            <a:endParaRPr lang="fr-FR"/>
          </a:p>
        </p:txBody>
      </p:sp>
    </p:spTree>
    <p:extLst>
      <p:ext uri="{BB962C8B-B14F-4D97-AF65-F5344CB8AC3E}">
        <p14:creationId xmlns:p14="http://schemas.microsoft.com/office/powerpoint/2010/main" val="179263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B162BBE-3E71-41C8-BED9-1E6422C889AC}" type="datetime1">
              <a:rPr lang="fr-FR" smtClean="0"/>
              <a:t>20/11/2019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A9C728-79CD-43FC-9579-0357004AF84C}" type="slidenum">
              <a:rPr lang="fr-FR" smtClean="0"/>
              <a:t>‹N°›</a:t>
            </a:fld>
            <a:endParaRPr lang="fr-FR"/>
          </a:p>
        </p:txBody>
      </p:sp>
    </p:spTree>
    <p:extLst>
      <p:ext uri="{BB962C8B-B14F-4D97-AF65-F5344CB8AC3E}">
        <p14:creationId xmlns:p14="http://schemas.microsoft.com/office/powerpoint/2010/main" val="1566347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38C9893-338F-4DA5-A700-A7256C8FD735}" type="datetime1">
              <a:rPr lang="fr-FR" smtClean="0"/>
              <a:t>20/11/2019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A9C728-79CD-43FC-9579-0357004AF84C}" type="slidenum">
              <a:rPr lang="fr-FR" smtClean="0"/>
              <a:t>‹N°›</a:t>
            </a:fld>
            <a:endParaRPr lang="fr-FR"/>
          </a:p>
        </p:txBody>
      </p:sp>
    </p:spTree>
    <p:extLst>
      <p:ext uri="{BB962C8B-B14F-4D97-AF65-F5344CB8AC3E}">
        <p14:creationId xmlns:p14="http://schemas.microsoft.com/office/powerpoint/2010/main" val="1382800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B7F1A48-5DE2-4F90-8663-22D8FCE6F2FF}" type="datetime1">
              <a:rPr lang="fr-FR" smtClean="0"/>
              <a:t>20/11/2019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A9C728-79CD-43FC-9579-0357004AF84C}" type="slidenum">
              <a:rPr lang="fr-FR" smtClean="0"/>
              <a:t>‹N°›</a:t>
            </a:fld>
            <a:endParaRPr lang="fr-FR"/>
          </a:p>
        </p:txBody>
      </p:sp>
    </p:spTree>
    <p:extLst>
      <p:ext uri="{BB962C8B-B14F-4D97-AF65-F5344CB8AC3E}">
        <p14:creationId xmlns:p14="http://schemas.microsoft.com/office/powerpoint/2010/main" val="205731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095DD958-018A-4197-97B5-048D0EFDB4E3}" type="datetime1">
              <a:rPr lang="fr-FR" smtClean="0"/>
              <a:t>20/11/2019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A9C728-79CD-43FC-9579-0357004AF84C}" type="slidenum">
              <a:rPr lang="fr-FR" smtClean="0"/>
              <a:t>‹N°›</a:t>
            </a:fld>
            <a:endParaRPr lang="fr-FR"/>
          </a:p>
        </p:txBody>
      </p:sp>
    </p:spTree>
    <p:extLst>
      <p:ext uri="{BB962C8B-B14F-4D97-AF65-F5344CB8AC3E}">
        <p14:creationId xmlns:p14="http://schemas.microsoft.com/office/powerpoint/2010/main" val="3084391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76C49C7-3040-4E62-B929-2C603DAECED4}" type="datetime1">
              <a:rPr lang="fr-FR" smtClean="0"/>
              <a:t>20/11/2019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CA9C728-79CD-43FC-9579-0357004AF84C}" type="slidenum">
              <a:rPr lang="fr-FR" smtClean="0"/>
              <a:t>‹N°›</a:t>
            </a:fld>
            <a:endParaRPr lang="fr-FR"/>
          </a:p>
        </p:txBody>
      </p:sp>
    </p:spTree>
    <p:extLst>
      <p:ext uri="{BB962C8B-B14F-4D97-AF65-F5344CB8AC3E}">
        <p14:creationId xmlns:p14="http://schemas.microsoft.com/office/powerpoint/2010/main" val="666999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0E94784-EA28-4BB2-96E8-B9A02C44FBC4}" type="datetime1">
              <a:rPr lang="fr-FR" smtClean="0"/>
              <a:t>20/11/2019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CA9C728-79CD-43FC-9579-0357004AF84C}" type="slidenum">
              <a:rPr lang="fr-FR" smtClean="0"/>
              <a:t>‹N°›</a:t>
            </a:fld>
            <a:endParaRPr lang="fr-FR"/>
          </a:p>
        </p:txBody>
      </p:sp>
    </p:spTree>
    <p:extLst>
      <p:ext uri="{BB962C8B-B14F-4D97-AF65-F5344CB8AC3E}">
        <p14:creationId xmlns:p14="http://schemas.microsoft.com/office/powerpoint/2010/main" val="2712858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FA92038-4362-4413-8ED3-91C3CB7B5F74}" type="datetime1">
              <a:rPr lang="fr-FR" smtClean="0"/>
              <a:t>20/11/2019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CA9C728-79CD-43FC-9579-0357004AF84C}" type="slidenum">
              <a:rPr lang="fr-FR" smtClean="0"/>
              <a:t>‹N°›</a:t>
            </a:fld>
            <a:endParaRPr lang="fr-FR"/>
          </a:p>
        </p:txBody>
      </p:sp>
    </p:spTree>
    <p:extLst>
      <p:ext uri="{BB962C8B-B14F-4D97-AF65-F5344CB8AC3E}">
        <p14:creationId xmlns:p14="http://schemas.microsoft.com/office/powerpoint/2010/main" val="574000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F418F10-57BD-4D8F-A246-4C0A5868E027}" type="datetime1">
              <a:rPr lang="fr-FR" smtClean="0"/>
              <a:t>20/11/2019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CA9C728-79CD-43FC-9579-0357004AF84C}" type="slidenum">
              <a:rPr lang="fr-FR" smtClean="0"/>
              <a:t>‹N°›</a:t>
            </a:fld>
            <a:endParaRPr lang="fr-FR"/>
          </a:p>
        </p:txBody>
      </p:sp>
    </p:spTree>
    <p:extLst>
      <p:ext uri="{BB962C8B-B14F-4D97-AF65-F5344CB8AC3E}">
        <p14:creationId xmlns:p14="http://schemas.microsoft.com/office/powerpoint/2010/main" val="4160100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D7BF7640-9854-46AF-89E3-689CBFB3EF9D}" type="datetime1">
              <a:rPr lang="fr-FR" smtClean="0"/>
              <a:t>20/11/2019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CA9C728-79CD-43FC-9579-0357004AF84C}" type="slidenum">
              <a:rPr lang="fr-FR" smtClean="0"/>
              <a:t>‹N°›</a:t>
            </a:fld>
            <a:endParaRPr lang="fr-FR"/>
          </a:p>
        </p:txBody>
      </p:sp>
    </p:spTree>
    <p:extLst>
      <p:ext uri="{BB962C8B-B14F-4D97-AF65-F5344CB8AC3E}">
        <p14:creationId xmlns:p14="http://schemas.microsoft.com/office/powerpoint/2010/main" val="852315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7B091796-3CF3-4C90-95E2-F2518AA0F692}" type="datetime1">
              <a:rPr lang="fr-FR" smtClean="0"/>
              <a:t>20/11/2019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CA9C728-79CD-43FC-9579-0357004AF84C}" type="slidenum">
              <a:rPr lang="fr-FR" smtClean="0"/>
              <a:t>‹N°›</a:t>
            </a:fld>
            <a:endParaRPr lang="fr-FR"/>
          </a:p>
        </p:txBody>
      </p:sp>
    </p:spTree>
    <p:extLst>
      <p:ext uri="{BB962C8B-B14F-4D97-AF65-F5344CB8AC3E}">
        <p14:creationId xmlns:p14="http://schemas.microsoft.com/office/powerpoint/2010/main" val="3767821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06AB4-9C4F-450F-87A6-5FB90802B38B}" type="datetime1">
              <a:rPr lang="fr-FR" smtClean="0"/>
              <a:t>20/11/2019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9C728-79CD-43FC-9579-0357004AF84C}" type="slidenum">
              <a:rPr lang="fr-FR" smtClean="0"/>
              <a:t>‹N°›</a:t>
            </a:fld>
            <a:endParaRPr lang="fr-FR"/>
          </a:p>
        </p:txBody>
      </p:sp>
    </p:spTree>
    <p:extLst>
      <p:ext uri="{BB962C8B-B14F-4D97-AF65-F5344CB8AC3E}">
        <p14:creationId xmlns:p14="http://schemas.microsoft.com/office/powerpoint/2010/main" val="3937248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think-progress.com/fr/tendances-technologiques/ce-que-vous-devez-savoir-sur-le-fog-compu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think-progress.com/fr/datacenter/mettez-le-turbo-sur-le-futur-avec-le-vsan-tout-flash/"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77783"/>
            <a:ext cx="9144000" cy="2387600"/>
          </a:xfrm>
        </p:spPr>
        <p:txBody>
          <a:bodyPr>
            <a:normAutofit/>
          </a:bodyPr>
          <a:lstStyle/>
          <a:p>
            <a:r>
              <a:rPr lang="fr-FR" sz="6600" b="1" dirty="0" smtClean="0">
                <a:latin typeface="Times New Roman" panose="02020603050405020304" pitchFamily="18" charset="0"/>
                <a:cs typeface="Times New Roman" panose="02020603050405020304" pitchFamily="18" charset="0"/>
              </a:rPr>
              <a:t>Fog Computing</a:t>
            </a:r>
            <a:endParaRPr lang="fr-FR"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69921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9267"/>
            <a:ext cx="10515600" cy="1039523"/>
          </a:xfrm>
        </p:spPr>
        <p:txBody>
          <a:bodyPr/>
          <a:lstStyle/>
          <a:p>
            <a:r>
              <a:rPr lang="fr-FR" b="1" dirty="0" smtClean="0">
                <a:solidFill>
                  <a:srgbClr val="0070C0"/>
                </a:solidFill>
                <a:latin typeface="Times New Roman" panose="02020603050405020304" pitchFamily="18" charset="0"/>
                <a:cs typeface="Times New Roman" panose="02020603050405020304" pitchFamily="18" charset="0"/>
              </a:rPr>
              <a:t>Caractéristiques</a:t>
            </a:r>
            <a:endParaRPr lang="fr-FR" dirty="0">
              <a:solidFill>
                <a:srgbClr val="0070C0"/>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595745" y="872836"/>
            <a:ext cx="11139055" cy="5470387"/>
          </a:xfrm>
        </p:spPr>
        <p:txBody>
          <a:bodyPr>
            <a:noAutofit/>
          </a:bodyPr>
          <a:lstStyle/>
          <a:p>
            <a:pPr algn="just">
              <a:lnSpc>
                <a:spcPct val="170000"/>
              </a:lnSpc>
            </a:pPr>
            <a:r>
              <a:rPr lang="fr-FR" sz="2000" dirty="0" smtClean="0">
                <a:latin typeface="Times New Roman" panose="02020603050405020304" pitchFamily="18" charset="0"/>
                <a:cs typeface="Times New Roman" panose="02020603050405020304" pitchFamily="18" charset="0"/>
              </a:rPr>
              <a:t>la mise en œuvre d'un grand nombre de capteurs intelligents ou d'</a:t>
            </a:r>
            <a:r>
              <a:rPr lang="fr-FR" sz="2000" dirty="0" err="1" smtClean="0">
                <a:latin typeface="Times New Roman" panose="02020603050405020304" pitchFamily="18" charset="0"/>
                <a:cs typeface="Times New Roman" panose="02020603050405020304" pitchFamily="18" charset="0"/>
              </a:rPr>
              <a:t>objects</a:t>
            </a:r>
            <a:r>
              <a:rPr lang="fr-FR" sz="2000" dirty="0" smtClean="0">
                <a:latin typeface="Times New Roman" panose="02020603050405020304" pitchFamily="18" charset="0"/>
                <a:cs typeface="Times New Roman" panose="02020603050405020304" pitchFamily="18" charset="0"/>
              </a:rPr>
              <a:t> connectés,</a:t>
            </a:r>
          </a:p>
          <a:p>
            <a:pPr algn="just">
              <a:lnSpc>
                <a:spcPct val="170000"/>
              </a:lnSpc>
            </a:pPr>
            <a:r>
              <a:rPr lang="fr-FR" sz="2000" dirty="0" smtClean="0">
                <a:latin typeface="Times New Roman" panose="02020603050405020304" pitchFamily="18" charset="0"/>
                <a:cs typeface="Times New Roman" panose="02020603050405020304" pitchFamily="18" charset="0"/>
              </a:rPr>
              <a:t>l'utilisation de l'informatique dans le nuage,</a:t>
            </a:r>
          </a:p>
          <a:p>
            <a:pPr algn="just">
              <a:lnSpc>
                <a:spcPct val="170000"/>
              </a:lnSpc>
            </a:pPr>
            <a:r>
              <a:rPr lang="fr-FR" sz="2000" dirty="0" smtClean="0">
                <a:latin typeface="Times New Roman" panose="02020603050405020304" pitchFamily="18" charset="0"/>
                <a:cs typeface="Times New Roman" panose="02020603050405020304" pitchFamily="18" charset="0"/>
              </a:rPr>
              <a:t>des volumes de données importants à traiter,</a:t>
            </a:r>
          </a:p>
          <a:p>
            <a:pPr algn="just">
              <a:lnSpc>
                <a:spcPct val="170000"/>
              </a:lnSpc>
            </a:pPr>
            <a:r>
              <a:rPr lang="fr-FR" sz="2000" dirty="0" smtClean="0">
                <a:latin typeface="Times New Roman" panose="02020603050405020304" pitchFamily="18" charset="0"/>
                <a:cs typeface="Times New Roman" panose="02020603050405020304" pitchFamily="18" charset="0"/>
              </a:rPr>
              <a:t>une sensibilité à la latence des communications dans le réseau,</a:t>
            </a:r>
          </a:p>
          <a:p>
            <a:pPr algn="just">
              <a:lnSpc>
                <a:spcPct val="170000"/>
              </a:lnSpc>
            </a:pPr>
            <a:r>
              <a:rPr lang="fr-FR" sz="2000" dirty="0" smtClean="0">
                <a:latin typeface="Times New Roman" panose="02020603050405020304" pitchFamily="18" charset="0"/>
                <a:cs typeface="Times New Roman" panose="02020603050405020304" pitchFamily="18" charset="0"/>
              </a:rPr>
              <a:t>une large distribution géographique des </a:t>
            </a:r>
            <a:r>
              <a:rPr lang="fr-FR" sz="2000" dirty="0" err="1" smtClean="0">
                <a:latin typeface="Times New Roman" panose="02020603050405020304" pitchFamily="18" charset="0"/>
                <a:cs typeface="Times New Roman" panose="02020603050405020304" pitchFamily="18" charset="0"/>
              </a:rPr>
              <a:t>objects</a:t>
            </a:r>
            <a:r>
              <a:rPr lang="fr-FR" sz="2000" dirty="0" smtClean="0">
                <a:latin typeface="Times New Roman" panose="02020603050405020304" pitchFamily="18" charset="0"/>
                <a:cs typeface="Times New Roman" panose="02020603050405020304" pitchFamily="18" charset="0"/>
              </a:rPr>
              <a:t> connectés et/ou la prise en compte de leur localisation,</a:t>
            </a:r>
          </a:p>
          <a:p>
            <a:pPr algn="just">
              <a:lnSpc>
                <a:spcPct val="170000"/>
              </a:lnSpc>
            </a:pPr>
            <a:r>
              <a:rPr lang="fr-FR" sz="2000" dirty="0" smtClean="0">
                <a:latin typeface="Times New Roman" panose="02020603050405020304" pitchFamily="18" charset="0"/>
                <a:cs typeface="Times New Roman" panose="02020603050405020304" pitchFamily="18" charset="0"/>
              </a:rPr>
              <a:t>une hétérogénéité des équipements,</a:t>
            </a:r>
          </a:p>
          <a:p>
            <a:pPr algn="just">
              <a:lnSpc>
                <a:spcPct val="170000"/>
              </a:lnSpc>
            </a:pPr>
            <a:r>
              <a:rPr lang="fr-FR" sz="2000" dirty="0" smtClean="0">
                <a:latin typeface="Times New Roman" panose="02020603050405020304" pitchFamily="18" charset="0"/>
                <a:cs typeface="Times New Roman" panose="02020603050405020304" pitchFamily="18" charset="0"/>
              </a:rPr>
              <a:t>l'utilisation de réseaux sans-fils et/ou d'équipements mobiles.</a:t>
            </a:r>
          </a:p>
          <a:p>
            <a:pPr marL="0" indent="0" algn="just">
              <a:lnSpc>
                <a:spcPct val="170000"/>
              </a:lnSpc>
              <a:buNone/>
            </a:pPr>
            <a:r>
              <a:rPr lang="fr-FR" sz="2000" dirty="0" smtClean="0">
                <a:latin typeface="Times New Roman" panose="02020603050405020304" pitchFamily="18" charset="0"/>
                <a:cs typeface="Times New Roman" panose="02020603050405020304" pitchFamily="18" charset="0"/>
              </a:rPr>
              <a:t>Outre la décentralisation des traitements et l'optimisation des communications, l'informatique géodistribuée permet un meilleur contrôle des équipements et des flux d'informations et une meilleure sécurité.</a:t>
            </a:r>
            <a:endParaRPr lang="fr-FR" sz="2000" dirty="0"/>
          </a:p>
        </p:txBody>
      </p:sp>
      <p:sp>
        <p:nvSpPr>
          <p:cNvPr id="4" name="Espace réservé du numéro de diapositive 3"/>
          <p:cNvSpPr>
            <a:spLocks noGrp="1"/>
          </p:cNvSpPr>
          <p:nvPr>
            <p:ph type="sldNum" sz="quarter" idx="12"/>
          </p:nvPr>
        </p:nvSpPr>
        <p:spPr/>
        <p:txBody>
          <a:bodyPr/>
          <a:lstStyle/>
          <a:p>
            <a:fld id="{3CA9C728-79CD-43FC-9579-0357004AF84C}" type="slidenum">
              <a:rPr lang="fr-FR" sz="1600" b="1" smtClean="0">
                <a:solidFill>
                  <a:schemeClr val="tx1"/>
                </a:solidFill>
              </a:rPr>
              <a:t>10</a:t>
            </a:fld>
            <a:endParaRPr lang="fr-FR" sz="1600" b="1">
              <a:solidFill>
                <a:schemeClr val="tx1"/>
              </a:solidFill>
            </a:endParaRPr>
          </a:p>
        </p:txBody>
      </p:sp>
    </p:spTree>
    <p:extLst>
      <p:ext uri="{BB962C8B-B14F-4D97-AF65-F5344CB8AC3E}">
        <p14:creationId xmlns:p14="http://schemas.microsoft.com/office/powerpoint/2010/main" val="2018175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p:spPr>
        <p:txBody>
          <a:bodyPr>
            <a:normAutofit/>
          </a:bodyPr>
          <a:lstStyle/>
          <a:p>
            <a:r>
              <a:rPr lang="fr-FR" b="1" dirty="0" smtClean="0">
                <a:solidFill>
                  <a:srgbClr val="002060"/>
                </a:solidFill>
                <a:latin typeface="Times New Roman" panose="02020603050405020304" pitchFamily="18" charset="0"/>
                <a:cs typeface="Times New Roman" panose="02020603050405020304" pitchFamily="18" charset="0"/>
              </a:rPr>
              <a:t>Les enjeux du Fog Computing pour les utilisateurs. </a:t>
            </a:r>
            <a:endParaRPr lang="fr-FR" b="1" dirty="0">
              <a:solidFill>
                <a:srgbClr val="002060"/>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838200" y="1690688"/>
            <a:ext cx="10515600" cy="4486275"/>
          </a:xfrm>
        </p:spPr>
        <p:txBody>
          <a:bodyPr>
            <a:normAutofit lnSpcReduction="10000"/>
          </a:bodyPr>
          <a:lstStyle/>
          <a:p>
            <a:pPr algn="just">
              <a:lnSpc>
                <a:spcPct val="150000"/>
              </a:lnSpc>
            </a:pPr>
            <a:r>
              <a:rPr lang="fr-FR" dirty="0" smtClean="0">
                <a:latin typeface="Times New Roman" panose="02020603050405020304" pitchFamily="18" charset="0"/>
                <a:cs typeface="Times New Roman" panose="02020603050405020304" pitchFamily="18" charset="0"/>
              </a:rPr>
              <a:t>Le Fog Computing est un marché encore relativement nouveau, mais qui va croître en même temps que celui, déjà beaucoup plus connu, des objets connectés</a:t>
            </a:r>
          </a:p>
          <a:p>
            <a:pPr algn="just">
              <a:lnSpc>
                <a:spcPct val="150000"/>
              </a:lnSpc>
            </a:pPr>
            <a:r>
              <a:rPr lang="fr-FR" dirty="0" smtClean="0">
                <a:latin typeface="Times New Roman" panose="02020603050405020304" pitchFamily="18" charset="0"/>
                <a:cs typeface="Times New Roman" panose="02020603050405020304" pitchFamily="18" charset="0"/>
              </a:rPr>
              <a:t>Le Fog Computing offre des services déjà existants avec plus de fluidité, de stabilité et de rapidité, tout en bénéficiant d'une sécurité accrue, mais aussi de nouveaux services qui représentent le monde de demain. </a:t>
            </a:r>
            <a:endParaRPr lang="fr-FR"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3CA9C728-79CD-43FC-9579-0357004AF84C}" type="slidenum">
              <a:rPr lang="fr-FR" sz="1600" b="1" smtClean="0">
                <a:solidFill>
                  <a:schemeClr val="tx1"/>
                </a:solidFill>
              </a:rPr>
              <a:t>11</a:t>
            </a:fld>
            <a:endParaRPr lang="fr-FR" sz="1600" b="1">
              <a:solidFill>
                <a:schemeClr val="tx1"/>
              </a:solidFill>
            </a:endParaRPr>
          </a:p>
        </p:txBody>
      </p:sp>
    </p:spTree>
    <p:extLst>
      <p:ext uri="{BB962C8B-B14F-4D97-AF65-F5344CB8AC3E}">
        <p14:creationId xmlns:p14="http://schemas.microsoft.com/office/powerpoint/2010/main" val="599526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2609"/>
            <a:ext cx="10515600" cy="1325563"/>
          </a:xfrm>
        </p:spPr>
        <p:txBody>
          <a:bodyPr/>
          <a:lstStyle/>
          <a:p>
            <a:r>
              <a:rPr lang="fr-FR" b="1" dirty="0" smtClean="0">
                <a:solidFill>
                  <a:srgbClr val="0070C0"/>
                </a:solidFill>
                <a:latin typeface="Times New Roman" panose="02020603050405020304" pitchFamily="18" charset="0"/>
                <a:cs typeface="Times New Roman" panose="02020603050405020304" pitchFamily="18" charset="0"/>
              </a:rPr>
              <a:t>Avantages</a:t>
            </a:r>
            <a:endParaRPr lang="fr-FR" b="1" dirty="0">
              <a:solidFill>
                <a:srgbClr val="0070C0"/>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838200" y="1136073"/>
            <a:ext cx="10515600" cy="5040890"/>
          </a:xfrm>
        </p:spPr>
        <p:txBody>
          <a:bodyPr>
            <a:normAutofit fontScale="92500" lnSpcReduction="20000"/>
          </a:bodyPr>
          <a:lstStyle/>
          <a:p>
            <a:pPr marL="0" indent="0" algn="just">
              <a:lnSpc>
                <a:spcPct val="150000"/>
              </a:lnSpc>
              <a:buNone/>
            </a:pPr>
            <a:r>
              <a:rPr lang="fr-FR" dirty="0" smtClean="0">
                <a:latin typeface="Times New Roman" panose="02020603050405020304" pitchFamily="18" charset="0"/>
                <a:cs typeface="Times New Roman" panose="02020603050405020304" pitchFamily="18" charset="0"/>
              </a:rPr>
              <a:t>La technologie Fog Computing présente des avantages considérables par rapport au cloud </a:t>
            </a:r>
            <a:r>
              <a:rPr lang="fr-FR" dirty="0">
                <a:latin typeface="Times New Roman" panose="02020603050405020304" pitchFamily="18" charset="0"/>
                <a:cs typeface="Times New Roman" panose="02020603050405020304" pitchFamily="18" charset="0"/>
              </a:rPr>
              <a:t>C</a:t>
            </a:r>
            <a:r>
              <a:rPr lang="fr-FR" dirty="0" smtClean="0">
                <a:latin typeface="Times New Roman" panose="02020603050405020304" pitchFamily="18" charset="0"/>
                <a:cs typeface="Times New Roman" panose="02020603050405020304" pitchFamily="18" charset="0"/>
              </a:rPr>
              <a:t>omputing. De nombreuses plates-formes </a:t>
            </a:r>
            <a:r>
              <a:rPr lang="fr-FR" dirty="0" err="1" smtClean="0">
                <a:latin typeface="Times New Roman" panose="02020603050405020304" pitchFamily="18" charset="0"/>
                <a:cs typeface="Times New Roman" panose="02020603050405020304" pitchFamily="18" charset="0"/>
              </a:rPr>
              <a:t>IoT</a:t>
            </a:r>
            <a:r>
              <a:rPr lang="fr-FR" dirty="0" smtClean="0">
                <a:latin typeface="Times New Roman" panose="02020603050405020304" pitchFamily="18" charset="0"/>
                <a:cs typeface="Times New Roman" panose="02020603050405020304" pitchFamily="18" charset="0"/>
              </a:rPr>
              <a:t> tirent plus d'avantages du Fog que du cloud.</a:t>
            </a:r>
          </a:p>
          <a:p>
            <a:pPr algn="just">
              <a:lnSpc>
                <a:spcPct val="150000"/>
              </a:lnSpc>
            </a:pPr>
            <a:r>
              <a:rPr lang="fr-FR" dirty="0" smtClean="0">
                <a:latin typeface="Times New Roman" panose="02020603050405020304" pitchFamily="18" charset="0"/>
                <a:cs typeface="Times New Roman" panose="02020603050405020304" pitchFamily="18" charset="0"/>
              </a:rPr>
              <a:t>Quantité minimale de données envoyée au cloud.</a:t>
            </a:r>
          </a:p>
          <a:p>
            <a:pPr algn="just">
              <a:lnSpc>
                <a:spcPct val="150000"/>
              </a:lnSpc>
            </a:pPr>
            <a:r>
              <a:rPr lang="fr-FR" dirty="0" smtClean="0">
                <a:latin typeface="Times New Roman" panose="02020603050405020304" pitchFamily="18" charset="0"/>
                <a:cs typeface="Times New Roman" panose="02020603050405020304" pitchFamily="18" charset="0"/>
              </a:rPr>
              <a:t>Économiser la bande passante</a:t>
            </a:r>
          </a:p>
          <a:p>
            <a:pPr algn="just">
              <a:lnSpc>
                <a:spcPct val="150000"/>
              </a:lnSpc>
            </a:pPr>
            <a:r>
              <a:rPr lang="fr-FR" dirty="0" smtClean="0">
                <a:latin typeface="Times New Roman" panose="02020603050405020304" pitchFamily="18" charset="0"/>
                <a:cs typeface="Times New Roman" panose="02020603050405020304" pitchFamily="18" charset="0"/>
              </a:rPr>
              <a:t>Réduire la latence des données</a:t>
            </a:r>
          </a:p>
          <a:p>
            <a:pPr algn="just">
              <a:lnSpc>
                <a:spcPct val="150000"/>
              </a:lnSpc>
            </a:pPr>
            <a:r>
              <a:rPr lang="fr-FR" dirty="0" smtClean="0">
                <a:latin typeface="Times New Roman" panose="02020603050405020304" pitchFamily="18" charset="0"/>
                <a:cs typeface="Times New Roman" panose="02020603050405020304" pitchFamily="18" charset="0"/>
              </a:rPr>
              <a:t>Améliorer la sécurité des données</a:t>
            </a:r>
          </a:p>
          <a:p>
            <a:pPr algn="just">
              <a:lnSpc>
                <a:spcPct val="150000"/>
              </a:lnSpc>
            </a:pPr>
            <a:r>
              <a:rPr lang="fr-FR" dirty="0" smtClean="0">
                <a:latin typeface="Times New Roman" panose="02020603050405020304" pitchFamily="18" charset="0"/>
                <a:cs typeface="Times New Roman" panose="02020603050405020304" pitchFamily="18" charset="0"/>
              </a:rPr>
              <a:t>Traitement immédiat des données</a:t>
            </a:r>
            <a:endParaRPr lang="fr-FR"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3CA9C728-79CD-43FC-9579-0357004AF84C}" type="slidenum">
              <a:rPr lang="fr-FR" sz="1600" b="1" smtClean="0">
                <a:solidFill>
                  <a:schemeClr val="tx1"/>
                </a:solidFill>
              </a:rPr>
              <a:t>12</a:t>
            </a:fld>
            <a:endParaRPr lang="fr-FR" sz="1600" b="1">
              <a:solidFill>
                <a:schemeClr val="tx1"/>
              </a:solidFill>
            </a:endParaRPr>
          </a:p>
        </p:txBody>
      </p:sp>
    </p:spTree>
    <p:extLst>
      <p:ext uri="{BB962C8B-B14F-4D97-AF65-F5344CB8AC3E}">
        <p14:creationId xmlns:p14="http://schemas.microsoft.com/office/powerpoint/2010/main" val="1081322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6743" y="365125"/>
            <a:ext cx="11582399" cy="1325563"/>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Difference </a:t>
            </a:r>
            <a:r>
              <a:rPr lang="en-US" sz="4000" b="1" dirty="0" smtClean="0">
                <a:latin typeface="Times New Roman" panose="02020603050405020304" pitchFamily="18" charset="0"/>
                <a:cs typeface="Times New Roman" panose="02020603050405020304" pitchFamily="18" charset="0"/>
              </a:rPr>
              <a:t>entre </a:t>
            </a:r>
            <a:r>
              <a:rPr lang="en-US" sz="4000" b="1" dirty="0">
                <a:latin typeface="Times New Roman" panose="02020603050405020304" pitchFamily="18" charset="0"/>
                <a:cs typeface="Times New Roman" panose="02020603050405020304" pitchFamily="18" charset="0"/>
              </a:rPr>
              <a:t>Fog Computing </a:t>
            </a:r>
            <a:r>
              <a:rPr lang="en-US" sz="4000" b="1" dirty="0" smtClean="0">
                <a:latin typeface="Times New Roman" panose="02020603050405020304" pitchFamily="18" charset="0"/>
                <a:cs typeface="Times New Roman" panose="02020603050405020304" pitchFamily="18" charset="0"/>
              </a:rPr>
              <a:t>et </a:t>
            </a:r>
            <a:r>
              <a:rPr lang="en-US" sz="4000" b="1" dirty="0">
                <a:latin typeface="Times New Roman" panose="02020603050405020304" pitchFamily="18" charset="0"/>
                <a:cs typeface="Times New Roman" panose="02020603050405020304" pitchFamily="18" charset="0"/>
              </a:rPr>
              <a:t>Cloud Computing</a:t>
            </a:r>
            <a:r>
              <a:rPr lang="en-US" b="1" dirty="0"/>
              <a:t/>
            </a:r>
            <a:br>
              <a:rPr lang="en-US" b="1" dirty="0"/>
            </a:br>
            <a:endParaRPr lang="fr-FR" dirty="0"/>
          </a:p>
        </p:txBody>
      </p:sp>
      <p:sp>
        <p:nvSpPr>
          <p:cNvPr id="4" name="Espace réservé du numéro de diapositive 3"/>
          <p:cNvSpPr>
            <a:spLocks noGrp="1"/>
          </p:cNvSpPr>
          <p:nvPr>
            <p:ph type="sldNum" sz="quarter" idx="12"/>
          </p:nvPr>
        </p:nvSpPr>
        <p:spPr/>
        <p:txBody>
          <a:bodyPr/>
          <a:lstStyle/>
          <a:p>
            <a:fld id="{3CA9C728-79CD-43FC-9579-0357004AF84C}" type="slidenum">
              <a:rPr lang="fr-FR" smtClean="0"/>
              <a:t>13</a:t>
            </a:fld>
            <a:endParaRPr lang="fr-FR"/>
          </a:p>
        </p:txBody>
      </p:sp>
      <p:graphicFrame>
        <p:nvGraphicFramePr>
          <p:cNvPr id="3" name="Tableau 2"/>
          <p:cNvGraphicFramePr>
            <a:graphicFrameLocks noGrp="1"/>
          </p:cNvGraphicFramePr>
          <p:nvPr>
            <p:extLst>
              <p:ext uri="{D42A27DB-BD31-4B8C-83A1-F6EECF244321}">
                <p14:modId xmlns:p14="http://schemas.microsoft.com/office/powerpoint/2010/main" val="1252631677"/>
              </p:ext>
            </p:extLst>
          </p:nvPr>
        </p:nvGraphicFramePr>
        <p:xfrm>
          <a:off x="1393369" y="1690688"/>
          <a:ext cx="8752116" cy="3084510"/>
        </p:xfrm>
        <a:graphic>
          <a:graphicData uri="http://schemas.openxmlformats.org/drawingml/2006/table">
            <a:tbl>
              <a:tblPr firstRow="1" bandRow="1">
                <a:tableStyleId>{073A0DAA-6AF3-43AB-8588-CEC1D06C72B9}</a:tableStyleId>
              </a:tblPr>
              <a:tblGrid>
                <a:gridCol w="2917372">
                  <a:extLst>
                    <a:ext uri="{9D8B030D-6E8A-4147-A177-3AD203B41FA5}">
                      <a16:colId xmlns:a16="http://schemas.microsoft.com/office/drawing/2014/main" val="4066209148"/>
                    </a:ext>
                  </a:extLst>
                </a:gridCol>
                <a:gridCol w="2917372">
                  <a:extLst>
                    <a:ext uri="{9D8B030D-6E8A-4147-A177-3AD203B41FA5}">
                      <a16:colId xmlns:a16="http://schemas.microsoft.com/office/drawing/2014/main" val="2953894313"/>
                    </a:ext>
                  </a:extLst>
                </a:gridCol>
                <a:gridCol w="2917372">
                  <a:extLst>
                    <a:ext uri="{9D8B030D-6E8A-4147-A177-3AD203B41FA5}">
                      <a16:colId xmlns:a16="http://schemas.microsoft.com/office/drawing/2014/main" val="3734711670"/>
                    </a:ext>
                  </a:extLst>
                </a:gridCol>
              </a:tblGrid>
              <a:tr h="616902">
                <a:tc>
                  <a:txBody>
                    <a:bodyPr/>
                    <a:lstStyle/>
                    <a:p>
                      <a:endParaRPr lang="fr-FR" dirty="0"/>
                    </a:p>
                  </a:txBody>
                  <a:tcPr/>
                </a:tc>
                <a:tc>
                  <a:txBody>
                    <a:bodyPr/>
                    <a:lstStyle/>
                    <a:p>
                      <a:pPr algn="ctr"/>
                      <a:r>
                        <a:rPr lang="fr-FR" sz="1800" dirty="0" smtClean="0">
                          <a:latin typeface="Tahoma" panose="020B0604030504040204" pitchFamily="34" charset="0"/>
                          <a:ea typeface="Tahoma" panose="020B0604030504040204" pitchFamily="34" charset="0"/>
                          <a:cs typeface="Tahoma" panose="020B0604030504040204" pitchFamily="34" charset="0"/>
                        </a:rPr>
                        <a:t>CLOUD</a:t>
                      </a:r>
                      <a:r>
                        <a:rPr lang="fr-FR" baseline="0" dirty="0" smtClean="0">
                          <a:latin typeface="Tahoma" panose="020B0604030504040204" pitchFamily="34" charset="0"/>
                          <a:ea typeface="Tahoma" panose="020B0604030504040204" pitchFamily="34" charset="0"/>
                          <a:cs typeface="Tahoma" panose="020B0604030504040204" pitchFamily="34" charset="0"/>
                        </a:rPr>
                        <a:t> COMPUTING</a:t>
                      </a:r>
                      <a:endParaRPr lang="fr-FR"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fr-FR" dirty="0" smtClean="0">
                          <a:latin typeface="Tahoma" panose="020B0604030504040204" pitchFamily="34" charset="0"/>
                          <a:ea typeface="Tahoma" panose="020B0604030504040204" pitchFamily="34" charset="0"/>
                          <a:cs typeface="Tahoma" panose="020B0604030504040204" pitchFamily="34" charset="0"/>
                        </a:rPr>
                        <a:t>FOG COMPUTING</a:t>
                      </a:r>
                      <a:endParaRPr lang="fr-FR"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111431963"/>
                  </a:ext>
                </a:extLst>
              </a:tr>
              <a:tr h="616902">
                <a:tc>
                  <a:txBody>
                    <a:bodyPr/>
                    <a:lstStyle/>
                    <a:p>
                      <a:r>
                        <a:rPr lang="fr-FR" b="1" dirty="0">
                          <a:effectLst/>
                          <a:latin typeface="Tahoma" panose="020B0604030504040204" pitchFamily="34" charset="0"/>
                          <a:ea typeface="Tahoma" panose="020B0604030504040204" pitchFamily="34" charset="0"/>
                          <a:cs typeface="Tahoma" panose="020B0604030504040204" pitchFamily="34" charset="0"/>
                        </a:rPr>
                        <a:t>Architecture</a:t>
                      </a:r>
                    </a:p>
                  </a:txBody>
                  <a:tcPr anchor="ctr"/>
                </a:tc>
                <a:tc>
                  <a:txBody>
                    <a:bodyPr/>
                    <a:lstStyle/>
                    <a:p>
                      <a:pPr algn="ctr"/>
                      <a:r>
                        <a:rPr lang="fr-FR" dirty="0" smtClean="0">
                          <a:effectLst/>
                          <a:latin typeface="Tahoma" panose="020B0604030504040204" pitchFamily="34" charset="0"/>
                          <a:ea typeface="Tahoma" panose="020B0604030504040204" pitchFamily="34" charset="0"/>
                          <a:cs typeface="Tahoma" panose="020B0604030504040204" pitchFamily="34" charset="0"/>
                        </a:rPr>
                        <a:t>Centralisée</a:t>
                      </a:r>
                      <a:endParaRPr lang="fr-FR"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fr-FR" dirty="0" smtClean="0">
                          <a:effectLst/>
                          <a:latin typeface="Tahoma" panose="020B0604030504040204" pitchFamily="34" charset="0"/>
                          <a:ea typeface="Tahoma" panose="020B0604030504040204" pitchFamily="34" charset="0"/>
                          <a:cs typeface="Tahoma" panose="020B0604030504040204" pitchFamily="34" charset="0"/>
                        </a:rPr>
                        <a:t>Décentralisée</a:t>
                      </a:r>
                      <a:endParaRPr lang="fr-FR"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149393483"/>
                  </a:ext>
                </a:extLst>
              </a:tr>
              <a:tr h="616902">
                <a:tc>
                  <a:txBody>
                    <a:bodyPr/>
                    <a:lstStyle/>
                    <a:p>
                      <a:r>
                        <a:rPr lang="fr-FR" b="1" dirty="0" smtClean="0">
                          <a:effectLst/>
                          <a:latin typeface="Tahoma" panose="020B0604030504040204" pitchFamily="34" charset="0"/>
                          <a:ea typeface="Tahoma" panose="020B0604030504040204" pitchFamily="34" charset="0"/>
                          <a:cs typeface="Tahoma" panose="020B0604030504040204" pitchFamily="34" charset="0"/>
                        </a:rPr>
                        <a:t>Nombre de nœuds</a:t>
                      </a:r>
                      <a:endParaRPr lang="fr-FR" b="1"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fr-FR" dirty="0" smtClean="0">
                          <a:effectLst/>
                          <a:latin typeface="Tahoma" panose="020B0604030504040204" pitchFamily="34" charset="0"/>
                          <a:ea typeface="Tahoma" panose="020B0604030504040204" pitchFamily="34" charset="0"/>
                          <a:cs typeface="Tahoma" panose="020B0604030504040204" pitchFamily="34" charset="0"/>
                        </a:rPr>
                        <a:t>Peu </a:t>
                      </a:r>
                      <a:endParaRPr lang="fr-FR"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fr-FR" dirty="0" smtClean="0">
                          <a:effectLst/>
                          <a:latin typeface="Tahoma" panose="020B0604030504040204" pitchFamily="34" charset="0"/>
                          <a:ea typeface="Tahoma" panose="020B0604030504040204" pitchFamily="34" charset="0"/>
                          <a:cs typeface="Tahoma" panose="020B0604030504040204" pitchFamily="34" charset="0"/>
                        </a:rPr>
                        <a:t>Beaucoup</a:t>
                      </a:r>
                      <a:endParaRPr lang="fr-FR"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274554053"/>
                  </a:ext>
                </a:extLst>
              </a:tr>
              <a:tr h="616902">
                <a:tc>
                  <a:txBody>
                    <a:bodyPr/>
                    <a:lstStyle/>
                    <a:p>
                      <a:r>
                        <a:rPr lang="fr-FR" b="1" dirty="0" smtClean="0">
                          <a:effectLst/>
                          <a:latin typeface="Tahoma" panose="020B0604030504040204" pitchFamily="34" charset="0"/>
                          <a:ea typeface="Tahoma" panose="020B0604030504040204" pitchFamily="34" charset="0"/>
                          <a:cs typeface="Tahoma" panose="020B0604030504040204" pitchFamily="34" charset="0"/>
                        </a:rPr>
                        <a:t>Latence</a:t>
                      </a:r>
                      <a:r>
                        <a:rPr lang="fr-FR" b="1" baseline="0" dirty="0" smtClean="0">
                          <a:effectLst/>
                          <a:latin typeface="Tahoma" panose="020B0604030504040204" pitchFamily="34" charset="0"/>
                          <a:ea typeface="Tahoma" panose="020B0604030504040204" pitchFamily="34" charset="0"/>
                          <a:cs typeface="Tahoma" panose="020B0604030504040204" pitchFamily="34" charset="0"/>
                        </a:rPr>
                        <a:t> </a:t>
                      </a:r>
                      <a:endParaRPr lang="fr-FR" b="1"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fr-FR" dirty="0" smtClean="0">
                          <a:effectLst/>
                          <a:latin typeface="Tahoma" panose="020B0604030504040204" pitchFamily="34" charset="0"/>
                          <a:ea typeface="Tahoma" panose="020B0604030504040204" pitchFamily="34" charset="0"/>
                          <a:cs typeface="Tahoma" panose="020B0604030504040204" pitchFamily="34" charset="0"/>
                        </a:rPr>
                        <a:t>haut</a:t>
                      </a:r>
                      <a:endParaRPr lang="fr-FR"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fr-FR" dirty="0" smtClean="0">
                          <a:effectLst/>
                          <a:latin typeface="Tahoma" panose="020B0604030504040204" pitchFamily="34" charset="0"/>
                          <a:ea typeface="Tahoma" panose="020B0604030504040204" pitchFamily="34" charset="0"/>
                          <a:cs typeface="Tahoma" panose="020B0604030504040204" pitchFamily="34" charset="0"/>
                        </a:rPr>
                        <a:t>Bas</a:t>
                      </a:r>
                      <a:endParaRPr lang="fr-FR"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188756362"/>
                  </a:ext>
                </a:extLst>
              </a:tr>
              <a:tr h="616902">
                <a:tc>
                  <a:txBody>
                    <a:bodyPr/>
                    <a:lstStyle/>
                    <a:p>
                      <a:r>
                        <a:rPr lang="fr-FR" b="1" dirty="0">
                          <a:effectLst/>
                          <a:latin typeface="Tahoma" panose="020B0604030504040204" pitchFamily="34" charset="0"/>
                          <a:ea typeface="Tahoma" panose="020B0604030504040204" pitchFamily="34" charset="0"/>
                          <a:cs typeface="Tahoma" panose="020B0604030504040204" pitchFamily="34" charset="0"/>
                        </a:rPr>
                        <a:t>Security</a:t>
                      </a:r>
                    </a:p>
                  </a:txBody>
                  <a:tcPr anchor="ctr"/>
                </a:tc>
                <a:tc>
                  <a:txBody>
                    <a:bodyPr/>
                    <a:lstStyle/>
                    <a:p>
                      <a:pPr algn="ctr"/>
                      <a:r>
                        <a:rPr lang="fr-FR" dirty="0" smtClean="0">
                          <a:effectLst/>
                          <a:latin typeface="Tahoma" panose="020B0604030504040204" pitchFamily="34" charset="0"/>
                          <a:ea typeface="Tahoma" panose="020B0604030504040204" pitchFamily="34" charset="0"/>
                          <a:cs typeface="Tahoma" panose="020B0604030504040204" pitchFamily="34" charset="0"/>
                        </a:rPr>
                        <a:t>Moins Sécurisé</a:t>
                      </a:r>
                      <a:endParaRPr lang="fr-FR"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ctr"/>
                      <a:r>
                        <a:rPr lang="fr-FR" dirty="0" smtClean="0">
                          <a:effectLst/>
                          <a:latin typeface="Tahoma" panose="020B0604030504040204" pitchFamily="34" charset="0"/>
                          <a:ea typeface="Tahoma" panose="020B0604030504040204" pitchFamily="34" charset="0"/>
                          <a:cs typeface="Tahoma" panose="020B0604030504040204" pitchFamily="34" charset="0"/>
                        </a:rPr>
                        <a:t>Plus sécurisé</a:t>
                      </a:r>
                      <a:endParaRPr lang="fr-FR"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048649780"/>
                  </a:ext>
                </a:extLst>
              </a:tr>
            </a:tbl>
          </a:graphicData>
        </a:graphic>
      </p:graphicFrame>
    </p:spTree>
    <p:extLst>
      <p:ext uri="{BB962C8B-B14F-4D97-AF65-F5344CB8AC3E}">
        <p14:creationId xmlns:p14="http://schemas.microsoft.com/office/powerpoint/2010/main" val="193568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BF09EE62-DD3B-4C44-B549-7B9716AC15B1}" type="slidenum">
              <a:rPr lang="fr-FR" sz="2000" b="1" smtClean="0">
                <a:solidFill>
                  <a:schemeClr val="tx1"/>
                </a:solidFill>
              </a:rPr>
              <a:t>14</a:t>
            </a:fld>
            <a:endParaRPr lang="fr-FR" sz="2000" b="1">
              <a:solidFill>
                <a:schemeClr val="tx1"/>
              </a:solidFill>
            </a:endParaRPr>
          </a:p>
        </p:txBody>
      </p:sp>
      <p:pic>
        <p:nvPicPr>
          <p:cNvPr id="5" name="Image 4"/>
          <p:cNvPicPr>
            <a:picLocks noChangeAspect="1"/>
          </p:cNvPicPr>
          <p:nvPr/>
        </p:nvPicPr>
        <p:blipFill>
          <a:blip r:embed="rId2"/>
          <a:stretch>
            <a:fillRect/>
          </a:stretch>
        </p:blipFill>
        <p:spPr>
          <a:xfrm>
            <a:off x="0" y="-20637"/>
            <a:ext cx="12191999" cy="6858000"/>
          </a:xfrm>
          <a:prstGeom prst="rect">
            <a:avLst/>
          </a:prstGeom>
        </p:spPr>
      </p:pic>
      <p:sp>
        <p:nvSpPr>
          <p:cNvPr id="6" name="ZoneTexte 5"/>
          <p:cNvSpPr txBox="1"/>
          <p:nvPr/>
        </p:nvSpPr>
        <p:spPr>
          <a:xfrm>
            <a:off x="1869363" y="228600"/>
            <a:ext cx="8307082" cy="1323439"/>
          </a:xfrm>
          <a:prstGeom prst="rect">
            <a:avLst/>
          </a:prstGeom>
          <a:noFill/>
        </p:spPr>
        <p:txBody>
          <a:bodyPr wrap="none" rtlCol="0">
            <a:spAutoFit/>
          </a:bodyPr>
          <a:lstStyle/>
          <a:p>
            <a:r>
              <a:rPr lang="fr-FR" sz="8000" b="1" dirty="0">
                <a:solidFill>
                  <a:schemeClr val="tx1">
                    <a:lumMod val="95000"/>
                    <a:lumOff val="5000"/>
                  </a:schemeClr>
                </a:solidFill>
                <a:effectLst>
                  <a:outerShdw blurRad="38100" dist="38100" dir="2700000" algn="tl">
                    <a:srgbClr val="000000">
                      <a:alpha val="43137"/>
                    </a:srgbClr>
                  </a:outerShdw>
                </a:effectLst>
                <a:latin typeface="Gabriola" panose="04040605051002020D02" pitchFamily="82" charset="0"/>
              </a:rPr>
              <a:t>Merci pour votre </a:t>
            </a:r>
            <a:r>
              <a:rPr lang="fr-FR" sz="8000" b="1" dirty="0" smtClean="0">
                <a:solidFill>
                  <a:schemeClr val="tx1">
                    <a:lumMod val="95000"/>
                    <a:lumOff val="5000"/>
                  </a:schemeClr>
                </a:solidFill>
                <a:effectLst>
                  <a:outerShdw blurRad="38100" dist="38100" dir="2700000" algn="tl">
                    <a:srgbClr val="000000">
                      <a:alpha val="43137"/>
                    </a:srgbClr>
                  </a:outerShdw>
                </a:effectLst>
                <a:latin typeface="Gabriola" panose="04040605051002020D02" pitchFamily="82" charset="0"/>
              </a:rPr>
              <a:t>attention</a:t>
            </a:r>
            <a:endParaRPr lang="fr-FR" sz="8000" b="1" dirty="0">
              <a:solidFill>
                <a:schemeClr val="tx1">
                  <a:lumMod val="95000"/>
                  <a:lumOff val="5000"/>
                </a:schemeClr>
              </a:solidFill>
              <a:effectLst>
                <a:outerShdw blurRad="38100" dist="38100" dir="2700000" algn="tl">
                  <a:srgbClr val="000000">
                    <a:alpha val="43137"/>
                  </a:srgbClr>
                </a:outerShdw>
              </a:effectLst>
              <a:latin typeface="Gabriola" panose="04040605051002020D02" pitchFamily="82" charset="0"/>
            </a:endParaRPr>
          </a:p>
        </p:txBody>
      </p:sp>
    </p:spTree>
    <p:extLst>
      <p:ext uri="{BB962C8B-B14F-4D97-AF65-F5344CB8AC3E}">
        <p14:creationId xmlns:p14="http://schemas.microsoft.com/office/powerpoint/2010/main" val="2640026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40432"/>
            <a:ext cx="10515600" cy="937202"/>
          </a:xfrm>
        </p:spPr>
        <p:txBody>
          <a:bodyPr/>
          <a:lstStyle/>
          <a:p>
            <a:r>
              <a:rPr lang="fr-FR" b="1" dirty="0" smtClean="0">
                <a:solidFill>
                  <a:srgbClr val="0070C0"/>
                </a:solidFill>
                <a:effectLst/>
                <a:latin typeface="Times New Roman" panose="02020603050405020304" pitchFamily="18" charset="0"/>
                <a:cs typeface="Times New Roman" panose="02020603050405020304" pitchFamily="18" charset="0"/>
              </a:rPr>
              <a:t>Passer du cloud au Fog</a:t>
            </a:r>
            <a:endParaRPr lang="fr-FR" dirty="0">
              <a:solidFill>
                <a:srgbClr val="0070C0"/>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464127" y="1496291"/>
            <a:ext cx="11263745" cy="4860059"/>
          </a:xfrm>
        </p:spPr>
        <p:txBody>
          <a:bodyPr>
            <a:normAutofit fontScale="77500" lnSpcReduction="20000"/>
          </a:bodyPr>
          <a:lstStyle/>
          <a:p>
            <a:pPr algn="just">
              <a:lnSpc>
                <a:spcPct val="160000"/>
              </a:lnSpc>
            </a:pPr>
            <a:r>
              <a:rPr lang="fr-FR" dirty="0" smtClean="0">
                <a:latin typeface="Times New Roman" panose="02020603050405020304" pitchFamily="18" charset="0"/>
                <a:cs typeface="Times New Roman" panose="02020603050405020304" pitchFamily="18" charset="0"/>
              </a:rPr>
              <a:t>Même si le Cloud Computing présente de nombreux avantages, il est sur le point d’être supplanté par une manière de travailler encore plus sophistiquée : le Fog Computing, qui repose sur les mêmes principes que le Cloud Computing, mais avec bien plus de sécurité.</a:t>
            </a:r>
          </a:p>
          <a:p>
            <a:pPr algn="just">
              <a:lnSpc>
                <a:spcPct val="160000"/>
              </a:lnSpc>
            </a:pPr>
            <a:r>
              <a:rPr lang="fr-FR" dirty="0" smtClean="0">
                <a:effectLst/>
                <a:latin typeface="Times New Roman" panose="02020603050405020304" pitchFamily="18" charset="0"/>
                <a:cs typeface="Times New Roman" panose="02020603050405020304" pitchFamily="18" charset="0"/>
              </a:rPr>
              <a:t>Le Cloud Computing présente néanmoins des inconvénients, le plus grave concernant la sécurité. Si l’intégrité du serveur qui héberge vos outils informatiques est compromise, les données de vos employés et de vos clients pourraient être exposées à des risques. En fonction de la taille de l’entreprise, cela pourrait signifier que les données de milliers voire de millions d’utilisateurs seraient compromises.</a:t>
            </a:r>
          </a:p>
          <a:p>
            <a:pPr algn="just">
              <a:lnSpc>
                <a:spcPct val="160000"/>
              </a:lnSpc>
            </a:pPr>
            <a:r>
              <a:rPr lang="fr-FR" dirty="0" smtClean="0">
                <a:effectLst/>
                <a:latin typeface="Times New Roman" panose="02020603050405020304" pitchFamily="18" charset="0"/>
                <a:cs typeface="Times New Roman" panose="02020603050405020304" pitchFamily="18" charset="0"/>
              </a:rPr>
              <a:t>Heureusement, le </a:t>
            </a:r>
            <a:r>
              <a:rPr lang="fr-FR" dirty="0" smtClean="0">
                <a:effectLst/>
                <a:latin typeface="Times New Roman" panose="02020603050405020304" pitchFamily="18" charset="0"/>
                <a:cs typeface="Times New Roman" panose="02020603050405020304" pitchFamily="18" charset="0"/>
                <a:hlinkClick r:id="rId2"/>
              </a:rPr>
              <a:t>Fog Computing</a:t>
            </a:r>
            <a:r>
              <a:rPr lang="fr-FR" dirty="0" smtClean="0">
                <a:effectLst/>
                <a:latin typeface="Times New Roman" panose="02020603050405020304" pitchFamily="18" charset="0"/>
                <a:cs typeface="Times New Roman" panose="02020603050405020304" pitchFamily="18" charset="0"/>
              </a:rPr>
              <a:t> offre une solution.</a:t>
            </a:r>
            <a:endParaRPr lang="fr-FR" dirty="0"/>
          </a:p>
        </p:txBody>
      </p:sp>
      <p:sp>
        <p:nvSpPr>
          <p:cNvPr id="4" name="Espace réservé du numéro de diapositive 3"/>
          <p:cNvSpPr>
            <a:spLocks noGrp="1"/>
          </p:cNvSpPr>
          <p:nvPr>
            <p:ph type="sldNum" sz="quarter" idx="12"/>
          </p:nvPr>
        </p:nvSpPr>
        <p:spPr/>
        <p:txBody>
          <a:bodyPr/>
          <a:lstStyle/>
          <a:p>
            <a:fld id="{3CA9C728-79CD-43FC-9579-0357004AF84C}" type="slidenum">
              <a:rPr lang="fr-FR" sz="1600" b="1" smtClean="0">
                <a:solidFill>
                  <a:schemeClr val="tx1"/>
                </a:solidFill>
              </a:rPr>
              <a:t>2</a:t>
            </a:fld>
            <a:endParaRPr lang="fr-FR" sz="1600" b="1">
              <a:solidFill>
                <a:schemeClr val="tx1"/>
              </a:solidFill>
            </a:endParaRPr>
          </a:p>
        </p:txBody>
      </p:sp>
    </p:spTree>
    <p:extLst>
      <p:ext uri="{BB962C8B-B14F-4D97-AF65-F5344CB8AC3E}">
        <p14:creationId xmlns:p14="http://schemas.microsoft.com/office/powerpoint/2010/main" val="3783676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12619" y="1066802"/>
            <a:ext cx="11097490" cy="5289548"/>
          </a:xfrm>
        </p:spPr>
        <p:txBody>
          <a:bodyPr>
            <a:normAutofit fontScale="77500" lnSpcReduction="20000"/>
          </a:bodyPr>
          <a:lstStyle/>
          <a:p>
            <a:pPr algn="just">
              <a:lnSpc>
                <a:spcPct val="160000"/>
              </a:lnSpc>
            </a:pPr>
            <a:r>
              <a:rPr lang="fr-FR" dirty="0" smtClean="0"/>
              <a:t> </a:t>
            </a:r>
            <a:r>
              <a:rPr lang="fr-FR" dirty="0" smtClean="0">
                <a:latin typeface="Times New Roman" panose="02020603050405020304" pitchFamily="18" charset="0"/>
                <a:cs typeface="Times New Roman" panose="02020603050405020304" pitchFamily="18" charset="0"/>
              </a:rPr>
              <a:t>Le Fog Computing est un marché encore relativement neuf, qui devrait grandir de manière exponentielle en même temps que celui des objets connectés </a:t>
            </a:r>
          </a:p>
          <a:p>
            <a:pPr algn="just">
              <a:lnSpc>
                <a:spcPct val="160000"/>
              </a:lnSpc>
            </a:pPr>
            <a:r>
              <a:rPr lang="fr-FR" dirty="0" smtClean="0">
                <a:latin typeface="Times New Roman" panose="02020603050405020304" pitchFamily="18" charset="0"/>
                <a:cs typeface="Times New Roman" panose="02020603050405020304" pitchFamily="18" charset="0"/>
              </a:rPr>
              <a:t>Le Fog Computing fait référence à une infrastructure décentralisée dans laquelle les ressources de calcul et analytiques sont distribuées aux emplacements les plus logiques et les plus efficaces, en tout point du continuum entre la source de données et le datacenter du Cloud.</a:t>
            </a:r>
          </a:p>
          <a:p>
            <a:pPr algn="just">
              <a:lnSpc>
                <a:spcPct val="160000"/>
              </a:lnSpc>
            </a:pPr>
            <a:r>
              <a:rPr lang="fr-FR" dirty="0" smtClean="0">
                <a:latin typeface="Times New Roman" panose="02020603050405020304" pitchFamily="18" charset="0"/>
                <a:cs typeface="Times New Roman" panose="02020603050405020304" pitchFamily="18" charset="0"/>
              </a:rPr>
              <a:t>L'expression « Fog Computing » est associée à Cisco en raison de la marque déposée « Cisco Fog Computing ». Cependant, il est ouverte à la communauté au sens large.</a:t>
            </a:r>
          </a:p>
          <a:p>
            <a:pPr algn="just">
              <a:lnSpc>
                <a:spcPct val="160000"/>
              </a:lnSpc>
            </a:pPr>
            <a:r>
              <a:rPr lang="fr-FR" dirty="0" smtClean="0">
                <a:latin typeface="Times New Roman" panose="02020603050405020304" pitchFamily="18" charset="0"/>
                <a:cs typeface="Times New Roman" panose="02020603050405020304" pitchFamily="18" charset="0"/>
              </a:rPr>
              <a:t>Le terme de « Fog » (un brouillard) exprime l'idée que les avantages du Cloud (un nuage) doivent se rapprocher de la source de données. On peut en effet considérer que le brouillard est un nuage proche du sol.</a:t>
            </a:r>
            <a:endParaRPr lang="fr-FR" dirty="0"/>
          </a:p>
        </p:txBody>
      </p:sp>
      <p:sp>
        <p:nvSpPr>
          <p:cNvPr id="4" name="Espace réservé du numéro de diapositive 3"/>
          <p:cNvSpPr>
            <a:spLocks noGrp="1"/>
          </p:cNvSpPr>
          <p:nvPr>
            <p:ph type="sldNum" sz="quarter" idx="12"/>
          </p:nvPr>
        </p:nvSpPr>
        <p:spPr/>
        <p:txBody>
          <a:bodyPr/>
          <a:lstStyle/>
          <a:p>
            <a:fld id="{3CA9C728-79CD-43FC-9579-0357004AF84C}" type="slidenum">
              <a:rPr lang="fr-FR" sz="1600" b="1" smtClean="0">
                <a:solidFill>
                  <a:schemeClr val="tx1"/>
                </a:solidFill>
              </a:rPr>
              <a:t>3</a:t>
            </a:fld>
            <a:endParaRPr lang="fr-FR" sz="1600" b="1">
              <a:solidFill>
                <a:schemeClr val="tx1"/>
              </a:solidFill>
            </a:endParaRPr>
          </a:p>
        </p:txBody>
      </p:sp>
      <p:sp>
        <p:nvSpPr>
          <p:cNvPr id="5" name="Titre 1"/>
          <p:cNvSpPr>
            <a:spLocks noGrp="1"/>
          </p:cNvSpPr>
          <p:nvPr>
            <p:ph type="title"/>
          </p:nvPr>
        </p:nvSpPr>
        <p:spPr>
          <a:xfrm>
            <a:off x="838200" y="240432"/>
            <a:ext cx="10515600" cy="937202"/>
          </a:xfrm>
        </p:spPr>
        <p:txBody>
          <a:bodyPr/>
          <a:lstStyle/>
          <a:p>
            <a:r>
              <a:rPr lang="fr-FR" b="1" dirty="0" smtClean="0">
                <a:solidFill>
                  <a:srgbClr val="0070C0"/>
                </a:solidFill>
                <a:effectLst/>
                <a:latin typeface="Times New Roman" panose="02020603050405020304" pitchFamily="18" charset="0"/>
                <a:cs typeface="Times New Roman" panose="02020603050405020304" pitchFamily="18" charset="0"/>
              </a:rPr>
              <a:t>Passer du cloud au Fog</a:t>
            </a:r>
            <a:endParaRPr lang="fr-FR"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995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0318"/>
            <a:ext cx="10515600" cy="1325563"/>
          </a:xfrm>
        </p:spPr>
        <p:txBody>
          <a:bodyPr/>
          <a:lstStyle/>
          <a:p>
            <a:r>
              <a:rPr lang="fr-FR" b="1" dirty="0" smtClean="0">
                <a:solidFill>
                  <a:srgbClr val="0070C0"/>
                </a:solidFill>
                <a:latin typeface="Times New Roman" panose="02020603050405020304" pitchFamily="18" charset="0"/>
                <a:cs typeface="Times New Roman" panose="02020603050405020304" pitchFamily="18" charset="0"/>
              </a:rPr>
              <a:t>Fog Computing</a:t>
            </a:r>
            <a:endParaRPr lang="fr-FR" b="1" dirty="0">
              <a:solidFill>
                <a:srgbClr val="0070C0"/>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838200" y="1385881"/>
            <a:ext cx="10515600" cy="4351338"/>
          </a:xfrm>
        </p:spPr>
        <p:txBody>
          <a:bodyPr>
            <a:normAutofit lnSpcReduction="10000"/>
          </a:bodyPr>
          <a:lstStyle/>
          <a:p>
            <a:pPr marL="0" indent="0" algn="just">
              <a:lnSpc>
                <a:spcPct val="150000"/>
              </a:lnSpc>
              <a:buNone/>
            </a:pPr>
            <a:r>
              <a:rPr lang="fr-FR" dirty="0" smtClean="0">
                <a:latin typeface="Times New Roman" panose="02020603050405020304" pitchFamily="18" charset="0"/>
                <a:cs typeface="Times New Roman" panose="02020603050405020304" pitchFamily="18" charset="0"/>
              </a:rPr>
              <a:t>Le Fog Computing offre des services hébergés similaires au cloud Computing, comme des ressources de traitement, des espaces de stockage ou encore des applications, mais qui vont être géographiquement à proximité des réseaux locaux. Alors que le cloud Computing traite un très grand nombre de données, le Fog Computing est composé de très nombreux </a:t>
            </a:r>
            <a:r>
              <a:rPr lang="fr-FR" dirty="0" err="1">
                <a:latin typeface="Times New Roman" panose="02020603050405020304" pitchFamily="18" charset="0"/>
                <a:cs typeface="Times New Roman" panose="02020603050405020304" pitchFamily="18" charset="0"/>
              </a:rPr>
              <a:t>C</a:t>
            </a:r>
            <a:r>
              <a:rPr lang="fr-FR" dirty="0" err="1" smtClean="0">
                <a:latin typeface="Times New Roman" panose="02020603050405020304" pitchFamily="18" charset="0"/>
                <a:cs typeface="Times New Roman" panose="02020603050405020304" pitchFamily="18" charset="0"/>
              </a:rPr>
              <a:t>louds</a:t>
            </a:r>
            <a:r>
              <a:rPr lang="fr-FR" dirty="0" smtClean="0">
                <a:latin typeface="Times New Roman" panose="02020603050405020304" pitchFamily="18" charset="0"/>
                <a:cs typeface="Times New Roman" panose="02020603050405020304" pitchFamily="18" charset="0"/>
              </a:rPr>
              <a:t> de proximité, afin d’éviter une gestion et un traitement d’un tel nombre de données par une seule entité. </a:t>
            </a:r>
            <a:endParaRPr lang="fr-FR"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3CA9C728-79CD-43FC-9579-0357004AF84C}" type="slidenum">
              <a:rPr lang="fr-FR" sz="1600" b="1" smtClean="0">
                <a:solidFill>
                  <a:schemeClr val="tx1"/>
                </a:solidFill>
              </a:rPr>
              <a:t>4</a:t>
            </a:fld>
            <a:endParaRPr lang="fr-FR" sz="1600" b="1">
              <a:solidFill>
                <a:schemeClr val="tx1"/>
              </a:solidFill>
            </a:endParaRPr>
          </a:p>
        </p:txBody>
      </p:sp>
    </p:spTree>
    <p:extLst>
      <p:ext uri="{BB962C8B-B14F-4D97-AF65-F5344CB8AC3E}">
        <p14:creationId xmlns:p14="http://schemas.microsoft.com/office/powerpoint/2010/main" val="2204828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136073"/>
            <a:ext cx="10515600" cy="5040890"/>
          </a:xfrm>
        </p:spPr>
        <p:txBody>
          <a:bodyPr>
            <a:normAutofit fontScale="92500" lnSpcReduction="20000"/>
          </a:bodyPr>
          <a:lstStyle/>
          <a:p>
            <a:pPr algn="just">
              <a:lnSpc>
                <a:spcPct val="150000"/>
              </a:lnSpc>
            </a:pPr>
            <a:r>
              <a:rPr lang="fr-FR" dirty="0" smtClean="0">
                <a:latin typeface="Times New Roman" panose="02020603050405020304" pitchFamily="18" charset="0"/>
                <a:cs typeface="Times New Roman" panose="02020603050405020304" pitchFamily="18" charset="0"/>
              </a:rPr>
              <a:t>Le Fog Computing ou informatique en brouillard ou informatique géodistribuée, consiste à exploiter des applications et des infrastructures de traitement et de stockage de proximité, servant d'intermédiaire entre des objets connectés et une architecture informatique en nuage classique. </a:t>
            </a:r>
          </a:p>
          <a:p>
            <a:pPr algn="just">
              <a:lnSpc>
                <a:spcPct val="150000"/>
              </a:lnSpc>
            </a:pPr>
            <a:r>
              <a:rPr lang="fr-FR" dirty="0" smtClean="0">
                <a:latin typeface="Times New Roman" panose="02020603050405020304" pitchFamily="18" charset="0"/>
                <a:cs typeface="Times New Roman" panose="02020603050405020304" pitchFamily="18" charset="0"/>
              </a:rPr>
              <a:t>Le but est d'optimiser les communications entre un grand nombre d'objets connectés et des services de traitement distants, en tenant compte d'une part des volume de données considérables engendrés par ce type d'architecture (mégadonnées) et d'autre part de la variabilité de la latence dans un réseau distribué, tout en donnant un meilleur contrôle sur les données transmises.</a:t>
            </a:r>
            <a:endParaRPr lang="fr-FR"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3CA9C728-79CD-43FC-9579-0357004AF84C}" type="slidenum">
              <a:rPr lang="fr-FR" sz="1600" b="1" smtClean="0">
                <a:solidFill>
                  <a:schemeClr val="tx1"/>
                </a:solidFill>
              </a:rPr>
              <a:t>5</a:t>
            </a:fld>
            <a:endParaRPr lang="fr-FR" sz="1600" b="1">
              <a:solidFill>
                <a:schemeClr val="tx1"/>
              </a:solidFill>
            </a:endParaRPr>
          </a:p>
        </p:txBody>
      </p:sp>
      <p:sp>
        <p:nvSpPr>
          <p:cNvPr id="5" name="Titre 1"/>
          <p:cNvSpPr>
            <a:spLocks noGrp="1"/>
          </p:cNvSpPr>
          <p:nvPr>
            <p:ph type="title"/>
          </p:nvPr>
        </p:nvSpPr>
        <p:spPr>
          <a:xfrm>
            <a:off x="838200" y="60318"/>
            <a:ext cx="10515600" cy="1325563"/>
          </a:xfrm>
        </p:spPr>
        <p:txBody>
          <a:bodyPr/>
          <a:lstStyle/>
          <a:p>
            <a:r>
              <a:rPr lang="fr-FR" b="1" dirty="0" smtClean="0">
                <a:solidFill>
                  <a:srgbClr val="0070C0"/>
                </a:solidFill>
                <a:latin typeface="Times New Roman" panose="02020603050405020304" pitchFamily="18" charset="0"/>
                <a:cs typeface="Times New Roman" panose="02020603050405020304" pitchFamily="18" charset="0"/>
              </a:rPr>
              <a:t>Fog Computing</a:t>
            </a:r>
            <a:endParaRPr lang="fr-FR"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820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343891" y="609600"/>
            <a:ext cx="9351818" cy="5348287"/>
          </a:xfrm>
          <a:prstGeom prst="rect">
            <a:avLst/>
          </a:prstGeom>
        </p:spPr>
      </p:pic>
      <p:sp>
        <p:nvSpPr>
          <p:cNvPr id="5" name="Espace réservé du numéro de diapositive 4"/>
          <p:cNvSpPr>
            <a:spLocks noGrp="1"/>
          </p:cNvSpPr>
          <p:nvPr>
            <p:ph type="sldNum" sz="quarter" idx="12"/>
          </p:nvPr>
        </p:nvSpPr>
        <p:spPr/>
        <p:txBody>
          <a:bodyPr/>
          <a:lstStyle/>
          <a:p>
            <a:fld id="{3CA9C728-79CD-43FC-9579-0357004AF84C}" type="slidenum">
              <a:rPr lang="fr-FR" sz="1600" b="1" smtClean="0">
                <a:solidFill>
                  <a:schemeClr val="tx1"/>
                </a:solidFill>
              </a:rPr>
              <a:t>6</a:t>
            </a:fld>
            <a:endParaRPr lang="fr-FR" sz="1600" b="1">
              <a:solidFill>
                <a:schemeClr val="tx1"/>
              </a:solidFill>
            </a:endParaRPr>
          </a:p>
        </p:txBody>
      </p:sp>
    </p:spTree>
    <p:extLst>
      <p:ext uri="{BB962C8B-B14F-4D97-AF65-F5344CB8AC3E}">
        <p14:creationId xmlns:p14="http://schemas.microsoft.com/office/powerpoint/2010/main" val="1681117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745" y="1330036"/>
            <a:ext cx="11111346" cy="4846927"/>
          </a:xfrm>
        </p:spPr>
        <p:txBody>
          <a:bodyPr>
            <a:normAutofit fontScale="70000" lnSpcReduction="20000"/>
          </a:bodyPr>
          <a:lstStyle/>
          <a:p>
            <a:pPr algn="just">
              <a:lnSpc>
                <a:spcPct val="160000"/>
              </a:lnSpc>
            </a:pPr>
            <a:r>
              <a:rPr lang="fr-FR" sz="3400" dirty="0" smtClean="0">
                <a:effectLst/>
                <a:latin typeface="Times New Roman" panose="02020603050405020304" pitchFamily="18" charset="0"/>
                <a:cs typeface="Times New Roman" panose="02020603050405020304" pitchFamily="18" charset="0"/>
              </a:rPr>
              <a:t>Le Fog Computing, également appelé « </a:t>
            </a:r>
            <a:r>
              <a:rPr lang="fr-FR" sz="3400" dirty="0" err="1" smtClean="0">
                <a:effectLst/>
                <a:latin typeface="Times New Roman" panose="02020603050405020304" pitchFamily="18" charset="0"/>
                <a:cs typeface="Times New Roman" panose="02020603050405020304" pitchFamily="18" charset="0"/>
              </a:rPr>
              <a:t>Edge</a:t>
            </a:r>
            <a:r>
              <a:rPr lang="fr-FR" sz="3400" dirty="0" smtClean="0">
                <a:effectLst/>
                <a:latin typeface="Times New Roman" panose="02020603050405020304" pitchFamily="18" charset="0"/>
                <a:cs typeface="Times New Roman" panose="02020603050405020304" pitchFamily="18" charset="0"/>
              </a:rPr>
              <a:t> Computing », repose sur le même principe que le Cloud Computing, en cela qu’il </a:t>
            </a:r>
            <a:r>
              <a:rPr lang="fr-FR" sz="3400" dirty="0" smtClean="0">
                <a:effectLst/>
                <a:latin typeface="Times New Roman" panose="02020603050405020304" pitchFamily="18" charset="0"/>
                <a:cs typeface="Times New Roman" panose="02020603050405020304" pitchFamily="18" charset="0"/>
                <a:hlinkClick r:id="rId3"/>
              </a:rPr>
              <a:t>externalise l’essentiel du stockage et de la puissance de traitement</a:t>
            </a:r>
            <a:r>
              <a:rPr lang="fr-FR" sz="3400" dirty="0" smtClean="0">
                <a:effectLst/>
                <a:latin typeface="Times New Roman" panose="02020603050405020304" pitchFamily="18" charset="0"/>
                <a:cs typeface="Times New Roman" panose="02020603050405020304" pitchFamily="18" charset="0"/>
              </a:rPr>
              <a:t> plutôt que de tout héberger sur site. Toutefois, le Fog Computing présente une différence majeure : il « étale » les données entre de nombreux serveurs plutôt que de toutes les stocker au même endroit.</a:t>
            </a:r>
          </a:p>
          <a:p>
            <a:pPr algn="just">
              <a:lnSpc>
                <a:spcPct val="160000"/>
              </a:lnSpc>
            </a:pPr>
            <a:r>
              <a:rPr lang="fr-FR" sz="3400" dirty="0" smtClean="0">
                <a:effectLst/>
                <a:latin typeface="Times New Roman" panose="02020603050405020304" pitchFamily="18" charset="0"/>
                <a:cs typeface="Times New Roman" panose="02020603050405020304" pitchFamily="18" charset="0"/>
              </a:rPr>
              <a:t>Grâce aux tampons virtuels, le Fog Computing peut continuellement déplacer les paquets de données sans qu’aucun fichier ne soit jamais entièrement à un endroit : il s’agit d’une forme de chiffrement qui signifie que, même si l’intégrité du serveur est compromise, personne ne pourra dérober vos données.</a:t>
            </a:r>
          </a:p>
          <a:p>
            <a:endParaRPr lang="fr-FR" dirty="0"/>
          </a:p>
        </p:txBody>
      </p:sp>
      <p:sp>
        <p:nvSpPr>
          <p:cNvPr id="4" name="Espace réservé du numéro de diapositive 3"/>
          <p:cNvSpPr>
            <a:spLocks noGrp="1"/>
          </p:cNvSpPr>
          <p:nvPr>
            <p:ph type="sldNum" sz="quarter" idx="12"/>
          </p:nvPr>
        </p:nvSpPr>
        <p:spPr/>
        <p:txBody>
          <a:bodyPr/>
          <a:lstStyle/>
          <a:p>
            <a:fld id="{3CA9C728-79CD-43FC-9579-0357004AF84C}" type="slidenum">
              <a:rPr lang="fr-FR" sz="1600" b="1" smtClean="0">
                <a:solidFill>
                  <a:schemeClr val="tx1"/>
                </a:solidFill>
              </a:rPr>
              <a:t>7</a:t>
            </a:fld>
            <a:endParaRPr lang="fr-FR" sz="1600" b="1">
              <a:solidFill>
                <a:schemeClr val="tx1"/>
              </a:solidFill>
            </a:endParaRPr>
          </a:p>
        </p:txBody>
      </p:sp>
      <p:sp>
        <p:nvSpPr>
          <p:cNvPr id="5" name="Titre 1"/>
          <p:cNvSpPr>
            <a:spLocks noGrp="1"/>
          </p:cNvSpPr>
          <p:nvPr>
            <p:ph type="title"/>
          </p:nvPr>
        </p:nvSpPr>
        <p:spPr>
          <a:xfrm>
            <a:off x="838200" y="60319"/>
            <a:ext cx="10515600" cy="1146176"/>
          </a:xfrm>
        </p:spPr>
        <p:txBody>
          <a:bodyPr/>
          <a:lstStyle/>
          <a:p>
            <a:r>
              <a:rPr lang="fr-FR" b="1" dirty="0" smtClean="0">
                <a:solidFill>
                  <a:srgbClr val="0070C0"/>
                </a:solidFill>
                <a:latin typeface="Times New Roman" panose="02020603050405020304" pitchFamily="18" charset="0"/>
                <a:cs typeface="Times New Roman" panose="02020603050405020304" pitchFamily="18" charset="0"/>
              </a:rPr>
              <a:t>Fog Computing</a:t>
            </a:r>
            <a:endParaRPr lang="fr-FR"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996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4619" y="568036"/>
            <a:ext cx="9822872" cy="5608927"/>
          </a:xfrm>
        </p:spPr>
      </p:pic>
      <p:sp>
        <p:nvSpPr>
          <p:cNvPr id="5" name="Espace réservé du numéro de diapositive 4"/>
          <p:cNvSpPr>
            <a:spLocks noGrp="1"/>
          </p:cNvSpPr>
          <p:nvPr>
            <p:ph type="sldNum" sz="quarter" idx="12"/>
          </p:nvPr>
        </p:nvSpPr>
        <p:spPr/>
        <p:txBody>
          <a:bodyPr/>
          <a:lstStyle/>
          <a:p>
            <a:fld id="{3CA9C728-79CD-43FC-9579-0357004AF84C}" type="slidenum">
              <a:rPr lang="fr-FR" sz="1600" b="1" smtClean="0">
                <a:solidFill>
                  <a:schemeClr val="tx1"/>
                </a:solidFill>
              </a:rPr>
              <a:t>8</a:t>
            </a:fld>
            <a:endParaRPr lang="fr-FR" sz="1600" b="1" dirty="0">
              <a:solidFill>
                <a:schemeClr val="tx1"/>
              </a:solidFill>
            </a:endParaRPr>
          </a:p>
        </p:txBody>
      </p:sp>
    </p:spTree>
    <p:extLst>
      <p:ext uri="{BB962C8B-B14F-4D97-AF65-F5344CB8AC3E}">
        <p14:creationId xmlns:p14="http://schemas.microsoft.com/office/powerpoint/2010/main" val="1267493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385881"/>
            <a:ext cx="10515600" cy="4791082"/>
          </a:xfrm>
        </p:spPr>
        <p:txBody>
          <a:bodyPr>
            <a:noAutofit/>
          </a:bodyPr>
          <a:lstStyle/>
          <a:p>
            <a:pPr algn="just">
              <a:lnSpc>
                <a:spcPct val="150000"/>
              </a:lnSpc>
            </a:pPr>
            <a:r>
              <a:rPr lang="fr-FR" dirty="0" smtClean="0">
                <a:latin typeface="Times New Roman" panose="02020603050405020304" pitchFamily="18" charset="0"/>
                <a:cs typeface="Times New Roman" panose="02020603050405020304" pitchFamily="18" charset="0"/>
              </a:rPr>
              <a:t>Le Fog permet une réduction de temps de gestion des données et une amélioration de la qualité du service rendu.</a:t>
            </a:r>
          </a:p>
          <a:p>
            <a:pPr algn="just">
              <a:lnSpc>
                <a:spcPct val="150000"/>
              </a:lnSpc>
            </a:pPr>
            <a:r>
              <a:rPr lang="fr-FR" dirty="0" smtClean="0">
                <a:latin typeface="Times New Roman" panose="02020603050405020304" pitchFamily="18" charset="0"/>
                <a:cs typeface="Times New Roman" panose="02020603050405020304" pitchFamily="18" charset="0"/>
              </a:rPr>
              <a:t>le Fog Computing peut apporter de meilleurs garanties sur le sujet de la sécurité.</a:t>
            </a:r>
          </a:p>
          <a:p>
            <a:pPr algn="just">
              <a:lnSpc>
                <a:spcPct val="150000"/>
              </a:lnSpc>
            </a:pPr>
            <a:r>
              <a:rPr lang="fr-FR" dirty="0" smtClean="0">
                <a:latin typeface="Times New Roman" panose="02020603050405020304" pitchFamily="18" charset="0"/>
                <a:cs typeface="Times New Roman" panose="02020603050405020304" pitchFamily="18" charset="0"/>
              </a:rPr>
              <a:t>Les données traitées vont être stockées dans un « mini cloud » local et dédié à ces données, ce qui va leur apporter une plus grande confidentialité et sécurité. </a:t>
            </a:r>
            <a:endParaRPr lang="fr-FR" dirty="0">
              <a:latin typeface="Times New Roman" panose="02020603050405020304" pitchFamily="18" charset="0"/>
              <a:cs typeface="Times New Roman" panose="02020603050405020304" pitchFamily="18" charset="0"/>
            </a:endParaRPr>
          </a:p>
        </p:txBody>
      </p:sp>
      <p:sp>
        <p:nvSpPr>
          <p:cNvPr id="4" name="Titre 1"/>
          <p:cNvSpPr>
            <a:spLocks noGrp="1"/>
          </p:cNvSpPr>
          <p:nvPr>
            <p:ph type="title"/>
          </p:nvPr>
        </p:nvSpPr>
        <p:spPr>
          <a:xfrm>
            <a:off x="838200" y="60319"/>
            <a:ext cx="10515600" cy="1146176"/>
          </a:xfrm>
        </p:spPr>
        <p:txBody>
          <a:bodyPr/>
          <a:lstStyle/>
          <a:p>
            <a:r>
              <a:rPr lang="fr-FR" b="1" dirty="0" smtClean="0">
                <a:solidFill>
                  <a:srgbClr val="0070C0"/>
                </a:solidFill>
                <a:latin typeface="Times New Roman" panose="02020603050405020304" pitchFamily="18" charset="0"/>
                <a:cs typeface="Times New Roman" panose="02020603050405020304" pitchFamily="18" charset="0"/>
              </a:rPr>
              <a:t>Fog Computing</a:t>
            </a:r>
            <a:endParaRPr lang="fr-FR" b="1" dirty="0">
              <a:solidFill>
                <a:srgbClr val="0070C0"/>
              </a:solidFill>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3CA9C728-79CD-43FC-9579-0357004AF84C}" type="slidenum">
              <a:rPr lang="fr-FR" sz="1600" b="1" smtClean="0">
                <a:solidFill>
                  <a:schemeClr val="tx1"/>
                </a:solidFill>
              </a:rPr>
              <a:t>9</a:t>
            </a:fld>
            <a:endParaRPr lang="fr-FR" sz="1600" b="1" dirty="0">
              <a:solidFill>
                <a:schemeClr val="tx1"/>
              </a:solidFill>
            </a:endParaRPr>
          </a:p>
        </p:txBody>
      </p:sp>
    </p:spTree>
    <p:extLst>
      <p:ext uri="{BB962C8B-B14F-4D97-AF65-F5344CB8AC3E}">
        <p14:creationId xmlns:p14="http://schemas.microsoft.com/office/powerpoint/2010/main" val="2981036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625</Words>
  <Application>Microsoft Office PowerPoint</Application>
  <PresentationFormat>Grand écran</PresentationFormat>
  <Paragraphs>73</Paragraphs>
  <Slides>14</Slides>
  <Notes>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Calibri Light</vt:lpstr>
      <vt:lpstr>Gabriola</vt:lpstr>
      <vt:lpstr>Tahoma</vt:lpstr>
      <vt:lpstr>Times New Roman</vt:lpstr>
      <vt:lpstr>Thème Office</vt:lpstr>
      <vt:lpstr>Fog Computing</vt:lpstr>
      <vt:lpstr>Passer du cloud au Fog</vt:lpstr>
      <vt:lpstr>Passer du cloud au Fog</vt:lpstr>
      <vt:lpstr>Fog Computing</vt:lpstr>
      <vt:lpstr>Fog Computing</vt:lpstr>
      <vt:lpstr>Présentation PowerPoint</vt:lpstr>
      <vt:lpstr>Fog Computing</vt:lpstr>
      <vt:lpstr>Présentation PowerPoint</vt:lpstr>
      <vt:lpstr>Fog Computing</vt:lpstr>
      <vt:lpstr>Caractéristiques</vt:lpstr>
      <vt:lpstr>Les enjeux du Fog Computing pour les utilisateurs. </vt:lpstr>
      <vt:lpstr>Avantages</vt:lpstr>
      <vt:lpstr>Difference entre Fog Computing et Cloud Computing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Fog Computing</dc:title>
  <dc:creator>Utilisateur Windows</dc:creator>
  <cp:lastModifiedBy>Utilisateur Windows</cp:lastModifiedBy>
  <cp:revision>20</cp:revision>
  <dcterms:created xsi:type="dcterms:W3CDTF">2018-12-01T20:42:49Z</dcterms:created>
  <dcterms:modified xsi:type="dcterms:W3CDTF">2019-11-20T23:14:27Z</dcterms:modified>
</cp:coreProperties>
</file>