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58" r:id="rId6"/>
    <p:sldId id="277" r:id="rId7"/>
    <p:sldId id="260" r:id="rId8"/>
    <p:sldId id="261" r:id="rId9"/>
    <p:sldId id="262" r:id="rId10"/>
    <p:sldId id="263" r:id="rId11"/>
    <p:sldId id="270" r:id="rId12"/>
    <p:sldId id="272" r:id="rId13"/>
    <p:sldId id="273" r:id="rId14"/>
    <p:sldId id="274" r:id="rId15"/>
    <p:sldId id="275" r:id="rId16"/>
    <p:sldId id="276" r:id="rId17"/>
    <p:sldId id="267" r:id="rId18"/>
    <p:sldId id="268" r:id="rId19"/>
    <p:sldId id="269" r:id="rId20"/>
    <p:sldId id="27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A385-2C5A-47B7-8E55-AF2DF9756AA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EE0A-872D-4477-BCCA-BDB9F8E5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95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EE0A-872D-4477-BCCA-BDB9F8E537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8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B0801-FA29-454A-A237-746583AD4AE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1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D6F-7CF9-4D2E-A437-4A1B20952519}" type="datetime1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3EAB-D779-427A-8C17-1985AFDE0055}" type="datetime1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A406-280A-41E6-BCA5-93F1A56D9B41}" type="datetime1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845A-BD9D-4A5C-85E2-CB70209EB297}" type="datetime1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3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E311-CBC5-4DCE-800A-48784895BAF3}" type="datetime1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3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6D27-9686-467A-A12A-C7AED2040B11}" type="datetime1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7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19BE-1CCF-4108-82D6-077618FFA8E9}" type="datetime1">
              <a:rPr lang="fr-FR" smtClean="0"/>
              <a:t>07/11/2019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4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0D1-9628-4E9B-A82F-5F5DE40EF105}" type="datetime1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E58-E941-4B18-8338-2ACC8A7E7F2A}" type="datetime1">
              <a:rPr lang="fr-FR" smtClean="0"/>
              <a:t>07/11/2019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DF7-CACC-49C6-9007-55BD7C60067D}" type="datetime1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55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E2C7-B4F3-4F0A-88F7-E898BB362047}" type="datetime1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B2E0-1C1B-4D18-BF6F-260228167BF6}" type="datetime1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F099-0863-4082-8B35-87460BF5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9649" y="1593851"/>
            <a:ext cx="9720263" cy="2387600"/>
          </a:xfrm>
        </p:spPr>
        <p:txBody>
          <a:bodyPr/>
          <a:lstStyle/>
          <a:p>
            <a:r>
              <a:rPr lang="fr-FR" b="1" dirty="0">
                <a:latin typeface="Times" panose="02020603050405020304" pitchFamily="18" charset="0"/>
                <a:cs typeface="Times" panose="02020603050405020304" pitchFamily="18" charset="0"/>
              </a:rPr>
              <a:t>Technologie de Virtualisation</a:t>
            </a:r>
          </a:p>
        </p:txBody>
      </p:sp>
    </p:spTree>
    <p:extLst>
      <p:ext uri="{BB962C8B-B14F-4D97-AF65-F5344CB8AC3E}">
        <p14:creationId xmlns:p14="http://schemas.microsoft.com/office/powerpoint/2010/main" val="22796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025" y="293690"/>
            <a:ext cx="10515600" cy="759619"/>
          </a:xfrm>
        </p:spPr>
        <p:txBody>
          <a:bodyPr/>
          <a:lstStyle/>
          <a:p>
            <a:pPr algn="l"/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MapReduce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fr-B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3532" y="1700808"/>
            <a:ext cx="8568952" cy="47525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35560" y="1124744"/>
            <a:ext cx="82296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Word Count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1033" y="136517"/>
            <a:ext cx="10515600" cy="80512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HADOOP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8187" y="913069"/>
            <a:ext cx="10515600" cy="557345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Hadoop est un Framework dédié pour le traitement distribué de grandes masses de données sur de grands ensembles d'ordinateurs.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Grand ensemble de données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  <a:sym typeface="Wingdings"/>
              </a:rPr>
              <a:t> Terabytes ou petabytes de données</a:t>
            </a:r>
          </a:p>
          <a:p>
            <a:pPr lvl="1" algn="just">
              <a:lnSpc>
                <a:spcPct val="160000"/>
              </a:lnSpc>
            </a:pPr>
            <a:r>
              <a:rPr lang="en-US" b="1" i="1" dirty="0">
                <a:latin typeface="Times" panose="02020603050405020304" pitchFamily="18" charset="0"/>
                <a:cs typeface="Times" panose="02020603050405020304" pitchFamily="18" charset="0"/>
                <a:sym typeface="Wingdings"/>
              </a:rPr>
              <a:t>Grand clusters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  <a:sym typeface="Wingdings"/>
              </a:rPr>
              <a:t>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des centaines ou des milliers de nœuds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Hadoop est une implémentation open-source  de Google </a:t>
            </a:r>
            <a:r>
              <a:rPr lang="fr-FR" b="1" i="1" dirty="0">
                <a:solidFill>
                  <a:srgbClr val="8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MapReduce</a:t>
            </a:r>
          </a:p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Hadoop est basé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sur un model de programmation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nommé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>
                <a:solidFill>
                  <a:srgbClr val="33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MapReduce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Hadoop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est basé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sur model de données simples 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Le Framework Hadoop se compose de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deux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couches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principales: </a:t>
            </a:r>
          </a:p>
          <a:p>
            <a:pPr marL="542925" algn="just">
              <a:lnSpc>
                <a:spcPct val="160000"/>
              </a:lnSpc>
              <a:buFontTx/>
              <a:buChar char="-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Système de fichiers distribué ( HDFS)</a:t>
            </a:r>
          </a:p>
          <a:p>
            <a:pPr marL="542925" algn="just">
              <a:lnSpc>
                <a:spcPct val="160000"/>
              </a:lnSpc>
              <a:buFontTx/>
              <a:buChar char="-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Moteur d’exécution (MapReduce)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11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9590" y="365127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Principes de conception d’Hadoop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Besoin de traiter des données volumineuses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Besoin de paralléliser le calcul sur des milliers de nœuds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Matériel de base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Grand nombre de machines travaillant en parallèle pour résoudre un problème informatique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Cela contraste avec les bases de données parallèles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Un petit nombre de machines de haut de gamme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12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3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1033" y="336550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Principes de conception d’Hadoop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latin typeface="Times" panose="02020603050405020304" pitchFamily="18" charset="0"/>
                <a:cs typeface="Times" panose="02020603050405020304" pitchFamily="18" charset="0"/>
              </a:rPr>
              <a:t>Parallélisation automatique et distribution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  Caché de l'utilisateur final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" panose="02020603050405020304" pitchFamily="18" charset="0"/>
                <a:cs typeface="Times" panose="02020603050405020304" pitchFamily="18" charset="0"/>
              </a:rPr>
              <a:t>Tolérance aux pannes et récupération automatique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b="1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Les nœuds / tâches échoueront et se récupéreront automatiquement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" panose="02020603050405020304" pitchFamily="18" charset="0"/>
                <a:cs typeface="Times" panose="02020603050405020304" pitchFamily="18" charset="0"/>
              </a:rPr>
              <a:t>Abstraction de programmation propre et simple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b="1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Les utilisateurs ne fournissent que deux fonctions «Map» et «Reduce»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13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7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2129" y="1365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Comment </a:t>
            </a:r>
            <a:r>
              <a:rPr lang="fr-FR" b="1" dirty="0">
                <a:solidFill>
                  <a:srgbClr val="0070C0"/>
                </a:solidFill>
              </a:rPr>
              <a:t>utilise</a:t>
            </a:r>
            <a:r>
              <a:rPr lang="en-US" b="1" dirty="0">
                <a:solidFill>
                  <a:srgbClr val="0070C0"/>
                </a:solidFill>
              </a:rPr>
              <a:t> MapReduce/Hadoop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Google: Inventeurs du paradigme MapReduce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Yahoo: Développement d’Hadoop un Open source de MapReduce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IBM, Microsoft, Oracle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Facebook, Amazon, AOL,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NetFlex</a:t>
            </a:r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Beaucoup d'autres + universités et laboratoires de recherche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14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0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0821"/>
            <a:ext cx="10515600" cy="84931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Qui Utilise Hadoop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15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71589"/>
            <a:ext cx="9734553" cy="50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4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8185" y="1057280"/>
            <a:ext cx="10515600" cy="52911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Yahoo!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Plus de 100 000 processeurs sur plus de 36 000 ordinateurs.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Facebook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Utilisé dans les rapports / l'analyse et l'apprentissage automatique ainsi que comme moteur de stockage pour les journaux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- Un cluster de 1100 machines avec 8800 cœurs et environ 12 PB De stockage brut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Un cluster de 300 machines avec 2400 cœurs et environ 3 PB de stockage brut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Chaque nœud a 8 cœurs et 12 To de stockage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16</a:t>
            </a:fld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250821"/>
            <a:ext cx="10515600" cy="84931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Qui Utilise Hadoop</a:t>
            </a:r>
          </a:p>
        </p:txBody>
      </p:sp>
    </p:spTree>
    <p:extLst>
      <p:ext uri="{BB962C8B-B14F-4D97-AF65-F5344CB8AC3E}">
        <p14:creationId xmlns:p14="http://schemas.microsoft.com/office/powerpoint/2010/main" val="268937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17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3" descr="Picture 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314325"/>
            <a:ext cx="77724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4143375" y="6156322"/>
            <a:ext cx="321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Hadoop Cluster </a:t>
            </a:r>
          </a:p>
        </p:txBody>
      </p:sp>
      <p:pic>
        <p:nvPicPr>
          <p:cNvPr id="7" name="Picture 4" descr="hadoop+elephant_rgb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4078288"/>
            <a:ext cx="33528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976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437" y="153987"/>
            <a:ext cx="10515600" cy="820738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PIG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58225" y="5930901"/>
            <a:ext cx="2743200" cy="365125"/>
          </a:xfrm>
        </p:spPr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18</a:t>
            </a:fld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974725"/>
            <a:ext cx="9401175" cy="4927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Commencé chez Yahoo!</a:t>
            </a:r>
          </a:p>
          <a:p>
            <a:pPr algn="just">
              <a:lnSpc>
                <a:spcPct val="150000"/>
              </a:lnSpc>
            </a:pP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Fonctionne à environ 30% des emplois Yahoo!</a:t>
            </a:r>
            <a:b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Caractéristiques: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Exprime des séquences de tâches MapReduce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Modèle de données: «sacs» d'éléments imbriqués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Fournit des opérateurs relationnels (SQL) (JOIN, GROUP BY, etc.)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fr-FR" sz="2600" dirty="0">
                <a:latin typeface="Times" panose="02020603050405020304" pitchFamily="18" charset="0"/>
                <a:cs typeface="Times" panose="02020603050405020304" pitchFamily="18" charset="0"/>
              </a:rPr>
              <a:t>Facile à brancher dans les fonctions Java</a:t>
            </a:r>
            <a:endParaRPr 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8224" y="2512219"/>
            <a:ext cx="2079625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405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323" y="307973"/>
            <a:ext cx="10515600" cy="735013"/>
          </a:xfrm>
        </p:spPr>
        <p:txBody>
          <a:bodyPr/>
          <a:lstStyle/>
          <a:p>
            <a:r>
              <a:rPr lang="fr-FR" b="1" dirty="0" err="1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Hive</a:t>
            </a:r>
            <a:endParaRPr lang="fr-FR" b="1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19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5" descr="Screen shot 2010-01-25 at 7.30.0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1850" y="3300413"/>
            <a:ext cx="2470150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" y="1087437"/>
            <a:ext cx="908685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Times" panose="02020603050405020304" pitchFamily="18" charset="0"/>
                <a:ea typeface="ＭＳ Ｐゴシック" charset="-128"/>
                <a:cs typeface="Times" panose="02020603050405020304" pitchFamily="18" charset="0"/>
              </a:rPr>
              <a:t>Développé</a:t>
            </a:r>
            <a:r>
              <a:rPr lang="en-US" sz="2400" dirty="0">
                <a:latin typeface="Times" panose="02020603050405020304" pitchFamily="18" charset="0"/>
                <a:ea typeface="ＭＳ Ｐゴシック" charset="-128"/>
                <a:cs typeface="Times" panose="02020603050405020304" pitchFamily="18" charset="0"/>
              </a:rPr>
              <a:t> sur Facebook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Utilisé pour la plupart des travaux de Facebook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«Base de données relationnelle» construite sur Hadoop: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-Maintient les schémas de table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-Langage de requête de type SQL (qui peut également appeler des scripts Hadoop Streaming)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-Prend en charge le partitionnement de table, les types de données complexes, l'échantillonnage, l'optimisation de certaines requêtes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6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397"/>
            <a:ext cx="10515600" cy="949325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Définitions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La virtualisation est la capacité d'exécuter plusieurs systèmes d'exploitation sur un seul système physique et de partager les ressources matérielles sous-jacentes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C’est le processus pour lequel un ordinateur héberge l’apparition de nombreux ordinateurs.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La virtualisation est utilisée pour améliorer le débit et les coûts informatiques en utilisant des ressources physiques comme un pool à partir des ressources virtuelles qui peuvent être allouées.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2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6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20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37"/>
            <a:ext cx="12191999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69363" y="228600"/>
            <a:ext cx="83070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1746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36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Avantages de Virtualisation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285876"/>
            <a:ext cx="10748963" cy="507047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 partage des ressources permet de réduire les coûts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Isolation: les machines virtuelles sont isolées les unes des autres comme si elles étaient physiquement séparées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Encapsulation: les machines virtuelles encapsulent un environnement informatique complet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Indépendance matérielle: les machines virtuelles s'exécutent indépendamment du  matériel sous-jacent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Portabilité: les machines virtuelles peuvent être migrées entre différents hôtes.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3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07973"/>
            <a:ext cx="10515600" cy="777875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 virtualisation dans le Cloud Computing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Cloud computing prend la virtualisation comme  une étape supplémentaire consistant à:</a:t>
            </a:r>
          </a:p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Pas besoin de posséder le matériel</a:t>
            </a:r>
          </a:p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Les ressources sont louées au besoin à partir d'un nuage</a:t>
            </a:r>
          </a:p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Divers fournisseurs permettent de créer des serveurs virtuels :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Choisissez le système d'exploitation et le logiciel que chaque instance 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 système d'exploitation choisi fonctionnera sur une grande batterie de serveurs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Peut instancier plus de serveurs virtuels ou arrêter ceux existants en quelques minutes</a:t>
            </a:r>
          </a:p>
          <a:p>
            <a:pPr algn="just">
              <a:lnSpc>
                <a:spcPct val="16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Vous êtes facturé uniquement pour ce que vous avez utilisé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4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4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1185867"/>
            <a:ext cx="10139361" cy="5186363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z="2000" b="1" smtClean="0">
                <a:solidFill>
                  <a:schemeClr val="tx1"/>
                </a:solidFill>
              </a:rPr>
              <a:t>5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4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54286"/>
            <a:ext cx="10515600" cy="19319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600" b="1" dirty="0">
                <a:latin typeface="Times" panose="02020603050405020304" pitchFamily="18" charset="0"/>
                <a:cs typeface="Times" panose="02020603050405020304" pitchFamily="18" charset="0"/>
              </a:rPr>
              <a:t>MapReduce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F099-0863-4082-8B35-87460BF52EE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50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769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MapReduce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7723" y="1169621"/>
            <a:ext cx="59046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L’idée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générale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est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découvrir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un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modèle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général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par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l’extraction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des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connaissances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a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partir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d’un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ensemble de données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Les Approches actuelles ont le même principe,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Le Cloud Computing est une solution pour traitement des grandes quantités d’informations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Besoin de stockage distribué et de haute disponibilité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MapReduce  permet le traitement de grande quantité de données. </a:t>
            </a:r>
          </a:p>
          <a:p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687190"/>
            <a:ext cx="2526928" cy="166980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fr-BE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75" y="3662611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322" y="279399"/>
            <a:ext cx="10515600" cy="880220"/>
          </a:xfrm>
        </p:spPr>
        <p:txBody>
          <a:bodyPr/>
          <a:lstStyle/>
          <a:p>
            <a:pPr algn="l"/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MapReduce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fr-B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52794" y="1916832"/>
            <a:ext cx="5214974" cy="3071834"/>
          </a:xfrm>
          <a:prstGeom prst="rect">
            <a:avLst/>
          </a:prstGeom>
          <a:solidFill>
            <a:srgbClr val="B5EDFD">
              <a:alpha val="4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738282" y="2559774"/>
            <a:ext cx="1285884" cy="15696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000" dirty="0">
              <a:solidFill>
                <a:srgbClr val="000000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000" dirty="0">
              <a:solidFill>
                <a:srgbClr val="000000"/>
              </a:solidFill>
              <a:latin typeface="Garamond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7310446" y="2131146"/>
            <a:ext cx="428628" cy="2677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Garamond" pitchFamily="18" charset="0"/>
              </a:rPr>
              <a:t>REDUCE </a:t>
            </a:r>
            <a:r>
              <a:rPr lang="fr-FR" dirty="0">
                <a:solidFill>
                  <a:srgbClr val="000000"/>
                </a:solidFill>
                <a:latin typeface="Garamond" pitchFamily="18" charset="0"/>
              </a:rPr>
              <a:t> 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5238744" y="2131146"/>
            <a:ext cx="428628" cy="25237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Garamond" pitchFamily="18" charset="0"/>
              </a:rPr>
              <a:t>  MAP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800" dirty="0">
              <a:solidFill>
                <a:srgbClr val="000000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Garamond" pitchFamily="18" charset="0"/>
              </a:rPr>
              <a:t> 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9382148" y="2488337"/>
            <a:ext cx="110634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Garamond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Garamond" pitchFamily="18" charset="0"/>
            </a:endParaRPr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3738546" y="2559775"/>
            <a:ext cx="819150" cy="268287"/>
            <a:chOff x="1603" y="2663"/>
            <a:chExt cx="1902" cy="557"/>
          </a:xfrm>
        </p:grpSpPr>
        <p:sp>
          <p:nvSpPr>
            <p:cNvPr id="78" name="AutoShape 3"/>
            <p:cNvSpPr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fr-FR" sz="1200" dirty="0">
                  <a:solidFill>
                    <a:srgbClr val="000000"/>
                  </a:solidFill>
                  <a:latin typeface="Times New Roman" pitchFamily="18" charset="0"/>
                  <a:ea typeface="Arial" pitchFamily="34" charset="0"/>
                  <a:cs typeface="Arial" pitchFamily="34" charset="0"/>
                </a:rPr>
                <a:t>Split 0</a:t>
              </a:r>
              <a:endParaRPr lang="fr-F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5"/>
          <p:cNvGrpSpPr>
            <a:grpSpLocks/>
          </p:cNvGrpSpPr>
          <p:nvPr/>
        </p:nvGrpSpPr>
        <p:grpSpPr bwMode="auto">
          <a:xfrm>
            <a:off x="3738546" y="2842350"/>
            <a:ext cx="819150" cy="268287"/>
            <a:chOff x="1603" y="2663"/>
            <a:chExt cx="1902" cy="557"/>
          </a:xfrm>
        </p:grpSpPr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ea typeface="Arial" pitchFamily="34" charset="0"/>
                  <a:cs typeface="Arial" pitchFamily="34" charset="0"/>
                </a:rPr>
                <a:t>Split 1</a:t>
              </a:r>
              <a:endParaRPr lang="fr-FR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"/>
          <p:cNvGrpSpPr>
            <a:grpSpLocks/>
          </p:cNvGrpSpPr>
          <p:nvPr/>
        </p:nvGrpSpPr>
        <p:grpSpPr bwMode="auto">
          <a:xfrm>
            <a:off x="3738546" y="3124925"/>
            <a:ext cx="819150" cy="268287"/>
            <a:chOff x="1603" y="2663"/>
            <a:chExt cx="1902" cy="557"/>
          </a:xfrm>
        </p:grpSpPr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ea typeface="Arial" pitchFamily="34" charset="0"/>
                  <a:cs typeface="Arial" pitchFamily="34" charset="0"/>
                </a:rPr>
                <a:t>Split 2</a:t>
              </a:r>
              <a:endParaRPr lang="fr-FR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11"/>
          <p:cNvGrpSpPr>
            <a:grpSpLocks/>
          </p:cNvGrpSpPr>
          <p:nvPr/>
        </p:nvGrpSpPr>
        <p:grpSpPr bwMode="auto">
          <a:xfrm>
            <a:off x="3738546" y="3407500"/>
            <a:ext cx="819150" cy="268287"/>
            <a:chOff x="1603" y="2663"/>
            <a:chExt cx="1902" cy="557"/>
          </a:xfrm>
        </p:grpSpPr>
        <p:sp>
          <p:nvSpPr>
            <p:cNvPr id="87" name="AutoShape 12"/>
            <p:cNvSpPr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88" name="Text Box 13"/>
            <p:cNvSpPr txBox="1"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fr-FR" sz="1200" dirty="0">
                  <a:solidFill>
                    <a:srgbClr val="000000"/>
                  </a:solidFill>
                  <a:latin typeface="Times New Roman" pitchFamily="18" charset="0"/>
                  <a:ea typeface="Arial" pitchFamily="34" charset="0"/>
                  <a:cs typeface="Arial" pitchFamily="34" charset="0"/>
                </a:rPr>
                <a:t>Split 3</a:t>
              </a:r>
              <a:endParaRPr lang="fr-F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9" name="Group 14"/>
          <p:cNvGrpSpPr>
            <a:grpSpLocks/>
          </p:cNvGrpSpPr>
          <p:nvPr/>
        </p:nvGrpSpPr>
        <p:grpSpPr bwMode="auto">
          <a:xfrm>
            <a:off x="3738546" y="3690075"/>
            <a:ext cx="819150" cy="268287"/>
            <a:chOff x="1603" y="2663"/>
            <a:chExt cx="1902" cy="557"/>
          </a:xfrm>
        </p:grpSpPr>
        <p:sp>
          <p:nvSpPr>
            <p:cNvPr id="90" name="AutoShape 15"/>
            <p:cNvSpPr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1603" y="2663"/>
              <a:ext cx="190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ea typeface="Arial" pitchFamily="34" charset="0"/>
                  <a:cs typeface="Arial" pitchFamily="34" charset="0"/>
                </a:rPr>
                <a:t>Split 4</a:t>
              </a:r>
              <a:endParaRPr lang="fr-FR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2" name="Connecteur droit avec flèche 91"/>
          <p:cNvCxnSpPr>
            <a:stCxn id="73" idx="3"/>
          </p:cNvCxnSpPr>
          <p:nvPr/>
        </p:nvCxnSpPr>
        <p:spPr>
          <a:xfrm>
            <a:off x="3024166" y="3344605"/>
            <a:ext cx="428628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>
            <a:off x="4595802" y="3559906"/>
            <a:ext cx="642942" cy="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4595802" y="3845658"/>
            <a:ext cx="642942" cy="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4595802" y="2702650"/>
            <a:ext cx="642942" cy="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4595802" y="2988402"/>
            <a:ext cx="642942" cy="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4595802" y="3274154"/>
            <a:ext cx="642942" cy="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667372" y="3559906"/>
            <a:ext cx="1643074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V="1">
            <a:off x="5667372" y="3559906"/>
            <a:ext cx="1643074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5667372" y="2702650"/>
            <a:ext cx="1643074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667372" y="2702650"/>
            <a:ext cx="1643074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>
            <a:off x="5667372" y="3274154"/>
            <a:ext cx="164307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endCxn id="76" idx="1"/>
          </p:cNvCxnSpPr>
          <p:nvPr/>
        </p:nvCxnSpPr>
        <p:spPr>
          <a:xfrm flipV="1">
            <a:off x="7739074" y="3242389"/>
            <a:ext cx="1643074" cy="246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endCxn id="76" idx="1"/>
          </p:cNvCxnSpPr>
          <p:nvPr/>
        </p:nvCxnSpPr>
        <p:spPr>
          <a:xfrm flipV="1">
            <a:off x="7739074" y="3242389"/>
            <a:ext cx="1643074" cy="5318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76" idx="1"/>
          </p:cNvCxnSpPr>
          <p:nvPr/>
        </p:nvCxnSpPr>
        <p:spPr>
          <a:xfrm>
            <a:off x="7739074" y="2631213"/>
            <a:ext cx="1643074" cy="611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76" idx="1"/>
          </p:cNvCxnSpPr>
          <p:nvPr/>
        </p:nvCxnSpPr>
        <p:spPr>
          <a:xfrm>
            <a:off x="7739074" y="2916965"/>
            <a:ext cx="1643074" cy="325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76" idx="1"/>
          </p:cNvCxnSpPr>
          <p:nvPr/>
        </p:nvCxnSpPr>
        <p:spPr>
          <a:xfrm>
            <a:off x="7739074" y="3202717"/>
            <a:ext cx="1643074" cy="396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063552" y="5160089"/>
            <a:ext cx="8214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« Map »: génère un ensemble  de (Clé / valeur) Intermédiaire.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« Reduce »: combine toutes les valeurs associées avec la même clé intermédiaire </a:t>
            </a:r>
          </a:p>
        </p:txBody>
      </p:sp>
    </p:spTree>
    <p:extLst>
      <p:ext uri="{BB962C8B-B14F-4D97-AF65-F5344CB8AC3E}">
        <p14:creationId xmlns:p14="http://schemas.microsoft.com/office/powerpoint/2010/main" val="17941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2473" y="336550"/>
            <a:ext cx="10515600" cy="707504"/>
          </a:xfrm>
        </p:spPr>
        <p:txBody>
          <a:bodyPr/>
          <a:lstStyle/>
          <a:p>
            <a:pPr algn="l"/>
            <a:r>
              <a:rPr lang="fr-FR" b="1" dirty="0">
                <a:solidFill>
                  <a:srgbClr val="0070C0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MapReduce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fr-BE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 descr="C:\Users\multimedia\Desktop\Sans tit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776"/>
            <a:ext cx="914400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717</Words>
  <Application>Microsoft Office PowerPoint</Application>
  <PresentationFormat>Grand écran</PresentationFormat>
  <Paragraphs>122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Technologie de Virtualisation</vt:lpstr>
      <vt:lpstr>Définitions</vt:lpstr>
      <vt:lpstr>Avantages de Virtualisation</vt:lpstr>
      <vt:lpstr>La virtualisation dans le Cloud Computing</vt:lpstr>
      <vt:lpstr>Présentation PowerPoint</vt:lpstr>
      <vt:lpstr>Présentation PowerPoint</vt:lpstr>
      <vt:lpstr>MapReduce</vt:lpstr>
      <vt:lpstr>MapReduce</vt:lpstr>
      <vt:lpstr>MapReduce</vt:lpstr>
      <vt:lpstr>MapReduce</vt:lpstr>
      <vt:lpstr>HADOOP</vt:lpstr>
      <vt:lpstr>Principes de conception d’Hadoop</vt:lpstr>
      <vt:lpstr>Principes de conception d’Hadoop</vt:lpstr>
      <vt:lpstr>Comment utilise MapReduce/Hadoop</vt:lpstr>
      <vt:lpstr>Qui Utilise Hadoop</vt:lpstr>
      <vt:lpstr>Qui Utilise Hadoop</vt:lpstr>
      <vt:lpstr>Présentation PowerPoint</vt:lpstr>
      <vt:lpstr>PIG</vt:lpstr>
      <vt:lpstr>Hive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 med</dc:creator>
  <cp:lastModifiedBy>Utilisateur inconnu</cp:lastModifiedBy>
  <cp:revision>21</cp:revision>
  <dcterms:created xsi:type="dcterms:W3CDTF">2018-10-13T20:55:16Z</dcterms:created>
  <dcterms:modified xsi:type="dcterms:W3CDTF">2019-11-07T10:24:16Z</dcterms:modified>
</cp:coreProperties>
</file>