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1" r:id="rId3"/>
    <p:sldId id="361" r:id="rId4"/>
    <p:sldId id="474" r:id="rId5"/>
    <p:sldId id="476" r:id="rId6"/>
    <p:sldId id="478" r:id="rId7"/>
    <p:sldId id="480" r:id="rId8"/>
    <p:sldId id="481" r:id="rId9"/>
    <p:sldId id="482" r:id="rId10"/>
    <p:sldId id="485" r:id="rId11"/>
    <p:sldId id="483" r:id="rId12"/>
    <p:sldId id="486" r:id="rId13"/>
    <p:sldId id="489" r:id="rId14"/>
    <p:sldId id="491" r:id="rId15"/>
    <p:sldId id="493" r:id="rId16"/>
    <p:sldId id="494" r:id="rId17"/>
    <p:sldId id="496" r:id="rId18"/>
    <p:sldId id="500" r:id="rId19"/>
    <p:sldId id="501" r:id="rId20"/>
    <p:sldId id="503" r:id="rId21"/>
    <p:sldId id="502" r:id="rId22"/>
    <p:sldId id="504" r:id="rId23"/>
    <p:sldId id="333" r:id="rId24"/>
  </p:sldIdLst>
  <p:sldSz cx="9144000" cy="6858000" type="screen4x3"/>
  <p:notesSz cx="6858000" cy="9144000"/>
  <p:defaultTextStyle>
    <a:defPPr>
      <a:defRPr lang="en-US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9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2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92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05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" initials="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1BF1B"/>
    <a:srgbClr val="DFD84D"/>
    <a:srgbClr val="E38231"/>
    <a:srgbClr val="9CC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87444" autoAdjust="0"/>
  </p:normalViewPr>
  <p:slideViewPr>
    <p:cSldViewPr snapToGrid="0">
      <p:cViewPr>
        <p:scale>
          <a:sx n="76" d="100"/>
          <a:sy n="76" d="100"/>
        </p:scale>
        <p:origin x="-2368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-324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64B45-3AA5-DF4F-8350-E4CCDED7DF1F}" type="datetime1">
              <a:rPr lang="fr-CA" smtClean="0"/>
              <a:t>19-12-08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44F3D-BB2C-C74F-885A-B4FAE6587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0099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815B6-6EF0-2641-A63E-F5A3FDE979E7}" type="datetime1">
              <a:rPr lang="fr-CA" smtClean="0"/>
              <a:t>19-12-08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8CDED-4782-4E04-9821-6FA5EF23D1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788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3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52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92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05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1C8E686-EE85-3B4C-896B-4EA4A2787CA4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33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10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11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12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13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14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15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16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17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18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19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2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20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21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22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Definitions</a:t>
            </a:r>
          </a:p>
          <a:p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Portfolio: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combination of projects and programs that help achieve an overarching strategy.</a:t>
            </a:r>
          </a:p>
          <a:p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group of projects that focuses on an area of a portfolio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specific set of tasks that need to be complete to achieve the goals of the program / portfolio.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example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Your Education Goals might be one of your “Portfolios”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Attending Graduate School might be one of your “Programs”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Completing your dissertation or your capstone might be one of your “Projects”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23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DB9B12-CA01-3948-805F-7894D9141016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3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4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5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6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7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8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8CDED-4782-4E04-9821-6FA5EF23D1D6}" type="slidenum">
              <a:rPr lang="fr-FR" smtClean="0"/>
              <a:t>9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2F2985-1C8C-3B42-A24C-746B3D2220D2}" type="datetime1">
              <a:rPr lang="fr-CA" smtClean="0"/>
              <a:t>19-12-08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3" indent="0" algn="ctr">
              <a:buNone/>
              <a:defRPr sz="2000"/>
            </a:lvl2pPr>
            <a:lvl3pPr marL="914226" indent="0" algn="ctr">
              <a:buNone/>
              <a:defRPr sz="1800"/>
            </a:lvl3pPr>
            <a:lvl4pPr marL="1371339" indent="0" algn="ctr">
              <a:buNone/>
              <a:defRPr sz="1600"/>
            </a:lvl4pPr>
            <a:lvl5pPr marL="1828452" indent="0" algn="ctr">
              <a:buNone/>
              <a:defRPr sz="1600"/>
            </a:lvl5pPr>
            <a:lvl6pPr marL="2285566" indent="0" algn="ctr">
              <a:buNone/>
              <a:defRPr sz="1600"/>
            </a:lvl6pPr>
            <a:lvl7pPr marL="2742679" indent="0" algn="ctr">
              <a:buNone/>
              <a:defRPr sz="1600"/>
            </a:lvl7pPr>
            <a:lvl8pPr marL="3199792" indent="0" algn="ctr">
              <a:buNone/>
              <a:defRPr sz="1600"/>
            </a:lvl8pPr>
            <a:lvl9pPr marL="3656905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CC5D-BBD0-4D49-B923-80FE36C2ACDE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D393-760D-B047-A733-74652D7D35A7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34"/>
            <a:ext cx="2628900" cy="5811839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34"/>
            <a:ext cx="7734300" cy="581183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7E7A-0B37-4E4E-AF93-4E4785133294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6FB-6841-D64E-9C4D-464D288840FF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9776-7278-A440-A691-6A8D9C5653DF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741-6DE7-EE40-A15F-E34A173A4411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39" indent="0">
              <a:buNone/>
              <a:defRPr sz="1600" b="1"/>
            </a:lvl4pPr>
            <a:lvl5pPr marL="1828452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5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7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39" indent="0">
              <a:buNone/>
              <a:defRPr sz="1600" b="1"/>
            </a:lvl4pPr>
            <a:lvl5pPr marL="1828452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5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7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58D6-6067-054D-891C-E134E44BB8D7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90C0-7C9C-9A4F-A201-7F4905E15BA3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3CFE-7EA3-284E-BC3A-A1EE5D5D5BDF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0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01" y="205740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3" indent="0">
              <a:buNone/>
              <a:defRPr sz="1400"/>
            </a:lvl2pPr>
            <a:lvl3pPr marL="914226" indent="0">
              <a:buNone/>
              <a:defRPr sz="1200"/>
            </a:lvl3pPr>
            <a:lvl4pPr marL="1371339" indent="0">
              <a:buNone/>
              <a:defRPr sz="1000"/>
            </a:lvl4pPr>
            <a:lvl5pPr marL="1828452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2" indent="0">
              <a:buNone/>
              <a:defRPr sz="1000"/>
            </a:lvl8pPr>
            <a:lvl9pPr marL="3656905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F8B4-673E-854A-BA9D-F686A001716F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0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800"/>
            </a:lvl2pPr>
            <a:lvl3pPr marL="914226" indent="0">
              <a:buNone/>
              <a:defRPr sz="2400"/>
            </a:lvl3pPr>
            <a:lvl4pPr marL="1371339" indent="0">
              <a:buNone/>
              <a:defRPr sz="2000"/>
            </a:lvl4pPr>
            <a:lvl5pPr marL="1828452" indent="0">
              <a:buNone/>
              <a:defRPr sz="2000"/>
            </a:lvl5pPr>
            <a:lvl6pPr marL="2285566" indent="0">
              <a:buNone/>
              <a:defRPr sz="2000"/>
            </a:lvl6pPr>
            <a:lvl7pPr marL="2742679" indent="0">
              <a:buNone/>
              <a:defRPr sz="2000"/>
            </a:lvl7pPr>
            <a:lvl8pPr marL="3199792" indent="0">
              <a:buNone/>
              <a:defRPr sz="2000"/>
            </a:lvl8pPr>
            <a:lvl9pPr marL="365690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01" y="205740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3" indent="0">
              <a:buNone/>
              <a:defRPr sz="1400"/>
            </a:lvl2pPr>
            <a:lvl3pPr marL="914226" indent="0">
              <a:buNone/>
              <a:defRPr sz="1200"/>
            </a:lvl3pPr>
            <a:lvl4pPr marL="1371339" indent="0">
              <a:buNone/>
              <a:defRPr sz="1000"/>
            </a:lvl4pPr>
            <a:lvl5pPr marL="1828452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2" indent="0">
              <a:buNone/>
              <a:defRPr sz="1000"/>
            </a:lvl8pPr>
            <a:lvl9pPr marL="3656905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1602-8874-2C43-9442-644D3B2801C5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9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D2C9-FA8A-D345-88AD-B2D5AA81BCF1}" type="datetime3">
              <a:rPr lang="fr-CA" altLang="zh-CN" smtClean="0"/>
              <a:t>8 December 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2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70" indent="-228556" algn="l" defTabSz="914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6" algn="l" defTabSz="914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6" algn="l" defTabSz="914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6" algn="l" defTabSz="914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2" indent="-228556" algn="l" defTabSz="914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5" indent="-228556" algn="l" defTabSz="914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6" algn="l" defTabSz="914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6" algn="l" defTabSz="914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9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2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5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2.wdp"/><Relationship Id="rId12" Type="http://schemas.openxmlformats.org/officeDocument/2006/relationships/image" Target="../media/image4.jpeg"/><Relationship Id="rId13" Type="http://schemas.microsoft.com/office/2007/relationships/hdphoto" Target="../media/hdphoto3.wdp"/><Relationship Id="rId14" Type="http://schemas.openxmlformats.org/officeDocument/2006/relationships/image" Target="../media/image5.jpeg"/><Relationship Id="rId15" Type="http://schemas.microsoft.com/office/2007/relationships/hdphoto" Target="../media/hdphoto4.wdp"/><Relationship Id="rId16" Type="http://schemas.openxmlformats.org/officeDocument/2006/relationships/image" Target="../media/image6.jpeg"/><Relationship Id="rId17" Type="http://schemas.microsoft.com/office/2007/relationships/hdphoto" Target="../media/hdphoto5.wdp"/><Relationship Id="rId18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6" Type="http://schemas.openxmlformats.org/officeDocument/2006/relationships/hyperlink" Target="mailto:b.khaldi@esi-sba.dz" TargetMode="External"/><Relationship Id="rId7" Type="http://schemas.openxmlformats.org/officeDocument/2006/relationships/hyperlink" Target="https://twitter.com/belkacem_khaldi" TargetMode="External"/><Relationship Id="rId8" Type="http://schemas.openxmlformats.org/officeDocument/2006/relationships/hyperlink" Target="https://www.researchgate.net/profile/Belkacem_Khaldi" TargetMode="External"/><Relationship Id="rId9" Type="http://schemas.openxmlformats.org/officeDocument/2006/relationships/hyperlink" Target="https://scholar.google.fr/citations?user=Fj8mKMwAAAAJ%5C&amp;hl=fr" TargetMode="External"/><Relationship Id="rId10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s://www.humboldt-foundation.de/web/georg-forster-fellowship.html" TargetMode="External"/><Relationship Id="rId5" Type="http://schemas.openxmlformats.org/officeDocument/2006/relationships/hyperlink" Target="https://ec.europa.eu/research/mariecurieactions/node_e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jpe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536267" y="6339424"/>
            <a:ext cx="2228850" cy="365125"/>
          </a:xfrm>
        </p:spPr>
        <p:txBody>
          <a:bodyPr/>
          <a:lstStyle/>
          <a:p>
            <a:pPr algn="r"/>
            <a:fld id="{2CEC909E-B40E-714D-8345-1ECBA2322591}" type="datetime3">
              <a:rPr lang="fr-CA" altLang="zh-CN" sz="1400">
                <a:solidFill>
                  <a:srgbClr val="000000"/>
                </a:solidFill>
              </a:rPr>
              <a:t>8 December 2019</a:t>
            </a:fld>
            <a:endParaRPr lang="zh-CN" altLang="en-US" sz="1400" dirty="0">
              <a:solidFill>
                <a:srgbClr val="000000"/>
              </a:solidFill>
              <a:latin typeface="Berlin Sans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3800" y="324488"/>
            <a:ext cx="8780554" cy="4261625"/>
            <a:chOff x="103800" y="324487"/>
            <a:chExt cx="8780554" cy="4261624"/>
          </a:xfrm>
        </p:grpSpPr>
        <p:sp>
          <p:nvSpPr>
            <p:cNvPr id="951" name="Forme libre 950"/>
            <p:cNvSpPr/>
            <p:nvPr/>
          </p:nvSpPr>
          <p:spPr>
            <a:xfrm>
              <a:off x="6636579" y="2187403"/>
              <a:ext cx="868452" cy="1063392"/>
            </a:xfrm>
            <a:custGeom>
              <a:avLst/>
              <a:gdLst/>
              <a:ahLst/>
              <a:cxnLst/>
              <a:rect l="0" t="0" r="0" b="0"/>
              <a:pathLst>
                <a:path w="868452" h="1063392">
                  <a:moveTo>
                    <a:pt x="434000" y="0"/>
                  </a:moveTo>
                  <a:cubicBezTo>
                    <a:pt x="194949" y="0"/>
                    <a:pt x="0" y="238710"/>
                    <a:pt x="0" y="531973"/>
                  </a:cubicBezTo>
                  <a:cubicBezTo>
                    <a:pt x="0" y="824965"/>
                    <a:pt x="194949" y="1063392"/>
                    <a:pt x="434000" y="1063392"/>
                  </a:cubicBezTo>
                  <a:cubicBezTo>
                    <a:pt x="453224" y="1063392"/>
                    <a:pt x="471995" y="1062009"/>
                    <a:pt x="490313" y="1058406"/>
                  </a:cubicBezTo>
                  <a:cubicBezTo>
                    <a:pt x="684131" y="1027946"/>
                    <a:pt x="838143" y="840469"/>
                    <a:pt x="864158" y="603975"/>
                  </a:cubicBezTo>
                  <a:cubicBezTo>
                    <a:pt x="867092" y="580436"/>
                    <a:pt x="868452" y="556344"/>
                    <a:pt x="868452" y="531973"/>
                  </a:cubicBezTo>
                  <a:cubicBezTo>
                    <a:pt x="868452" y="238710"/>
                    <a:pt x="673503" y="0"/>
                    <a:pt x="434000" y="0"/>
                  </a:cubicBezTo>
                  <a:close/>
                  <a:moveTo>
                    <a:pt x="43875" y="531973"/>
                  </a:moveTo>
                  <a:cubicBezTo>
                    <a:pt x="43875" y="462743"/>
                    <a:pt x="56087" y="396835"/>
                    <a:pt x="77799" y="337572"/>
                  </a:cubicBezTo>
                  <a:lnTo>
                    <a:pt x="263927" y="962038"/>
                  </a:lnTo>
                  <a:cubicBezTo>
                    <a:pt x="133660" y="884503"/>
                    <a:pt x="43875" y="720838"/>
                    <a:pt x="43875" y="531973"/>
                  </a:cubicBezTo>
                  <a:close/>
                  <a:moveTo>
                    <a:pt x="484660" y="1006073"/>
                  </a:moveTo>
                  <a:cubicBezTo>
                    <a:pt x="468150" y="1008566"/>
                    <a:pt x="451188" y="1009949"/>
                    <a:pt x="434000" y="1009949"/>
                  </a:cubicBezTo>
                  <a:cubicBezTo>
                    <a:pt x="395779" y="1009949"/>
                    <a:pt x="358915" y="1003025"/>
                    <a:pt x="324086" y="990288"/>
                  </a:cubicBezTo>
                  <a:lnTo>
                    <a:pt x="366604" y="837976"/>
                  </a:lnTo>
                  <a:lnTo>
                    <a:pt x="440785" y="573513"/>
                  </a:lnTo>
                  <a:lnTo>
                    <a:pt x="560875" y="976167"/>
                  </a:lnTo>
                  <a:cubicBezTo>
                    <a:pt x="561780" y="978378"/>
                    <a:pt x="562911" y="980590"/>
                    <a:pt x="563816" y="982536"/>
                  </a:cubicBezTo>
                  <a:cubicBezTo>
                    <a:pt x="538485" y="993609"/>
                    <a:pt x="512024" y="1001361"/>
                    <a:pt x="484660" y="1006073"/>
                  </a:cubicBezTo>
                  <a:close/>
                  <a:moveTo>
                    <a:pt x="488051" y="307665"/>
                  </a:moveTo>
                  <a:cubicBezTo>
                    <a:pt x="511573" y="306280"/>
                    <a:pt x="532605" y="303233"/>
                    <a:pt x="532605" y="303233"/>
                  </a:cubicBezTo>
                  <a:cubicBezTo>
                    <a:pt x="553864" y="300464"/>
                    <a:pt x="551150" y="262249"/>
                    <a:pt x="530118" y="263910"/>
                  </a:cubicBezTo>
                  <a:cubicBezTo>
                    <a:pt x="530118" y="263910"/>
                    <a:pt x="466793" y="270002"/>
                    <a:pt x="426084" y="270002"/>
                  </a:cubicBezTo>
                  <a:cubicBezTo>
                    <a:pt x="387864" y="270002"/>
                    <a:pt x="323182" y="263910"/>
                    <a:pt x="323182" y="263910"/>
                  </a:cubicBezTo>
                  <a:cubicBezTo>
                    <a:pt x="302375" y="262249"/>
                    <a:pt x="299661" y="301848"/>
                    <a:pt x="320920" y="303233"/>
                  </a:cubicBezTo>
                  <a:cubicBezTo>
                    <a:pt x="320920" y="303233"/>
                    <a:pt x="340596" y="306280"/>
                    <a:pt x="361855" y="307665"/>
                  </a:cubicBezTo>
                  <a:lnTo>
                    <a:pt x="422692" y="511759"/>
                  </a:lnTo>
                  <a:lnTo>
                    <a:pt x="337204" y="825512"/>
                  </a:lnTo>
                  <a:lnTo>
                    <a:pt x="194949" y="307665"/>
                  </a:lnTo>
                  <a:cubicBezTo>
                    <a:pt x="218696" y="306280"/>
                    <a:pt x="239729" y="303233"/>
                    <a:pt x="239729" y="303233"/>
                  </a:cubicBezTo>
                  <a:cubicBezTo>
                    <a:pt x="260536" y="300464"/>
                    <a:pt x="258274" y="262249"/>
                    <a:pt x="237241" y="263910"/>
                  </a:cubicBezTo>
                  <a:cubicBezTo>
                    <a:pt x="237241" y="263910"/>
                    <a:pt x="174143" y="270002"/>
                    <a:pt x="133207" y="270002"/>
                  </a:cubicBezTo>
                  <a:cubicBezTo>
                    <a:pt x="125745" y="270002"/>
                    <a:pt x="117151" y="269726"/>
                    <a:pt x="108104" y="269448"/>
                  </a:cubicBezTo>
                  <a:cubicBezTo>
                    <a:pt x="177761" y="139847"/>
                    <a:pt x="297852" y="54277"/>
                    <a:pt x="434000" y="54277"/>
                  </a:cubicBezTo>
                  <a:cubicBezTo>
                    <a:pt x="535771" y="54277"/>
                    <a:pt x="628270" y="101908"/>
                    <a:pt x="697701" y="179448"/>
                  </a:cubicBezTo>
                  <a:cubicBezTo>
                    <a:pt x="695892" y="179448"/>
                    <a:pt x="694309" y="179172"/>
                    <a:pt x="692500" y="179172"/>
                  </a:cubicBezTo>
                  <a:cubicBezTo>
                    <a:pt x="654053" y="179172"/>
                    <a:pt x="626914" y="220155"/>
                    <a:pt x="626914" y="264187"/>
                  </a:cubicBezTo>
                  <a:cubicBezTo>
                    <a:pt x="626914" y="303511"/>
                    <a:pt x="645459" y="336742"/>
                    <a:pt x="665135" y="376065"/>
                  </a:cubicBezTo>
                  <a:cubicBezTo>
                    <a:pt x="680062" y="407912"/>
                    <a:pt x="697476" y="448896"/>
                    <a:pt x="697476" y="507881"/>
                  </a:cubicBezTo>
                  <a:cubicBezTo>
                    <a:pt x="697476" y="548867"/>
                    <a:pt x="687525" y="600374"/>
                    <a:pt x="667848" y="662129"/>
                  </a:cubicBezTo>
                  <a:lnTo>
                    <a:pt x="628723" y="821636"/>
                  </a:lnTo>
                  <a:lnTo>
                    <a:pt x="488051" y="307665"/>
                  </a:lnTo>
                  <a:close/>
                  <a:moveTo>
                    <a:pt x="630306" y="945144"/>
                  </a:moveTo>
                  <a:lnTo>
                    <a:pt x="661290" y="835210"/>
                  </a:lnTo>
                  <a:lnTo>
                    <a:pt x="749492" y="522836"/>
                  </a:lnTo>
                  <a:cubicBezTo>
                    <a:pt x="771879" y="454712"/>
                    <a:pt x="779122" y="400157"/>
                    <a:pt x="779122" y="351695"/>
                  </a:cubicBezTo>
                  <a:cubicBezTo>
                    <a:pt x="779122" y="334250"/>
                    <a:pt x="778217" y="317634"/>
                    <a:pt x="776629" y="302402"/>
                  </a:cubicBezTo>
                  <a:cubicBezTo>
                    <a:pt x="807166" y="370526"/>
                    <a:pt x="824577" y="448620"/>
                    <a:pt x="824577" y="531973"/>
                  </a:cubicBezTo>
                  <a:cubicBezTo>
                    <a:pt x="824577" y="554128"/>
                    <a:pt x="823445" y="575728"/>
                    <a:pt x="821188" y="597051"/>
                  </a:cubicBezTo>
                  <a:cubicBezTo>
                    <a:pt x="804452" y="745761"/>
                    <a:pt x="731851" y="872868"/>
                    <a:pt x="630306" y="945144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69" name="Forme libre 168"/>
            <p:cNvSpPr/>
            <p:nvPr/>
          </p:nvSpPr>
          <p:spPr>
            <a:xfrm flipV="1">
              <a:off x="6600535" y="324493"/>
              <a:ext cx="2250786" cy="2386780"/>
            </a:xfrm>
            <a:custGeom>
              <a:avLst/>
              <a:gdLst/>
              <a:ahLst/>
              <a:cxnLst/>
              <a:rect l="0" t="0" r="0" b="0"/>
              <a:pathLst>
                <a:path w="2250786" h="2386780">
                  <a:moveTo>
                    <a:pt x="2250786" y="0"/>
                  </a:moveTo>
                  <a:lnTo>
                    <a:pt x="1125393" y="2386780"/>
                  </a:lnTo>
                  <a:lnTo>
                    <a:pt x="0" y="0"/>
                  </a:lnTo>
                  <a:lnTo>
                    <a:pt x="2250786" y="0"/>
                  </a:lnTo>
                  <a:close/>
                </a:path>
              </a:pathLst>
            </a:custGeom>
            <a:solidFill>
              <a:srgbClr val="333F50"/>
            </a:solidFill>
            <a:ln w="7600" cap="flat">
              <a:solidFill>
                <a:srgbClr val="404040"/>
              </a:solidFill>
              <a:bevel/>
            </a:ln>
          </p:spPr>
        </p:sp>
        <p:sp>
          <p:nvSpPr>
            <p:cNvPr id="170" name="Forme libre 169"/>
            <p:cNvSpPr/>
            <p:nvPr/>
          </p:nvSpPr>
          <p:spPr>
            <a:xfrm>
              <a:off x="6872111" y="2691234"/>
              <a:ext cx="1979210" cy="1891243"/>
            </a:xfrm>
            <a:custGeom>
              <a:avLst/>
              <a:gdLst/>
              <a:ahLst/>
              <a:cxnLst/>
              <a:rect l="0" t="0" r="0" b="0"/>
              <a:pathLst>
                <a:path w="2250786" h="2386780">
                  <a:moveTo>
                    <a:pt x="2250786" y="0"/>
                  </a:moveTo>
                  <a:lnTo>
                    <a:pt x="1125393" y="2386780"/>
                  </a:lnTo>
                  <a:lnTo>
                    <a:pt x="0" y="0"/>
                  </a:lnTo>
                  <a:lnTo>
                    <a:pt x="2250786" y="0"/>
                  </a:lnTo>
                  <a:close/>
                </a:path>
              </a:pathLst>
            </a:custGeom>
            <a:solidFill>
              <a:srgbClr val="333F50"/>
            </a:solidFill>
            <a:ln w="7600" cap="flat">
              <a:solidFill>
                <a:srgbClr val="404040"/>
              </a:solidFill>
              <a:bevel/>
            </a:ln>
          </p:spPr>
        </p:sp>
        <p:sp>
          <p:nvSpPr>
            <p:cNvPr id="117" name="Text 117"/>
            <p:cNvSpPr txBox="1"/>
            <p:nvPr/>
          </p:nvSpPr>
          <p:spPr>
            <a:xfrm>
              <a:off x="414867" y="3914405"/>
              <a:ext cx="6121400" cy="671706"/>
            </a:xfrm>
            <a:prstGeom prst="rect">
              <a:avLst/>
            </a:prstGeom>
            <a:solidFill>
              <a:srgbClr val="333F50"/>
            </a:solidFill>
            <a:ln>
              <a:solidFill>
                <a:srgbClr val="404040"/>
              </a:solidFill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b="1" dirty="0" err="1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erlin Sans FB" pitchFamily="34" charset="0"/>
                </a:rPr>
                <a:t>Conduite</a:t>
              </a:r>
              <a:r>
                <a:rPr lang="en-US" sz="2400" b="1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erlin Sans FB" pitchFamily="34" charset="0"/>
                </a:rPr>
                <a:t> des </a:t>
              </a:r>
              <a:r>
                <a:rPr lang="en-US" sz="2400" b="1" dirty="0" err="1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erlin Sans FB" pitchFamily="34" charset="0"/>
                </a:rPr>
                <a:t>Projets</a:t>
              </a:r>
              <a:r>
                <a:rPr lang="en-US" sz="2400" b="1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erlin Sans FB" pitchFamily="34" charset="0"/>
                </a:rPr>
                <a:t> </a:t>
              </a:r>
              <a:r>
                <a:rPr lang="en-US" sz="2400" b="1" dirty="0" err="1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erlin Sans FB" pitchFamily="34" charset="0"/>
                </a:rPr>
                <a:t>Scientifiques</a:t>
              </a:r>
              <a:endParaRPr lang="en-US" sz="24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lin Sans FB" pitchFamily="34" charset="0"/>
              </a:endParaRPr>
            </a:p>
          </p:txBody>
        </p:sp>
        <p:sp>
          <p:nvSpPr>
            <p:cNvPr id="168" name="Forme libre 167"/>
            <p:cNvSpPr/>
            <p:nvPr/>
          </p:nvSpPr>
          <p:spPr>
            <a:xfrm flipV="1">
              <a:off x="6194777" y="2691232"/>
              <a:ext cx="1675703" cy="1891243"/>
            </a:xfrm>
            <a:custGeom>
              <a:avLst/>
              <a:gdLst/>
              <a:ahLst/>
              <a:cxnLst/>
              <a:rect l="0" t="0" r="0" b="0"/>
              <a:pathLst>
                <a:path w="2250786" h="2386780">
                  <a:moveTo>
                    <a:pt x="2250786" y="0"/>
                  </a:moveTo>
                  <a:lnTo>
                    <a:pt x="1125393" y="2386780"/>
                  </a:lnTo>
                  <a:lnTo>
                    <a:pt x="0" y="0"/>
                  </a:lnTo>
                  <a:lnTo>
                    <a:pt x="2250786" y="0"/>
                  </a:lnTo>
                  <a:close/>
                </a:path>
              </a:pathLst>
            </a:custGeom>
            <a:solidFill>
              <a:srgbClr val="333F50"/>
            </a:solidFill>
            <a:ln w="7600" cap="flat">
              <a:solidFill>
                <a:srgbClr val="404040"/>
              </a:solidFill>
              <a:bevel/>
            </a:ln>
          </p:spPr>
        </p:sp>
        <p:sp>
          <p:nvSpPr>
            <p:cNvPr id="16" name="Text 117"/>
            <p:cNvSpPr txBox="1"/>
            <p:nvPr/>
          </p:nvSpPr>
          <p:spPr>
            <a:xfrm>
              <a:off x="103800" y="2854364"/>
              <a:ext cx="6627199" cy="843653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cap="all" dirty="0" smtClean="0">
                  <a:ln w="9000" cmpd="sng">
                    <a:solidFill>
                      <a:srgbClr val="000000"/>
                    </a:solidFill>
                    <a:prstDash val="solid"/>
                  </a:ln>
                  <a:solidFill>
                    <a:srgbClr val="000000"/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Algerian" pitchFamily="82" charset="0"/>
                </a:rPr>
                <a:t>CONDUCTING Scientific </a:t>
              </a:r>
              <a:r>
                <a:rPr lang="en-US" sz="3200" b="1" cap="all" dirty="0">
                  <a:ln w="9000" cmpd="sng">
                    <a:solidFill>
                      <a:srgbClr val="000000"/>
                    </a:solidFill>
                    <a:prstDash val="solid"/>
                  </a:ln>
                  <a:solidFill>
                    <a:srgbClr val="000000"/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Algerian" pitchFamily="82" charset="0"/>
                </a:rPr>
                <a:t>Projects</a:t>
              </a:r>
            </a:p>
          </p:txBody>
        </p:sp>
        <p:sp>
          <p:nvSpPr>
            <p:cNvPr id="17" name="Text 117"/>
            <p:cNvSpPr txBox="1"/>
            <p:nvPr/>
          </p:nvSpPr>
          <p:spPr>
            <a:xfrm>
              <a:off x="318693" y="2130778"/>
              <a:ext cx="6779195" cy="674719"/>
            </a:xfrm>
            <a:prstGeom prst="rect">
              <a:avLst/>
            </a:prstGeom>
            <a:solidFill>
              <a:srgbClr val="333F50"/>
            </a:solidFill>
            <a:ln>
              <a:solidFill>
                <a:srgbClr val="404040"/>
              </a:solidFill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erlin Sans FB" pitchFamily="34" charset="0"/>
                </a:rPr>
                <a:t>Course</a:t>
              </a:r>
            </a:p>
          </p:txBody>
        </p:sp>
        <p:sp>
          <p:nvSpPr>
            <p:cNvPr id="9" name="Triangle isocèle 8"/>
            <p:cNvSpPr/>
            <p:nvPr/>
          </p:nvSpPr>
          <p:spPr>
            <a:xfrm rot="10800000" flipH="1">
              <a:off x="7687036" y="324487"/>
              <a:ext cx="1197318" cy="2394611"/>
            </a:xfrm>
            <a:prstGeom prst="triangle">
              <a:avLst>
                <a:gd name="adj" fmla="val 9775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Picture 9" descr="esi-sba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765" y="338667"/>
              <a:ext cx="1964009" cy="1820333"/>
            </a:xfrm>
            <a:prstGeom prst="rect">
              <a:avLst/>
            </a:prstGeom>
          </p:spPr>
        </p:pic>
      </p:grpSp>
      <p:pic>
        <p:nvPicPr>
          <p:cNvPr id="12" name="Picture 11" descr="esi-ecol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9" y="342901"/>
            <a:ext cx="6556022" cy="1816099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75337"/>
              </p:ext>
            </p:extLst>
          </p:nvPr>
        </p:nvGraphicFramePr>
        <p:xfrm>
          <a:off x="566982" y="4719695"/>
          <a:ext cx="726870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51"/>
                <a:gridCol w="2418347"/>
                <a:gridCol w="420929"/>
                <a:gridCol w="2174583"/>
                <a:gridCol w="1973098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 smtClean="0"/>
                        <a:t>Instructor: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Dr. </a:t>
                      </a:r>
                      <a:r>
                        <a:rPr lang="en-US" sz="1800" b="1" dirty="0" err="1" smtClean="0"/>
                        <a:t>Belkacem</a:t>
                      </a:r>
                      <a:r>
                        <a:rPr lang="en-US" sz="1800" b="1" dirty="0" smtClean="0"/>
                        <a:t> KHALDI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u="sng" dirty="0" smtClean="0">
                          <a:hlinkClick r:id="rId6"/>
                        </a:rPr>
                        <a:t>b.khaldi@esi-sba.dz</a:t>
                      </a:r>
                      <a:endParaRPr lang="en-US" sz="18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err="1" smtClean="0">
                          <a:hlinkClick r:id="rId7"/>
                        </a:rPr>
                        <a:t>belkacem_khaldi</a:t>
                      </a:r>
                      <a:endParaRPr lang="en-US" sz="1800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u="none" dirty="0" err="1" smtClean="0">
                          <a:hlinkClick r:id="rId8"/>
                        </a:rPr>
                        <a:t>Belkacem_Khaldi</a:t>
                      </a:r>
                      <a:endParaRPr lang="en-US" sz="1800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err="1" smtClean="0">
                          <a:hlinkClick r:id="rId9"/>
                        </a:rPr>
                        <a:t>Khaldi</a:t>
                      </a:r>
                      <a:r>
                        <a:rPr lang="en-US" sz="1800" i="1" dirty="0" smtClean="0">
                          <a:hlinkClick r:id="rId9"/>
                        </a:rPr>
                        <a:t> </a:t>
                      </a:r>
                      <a:r>
                        <a:rPr lang="en-US" sz="1800" i="1" dirty="0" err="1" smtClean="0">
                          <a:hlinkClick r:id="rId9"/>
                        </a:rPr>
                        <a:t>Belkacem</a:t>
                      </a:r>
                      <a:endParaRPr lang="en-US" sz="1800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 descr="email.jpg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5" y="5538990"/>
            <a:ext cx="276331" cy="2763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50" y="5906856"/>
            <a:ext cx="276331" cy="2763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22" y="5543969"/>
            <a:ext cx="276331" cy="27633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0" y="5918194"/>
            <a:ext cx="276331" cy="276331"/>
          </a:xfrm>
          <a:prstGeom prst="rect">
            <a:avLst/>
          </a:prstGeom>
        </p:spPr>
      </p:pic>
      <p:sp>
        <p:nvSpPr>
          <p:cNvPr id="44" name="Ellipse 26"/>
          <p:cNvSpPr/>
          <p:nvPr/>
        </p:nvSpPr>
        <p:spPr>
          <a:xfrm>
            <a:off x="5816278" y="4775623"/>
            <a:ext cx="1326444" cy="1368776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7756542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Background to the research and problem statement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/>
              <a:t>Your statement of the problem should quickly: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summarize the problem from the vantage point of the readers,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 smtClean="0"/>
              <a:t>show </a:t>
            </a:r>
            <a:r>
              <a:rPr lang="en-US" sz="2800" dirty="0"/>
              <a:t>your familiarity with prior research or work on the problem, 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justify why this problem should be investigated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Do not assume that everyone sees the problem as clearly as you do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even if the problem is obvious, your readers want to know how clearly you can state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42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7756542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Background to the research and problem statement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6" name="Right Arrow Callout 15"/>
          <p:cNvSpPr/>
          <p:nvPr/>
        </p:nvSpPr>
        <p:spPr>
          <a:xfrm rot="5400000">
            <a:off x="3635933" y="-590908"/>
            <a:ext cx="1584176" cy="7576282"/>
          </a:xfrm>
          <a:prstGeom prst="rightArrowCallou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Describes the broader context and issues</a:t>
            </a:r>
          </a:p>
        </p:txBody>
      </p:sp>
      <p:sp>
        <p:nvSpPr>
          <p:cNvPr id="18" name="Right Arrow Callout 17"/>
          <p:cNvSpPr/>
          <p:nvPr/>
        </p:nvSpPr>
        <p:spPr>
          <a:xfrm rot="5400000">
            <a:off x="3635933" y="2369141"/>
            <a:ext cx="1584176" cy="4824536"/>
          </a:xfrm>
          <a:prstGeom prst="rightArrowCallou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Links the broader context and issues to the problem to be investigated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4133086" y="4599575"/>
            <a:ext cx="587878" cy="25357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65719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3071940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Research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objectives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68106" y="2136339"/>
            <a:ext cx="838791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/>
              <a:t>Objectives describe the purpose of the study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Must be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specific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clear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logical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immediate (have a time frame)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concise, and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achievable (measurable)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519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3071940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Research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objectives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51397" y="1952512"/>
            <a:ext cx="83879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/>
              <a:t>May have two sections: general and specific objectives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Or split study into parts/sections, and for each section a statement of its study objectives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But ensure the sections are related to one another to solve or investigate the overall problem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Hypothesis to be tested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Expected results</a:t>
            </a:r>
          </a:p>
          <a:p>
            <a:pPr marL="1371426" lvl="2" indent="-457200">
              <a:buFont typeface="Wingdings" charset="2"/>
              <a:buChar char="q"/>
            </a:pPr>
            <a:r>
              <a:rPr lang="en-US" sz="2800" dirty="0"/>
              <a:t>What you expect/believe the results would be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628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2691828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Literature review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51397" y="1952512"/>
            <a:ext cx="838791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/>
              <a:t>Important to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Identify,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Evaluate,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Interpret,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Assimilate,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and Summarize all studies relevant to your study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 smtClean="0"/>
              <a:t>Do </a:t>
            </a:r>
            <a:r>
              <a:rPr lang="en-US" sz="2800" dirty="0"/>
              <a:t>not put all past studies into your proposal!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Select those really important (and current) studies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753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2240708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Methodology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51397" y="1952512"/>
            <a:ext cx="8387918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/>
              <a:t>Lab analysis methodology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 smtClean="0"/>
              <a:t>Site </a:t>
            </a:r>
            <a:r>
              <a:rPr lang="en-US" sz="2800" dirty="0"/>
              <a:t>location and its general </a:t>
            </a:r>
            <a:r>
              <a:rPr lang="en-US" sz="2800" dirty="0" smtClean="0"/>
              <a:t>characteristics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Equipment and software </a:t>
            </a:r>
            <a:r>
              <a:rPr lang="en-US" sz="2800" dirty="0" smtClean="0"/>
              <a:t>needed</a:t>
            </a:r>
          </a:p>
          <a:p>
            <a:pPr lvl="1"/>
            <a:endParaRPr lang="en-US" sz="2800" dirty="0"/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Experimental design and layout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Ensure robustness of statistical analyses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Statistical methods for data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55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2240708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Methodology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51397" y="1952512"/>
            <a:ext cx="8387918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 smtClean="0"/>
              <a:t>Data </a:t>
            </a:r>
            <a:r>
              <a:rPr lang="en-US" sz="2800" dirty="0"/>
              <a:t>collection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When will it begin and end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Frequency of data collection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What and how will be the data be collected</a:t>
            </a:r>
          </a:p>
          <a:p>
            <a:pPr marL="1371426" lvl="2" indent="-457200">
              <a:buFont typeface="Wingdings" charset="2"/>
              <a:buChar char="q"/>
            </a:pPr>
            <a:r>
              <a:rPr lang="en-US" sz="2800" dirty="0"/>
              <a:t>Type of data to be collected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How much data are needed</a:t>
            </a:r>
          </a:p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599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2552968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Segoe UI Light" charset="0"/>
                <a:cs typeface="Kalinga" charset="0"/>
              </a:rPr>
              <a:t>Work schedule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51397" y="1952512"/>
            <a:ext cx="83879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/>
              <a:t>Describes the time </a:t>
            </a:r>
            <a:r>
              <a:rPr lang="en-US" sz="2800" dirty="0" smtClean="0"/>
              <a:t>frame for </a:t>
            </a:r>
            <a:r>
              <a:rPr lang="en-US" sz="2800" dirty="0"/>
              <a:t>your work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When you will begin and end each part of your study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Create a </a:t>
            </a:r>
            <a:r>
              <a:rPr lang="en-US" sz="2800" dirty="0" smtClean="0"/>
              <a:t>Gantt </a:t>
            </a:r>
            <a:r>
              <a:rPr lang="en-US" sz="2800" dirty="0"/>
              <a:t>chart to depict your schedule</a:t>
            </a:r>
          </a:p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0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2552968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Segoe UI Light" charset="0"/>
                <a:cs typeface="Kalinga" charset="0"/>
              </a:rPr>
              <a:t>Work schedule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27261"/>
              </p:ext>
            </p:extLst>
          </p:nvPr>
        </p:nvGraphicFramePr>
        <p:xfrm>
          <a:off x="167091" y="2389750"/>
          <a:ext cx="8738796" cy="37775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9940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  <a:gridCol w="306619"/>
              </a:tblGrid>
              <a:tr h="37748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YEAR 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YEAR 2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455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ACTIVITIES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APR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JUL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SEP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OCT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NOV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APR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JUL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SEP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OCT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NOV</a:t>
                      </a:r>
                      <a:endParaRPr 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 vert="vert270"/>
                </a:tc>
              </a:tr>
              <a:tr h="6725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Activity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545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Activity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545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Activity</a:t>
                      </a:r>
                      <a:r>
                        <a:rPr lang="en-US" sz="1200" baseline="0" dirty="0" smtClean="0"/>
                        <a:t> 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545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Activity</a:t>
                      </a:r>
                      <a:r>
                        <a:rPr lang="en-US" sz="1200" baseline="0" dirty="0" smtClean="0"/>
                        <a:t> 4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545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Activity</a:t>
                      </a:r>
                      <a:r>
                        <a:rPr lang="en-US" sz="1200" baseline="0" dirty="0" smtClean="0"/>
                        <a:t> 5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0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3098766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egoe UI Light" charset="0"/>
                <a:cs typeface="Kalinga" charset="0"/>
              </a:rPr>
              <a:t>Budget Estimation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0075" y="1976029"/>
            <a:ext cx="8543925" cy="4351339"/>
          </a:xfrm>
          <a:prstGeom prst="rect">
            <a:avLst/>
          </a:prstGeom>
        </p:spPr>
        <p:txBody>
          <a:bodyPr vert="horz" lIns="91423" tIns="45711" rIns="91423" bIns="45711" rtlCol="0">
            <a:noAutofit/>
          </a:bodyPr>
          <a:lstStyle>
            <a:lvl1pPr marL="0" indent="0" algn="ctr" defTabSz="9142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3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39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2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2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5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charset="2"/>
              <a:buChar char="q"/>
            </a:pPr>
            <a:r>
              <a:rPr lang="en-US" sz="2800" dirty="0" smtClean="0"/>
              <a:t>If you are applying for </a:t>
            </a:r>
            <a:r>
              <a:rPr lang="en-US" sz="2800" b="1" dirty="0" smtClean="0"/>
              <a:t>research funding</a:t>
            </a:r>
            <a:r>
              <a:rPr lang="en-US" sz="2800" dirty="0" smtClean="0"/>
              <a:t>, you have to include a detailed budget that shows how much each part of the project will cost.</a:t>
            </a:r>
          </a:p>
          <a:p>
            <a:pPr marL="457200" indent="-457200" algn="l">
              <a:buFont typeface="Wingdings" charset="2"/>
              <a:buChar char="q"/>
            </a:pPr>
            <a:r>
              <a:rPr lang="en-US" sz="2800" dirty="0" smtClean="0"/>
              <a:t>Make sure to check what type of costs the funding body will agree to cover.</a:t>
            </a:r>
          </a:p>
          <a:p>
            <a:pPr marL="457200" indent="-457200" algn="l">
              <a:buFont typeface="Wingdings" charset="2"/>
              <a:buChar char="q"/>
            </a:pPr>
            <a:r>
              <a:rPr lang="en-US" sz="2800" dirty="0" smtClean="0"/>
              <a:t>For each item, include:</a:t>
            </a:r>
          </a:p>
          <a:p>
            <a:pPr marL="914313" lvl="1" indent="-457200" algn="l">
              <a:buFont typeface="Wingdings" charset="2"/>
              <a:buChar char="q"/>
            </a:pPr>
            <a:r>
              <a:rPr lang="en-US" sz="2800" b="1" dirty="0" smtClean="0"/>
              <a:t>Cost</a:t>
            </a:r>
            <a:r>
              <a:rPr lang="en-US" sz="2800" dirty="0" smtClean="0"/>
              <a:t>: exactly how much money do you need?</a:t>
            </a:r>
          </a:p>
          <a:p>
            <a:pPr marL="914313" lvl="1" indent="-457200" algn="l">
              <a:buFont typeface="Wingdings" charset="2"/>
              <a:buChar char="q"/>
            </a:pPr>
            <a:r>
              <a:rPr lang="en-US" sz="2800" b="1" dirty="0" smtClean="0"/>
              <a:t>Justification</a:t>
            </a:r>
            <a:r>
              <a:rPr lang="en-US" sz="2800" dirty="0" smtClean="0"/>
              <a:t>: why is this cost necessary to complete the research?</a:t>
            </a:r>
          </a:p>
          <a:p>
            <a:pPr marL="914313" lvl="1" indent="-457200" algn="l">
              <a:buFont typeface="Wingdings" charset="2"/>
              <a:buChar char="q"/>
            </a:pPr>
            <a:r>
              <a:rPr lang="en-US" sz="2800" b="1" dirty="0" smtClean="0"/>
              <a:t>Source</a:t>
            </a:r>
            <a:r>
              <a:rPr lang="en-US" sz="2800" dirty="0" smtClean="0"/>
              <a:t>: how did you calculate the amount?</a:t>
            </a:r>
          </a:p>
        </p:txBody>
      </p:sp>
    </p:spTree>
    <p:extLst>
      <p:ext uri="{BB962C8B-B14F-4D97-AF65-F5344CB8AC3E}">
        <p14:creationId xmlns:p14="http://schemas.microsoft.com/office/powerpoint/2010/main" val="383052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5" y="180764"/>
            <a:ext cx="3383824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fr-F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Part </a:t>
            </a:r>
            <a:r>
              <a:rPr lang="fr-F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II</a:t>
            </a:r>
            <a:endParaRPr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13" name="Text 117"/>
          <p:cNvSpPr txBox="1"/>
          <p:nvPr/>
        </p:nvSpPr>
        <p:spPr>
          <a:xfrm>
            <a:off x="1203746" y="2956428"/>
            <a:ext cx="6627199" cy="843653"/>
          </a:xfrm>
          <a:prstGeom prst="rect">
            <a:avLst/>
          </a:prstGeom>
          <a:noFill/>
        </p:spPr>
        <p:txBody>
          <a:bodyPr wrap="square" lIns="35993" tIns="0" rIns="35993" bIns="0" rtlCol="0" anchor="ctr"/>
          <a:lstStyle/>
          <a:p>
            <a:pPr lvl="0" algn="ctr"/>
            <a:r>
              <a:rPr lang="en-US" sz="3200" b="1" cap="all" dirty="0" smtClean="0">
                <a:ln w="9000" cmpd="sng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Scientific </a:t>
            </a:r>
            <a:r>
              <a:rPr lang="en-US" sz="3200" b="1" cap="all" dirty="0">
                <a:ln w="9000" cmpd="sng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Project </a:t>
            </a:r>
            <a:r>
              <a:rPr lang="en-US" sz="3200" b="1" cap="all" dirty="0" smtClean="0">
                <a:ln w="9000" cmpd="sng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Management</a:t>
            </a:r>
            <a:endParaRPr lang="en-US" sz="3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  <a:p>
            <a:pPr algn="ctr"/>
            <a:endParaRPr lang="en-US" sz="3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0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3098766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egoe UI Light" charset="0"/>
                <a:cs typeface="Kalinga" charset="0"/>
              </a:rPr>
              <a:t>Budget Estimation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0075" y="1976029"/>
            <a:ext cx="8543925" cy="4351339"/>
          </a:xfrm>
          <a:prstGeom prst="rect">
            <a:avLst/>
          </a:prstGeom>
        </p:spPr>
        <p:txBody>
          <a:bodyPr vert="horz" lIns="91423" tIns="45711" rIns="91423" bIns="45711" rtlCol="0">
            <a:noAutofit/>
          </a:bodyPr>
          <a:lstStyle>
            <a:lvl1pPr marL="0" indent="0" algn="ctr" defTabSz="9142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3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39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2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2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5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charset="2"/>
              <a:buChar char="q"/>
            </a:pPr>
            <a:r>
              <a:rPr lang="en-US" sz="2800" dirty="0"/>
              <a:t>To determine your budget, think about:</a:t>
            </a:r>
          </a:p>
          <a:p>
            <a:pPr marL="914313" lvl="1" indent="-457200" algn="just">
              <a:buFont typeface="Wingdings" charset="2"/>
              <a:buChar char="q"/>
            </a:pPr>
            <a:r>
              <a:rPr lang="en-US" sz="2800" b="1" dirty="0"/>
              <a:t>Travel costs</a:t>
            </a:r>
            <a:r>
              <a:rPr lang="en-US" sz="2800" dirty="0"/>
              <a:t>: </a:t>
            </a:r>
            <a:r>
              <a:rPr lang="en-US" sz="2800" dirty="0" smtClean="0"/>
              <a:t>do you need to go to specific locations to collect data? How will you get there, how long will you spend there, and what will you do there?</a:t>
            </a:r>
          </a:p>
          <a:p>
            <a:pPr marL="914313" lvl="1" indent="-457200" algn="just">
              <a:buFont typeface="Wingdings" charset="2"/>
              <a:buChar char="q"/>
            </a:pPr>
            <a:r>
              <a:rPr lang="en-US" sz="2800" b="1" dirty="0" smtClean="0"/>
              <a:t>Materials</a:t>
            </a:r>
            <a:r>
              <a:rPr lang="en-US" sz="2800" dirty="0" smtClean="0"/>
              <a:t>: do you need access to any tools or technologies? Are there training or installation costs?</a:t>
            </a:r>
          </a:p>
        </p:txBody>
      </p:sp>
    </p:spTree>
    <p:extLst>
      <p:ext uri="{BB962C8B-B14F-4D97-AF65-F5344CB8AC3E}">
        <p14:creationId xmlns:p14="http://schemas.microsoft.com/office/powerpoint/2010/main" val="194004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3098766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egoe UI Light" charset="0"/>
                <a:cs typeface="Kalinga" charset="0"/>
              </a:rPr>
              <a:t>Budget Estimation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0075" y="1976029"/>
            <a:ext cx="8543925" cy="4351339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>
            <a:lvl1pPr marL="0" indent="0" algn="ctr" defTabSz="9142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3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39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2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2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5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13" lvl="1" indent="-457200" algn="just">
              <a:buFont typeface="Wingdings" charset="2"/>
              <a:buChar char="q"/>
            </a:pPr>
            <a:r>
              <a:rPr lang="en-US" sz="2800" b="1" dirty="0"/>
              <a:t>Assistance</a:t>
            </a:r>
            <a:r>
              <a:rPr lang="en-US" sz="2800" dirty="0"/>
              <a:t>: do you need to hire research assistants for the project? What will they do and how much will you pay them? Will you outsource any other tasks such as transcription?</a:t>
            </a:r>
          </a:p>
          <a:p>
            <a:pPr marL="914313" lvl="1" indent="-457200" algn="just">
              <a:buFont typeface="Wingdings" charset="2"/>
              <a:buChar char="q"/>
            </a:pPr>
            <a:r>
              <a:rPr lang="en-US" sz="2800" b="1" dirty="0"/>
              <a:t>Time</a:t>
            </a:r>
            <a:r>
              <a:rPr lang="en-US" sz="2800" dirty="0"/>
              <a:t>: </a:t>
            </a:r>
            <a:r>
              <a:rPr lang="en-US" sz="2800" dirty="0" smtClean="0"/>
              <a:t>How </a:t>
            </a:r>
            <a:r>
              <a:rPr lang="en-US" sz="2800" dirty="0"/>
              <a:t>much will you need to cover the time spent on the research?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6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0094" y="759818"/>
            <a:ext cx="7558445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 smtClean="0">
                <a:solidFill>
                  <a:srgbClr val="000000"/>
                </a:solidFill>
              </a:rPr>
              <a:t>Most Funding </a:t>
            </a:r>
            <a:r>
              <a:rPr lang="en-US" sz="3200" b="1" dirty="0">
                <a:solidFill>
                  <a:srgbClr val="000000"/>
                </a:solidFill>
              </a:rPr>
              <a:t>R</a:t>
            </a:r>
            <a:r>
              <a:rPr lang="en-US" sz="3200" b="1" dirty="0" smtClean="0">
                <a:solidFill>
                  <a:srgbClr val="000000"/>
                </a:solidFill>
              </a:rPr>
              <a:t>esearches Opportunities: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434" y="2025907"/>
            <a:ext cx="8709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endParaRPr lang="en-US" sz="2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0075" y="1976029"/>
            <a:ext cx="8543925" cy="4351339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>
            <a:lvl1pPr marL="0" indent="0" algn="ctr" defTabSz="9142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3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39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2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2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5" indent="0" algn="ctr" defTabSz="9142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13" lvl="1" indent="-457200" algn="just">
              <a:buFont typeface="Wingdings" charset="2"/>
              <a:buChar char="q"/>
            </a:pPr>
            <a:r>
              <a:rPr lang="en-US" sz="2800" b="1" dirty="0">
                <a:hlinkClick r:id="rId4"/>
              </a:rPr>
              <a:t>Georg Forster Research </a:t>
            </a:r>
            <a:r>
              <a:rPr lang="en-US" sz="2800" b="1" dirty="0" smtClean="0">
                <a:hlinkClick r:id="rId4"/>
              </a:rPr>
              <a:t>Fellowship</a:t>
            </a:r>
            <a:r>
              <a:rPr lang="en-US" sz="2800" b="1" dirty="0" smtClean="0"/>
              <a:t> </a:t>
            </a:r>
            <a:r>
              <a:rPr lang="en-US" sz="2800" dirty="0" smtClean="0"/>
              <a:t>by</a:t>
            </a:r>
            <a:r>
              <a:rPr lang="en-US" sz="2800" b="1" dirty="0" smtClean="0"/>
              <a:t> </a:t>
            </a:r>
            <a:r>
              <a:rPr lang="en-US" sz="2800" dirty="0"/>
              <a:t>Humboldt </a:t>
            </a:r>
            <a:r>
              <a:rPr lang="en-US" sz="2800" dirty="0" smtClean="0"/>
              <a:t>Foundation, Germany.</a:t>
            </a:r>
            <a:r>
              <a:rPr lang="en-US" sz="2800" b="1" dirty="0" smtClean="0"/>
              <a:t> </a:t>
            </a:r>
          </a:p>
          <a:p>
            <a:pPr marL="914313" lvl="1" indent="-457200" algn="just">
              <a:buFont typeface="Wingdings" charset="2"/>
              <a:buChar char="q"/>
            </a:pPr>
            <a:r>
              <a:rPr lang="en-US" sz="2800" b="1" dirty="0">
                <a:hlinkClick r:id="rId5"/>
              </a:rPr>
              <a:t>Marie Skłodowska-Curie </a:t>
            </a:r>
            <a:r>
              <a:rPr lang="en-US" sz="2800" b="1" dirty="0" smtClean="0">
                <a:hlinkClick r:id="rId5"/>
              </a:rPr>
              <a:t>Actions </a:t>
            </a:r>
            <a:r>
              <a:rPr lang="en-US" sz="2800" dirty="0" smtClean="0"/>
              <a:t>by the European Union.</a:t>
            </a:r>
          </a:p>
        </p:txBody>
      </p:sp>
    </p:spTree>
    <p:extLst>
      <p:ext uri="{BB962C8B-B14F-4D97-AF65-F5344CB8AC3E}">
        <p14:creationId xmlns:p14="http://schemas.microsoft.com/office/powerpoint/2010/main" val="272885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me libre 210"/>
          <p:cNvSpPr/>
          <p:nvPr/>
        </p:nvSpPr>
        <p:spPr>
          <a:xfrm>
            <a:off x="8017343" y="795945"/>
            <a:ext cx="16190" cy="28676"/>
          </a:xfrm>
          <a:custGeom>
            <a:avLst/>
            <a:gdLst/>
            <a:ahLst/>
            <a:cxnLst/>
            <a:rect l="0" t="0" r="0" b="0"/>
            <a:pathLst>
              <a:path w="15907" h="16744">
                <a:moveTo>
                  <a:pt x="0" y="16744"/>
                </a:moveTo>
                <a:lnTo>
                  <a:pt x="15907" y="16744"/>
                </a:lnTo>
                <a:lnTo>
                  <a:pt x="15907" y="0"/>
                </a:lnTo>
                <a:lnTo>
                  <a:pt x="0" y="0"/>
                </a:lnTo>
                <a:lnTo>
                  <a:pt x="0" y="16744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FFFFFF"/>
            </a:solidFill>
            <a:bevel/>
          </a:ln>
        </p:spPr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E657F22C-B170-C043-94D3-6341E33C8DF2}" type="datetime3">
              <a:rPr lang="fr-CA" altLang="zh-CN" smtClean="0">
                <a:solidFill>
                  <a:srgbClr val="81BF1B"/>
                </a:solidFill>
                <a:latin typeface="+mj-lt"/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80" y="1073721"/>
            <a:ext cx="2054289" cy="1601374"/>
          </a:xfrm>
          <a:prstGeom prst="rect">
            <a:avLst/>
          </a:prstGeom>
        </p:spPr>
      </p:pic>
      <p:sp>
        <p:nvSpPr>
          <p:cNvPr id="131" name="Text 198"/>
          <p:cNvSpPr txBox="1"/>
          <p:nvPr/>
        </p:nvSpPr>
        <p:spPr>
          <a:xfrm>
            <a:off x="765626" y="5963367"/>
            <a:ext cx="2562141" cy="380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303030"/>
                </a:solidFill>
                <a:latin typeface="Arial"/>
              </a:rPr>
              <a:t>Computer Science Higher School of Sidi-Bel-Abbes</a:t>
            </a:r>
          </a:p>
        </p:txBody>
      </p:sp>
      <p:sp>
        <p:nvSpPr>
          <p:cNvPr id="5" name="Triangle rectangle 4"/>
          <p:cNvSpPr/>
          <p:nvPr/>
        </p:nvSpPr>
        <p:spPr>
          <a:xfrm flipH="1">
            <a:off x="3328820" y="3544414"/>
            <a:ext cx="5589109" cy="2892083"/>
          </a:xfrm>
          <a:prstGeom prst="rtTriangle">
            <a:avLst/>
          </a:prstGeom>
          <a:blipFill dpi="0" rotWithShape="1">
            <a:blip r:embed="rId4">
              <a:alphaModFix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709802" y="447393"/>
            <a:ext cx="8196816" cy="6030046"/>
            <a:chOff x="709802" y="447392"/>
            <a:chExt cx="8196816" cy="6030044"/>
          </a:xfrm>
        </p:grpSpPr>
        <p:grpSp>
          <p:nvGrpSpPr>
            <p:cNvPr id="28" name="Group131"/>
            <p:cNvGrpSpPr/>
            <p:nvPr/>
          </p:nvGrpSpPr>
          <p:grpSpPr>
            <a:xfrm>
              <a:off x="709802" y="447392"/>
              <a:ext cx="8196816" cy="6030044"/>
              <a:chOff x="573323" y="447391"/>
              <a:chExt cx="8071940" cy="6030044"/>
            </a:xfrm>
          </p:grpSpPr>
          <p:sp>
            <p:nvSpPr>
              <p:cNvPr id="30" name="Forme libre 29"/>
              <p:cNvSpPr/>
              <p:nvPr/>
            </p:nvSpPr>
            <p:spPr>
              <a:xfrm flipH="1">
                <a:off x="3141623" y="447459"/>
                <a:ext cx="5503640" cy="4629532"/>
              </a:xfrm>
              <a:custGeom>
                <a:avLst/>
                <a:gdLst/>
                <a:ahLst/>
                <a:cxnLst/>
                <a:rect l="0" t="0" r="0" b="0"/>
                <a:pathLst>
                  <a:path w="4898398" h="4629532">
                    <a:moveTo>
                      <a:pt x="0" y="0"/>
                    </a:moveTo>
                    <a:lnTo>
                      <a:pt x="4898398" y="0"/>
                    </a:lnTo>
                    <a:lnTo>
                      <a:pt x="0" y="4629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alpha val="75000"/>
                </a:schemeClr>
              </a:solidFill>
              <a:ln w="7600" cap="flat">
                <a:solidFill>
                  <a:schemeClr val="tx2">
                    <a:alpha val="44000"/>
                  </a:schemeClr>
                </a:solidFill>
                <a:bevel/>
              </a:ln>
            </p:spPr>
          </p:sp>
          <p:grpSp>
            <p:nvGrpSpPr>
              <p:cNvPr id="42" name="Circular Motion 3"/>
              <p:cNvGrpSpPr/>
              <p:nvPr/>
            </p:nvGrpSpPr>
            <p:grpSpPr>
              <a:xfrm rot="10770000">
                <a:off x="2274567" y="2744358"/>
                <a:ext cx="2217051" cy="2222817"/>
                <a:chOff x="2273641" y="2745185"/>
                <a:chExt cx="2217051" cy="2222817"/>
              </a:xfrm>
            </p:grpSpPr>
            <p:grpSp>
              <p:nvGrpSpPr>
                <p:cNvPr id="65" name="Group 132"/>
                <p:cNvGrpSpPr/>
                <p:nvPr/>
              </p:nvGrpSpPr>
              <p:grpSpPr>
                <a:xfrm>
                  <a:off x="3731762" y="2808070"/>
                  <a:ext cx="699903" cy="713579"/>
                  <a:chOff x="3731762" y="2808070"/>
                  <a:chExt cx="699903" cy="713579"/>
                </a:xfrm>
              </p:grpSpPr>
              <p:sp>
                <p:nvSpPr>
                  <p:cNvPr id="120" name="Text 133"/>
                  <p:cNvSpPr txBox="1"/>
                  <p:nvPr/>
                </p:nvSpPr>
                <p:spPr>
                  <a:xfrm rot="1449982">
                    <a:off x="3731762" y="2808070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S</a:t>
                    </a:r>
                  </a:p>
                </p:txBody>
              </p:sp>
              <p:sp>
                <p:nvSpPr>
                  <p:cNvPr id="121" name="Text 134"/>
                  <p:cNvSpPr txBox="1"/>
                  <p:nvPr/>
                </p:nvSpPr>
                <p:spPr>
                  <a:xfrm rot="1800819">
                    <a:off x="3828735" y="2852017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a</a:t>
                    </a:r>
                  </a:p>
                </p:txBody>
              </p:sp>
              <p:sp>
                <p:nvSpPr>
                  <p:cNvPr id="122" name="Text 135"/>
                  <p:cNvSpPr txBox="1"/>
                  <p:nvPr/>
                </p:nvSpPr>
                <p:spPr>
                  <a:xfrm rot="2177127">
                    <a:off x="3908248" y="2897000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m</a:t>
                    </a:r>
                  </a:p>
                </p:txBody>
              </p:sp>
              <p:sp>
                <p:nvSpPr>
                  <p:cNvPr id="123" name="Text 136"/>
                  <p:cNvSpPr txBox="1"/>
                  <p:nvPr/>
                </p:nvSpPr>
                <p:spPr>
                  <a:xfrm rot="2538840">
                    <a:off x="4005706" y="2969799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p</a:t>
                    </a:r>
                  </a:p>
                </p:txBody>
              </p:sp>
              <p:sp>
                <p:nvSpPr>
                  <p:cNvPr id="124" name="Text 137"/>
                  <p:cNvSpPr txBox="1"/>
                  <p:nvPr/>
                </p:nvSpPr>
                <p:spPr>
                  <a:xfrm rot="2739579">
                    <a:off x="4066998" y="3029990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l</a:t>
                    </a:r>
                  </a:p>
                </p:txBody>
              </p:sp>
              <p:sp>
                <p:nvSpPr>
                  <p:cNvPr id="125" name="Text 138"/>
                  <p:cNvSpPr txBox="1"/>
                  <p:nvPr/>
                </p:nvSpPr>
                <p:spPr>
                  <a:xfrm rot="2953760">
                    <a:off x="4088956" y="3051106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126" name="Text 139"/>
                  <p:cNvSpPr txBox="1"/>
                  <p:nvPr/>
                </p:nvSpPr>
                <p:spPr>
                  <a:xfrm rot="3195015">
                    <a:off x="4147907" y="3120696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 </a:t>
                    </a:r>
                  </a:p>
                </p:txBody>
              </p:sp>
              <p:sp>
                <p:nvSpPr>
                  <p:cNvPr id="127" name="Text 140"/>
                  <p:cNvSpPr txBox="1"/>
                  <p:nvPr/>
                </p:nvSpPr>
                <p:spPr>
                  <a:xfrm rot="3436809">
                    <a:off x="4175866" y="3156799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  <p:sp>
                <p:nvSpPr>
                  <p:cNvPr id="128" name="Text 141"/>
                  <p:cNvSpPr txBox="1"/>
                  <p:nvPr/>
                </p:nvSpPr>
                <p:spPr>
                  <a:xfrm rot="3760272">
                    <a:off x="4225199" y="3233585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129" name="Text 142"/>
                  <p:cNvSpPr txBox="1"/>
                  <p:nvPr/>
                </p:nvSpPr>
                <p:spPr>
                  <a:xfrm rot="4057839">
                    <a:off x="4266793" y="3314791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x</a:t>
                    </a:r>
                  </a:p>
                </p:txBody>
              </p:sp>
              <p:sp>
                <p:nvSpPr>
                  <p:cNvPr id="130" name="Text 143"/>
                  <p:cNvSpPr txBox="1"/>
                  <p:nvPr/>
                </p:nvSpPr>
                <p:spPr>
                  <a:xfrm rot="4274688">
                    <a:off x="4295276" y="3385259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</p:grpSp>
            <p:grpSp>
              <p:nvGrpSpPr>
                <p:cNvPr id="66" name="Group 144"/>
                <p:cNvGrpSpPr/>
                <p:nvPr/>
              </p:nvGrpSpPr>
              <p:grpSpPr>
                <a:xfrm>
                  <a:off x="3967693" y="3909482"/>
                  <a:ext cx="522999" cy="852059"/>
                  <a:chOff x="3967693" y="3909482"/>
                  <a:chExt cx="522999" cy="852059"/>
                </a:xfrm>
              </p:grpSpPr>
              <p:sp>
                <p:nvSpPr>
                  <p:cNvPr id="108" name="Text 145"/>
                  <p:cNvSpPr txBox="1"/>
                  <p:nvPr/>
                </p:nvSpPr>
                <p:spPr>
                  <a:xfrm rot="5772219">
                    <a:off x="4354303" y="3773092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S</a:t>
                    </a:r>
                  </a:p>
                </p:txBody>
              </p:sp>
              <p:sp>
                <p:nvSpPr>
                  <p:cNvPr id="109" name="Text 146"/>
                  <p:cNvSpPr txBox="1"/>
                  <p:nvPr/>
                </p:nvSpPr>
                <p:spPr>
                  <a:xfrm rot="6122576">
                    <a:off x="4342417" y="3878893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a</a:t>
                    </a:r>
                  </a:p>
                </p:txBody>
              </p:sp>
              <p:sp>
                <p:nvSpPr>
                  <p:cNvPr id="110" name="Text 147"/>
                  <p:cNvSpPr txBox="1"/>
                  <p:nvPr/>
                </p:nvSpPr>
                <p:spPr>
                  <a:xfrm rot="6501898">
                    <a:off x="4324171" y="3968410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m</a:t>
                    </a:r>
                  </a:p>
                </p:txBody>
              </p:sp>
              <p:sp>
                <p:nvSpPr>
                  <p:cNvPr id="111" name="Text 148"/>
                  <p:cNvSpPr txBox="1"/>
                  <p:nvPr/>
                </p:nvSpPr>
                <p:spPr>
                  <a:xfrm rot="6867506">
                    <a:off x="4284881" y="4083537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p</a:t>
                    </a:r>
                  </a:p>
                </p:txBody>
              </p:sp>
              <p:sp>
                <p:nvSpPr>
                  <p:cNvPr id="112" name="Text 149"/>
                  <p:cNvSpPr txBox="1"/>
                  <p:nvPr/>
                </p:nvSpPr>
                <p:spPr>
                  <a:xfrm rot="7070075">
                    <a:off x="4249556" y="4159304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l</a:t>
                    </a:r>
                  </a:p>
                </p:txBody>
              </p:sp>
              <p:sp>
                <p:nvSpPr>
                  <p:cNvPr id="113" name="Text 150"/>
                  <p:cNvSpPr txBox="1"/>
                  <p:nvPr/>
                </p:nvSpPr>
                <p:spPr>
                  <a:xfrm rot="7285586">
                    <a:off x="4236180" y="4186675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114" name="Text 151"/>
                  <p:cNvSpPr txBox="1"/>
                  <p:nvPr/>
                </p:nvSpPr>
                <p:spPr>
                  <a:xfrm rot="7527347">
                    <a:off x="4187942" y="4264077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 </a:t>
                    </a:r>
                  </a:p>
                </p:txBody>
              </p:sp>
              <p:sp>
                <p:nvSpPr>
                  <p:cNvPr id="115" name="Text 152"/>
                  <p:cNvSpPr txBox="1"/>
                  <p:nvPr/>
                </p:nvSpPr>
                <p:spPr>
                  <a:xfrm rot="7768505">
                    <a:off x="4162108" y="4301731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  <p:sp>
                <p:nvSpPr>
                  <p:cNvPr id="116" name="Text 153"/>
                  <p:cNvSpPr txBox="1"/>
                  <p:nvPr/>
                </p:nvSpPr>
                <p:spPr>
                  <a:xfrm rot="8089498">
                    <a:off x="4104083" y="4372176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117" name="Text 154"/>
                  <p:cNvSpPr txBox="1"/>
                  <p:nvPr/>
                </p:nvSpPr>
                <p:spPr>
                  <a:xfrm rot="8383712">
                    <a:off x="4039534" y="4433316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x</a:t>
                    </a:r>
                  </a:p>
                </p:txBody>
              </p:sp>
              <p:sp>
                <p:nvSpPr>
                  <p:cNvPr id="118" name="Text 155"/>
                  <p:cNvSpPr txBox="1"/>
                  <p:nvPr/>
                </p:nvSpPr>
                <p:spPr>
                  <a:xfrm rot="8597977">
                    <a:off x="3981237" y="4482080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</p:grpSp>
            <p:grpSp>
              <p:nvGrpSpPr>
                <p:cNvPr id="67" name="Group 156"/>
                <p:cNvGrpSpPr/>
                <p:nvPr/>
              </p:nvGrpSpPr>
              <p:grpSpPr>
                <a:xfrm>
                  <a:off x="2838332" y="4521772"/>
                  <a:ext cx="795814" cy="446230"/>
                  <a:chOff x="2838332" y="4521772"/>
                  <a:chExt cx="795814" cy="446230"/>
                </a:xfrm>
              </p:grpSpPr>
              <p:sp>
                <p:nvSpPr>
                  <p:cNvPr id="96" name="Text 157"/>
                  <p:cNvSpPr txBox="1"/>
                  <p:nvPr/>
                </p:nvSpPr>
                <p:spPr>
                  <a:xfrm rot="10090106">
                    <a:off x="3634146" y="4656657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S</a:t>
                    </a:r>
                  </a:p>
                </p:txBody>
              </p:sp>
              <p:sp>
                <p:nvSpPr>
                  <p:cNvPr id="97" name="Text 158"/>
                  <p:cNvSpPr txBox="1"/>
                  <p:nvPr/>
                </p:nvSpPr>
                <p:spPr>
                  <a:xfrm rot="10442479">
                    <a:off x="3529859" y="4678089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a</a:t>
                    </a:r>
                  </a:p>
                </p:txBody>
              </p:sp>
              <p:sp>
                <p:nvSpPr>
                  <p:cNvPr id="98" name="Text 159"/>
                  <p:cNvSpPr txBox="1"/>
                  <p:nvPr/>
                </p:nvSpPr>
                <p:spPr>
                  <a:xfrm rot="10826335">
                    <a:off x="3435829" y="4688541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m</a:t>
                    </a:r>
                  </a:p>
                </p:txBody>
              </p:sp>
              <p:sp>
                <p:nvSpPr>
                  <p:cNvPr id="99" name="Text 160"/>
                  <p:cNvSpPr txBox="1"/>
                  <p:nvPr/>
                </p:nvSpPr>
                <p:spPr>
                  <a:xfrm rot="11185622">
                    <a:off x="3314198" y="4686631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endParaRPr sz="1200" dirty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0" name="Text 161"/>
                  <p:cNvSpPr txBox="1"/>
                  <p:nvPr/>
                </p:nvSpPr>
                <p:spPr>
                  <a:xfrm rot="11387454">
                    <a:off x="3231217" y="4676497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l</a:t>
                    </a:r>
                  </a:p>
                </p:txBody>
              </p:sp>
              <p:sp>
                <p:nvSpPr>
                  <p:cNvPr id="101" name="Text 162"/>
                  <p:cNvSpPr txBox="1"/>
                  <p:nvPr/>
                </p:nvSpPr>
                <p:spPr>
                  <a:xfrm rot="11603733">
                    <a:off x="3201048" y="4672262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102" name="Text 163"/>
                  <p:cNvSpPr txBox="1"/>
                  <p:nvPr/>
                </p:nvSpPr>
                <p:spPr>
                  <a:xfrm rot="11847605">
                    <a:off x="3112516" y="4650346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 </a:t>
                    </a:r>
                  </a:p>
                </p:txBody>
              </p:sp>
              <p:sp>
                <p:nvSpPr>
                  <p:cNvPr id="103" name="Text 164"/>
                  <p:cNvSpPr txBox="1"/>
                  <p:nvPr/>
                </p:nvSpPr>
                <p:spPr>
                  <a:xfrm rot="12091478">
                    <a:off x="3068720" y="4637418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  <p:sp>
                <p:nvSpPr>
                  <p:cNvPr id="104" name="Text 165"/>
                  <p:cNvSpPr txBox="1"/>
                  <p:nvPr/>
                </p:nvSpPr>
                <p:spPr>
                  <a:xfrm rot="12415919">
                    <a:off x="2983820" y="4603925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105" name="Text 166"/>
                  <p:cNvSpPr txBox="1"/>
                  <p:nvPr/>
                </p:nvSpPr>
                <p:spPr>
                  <a:xfrm rot="12712216">
                    <a:off x="2902628" y="4562307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x</a:t>
                    </a:r>
                  </a:p>
                </p:txBody>
              </p:sp>
              <p:sp>
                <p:nvSpPr>
                  <p:cNvPr id="106" name="Text 167"/>
                  <p:cNvSpPr txBox="1"/>
                  <p:nvPr/>
                </p:nvSpPr>
                <p:spPr>
                  <a:xfrm rot="12927013">
                    <a:off x="2838332" y="4521772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</p:grpSp>
            <p:grpSp>
              <p:nvGrpSpPr>
                <p:cNvPr id="68" name="Group 168"/>
                <p:cNvGrpSpPr/>
                <p:nvPr/>
              </p:nvGrpSpPr>
              <p:grpSpPr>
                <a:xfrm>
                  <a:off x="2273641" y="3586078"/>
                  <a:ext cx="428969" cy="799807"/>
                  <a:chOff x="2273641" y="3586078"/>
                  <a:chExt cx="428969" cy="799807"/>
                </a:xfrm>
              </p:grpSpPr>
              <p:sp>
                <p:nvSpPr>
                  <p:cNvPr id="83" name="Text 169"/>
                  <p:cNvSpPr txBox="1"/>
                  <p:nvPr/>
                </p:nvSpPr>
                <p:spPr>
                  <a:xfrm rot="14405710">
                    <a:off x="2566221" y="4249495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S</a:t>
                    </a:r>
                  </a:p>
                </p:txBody>
              </p:sp>
              <p:sp>
                <p:nvSpPr>
                  <p:cNvPr id="84" name="Text 170"/>
                  <p:cNvSpPr txBox="1"/>
                  <p:nvPr/>
                </p:nvSpPr>
                <p:spPr>
                  <a:xfrm rot="14756661">
                    <a:off x="2513478" y="4157010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a</a:t>
                    </a:r>
                  </a:p>
                </p:txBody>
              </p:sp>
              <p:sp>
                <p:nvSpPr>
                  <p:cNvPr id="85" name="Text 171"/>
                  <p:cNvSpPr txBox="1"/>
                  <p:nvPr/>
                </p:nvSpPr>
                <p:spPr>
                  <a:xfrm rot="15135925">
                    <a:off x="2475479" y="4073930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m</a:t>
                    </a:r>
                  </a:p>
                </p:txBody>
              </p:sp>
              <p:sp>
                <p:nvSpPr>
                  <p:cNvPr id="86" name="Text 172"/>
                  <p:cNvSpPr txBox="1"/>
                  <p:nvPr/>
                </p:nvSpPr>
                <p:spPr>
                  <a:xfrm rot="15501662">
                    <a:off x="2439393" y="3957759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p</a:t>
                    </a:r>
                  </a:p>
                </p:txBody>
              </p:sp>
              <p:sp>
                <p:nvSpPr>
                  <p:cNvPr id="87" name="Text 173"/>
                  <p:cNvSpPr txBox="1"/>
                  <p:nvPr/>
                </p:nvSpPr>
                <p:spPr>
                  <a:xfrm rot="15704077">
                    <a:off x="2423297" y="3875726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l</a:t>
                    </a:r>
                  </a:p>
                </p:txBody>
              </p:sp>
              <p:sp>
                <p:nvSpPr>
                  <p:cNvPr id="88" name="Text 174"/>
                  <p:cNvSpPr txBox="1"/>
                  <p:nvPr/>
                </p:nvSpPr>
                <p:spPr>
                  <a:xfrm rot="15918706">
                    <a:off x="2417984" y="3845728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89" name="Text 175"/>
                  <p:cNvSpPr txBox="1"/>
                  <p:nvPr/>
                </p:nvSpPr>
                <p:spPr>
                  <a:xfrm rot="16157758">
                    <a:off x="2411326" y="3754769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 </a:t>
                    </a:r>
                  </a:p>
                </p:txBody>
              </p:sp>
              <p:sp>
                <p:nvSpPr>
                  <p:cNvPr id="90" name="Text 176"/>
                  <p:cNvSpPr txBox="1"/>
                  <p:nvPr/>
                </p:nvSpPr>
                <p:spPr>
                  <a:xfrm rot="16411944">
                    <a:off x="2410031" y="3704539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  <p:sp>
                <p:nvSpPr>
                  <p:cNvPr id="91" name="Text 177"/>
                  <p:cNvSpPr txBox="1"/>
                  <p:nvPr/>
                </p:nvSpPr>
                <p:spPr>
                  <a:xfrm rot="16734337">
                    <a:off x="2415647" y="3613443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92" name="Text 178"/>
                  <p:cNvSpPr txBox="1"/>
                  <p:nvPr/>
                </p:nvSpPr>
                <p:spPr>
                  <a:xfrm rot="17033178">
                    <a:off x="2430094" y="3523356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x</a:t>
                    </a:r>
                  </a:p>
                </p:txBody>
              </p:sp>
              <p:sp>
                <p:nvSpPr>
                  <p:cNvPr id="94" name="Text 179"/>
                  <p:cNvSpPr txBox="1"/>
                  <p:nvPr/>
                </p:nvSpPr>
                <p:spPr>
                  <a:xfrm rot="17251806">
                    <a:off x="2448804" y="3449688"/>
                    <a:ext cx="0" cy="27277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</p:grpSp>
            <p:grpSp>
              <p:nvGrpSpPr>
                <p:cNvPr id="69" name="Group 180"/>
                <p:cNvGrpSpPr/>
                <p:nvPr/>
              </p:nvGrpSpPr>
              <p:grpSpPr>
                <a:xfrm>
                  <a:off x="2698425" y="2745185"/>
                  <a:ext cx="647980" cy="559381"/>
                  <a:chOff x="2698425" y="2745185"/>
                  <a:chExt cx="647980" cy="559381"/>
                </a:xfrm>
              </p:grpSpPr>
              <p:sp>
                <p:nvSpPr>
                  <p:cNvPr id="72" name="Text 182"/>
                  <p:cNvSpPr txBox="1"/>
                  <p:nvPr/>
                </p:nvSpPr>
                <p:spPr>
                  <a:xfrm rot="19077356">
                    <a:off x="2698425" y="3025105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a</a:t>
                    </a:r>
                  </a:p>
                </p:txBody>
              </p:sp>
              <p:sp>
                <p:nvSpPr>
                  <p:cNvPr id="73" name="Text 183"/>
                  <p:cNvSpPr txBox="1"/>
                  <p:nvPr/>
                </p:nvSpPr>
                <p:spPr>
                  <a:xfrm rot="19452189">
                    <a:off x="2765713" y="2963311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m</a:t>
                    </a:r>
                  </a:p>
                </p:txBody>
              </p:sp>
              <p:sp>
                <p:nvSpPr>
                  <p:cNvPr id="74" name="Text 184"/>
                  <p:cNvSpPr txBox="1"/>
                  <p:nvPr/>
                </p:nvSpPr>
                <p:spPr>
                  <a:xfrm rot="19814968">
                    <a:off x="2864962" y="2892977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p</a:t>
                    </a:r>
                  </a:p>
                </p:txBody>
              </p:sp>
              <p:sp>
                <p:nvSpPr>
                  <p:cNvPr id="75" name="Text 185"/>
                  <p:cNvSpPr txBox="1"/>
                  <p:nvPr/>
                </p:nvSpPr>
                <p:spPr>
                  <a:xfrm rot="20017233">
                    <a:off x="2937926" y="2852169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l</a:t>
                    </a:r>
                  </a:p>
                </p:txBody>
              </p:sp>
              <p:sp>
                <p:nvSpPr>
                  <p:cNvPr id="76" name="Text 186"/>
                  <p:cNvSpPr txBox="1"/>
                  <p:nvPr/>
                </p:nvSpPr>
                <p:spPr>
                  <a:xfrm rot="20233520">
                    <a:off x="2964781" y="2837785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77" name="Text 187"/>
                  <p:cNvSpPr txBox="1"/>
                  <p:nvPr/>
                </p:nvSpPr>
                <p:spPr>
                  <a:xfrm rot="20477329">
                    <a:off x="3049183" y="2803226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 </a:t>
                    </a:r>
                  </a:p>
                </p:txBody>
              </p:sp>
              <p:sp>
                <p:nvSpPr>
                  <p:cNvPr id="78" name="Text 188"/>
                  <p:cNvSpPr txBox="1"/>
                  <p:nvPr/>
                </p:nvSpPr>
                <p:spPr>
                  <a:xfrm rot="20721285">
                    <a:off x="3092168" y="2787814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  <p:sp>
                <p:nvSpPr>
                  <p:cNvPr id="79" name="Text 189"/>
                  <p:cNvSpPr txBox="1"/>
                  <p:nvPr/>
                </p:nvSpPr>
                <p:spPr>
                  <a:xfrm rot="21045790">
                    <a:off x="3180472" y="2764746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e</a:t>
                    </a:r>
                  </a:p>
                </p:txBody>
              </p:sp>
              <p:sp>
                <p:nvSpPr>
                  <p:cNvPr id="80" name="Text 190"/>
                  <p:cNvSpPr txBox="1"/>
                  <p:nvPr/>
                </p:nvSpPr>
                <p:spPr>
                  <a:xfrm rot="21341042">
                    <a:off x="3270580" y="2750433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x</a:t>
                    </a:r>
                  </a:p>
                </p:txBody>
              </p:sp>
              <p:sp>
                <p:nvSpPr>
                  <p:cNvPr id="81" name="Text 191"/>
                  <p:cNvSpPr txBox="1"/>
                  <p:nvPr/>
                </p:nvSpPr>
                <p:spPr>
                  <a:xfrm rot="21553438">
                    <a:off x="3346405" y="2745185"/>
                    <a:ext cx="0" cy="279461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sz="1200">
                        <a:solidFill>
                          <a:srgbClr val="FFFFFF"/>
                        </a:solidFill>
                        <a:latin typeface="Arial"/>
                      </a:rPr>
                      <a:t>t</a:t>
                    </a:r>
                  </a:p>
                </p:txBody>
              </p:sp>
            </p:grpSp>
          </p:grpSp>
          <p:sp>
            <p:nvSpPr>
              <p:cNvPr id="43" name="Forme libre 42"/>
              <p:cNvSpPr/>
              <p:nvPr/>
            </p:nvSpPr>
            <p:spPr>
              <a:xfrm>
                <a:off x="616891" y="861897"/>
                <a:ext cx="2368730" cy="207960"/>
              </a:xfrm>
              <a:custGeom>
                <a:avLst/>
                <a:gdLst/>
                <a:ahLst/>
                <a:cxnLst/>
                <a:rect l="0" t="0" r="0" b="0"/>
                <a:pathLst>
                  <a:path w="1223463" h="7593" fill="none">
                    <a:moveTo>
                      <a:pt x="1223463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custDash>
                  <a:ds d="250000" sp="250000"/>
                </a:custDash>
                <a:bevel/>
                <a:tailEnd type="diamond" w="med" len="med"/>
              </a:ln>
            </p:spPr>
          </p:sp>
          <p:sp>
            <p:nvSpPr>
              <p:cNvPr id="44" name="Forme libre 43"/>
              <p:cNvSpPr/>
              <p:nvPr/>
            </p:nvSpPr>
            <p:spPr>
              <a:xfrm>
                <a:off x="627224" y="6431716"/>
                <a:ext cx="2525543" cy="45719"/>
              </a:xfrm>
              <a:custGeom>
                <a:avLst/>
                <a:gdLst/>
                <a:ahLst/>
                <a:cxnLst/>
                <a:rect l="0" t="0" r="0" b="0"/>
                <a:pathLst>
                  <a:path w="1800911" h="7593" fill="none">
                    <a:moveTo>
                      <a:pt x="180091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custDash>
                  <a:ds d="250000" sp="250000"/>
                </a:custDash>
                <a:bevel/>
                <a:tailEnd type="diamond" w="med" len="med"/>
              </a:ln>
            </p:spPr>
          </p:sp>
          <p:sp>
            <p:nvSpPr>
              <p:cNvPr id="63" name="Forme libre 62"/>
              <p:cNvSpPr/>
              <p:nvPr/>
            </p:nvSpPr>
            <p:spPr>
              <a:xfrm>
                <a:off x="5475012" y="5211840"/>
                <a:ext cx="11972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11972" h="12602">
                    <a:moveTo>
                      <a:pt x="0" y="12602"/>
                    </a:moveTo>
                    <a:lnTo>
                      <a:pt x="11972" y="12602"/>
                    </a:lnTo>
                    <a:lnTo>
                      <a:pt x="11972" y="0"/>
                    </a:lnTo>
                    <a:lnTo>
                      <a:pt x="0" y="0"/>
                    </a:lnTo>
                    <a:lnTo>
                      <a:pt x="0" y="12602"/>
                    </a:lnTo>
                    <a:close/>
                  </a:path>
                </a:pathLst>
              </a:custGeom>
              <a:solidFill>
                <a:srgbClr val="8BBD48"/>
              </a:solidFill>
              <a:ln w="7600" cap="flat">
                <a:solidFill>
                  <a:srgbClr val="8BBD48"/>
                </a:solidFill>
                <a:bevel/>
              </a:ln>
            </p:spPr>
          </p:sp>
          <p:sp>
            <p:nvSpPr>
              <p:cNvPr id="59" name="Text 197"/>
              <p:cNvSpPr txBox="1"/>
              <p:nvPr/>
            </p:nvSpPr>
            <p:spPr>
              <a:xfrm>
                <a:off x="1992291" y="3108405"/>
                <a:ext cx="3811490" cy="38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0000"/>
                    </a:solidFill>
                    <a:latin typeface="Arial"/>
                  </a:rPr>
                  <a:t>Thanks for your attention</a:t>
                </a:r>
              </a:p>
            </p:txBody>
          </p:sp>
          <p:sp>
            <p:nvSpPr>
              <p:cNvPr id="60" name="Text 198"/>
              <p:cNvSpPr txBox="1"/>
              <p:nvPr/>
            </p:nvSpPr>
            <p:spPr>
              <a:xfrm>
                <a:off x="573323" y="447391"/>
                <a:ext cx="2439600" cy="38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200" b="1" dirty="0" smtClean="0">
                    <a:solidFill>
                      <a:srgbClr val="303030"/>
                    </a:solidFill>
                    <a:latin typeface="Arial"/>
                  </a:rPr>
                  <a:t>Conducting Scientific Projects</a:t>
                </a:r>
                <a:endParaRPr lang="en-US" sz="1200" b="1" dirty="0">
                  <a:solidFill>
                    <a:srgbClr val="303030"/>
                  </a:solidFill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1200" b="1" dirty="0">
                    <a:solidFill>
                      <a:srgbClr val="303030"/>
                    </a:solidFill>
                    <a:latin typeface="Arial"/>
                  </a:rPr>
                  <a:t>By Dr. </a:t>
                </a:r>
                <a:r>
                  <a:rPr lang="en-US" sz="1200" b="1" dirty="0" err="1">
                    <a:solidFill>
                      <a:srgbClr val="303030"/>
                    </a:solidFill>
                    <a:latin typeface="Arial"/>
                  </a:rPr>
                  <a:t>Belkacem</a:t>
                </a:r>
                <a:r>
                  <a:rPr lang="en-US" sz="1200" b="1" dirty="0">
                    <a:solidFill>
                      <a:srgbClr val="303030"/>
                    </a:solidFill>
                    <a:latin typeface="Arial"/>
                  </a:rPr>
                  <a:t> KHALDI</a:t>
                </a:r>
              </a:p>
            </p:txBody>
          </p:sp>
        </p:grpSp>
        <p:sp>
          <p:nvSpPr>
            <p:cNvPr id="132" name="Ellipse 131"/>
            <p:cNvSpPr/>
            <p:nvPr/>
          </p:nvSpPr>
          <p:spPr>
            <a:xfrm>
              <a:off x="3070483" y="539392"/>
              <a:ext cx="288000" cy="28800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0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3103324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b="1" dirty="0" smtClean="0">
                <a:solidFill>
                  <a:srgbClr val="000000"/>
                </a:solidFill>
              </a:rPr>
              <a:t>What is a research?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094" y="759818"/>
            <a:ext cx="4993640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457113" indent="-457113"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</a:rPr>
              <a:t>About </a:t>
            </a:r>
            <a:r>
              <a:rPr lang="en-US" sz="3200" b="1" dirty="0" smtClean="0">
                <a:solidFill>
                  <a:srgbClr val="000000"/>
                </a:solidFill>
              </a:rPr>
              <a:t>Scientific </a:t>
            </a:r>
            <a:r>
              <a:rPr lang="en-US" sz="3200" b="1" dirty="0" smtClean="0">
                <a:solidFill>
                  <a:srgbClr val="000000"/>
                </a:solidFill>
              </a:rPr>
              <a:t>Research</a:t>
            </a:r>
            <a:r>
              <a:rPr lang="en-US" sz="3200" b="1" dirty="0" smtClean="0">
                <a:solidFill>
                  <a:srgbClr val="000000"/>
                </a:solidFill>
              </a:rPr>
              <a:t>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8899" y="1976547"/>
            <a:ext cx="80401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charset="2"/>
              <a:buChar char="q"/>
            </a:pPr>
            <a:r>
              <a:rPr lang="en-US" sz="2800" dirty="0"/>
              <a:t>Attempt to find out information in a systematically and scientific manner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charset="2"/>
              <a:buChar char="q"/>
            </a:pPr>
            <a:r>
              <a:rPr lang="en-US" sz="2800" dirty="0" smtClean="0"/>
              <a:t>The </a:t>
            </a:r>
            <a:r>
              <a:rPr lang="en-US" sz="2800" dirty="0"/>
              <a:t>systematic collection, analysis and interpretation of data to answer a certain question or solve a </a:t>
            </a:r>
            <a:r>
              <a:rPr lang="en-US" sz="2800" dirty="0" smtClean="0"/>
              <a:t>problem.</a:t>
            </a:r>
          </a:p>
          <a:p>
            <a:pPr marL="457200" indent="-457200">
              <a:spcBef>
                <a:spcPts val="1200"/>
              </a:spcBef>
              <a:buFont typeface="Wingdings" charset="2"/>
              <a:buChar char="q"/>
            </a:pPr>
            <a:r>
              <a:rPr lang="en-US" sz="2800" dirty="0" smtClean="0"/>
              <a:t>The </a:t>
            </a:r>
            <a:r>
              <a:rPr lang="en-US" sz="2800" dirty="0"/>
              <a:t>process of discovering new knowledge or of synthesis of existing knowledge into a form useful for a stated </a:t>
            </a:r>
            <a:r>
              <a:rPr lang="en-US" sz="2800" dirty="0" smtClean="0"/>
              <a:t>purpose.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32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6032186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b="1" dirty="0"/>
              <a:t>Why do we conduct Research Projects</a:t>
            </a:r>
            <a:r>
              <a:rPr lang="en-US" sz="2800" b="1" dirty="0" smtClean="0"/>
              <a:t>?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094" y="759818"/>
            <a:ext cx="4916696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457113" indent="-457113"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</a:rPr>
              <a:t>About </a:t>
            </a:r>
            <a:r>
              <a:rPr lang="en-US" sz="3200" b="1" dirty="0" smtClean="0">
                <a:solidFill>
                  <a:srgbClr val="000000"/>
                </a:solidFill>
              </a:rPr>
              <a:t>Scientific research: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8899" y="1976547"/>
            <a:ext cx="804016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charset="2"/>
              <a:buChar char="q"/>
            </a:pPr>
            <a:r>
              <a:rPr lang="en-US" sz="2800" dirty="0" smtClean="0"/>
              <a:t>To invent new things</a:t>
            </a:r>
          </a:p>
          <a:p>
            <a:pPr marL="342900" indent="-342900">
              <a:spcBef>
                <a:spcPts val="1200"/>
              </a:spcBef>
              <a:buFont typeface="Wingdings" charset="2"/>
              <a:buChar char="q"/>
            </a:pPr>
            <a:r>
              <a:rPr lang="en-US" sz="2800" dirty="0" smtClean="0"/>
              <a:t>To solve a prevailing problem</a:t>
            </a:r>
          </a:p>
          <a:p>
            <a:pPr marL="342900" indent="-342900">
              <a:spcBef>
                <a:spcPts val="1200"/>
              </a:spcBef>
              <a:buFont typeface="Wingdings" charset="2"/>
              <a:buChar char="q"/>
            </a:pPr>
            <a:r>
              <a:rPr lang="en-US" sz="2800" dirty="0" smtClean="0"/>
              <a:t>To support development </a:t>
            </a:r>
            <a:r>
              <a:rPr lang="en-US" sz="2800" dirty="0" err="1" smtClean="0"/>
              <a:t>programmes</a:t>
            </a:r>
            <a:r>
              <a:rPr lang="en-US" sz="2800" dirty="0" smtClean="0"/>
              <a:t> of a country</a:t>
            </a:r>
          </a:p>
          <a:p>
            <a:pPr marL="342900" indent="-342900">
              <a:spcBef>
                <a:spcPts val="1200"/>
              </a:spcBef>
              <a:buFont typeface="Wingdings" charset="2"/>
              <a:buChar char="q"/>
            </a:pPr>
            <a:r>
              <a:rPr lang="en-US" sz="2800" dirty="0" smtClean="0"/>
              <a:t>To uplift living standards</a:t>
            </a:r>
          </a:p>
          <a:p>
            <a:pPr marL="342900" indent="-342900">
              <a:spcBef>
                <a:spcPts val="1200"/>
              </a:spcBef>
              <a:buFont typeface="Wingdings" charset="2"/>
              <a:buChar char="q"/>
            </a:pPr>
            <a:r>
              <a:rPr lang="en-US" sz="2800" dirty="0" smtClean="0"/>
              <a:t>Because we are inquisitive about things happening around 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49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80094" y="759818"/>
            <a:ext cx="6583819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000000"/>
                </a:solidFill>
              </a:rPr>
              <a:t>About </a:t>
            </a:r>
            <a:r>
              <a:rPr lang="en-US" sz="3200" b="1" dirty="0" smtClean="0">
                <a:solidFill>
                  <a:srgbClr val="000000"/>
                </a:solidFill>
              </a:rPr>
              <a:t>Scientific </a:t>
            </a:r>
            <a:r>
              <a:rPr lang="en-US" sz="3200" b="1" dirty="0" smtClean="0">
                <a:solidFill>
                  <a:srgbClr val="000000"/>
                </a:solidFill>
              </a:rPr>
              <a:t>Research Proposal: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71" y="1976320"/>
            <a:ext cx="8454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 lvl="1" indent="-534988">
              <a:buFont typeface="Wingdings" charset="2"/>
              <a:buChar char="q"/>
            </a:pPr>
            <a:r>
              <a:rPr lang="en-US" sz="2800" dirty="0"/>
              <a:t>A document that contains details about a scientific investigation to be carried out (</a:t>
            </a:r>
            <a:r>
              <a:rPr lang="en-US" sz="2800" i="1" dirty="0"/>
              <a:t>i.e.</a:t>
            </a:r>
            <a:r>
              <a:rPr lang="en-US" sz="2800" dirty="0"/>
              <a:t>, not started yet)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It contains details about:</a:t>
            </a:r>
          </a:p>
          <a:p>
            <a:pPr marL="1371426" lvl="2" indent="-457200">
              <a:buFont typeface="Wingdings" charset="2"/>
              <a:buChar char="q"/>
            </a:pPr>
            <a:r>
              <a:rPr lang="en-US" sz="2800" dirty="0"/>
              <a:t>The problem to be studied</a:t>
            </a:r>
          </a:p>
          <a:p>
            <a:pPr marL="1371426" lvl="2" indent="-457200">
              <a:buFont typeface="Wingdings" charset="2"/>
              <a:buChar char="q"/>
            </a:pPr>
            <a:r>
              <a:rPr lang="en-US" sz="2800" dirty="0"/>
              <a:t>How the investigation will be conducted</a:t>
            </a:r>
          </a:p>
          <a:p>
            <a:pPr marL="1371426" lvl="2" indent="-457200">
              <a:buFont typeface="Wingdings" charset="2"/>
              <a:buChar char="q"/>
            </a:pPr>
            <a:r>
              <a:rPr lang="en-US" sz="2800" dirty="0"/>
              <a:t>Expected results and contribution</a:t>
            </a:r>
          </a:p>
          <a:p>
            <a:pPr marL="1371426" lvl="2" indent="-457200">
              <a:buFont typeface="Wingdings" charset="2"/>
              <a:buChar char="q"/>
            </a:pPr>
            <a:r>
              <a:rPr lang="en-US" sz="2800" dirty="0"/>
              <a:t>Work schedule / Time frame</a:t>
            </a:r>
          </a:p>
          <a:p>
            <a:pPr marL="1371426" lvl="2" indent="-457200">
              <a:buFont typeface="Wingdings" charset="2"/>
              <a:buChar char="q"/>
            </a:pPr>
            <a:r>
              <a:rPr lang="en-US" sz="2800" dirty="0"/>
              <a:t>Budget (for those seeking funds)</a:t>
            </a:r>
          </a:p>
          <a:p>
            <a:pPr lvl="2"/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04748" y="1349714"/>
            <a:ext cx="4492276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b="1" dirty="0" smtClean="0">
                <a:solidFill>
                  <a:srgbClr val="000000"/>
                </a:solidFill>
              </a:rPr>
              <a:t>What is a research proposal?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83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5823545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MY" sz="2800" b="1" dirty="0"/>
              <a:t>Main purpose of a research proposal</a:t>
            </a:r>
            <a:r>
              <a:rPr lang="en-US" sz="2800" b="1" dirty="0" smtClean="0"/>
              <a:t>?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0889" y="2110013"/>
            <a:ext cx="8454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 smtClean="0"/>
              <a:t>It </a:t>
            </a:r>
            <a:r>
              <a:rPr lang="en-US" sz="2800" dirty="0"/>
              <a:t>is to show that</a:t>
            </a:r>
          </a:p>
          <a:p>
            <a:pPr marL="914313" lvl="1" indent="-457200" algn="just">
              <a:buFont typeface="Wingdings" charset="2"/>
              <a:buChar char="q"/>
            </a:pPr>
            <a:r>
              <a:rPr lang="en-US" sz="2800" dirty="0"/>
              <a:t>the problem you propose to investigate is significant enough to warrant the investigation,</a:t>
            </a:r>
          </a:p>
          <a:p>
            <a:pPr marL="914313" lvl="1" indent="-457200" algn="just">
              <a:buFont typeface="Wingdings" charset="2"/>
              <a:buChar char="q"/>
            </a:pPr>
            <a:r>
              <a:rPr lang="en-US" sz="2800" dirty="0"/>
              <a:t>the method you plan to use is suitable and feasible, and</a:t>
            </a:r>
          </a:p>
          <a:p>
            <a:pPr marL="914313" lvl="1" indent="-457200" algn="just">
              <a:buFont typeface="Wingdings" charset="2"/>
              <a:buChar char="q"/>
            </a:pPr>
            <a:r>
              <a:rPr lang="en-US" sz="2800" dirty="0"/>
              <a:t>the results are likely to prove fruitful and will make an original [or significant] contribution.</a:t>
            </a:r>
          </a:p>
          <a:p>
            <a:pPr marL="914313" lvl="1" indent="-457200" algn="just">
              <a:buFont typeface="Wingdings" charset="2"/>
              <a:buChar char="q"/>
            </a:pPr>
            <a:r>
              <a:rPr lang="en-US" sz="2800" dirty="0"/>
              <a:t>In short, what you are answering is 'will it work?‘</a:t>
            </a:r>
          </a:p>
          <a:p>
            <a:pPr lvl="2"/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583819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000000"/>
                </a:solidFill>
              </a:rPr>
              <a:t>About </a:t>
            </a:r>
            <a:r>
              <a:rPr lang="en-US" sz="3200" b="1" dirty="0" smtClean="0">
                <a:solidFill>
                  <a:srgbClr val="000000"/>
                </a:solidFill>
              </a:rPr>
              <a:t>Scientific </a:t>
            </a:r>
            <a:r>
              <a:rPr lang="en-US" sz="3200" b="1" dirty="0" smtClean="0">
                <a:solidFill>
                  <a:srgbClr val="000000"/>
                </a:solidFill>
              </a:rPr>
              <a:t>Research Proposal: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8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2269813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b="1" dirty="0" smtClean="0"/>
              <a:t>Research Plan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525424" y="2237697"/>
            <a:ext cx="3311525" cy="46831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Title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525424" y="2999697"/>
            <a:ext cx="3311525" cy="46831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Background to the research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525424" y="3760109"/>
            <a:ext cx="3311525" cy="468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Statement of problem</a:t>
            </a: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525424" y="4522109"/>
            <a:ext cx="3311525" cy="468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Objectives of research</a:t>
            </a: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5020145" y="4513790"/>
            <a:ext cx="3311525" cy="46831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Literature review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5020145" y="3771752"/>
            <a:ext cx="3311525" cy="46831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Methodology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020145" y="2977990"/>
            <a:ext cx="3311525" cy="468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Work schedule</a:t>
            </a:r>
          </a:p>
        </p:txBody>
      </p:sp>
      <p:cxnSp>
        <p:nvCxnSpPr>
          <p:cNvPr id="24" name="Straight Arrow Connector 23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2181187" y="2706009"/>
            <a:ext cx="0" cy="293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2181187" y="3468009"/>
            <a:ext cx="0" cy="2921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8" idx="2"/>
            <a:endCxn id="19" idx="0"/>
          </p:cNvCxnSpPr>
          <p:nvPr/>
        </p:nvCxnSpPr>
        <p:spPr bwMode="auto">
          <a:xfrm>
            <a:off x="2181187" y="4228422"/>
            <a:ext cx="0" cy="2936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3836949" y="4747946"/>
            <a:ext cx="1183196" cy="832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  <a:stCxn id="20" idx="0"/>
            <a:endCxn id="21" idx="2"/>
          </p:cNvCxnSpPr>
          <p:nvPr/>
        </p:nvCxnSpPr>
        <p:spPr bwMode="auto">
          <a:xfrm flipV="1">
            <a:off x="6675908" y="4240064"/>
            <a:ext cx="0" cy="27372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  <a:stCxn id="21" idx="0"/>
            <a:endCxn id="23" idx="2"/>
          </p:cNvCxnSpPr>
          <p:nvPr/>
        </p:nvCxnSpPr>
        <p:spPr bwMode="auto">
          <a:xfrm flipV="1">
            <a:off x="6675908" y="3446303"/>
            <a:ext cx="0" cy="32544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5022164" y="2177832"/>
            <a:ext cx="3311525" cy="46831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Budget Estimation</a:t>
            </a:r>
            <a:endParaRPr lang="en-US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1" name="Straight Arrow Connector 60"/>
          <p:cNvCxnSpPr>
            <a:cxnSpLocks noChangeShapeType="1"/>
            <a:stCxn id="23" idx="0"/>
            <a:endCxn id="60" idx="2"/>
          </p:cNvCxnSpPr>
          <p:nvPr/>
        </p:nvCxnSpPr>
        <p:spPr bwMode="auto">
          <a:xfrm flipV="1">
            <a:off x="6675908" y="2646145"/>
            <a:ext cx="2019" cy="33184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8433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849652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Title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0889" y="2110013"/>
            <a:ext cx="84547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/>
              <a:t>Good titles identify the field(s) of research and indicate the kind of results to be obtained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Avoid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Too long titles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Too general or vague </a:t>
            </a:r>
            <a:r>
              <a:rPr lang="en-US" sz="2800" dirty="0" smtClean="0"/>
              <a:t>titles</a:t>
            </a:r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7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135"/>
          <p:cNvGrpSpPr/>
          <p:nvPr/>
        </p:nvGrpSpPr>
        <p:grpSpPr>
          <a:xfrm>
            <a:off x="157657" y="795868"/>
            <a:ext cx="8825476" cy="5892800"/>
            <a:chOff x="309236" y="2842062"/>
            <a:chExt cx="8671305" cy="3440876"/>
          </a:xfrm>
        </p:grpSpPr>
        <p:sp>
          <p:nvSpPr>
            <p:cNvPr id="211" name="Forme libre 210"/>
            <p:cNvSpPr/>
            <p:nvPr/>
          </p:nvSpPr>
          <p:spPr>
            <a:xfrm>
              <a:off x="8031532" y="2842062"/>
              <a:ext cx="15907" cy="16744"/>
            </a:xfrm>
            <a:custGeom>
              <a:avLst/>
              <a:gdLst/>
              <a:ahLst/>
              <a:cxnLst/>
              <a:rect l="0" t="0" r="0" b="0"/>
              <a:pathLst>
                <a:path w="15907" h="16744">
                  <a:moveTo>
                    <a:pt x="0" y="16744"/>
                  </a:moveTo>
                  <a:lnTo>
                    <a:pt x="15907" y="16744"/>
                  </a:lnTo>
                  <a:lnTo>
                    <a:pt x="15907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sp>
          <p:nvSpPr>
            <p:cNvPr id="143" name="Forme libre 142"/>
            <p:cNvSpPr/>
            <p:nvPr/>
          </p:nvSpPr>
          <p:spPr>
            <a:xfrm>
              <a:off x="309236" y="6132143"/>
              <a:ext cx="8671305" cy="150795"/>
            </a:xfrm>
            <a:custGeom>
              <a:avLst/>
              <a:gdLst/>
              <a:ahLst/>
              <a:cxnLst/>
              <a:rect l="0" t="0" r="0" b="0"/>
              <a:pathLst>
                <a:path w="8525528" h="676680">
                  <a:moveTo>
                    <a:pt x="0" y="0"/>
                  </a:moveTo>
                  <a:lnTo>
                    <a:pt x="8525528" y="0"/>
                  </a:lnTo>
                  <a:lnTo>
                    <a:pt x="8525528" y="676680"/>
                  </a:lnTo>
                  <a:lnTo>
                    <a:pt x="0" y="67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540"/>
            </a:solidFill>
            <a:ln w="7600" cap="flat">
              <a:solidFill>
                <a:srgbClr val="3F3540"/>
              </a:solidFill>
              <a:bevel/>
            </a:ln>
          </p:spPr>
        </p:sp>
      </p:grpSp>
      <p:sp>
        <p:nvSpPr>
          <p:cNvPr id="38" name="Forme libre 37"/>
          <p:cNvSpPr/>
          <p:nvPr/>
        </p:nvSpPr>
        <p:spPr>
          <a:xfrm>
            <a:off x="157657" y="127160"/>
            <a:ext cx="8893210" cy="545225"/>
          </a:xfrm>
          <a:custGeom>
            <a:avLst/>
            <a:gdLst/>
            <a:ahLst/>
            <a:cxnLst/>
            <a:rect l="0" t="0" r="0" b="0"/>
            <a:pathLst>
              <a:path w="5709910" h="1118644">
                <a:moveTo>
                  <a:pt x="5175022" y="1118644"/>
                </a:moveTo>
                <a:lnTo>
                  <a:pt x="0" y="1118644"/>
                </a:lnTo>
                <a:lnTo>
                  <a:pt x="0" y="8092"/>
                </a:lnTo>
                <a:lnTo>
                  <a:pt x="5709910" y="0"/>
                </a:lnTo>
                <a:lnTo>
                  <a:pt x="5175022" y="1118644"/>
                </a:lnTo>
                <a:close/>
              </a:path>
            </a:pathLst>
          </a:custGeom>
          <a:solidFill>
            <a:srgbClr val="333F50">
              <a:alpha val="80000"/>
            </a:srgbClr>
          </a:solidFill>
          <a:ln w="7600" cap="flat">
            <a:solidFill>
              <a:srgbClr val="FFFFFF">
                <a:alpha val="44000"/>
              </a:srgbClr>
            </a:solidFill>
            <a:bevel/>
          </a:ln>
        </p:spPr>
      </p:sp>
      <p:sp>
        <p:nvSpPr>
          <p:cNvPr id="39" name="Text 140"/>
          <p:cNvSpPr txBox="1"/>
          <p:nvPr/>
        </p:nvSpPr>
        <p:spPr>
          <a:xfrm>
            <a:off x="378977" y="180764"/>
            <a:ext cx="7275281" cy="4267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571500" lvl="0" indent="-571500">
              <a:buFont typeface="+mj-lt"/>
              <a:buAutoNum type="romanUcPeriod" startAt="2"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Scientific Project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7093" y="6430422"/>
            <a:ext cx="6569300" cy="27698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cap="all" dirty="0">
              <a:ln w="9000" cmpd="sng">
                <a:solidFill>
                  <a:srgbClr val="000000"/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93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47942" y="6430421"/>
            <a:ext cx="2228850" cy="277000"/>
          </a:xfrm>
        </p:spPr>
        <p:txBody>
          <a:bodyPr/>
          <a:lstStyle/>
          <a:p>
            <a:pPr algn="r"/>
            <a:fld id="{4A14E393-1E54-6948-9584-DCCD465EF2AE}" type="datetime3">
              <a:rPr lang="fr-CA" altLang="zh-CN" sz="1400">
                <a:solidFill>
                  <a:srgbClr val="81BF1B"/>
                </a:solidFill>
              </a:rPr>
              <a:t>8 December 2019</a:t>
            </a:fld>
            <a:endParaRPr lang="zh-CN" altLang="en-US" dirty="0">
              <a:solidFill>
                <a:srgbClr val="81BF1B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0" name="Text 140"/>
          <p:cNvSpPr txBox="1"/>
          <p:nvPr/>
        </p:nvSpPr>
        <p:spPr>
          <a:xfrm>
            <a:off x="192708" y="6420557"/>
            <a:ext cx="3383824" cy="2659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lang="en-GB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Conducting Scientific Projects</a:t>
            </a:r>
          </a:p>
        </p:txBody>
      </p:sp>
      <p:pic>
        <p:nvPicPr>
          <p:cNvPr id="31" name="Picture 30" descr="esi-s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7" y="155227"/>
            <a:ext cx="564440" cy="523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748" y="1349714"/>
            <a:ext cx="7756542" cy="523202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90471" lvl="2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Kalinga" charset="0"/>
              </a:rPr>
              <a:t>Background to the research and problem statement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180" y="1876052"/>
            <a:ext cx="8454754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/>
              <a:t>The key effort is to make the reviewers/readers understand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b="1" u="sng" dirty="0"/>
              <a:t>What</a:t>
            </a:r>
            <a:r>
              <a:rPr lang="en-US" sz="2800" dirty="0"/>
              <a:t> is the problem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b="1" u="sng" dirty="0"/>
              <a:t>Why</a:t>
            </a:r>
            <a:r>
              <a:rPr lang="en-US" sz="2800" dirty="0"/>
              <a:t> is the problem </a:t>
            </a:r>
            <a:r>
              <a:rPr lang="en-US" sz="2800" b="1" u="sng" dirty="0"/>
              <a:t>important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Problem statement answers one primary question: ‘‘</a:t>
            </a:r>
            <a:r>
              <a:rPr lang="en-US" sz="2800" b="1" dirty="0"/>
              <a:t>Why do this project</a:t>
            </a:r>
            <a:r>
              <a:rPr lang="en-US" sz="2800" dirty="0"/>
              <a:t>?’’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The emphasis is on the ‘‘</a:t>
            </a:r>
            <a:r>
              <a:rPr lang="en-US" sz="2800" b="1" dirty="0"/>
              <a:t>why</a:t>
            </a:r>
            <a:r>
              <a:rPr lang="en-US" sz="2800" dirty="0"/>
              <a:t>’’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To answer this question, proposal writers must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D</a:t>
            </a:r>
            <a:r>
              <a:rPr lang="en-US" sz="2800" dirty="0" smtClean="0"/>
              <a:t>efine </a:t>
            </a:r>
            <a:r>
              <a:rPr lang="en-US" sz="2800" dirty="0"/>
              <a:t>the problem and</a:t>
            </a:r>
          </a:p>
          <a:p>
            <a:pPr marL="914313" lvl="1" indent="-457200">
              <a:buFont typeface="Wingdings" charset="2"/>
              <a:buChar char="q"/>
            </a:pPr>
            <a:r>
              <a:rPr lang="en-US" sz="2800" dirty="0"/>
              <a:t>D</a:t>
            </a:r>
            <a:r>
              <a:rPr lang="en-US" sz="2800" dirty="0" smtClean="0"/>
              <a:t>ocument </a:t>
            </a:r>
            <a:r>
              <a:rPr lang="en-US" sz="2800" dirty="0"/>
              <a:t>its existence</a:t>
            </a:r>
          </a:p>
          <a:p>
            <a:pPr lvl="2"/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80094" y="759818"/>
            <a:ext cx="6789004" cy="584757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</a:rPr>
              <a:t>Guide to Research Proposal </a:t>
            </a:r>
            <a:r>
              <a:rPr lang="en-US" sz="3200" b="1" dirty="0" smtClean="0">
                <a:solidFill>
                  <a:srgbClr val="000000"/>
                </a:solidFill>
              </a:rPr>
              <a:t>Writing: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1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93678</TotalTime>
  <Words>1476</Words>
  <Application>Microsoft Macintosh PowerPoint</Application>
  <PresentationFormat>On-screen Show (4:3)</PresentationFormat>
  <Paragraphs>411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khaldibel</dc:creator>
  <cp:lastModifiedBy>kb</cp:lastModifiedBy>
  <cp:revision>2116</cp:revision>
  <cp:lastPrinted>2019-10-16T13:36:30Z</cp:lastPrinted>
  <dcterms:created xsi:type="dcterms:W3CDTF">2018-05-23T07:45:34Z</dcterms:created>
  <dcterms:modified xsi:type="dcterms:W3CDTF">2019-12-08T12:20:30Z</dcterms:modified>
</cp:coreProperties>
</file>