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8" name="Rectangle 7"/>
          <p:cNvSpPr/>
          <p:nvPr userDrawn="1"/>
        </p:nvSpPr>
        <p:spPr>
          <a:xfrm>
            <a:off x="138752" y="144440"/>
            <a:ext cx="8915400" cy="66294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Visualizing </a:t>
            </a:r>
            <a:r>
              <a:rPr lang="en-US" dirty="0" err="1" smtClean="0"/>
              <a:t>ConvNet</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604838" y="842963"/>
            <a:ext cx="7934325" cy="5172075"/>
          </a:xfrm>
          <a:prstGeom prst="rect">
            <a:avLst/>
          </a:prstGeom>
          <a:noFill/>
          <a:ln w="9525">
            <a:noFill/>
            <a:miter lim="800000"/>
            <a:headEnd/>
            <a:tailEnd/>
          </a:ln>
          <a:effectLst/>
        </p:spPr>
      </p:pic>
      <p:sp>
        <p:nvSpPr>
          <p:cNvPr id="5" name="Rectangle 4"/>
          <p:cNvSpPr/>
          <p:nvPr/>
        </p:nvSpPr>
        <p:spPr>
          <a:xfrm>
            <a:off x="457200" y="6248400"/>
            <a:ext cx="7315200" cy="369332"/>
          </a:xfrm>
          <a:prstGeom prst="rect">
            <a:avLst/>
          </a:prstGeom>
        </p:spPr>
        <p:txBody>
          <a:bodyPr wrap="square">
            <a:spAutoFit/>
          </a:bodyPr>
          <a:lstStyle/>
          <a:p>
            <a:r>
              <a:rPr lang="en-US" dirty="0" smtClean="0"/>
              <a:t>This channel appears to encode a diagonal edge detector.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457200" y="228600"/>
            <a:ext cx="6905625" cy="7429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57200" y="1600200"/>
            <a:ext cx="7562850" cy="36290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455864" y="314325"/>
            <a:ext cx="8383336" cy="627592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2100263" y="762000"/>
            <a:ext cx="5900737" cy="495707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1966913" y="2009775"/>
            <a:ext cx="5210175" cy="28384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Layers become increasingly abstract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a few things to note here: </a:t>
            </a:r>
            <a:endParaRPr lang="en-US" dirty="0" smtClean="0"/>
          </a:p>
          <a:p>
            <a:pPr lvl="1"/>
            <a:r>
              <a:rPr lang="en-US" dirty="0" smtClean="0"/>
              <a:t>The </a:t>
            </a:r>
            <a:r>
              <a:rPr lang="en-US" dirty="0" smtClean="0"/>
              <a:t>first layer acts as a collection of various edge detectors. At that stage, the activations retain almost all of the information present in the initial picture. </a:t>
            </a:r>
            <a:endParaRPr lang="en-US" dirty="0" smtClean="0"/>
          </a:p>
          <a:p>
            <a:pPr lvl="1"/>
            <a:r>
              <a:rPr lang="en-US" dirty="0" smtClean="0"/>
              <a:t>As </a:t>
            </a:r>
            <a:r>
              <a:rPr lang="en-US" dirty="0" smtClean="0"/>
              <a:t>you go higher, the activations become increasingly abstract and less visually interpretable. They begin to encode higher-level concepts such as “cat ear” and “cat eye.” Higher presentations carry increasingly less information about the visual contents of the image, and increasingly more information related to the class of the image. </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1"/>
            <a:r>
              <a:rPr lang="en-US" dirty="0" smtClean="0"/>
              <a:t>The </a:t>
            </a:r>
            <a:r>
              <a:rPr lang="en-US" dirty="0" err="1" smtClean="0"/>
              <a:t>sparsity</a:t>
            </a:r>
            <a:r>
              <a:rPr lang="en-US" dirty="0" smtClean="0"/>
              <a:t> of the activations increases with the depth of the layer: in the first layer, all filters are activated by the input image; but in the following layers, more and more filters are blank. This means the pattern encoded by the filter isn’t found in the input image</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of deep neural network</a:t>
            </a:r>
            <a:endParaRPr lang="en-US" dirty="0"/>
          </a:p>
        </p:txBody>
      </p:sp>
      <p:sp>
        <p:nvSpPr>
          <p:cNvPr id="3" name="Content Placeholder 2"/>
          <p:cNvSpPr>
            <a:spLocks noGrp="1"/>
          </p:cNvSpPr>
          <p:nvPr>
            <p:ph idx="1"/>
          </p:nvPr>
        </p:nvSpPr>
        <p:spPr/>
        <p:txBody>
          <a:bodyPr>
            <a:normAutofit fontScale="92500"/>
          </a:bodyPr>
          <a:lstStyle/>
          <a:p>
            <a:r>
              <a:rPr lang="en-US" dirty="0" smtClean="0"/>
              <a:t>We have just evidenced an important universal characteristic of the representations learned by deep neural networks: the features extracted by a layer become increasingly abstract with the depth of the layer. </a:t>
            </a:r>
            <a:endParaRPr lang="en-US" dirty="0" smtClean="0"/>
          </a:p>
          <a:p>
            <a:r>
              <a:rPr lang="en-US" dirty="0" smtClean="0"/>
              <a:t>The </a:t>
            </a:r>
            <a:r>
              <a:rPr lang="en-US" dirty="0" smtClean="0"/>
              <a:t>activations of higher layers carry less and less information about the specific input being seen, and more and more information about the target (in this case, the class of the image: cat or dog).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distillation pipeline</a:t>
            </a:r>
            <a:endParaRPr lang="en-US" dirty="0"/>
          </a:p>
        </p:txBody>
      </p:sp>
      <p:sp>
        <p:nvSpPr>
          <p:cNvPr id="3" name="Content Placeholder 2"/>
          <p:cNvSpPr>
            <a:spLocks noGrp="1"/>
          </p:cNvSpPr>
          <p:nvPr>
            <p:ph idx="1"/>
          </p:nvPr>
        </p:nvSpPr>
        <p:spPr/>
        <p:txBody>
          <a:bodyPr/>
          <a:lstStyle/>
          <a:p>
            <a:r>
              <a:rPr lang="en-US" dirty="0" smtClean="0"/>
              <a:t>A deep neural network effectively acts as an information distillation pipeline, with raw data going in (in this case, RGB pictures) and being repeatedly transformed so that irrelevant information is filtered out (for example, the specific visual appearance of the image), and useful information is magnified and refined (for example, the class of the image).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filters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Another easy way to inspect the filters learned by </a:t>
            </a:r>
            <a:r>
              <a:rPr lang="en-US" dirty="0" err="1" smtClean="0"/>
              <a:t>convnets</a:t>
            </a:r>
            <a:r>
              <a:rPr lang="en-US" dirty="0" smtClean="0"/>
              <a:t> is to display the visual pattern that each filter is meant to respond to</a:t>
            </a:r>
            <a:r>
              <a:rPr lang="en-US" dirty="0" smtClean="0"/>
              <a:t>.</a:t>
            </a:r>
          </a:p>
          <a:p>
            <a:r>
              <a:rPr lang="en-US" dirty="0" smtClean="0"/>
              <a:t>This can be done with gradient ascent in input space: applying gradient descent to the value of the input image of a </a:t>
            </a:r>
            <a:r>
              <a:rPr lang="en-US" dirty="0" err="1" smtClean="0"/>
              <a:t>convnet</a:t>
            </a:r>
            <a:r>
              <a:rPr lang="en-US" dirty="0" smtClean="0"/>
              <a:t> so as to maximize the response of a specific filter, starting from a blank input image. </a:t>
            </a:r>
            <a:endParaRPr lang="en-US" dirty="0" smtClean="0"/>
          </a:p>
          <a:p>
            <a:r>
              <a:rPr lang="en-US" dirty="0" smtClean="0"/>
              <a:t>The resulting input image will be one that the chosen filter is maximally responsive </a:t>
            </a:r>
            <a:r>
              <a:rPr lang="en-US" dirty="0" smtClean="0"/>
              <a:t>to.</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It’s often said that deep-learning models are “black boxes”: learning representations that are difficult to extract and present in a human-readable </a:t>
            </a:r>
            <a:r>
              <a:rPr lang="en-US" dirty="0" smtClean="0"/>
              <a:t>form</a:t>
            </a:r>
          </a:p>
          <a:p>
            <a:r>
              <a:rPr lang="en-US" dirty="0" smtClean="0"/>
              <a:t>it’s definitely not true for </a:t>
            </a:r>
            <a:r>
              <a:rPr lang="en-US" dirty="0" err="1" smtClean="0"/>
              <a:t>convnets</a:t>
            </a:r>
            <a:endParaRPr lang="en-US" dirty="0" smtClean="0"/>
          </a:p>
          <a:p>
            <a:r>
              <a:rPr lang="en-US" dirty="0" smtClean="0"/>
              <a:t>The representations learned by </a:t>
            </a:r>
            <a:r>
              <a:rPr lang="en-US" dirty="0" err="1" smtClean="0"/>
              <a:t>convnets</a:t>
            </a:r>
            <a:r>
              <a:rPr lang="en-US" dirty="0" smtClean="0"/>
              <a:t> are highly amenable to visualization, in large part because they’re representations of visual concepts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457200" y="1600200"/>
            <a:ext cx="7502363" cy="36099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gradient to loss function</a:t>
            </a:r>
            <a:endParaRPr lang="en-US" dirty="0"/>
          </a:p>
        </p:txBody>
      </p:sp>
      <p:sp>
        <p:nvSpPr>
          <p:cNvPr id="3" name="Content Placeholder 2"/>
          <p:cNvSpPr>
            <a:spLocks noGrp="1"/>
          </p:cNvSpPr>
          <p:nvPr>
            <p:ph idx="1"/>
          </p:nvPr>
        </p:nvSpPr>
        <p:spPr/>
        <p:txBody>
          <a:bodyPr/>
          <a:lstStyle/>
          <a:p>
            <a:r>
              <a:rPr lang="en-US" dirty="0" smtClean="0"/>
              <a:t>To implement gradient descent, you’ll need the gradient of this loss with respect to the model’s input. To do this, you’ll use the gradients function packaged with the backend module of </a:t>
            </a:r>
            <a:r>
              <a:rPr lang="en-US" dirty="0" err="1" smtClean="0"/>
              <a:t>Keras</a:t>
            </a:r>
            <a:r>
              <a:rPr lang="en-US" dirty="0" smtClean="0"/>
              <a:t>.</a:t>
            </a:r>
            <a:endParaRPr lang="en-US" dirty="0"/>
          </a:p>
        </p:txBody>
      </p:sp>
      <p:pic>
        <p:nvPicPr>
          <p:cNvPr id="9218" name="Picture 2"/>
          <p:cNvPicPr>
            <a:picLocks noChangeAspect="1" noChangeArrowheads="1"/>
          </p:cNvPicPr>
          <p:nvPr/>
        </p:nvPicPr>
        <p:blipFill>
          <a:blip r:embed="rId2"/>
          <a:srcRect/>
          <a:stretch>
            <a:fillRect/>
          </a:stretch>
        </p:blipFill>
        <p:spPr bwMode="auto">
          <a:xfrm>
            <a:off x="762000" y="4572000"/>
            <a:ext cx="8086725" cy="14382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lstStyle/>
          <a:p>
            <a:r>
              <a:rPr lang="en-US" dirty="0" smtClean="0"/>
              <a:t>A non-obvious trick to use to help the gradient-descent process go smoothly is to normalize the gradient tensor by dividing it by its L2 norm (the square root of the average of the square of the values in the tensor). This ensures that the magnitude of the updates done to the input image is always within the same range.</a:t>
            </a:r>
            <a:endParaRPr lang="en-US" dirty="0"/>
          </a:p>
        </p:txBody>
      </p:sp>
      <p:pic>
        <p:nvPicPr>
          <p:cNvPr id="10242" name="Picture 2"/>
          <p:cNvPicPr>
            <a:picLocks noChangeAspect="1" noChangeArrowheads="1"/>
          </p:cNvPicPr>
          <p:nvPr/>
        </p:nvPicPr>
        <p:blipFill>
          <a:blip r:embed="rId2"/>
          <a:srcRect/>
          <a:stretch>
            <a:fillRect/>
          </a:stretch>
        </p:blipFill>
        <p:spPr bwMode="auto">
          <a:xfrm>
            <a:off x="781050" y="5486400"/>
            <a:ext cx="8058150" cy="13049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Now you need a way to compute the value of the loss tensor and the gradient tensor, given an input image. You can define a </a:t>
            </a:r>
            <a:r>
              <a:rPr lang="en-US" dirty="0" err="1" smtClean="0"/>
              <a:t>Keras</a:t>
            </a:r>
            <a:r>
              <a:rPr lang="en-US" dirty="0" smtClean="0"/>
              <a:t> backend function to do this: iterate is a function that takes a </a:t>
            </a:r>
            <a:r>
              <a:rPr lang="en-US" dirty="0" err="1" smtClean="0"/>
              <a:t>Numpy</a:t>
            </a:r>
            <a:r>
              <a:rPr lang="en-US" dirty="0" smtClean="0"/>
              <a:t> tensor (as a list of tensors of size 1) and returns a list of two </a:t>
            </a:r>
            <a:r>
              <a:rPr lang="en-US" dirty="0" err="1" smtClean="0"/>
              <a:t>Numpy</a:t>
            </a:r>
            <a:r>
              <a:rPr lang="en-US" dirty="0" smtClean="0"/>
              <a:t> tensors: the loss value and the gradient value.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1133475" y="2738438"/>
            <a:ext cx="6877050" cy="13811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166688" y="1704975"/>
            <a:ext cx="8810625" cy="34480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Post-process image tensor</a:t>
            </a:r>
            <a:endParaRPr lang="en-US" dirty="0"/>
          </a:p>
        </p:txBody>
      </p:sp>
      <p:sp>
        <p:nvSpPr>
          <p:cNvPr id="3" name="Content Placeholder 2"/>
          <p:cNvSpPr>
            <a:spLocks noGrp="1"/>
          </p:cNvSpPr>
          <p:nvPr>
            <p:ph idx="1"/>
          </p:nvPr>
        </p:nvSpPr>
        <p:spPr/>
        <p:txBody>
          <a:bodyPr/>
          <a:lstStyle/>
          <a:p>
            <a:r>
              <a:rPr lang="en-US" dirty="0" smtClean="0"/>
              <a:t>The resulting image tensor is a floating-point tensor of shape (1, 150, 150, 3), with values that may not be integers within [0, 255]. Hence, you need to </a:t>
            </a:r>
            <a:r>
              <a:rPr lang="en-US" dirty="0" err="1" smtClean="0"/>
              <a:t>postprocess</a:t>
            </a:r>
            <a:r>
              <a:rPr lang="en-US" dirty="0" smtClean="0"/>
              <a:t> this tensor to turn it into a displayable image.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823913" y="2005013"/>
            <a:ext cx="7496175" cy="28479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4338" name="Picture 2"/>
          <p:cNvPicPr>
            <a:picLocks noChangeAspect="1" noChangeArrowheads="1"/>
          </p:cNvPicPr>
          <p:nvPr/>
        </p:nvPicPr>
        <p:blipFill>
          <a:blip r:embed="rId2"/>
          <a:srcRect/>
          <a:stretch>
            <a:fillRect/>
          </a:stretch>
        </p:blipFill>
        <p:spPr bwMode="auto">
          <a:xfrm>
            <a:off x="19050" y="942975"/>
            <a:ext cx="9105900" cy="49720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srcRect/>
          <a:stretch>
            <a:fillRect/>
          </a:stretch>
        </p:blipFill>
        <p:spPr bwMode="auto">
          <a:xfrm>
            <a:off x="990600" y="1209675"/>
            <a:ext cx="7162800" cy="44386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Techniques for Visualization</a:t>
            </a:r>
            <a:endParaRPr lang="en-US" dirty="0"/>
          </a:p>
        </p:txBody>
      </p:sp>
      <p:sp>
        <p:nvSpPr>
          <p:cNvPr id="3" name="Content Placeholder 2"/>
          <p:cNvSpPr>
            <a:spLocks noGrp="1"/>
          </p:cNvSpPr>
          <p:nvPr>
            <p:ph idx="1"/>
          </p:nvPr>
        </p:nvSpPr>
        <p:spPr/>
        <p:txBody>
          <a:bodyPr>
            <a:normAutofit/>
          </a:bodyPr>
          <a:lstStyle/>
          <a:p>
            <a:r>
              <a:rPr lang="en-US" dirty="0" smtClean="0"/>
              <a:t>Visualizing intermediate </a:t>
            </a:r>
            <a:r>
              <a:rPr lang="en-US" dirty="0" err="1" smtClean="0"/>
              <a:t>convnet</a:t>
            </a:r>
            <a:r>
              <a:rPr lang="en-US" dirty="0" smtClean="0"/>
              <a:t> outputs (intermediate </a:t>
            </a:r>
            <a:r>
              <a:rPr lang="en-US" dirty="0" smtClean="0"/>
              <a:t>activations)</a:t>
            </a:r>
          </a:p>
          <a:p>
            <a:pPr lvl="1"/>
            <a:r>
              <a:rPr lang="en-US" dirty="0" smtClean="0"/>
              <a:t>Useful </a:t>
            </a:r>
            <a:r>
              <a:rPr lang="en-US" dirty="0" smtClean="0"/>
              <a:t>for understanding how successive </a:t>
            </a:r>
            <a:r>
              <a:rPr lang="en-US" dirty="0" err="1" smtClean="0"/>
              <a:t>convnet</a:t>
            </a:r>
            <a:r>
              <a:rPr lang="en-US" dirty="0" smtClean="0"/>
              <a:t> layers transform their input, and for getting a first idea of the meaning of individual </a:t>
            </a:r>
            <a:r>
              <a:rPr lang="en-US" dirty="0" err="1" smtClean="0"/>
              <a:t>convnet</a:t>
            </a:r>
            <a:r>
              <a:rPr lang="en-US" dirty="0" smtClean="0"/>
              <a:t> filters.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It seems that filter 0 in layer block3_conv1 is responsive to a polka-dot pattern. </a:t>
            </a:r>
            <a:endParaRPr lang="en-US" dirty="0" smtClean="0"/>
          </a:p>
          <a:p>
            <a:r>
              <a:rPr lang="en-US" dirty="0" smtClean="0"/>
              <a:t>Now </a:t>
            </a:r>
            <a:r>
              <a:rPr lang="en-US" dirty="0" smtClean="0"/>
              <a:t>the fun part: you can start visualizing every filter in every layer.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srcRect/>
          <a:stretch>
            <a:fillRect/>
          </a:stretch>
        </p:blipFill>
        <p:spPr bwMode="auto">
          <a:xfrm>
            <a:off x="76201" y="914400"/>
            <a:ext cx="8839199" cy="4688389"/>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a:srcRect/>
          <a:stretch>
            <a:fillRect/>
          </a:stretch>
        </p:blipFill>
        <p:spPr bwMode="auto">
          <a:xfrm>
            <a:off x="1757363" y="442913"/>
            <a:ext cx="5629275" cy="59721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a:srcRect/>
          <a:stretch>
            <a:fillRect/>
          </a:stretch>
        </p:blipFill>
        <p:spPr bwMode="auto">
          <a:xfrm>
            <a:off x="1738313" y="452438"/>
            <a:ext cx="5667375" cy="59531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are like Fourier transform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These filter visualizations tell you a lot about how </a:t>
            </a:r>
            <a:r>
              <a:rPr lang="en-US" dirty="0" err="1" smtClean="0"/>
              <a:t>convnet</a:t>
            </a:r>
            <a:r>
              <a:rPr lang="en-US" dirty="0" smtClean="0"/>
              <a:t> layers see the world: each layer in a </a:t>
            </a:r>
            <a:r>
              <a:rPr lang="en-US" dirty="0" err="1" smtClean="0"/>
              <a:t>convnet</a:t>
            </a:r>
            <a:r>
              <a:rPr lang="en-US" dirty="0" smtClean="0"/>
              <a:t> learns a collection of filters such that their inputs can be expressed as a combination of the filters. </a:t>
            </a:r>
            <a:endParaRPr lang="en-US" dirty="0" smtClean="0"/>
          </a:p>
          <a:p>
            <a:r>
              <a:rPr lang="en-US" dirty="0" smtClean="0"/>
              <a:t>This </a:t>
            </a:r>
            <a:r>
              <a:rPr lang="en-US" dirty="0" smtClean="0"/>
              <a:t>is similar to how the Fourier transform decomposes signals onto a bank of cosine functions. </a:t>
            </a:r>
            <a:endParaRPr lang="en-US" dirty="0" smtClean="0"/>
          </a:p>
          <a:p>
            <a:r>
              <a:rPr lang="en-US" dirty="0" smtClean="0"/>
              <a:t>The filters in these </a:t>
            </a:r>
            <a:r>
              <a:rPr lang="en-US" dirty="0" err="1" smtClean="0"/>
              <a:t>convnet</a:t>
            </a:r>
            <a:r>
              <a:rPr lang="en-US" dirty="0" smtClean="0"/>
              <a:t> filter banks get increasingly complex and refined as you go higher in the model</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The filters from the first layer in the model (block1_conv1) encode simple directional edges and colors (or colored edges, in some cases). </a:t>
            </a:r>
            <a:endParaRPr lang="en-US" dirty="0" smtClean="0"/>
          </a:p>
          <a:p>
            <a:r>
              <a:rPr lang="en-US" dirty="0" smtClean="0"/>
              <a:t>The </a:t>
            </a:r>
            <a:r>
              <a:rPr lang="en-US" dirty="0" smtClean="0"/>
              <a:t>filters from block2_conv1 encode simple textures made from combinations of edges and colors. </a:t>
            </a:r>
            <a:endParaRPr lang="en-US" dirty="0" smtClean="0"/>
          </a:p>
          <a:p>
            <a:r>
              <a:rPr lang="en-US" dirty="0" smtClean="0"/>
              <a:t>The </a:t>
            </a:r>
            <a:r>
              <a:rPr lang="en-US" dirty="0" smtClean="0"/>
              <a:t>filters in higher layers begin to resemble textures found in natural images: feathers, eyes, leaves, and so on.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Visualizing </a:t>
            </a:r>
            <a:r>
              <a:rPr lang="en-US" dirty="0" err="1" smtClean="0"/>
              <a:t>heatmaps</a:t>
            </a:r>
            <a:r>
              <a:rPr lang="en-US" dirty="0" smtClean="0"/>
              <a:t> of activation class</a:t>
            </a:r>
            <a:endParaRPr lang="en-US" dirty="0"/>
          </a:p>
        </p:txBody>
      </p:sp>
      <p:sp>
        <p:nvSpPr>
          <p:cNvPr id="3" name="Content Placeholder 2"/>
          <p:cNvSpPr>
            <a:spLocks noGrp="1"/>
          </p:cNvSpPr>
          <p:nvPr>
            <p:ph idx="1"/>
          </p:nvPr>
        </p:nvSpPr>
        <p:spPr/>
        <p:txBody>
          <a:bodyPr/>
          <a:lstStyle/>
          <a:p>
            <a:r>
              <a:rPr lang="en-US" dirty="0" smtClean="0"/>
              <a:t>One </a:t>
            </a:r>
            <a:r>
              <a:rPr lang="en-US" dirty="0" smtClean="0"/>
              <a:t>that is useful for understanding which parts of a given image led a </a:t>
            </a:r>
            <a:r>
              <a:rPr lang="en-US" dirty="0" err="1" smtClean="0"/>
              <a:t>convnet</a:t>
            </a:r>
            <a:r>
              <a:rPr lang="en-US" dirty="0" smtClean="0"/>
              <a:t> to its final classification decision</a:t>
            </a:r>
            <a:r>
              <a:rPr lang="en-US" dirty="0" smtClean="0"/>
              <a:t>.</a:t>
            </a:r>
          </a:p>
          <a:p>
            <a:r>
              <a:rPr lang="en-US" dirty="0" smtClean="0"/>
              <a:t>This is helpful for debugging the decision process of a </a:t>
            </a:r>
            <a:r>
              <a:rPr lang="en-US" dirty="0" err="1" smtClean="0"/>
              <a:t>convnet</a:t>
            </a:r>
            <a:r>
              <a:rPr lang="en-US" dirty="0" smtClean="0"/>
              <a:t>, particularly in the case of a classification mistake. </a:t>
            </a:r>
            <a:endParaRPr lang="en-US" dirty="0" smtClean="0"/>
          </a:p>
          <a:p>
            <a:r>
              <a:rPr lang="en-US" dirty="0" smtClean="0"/>
              <a:t>It </a:t>
            </a:r>
            <a:r>
              <a:rPr lang="en-US" dirty="0" smtClean="0"/>
              <a:t>also allows you to locate specific objects in an image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 visualization</a:t>
            </a:r>
            <a:endParaRPr lang="en-US" dirty="0"/>
          </a:p>
        </p:txBody>
      </p:sp>
      <p:sp>
        <p:nvSpPr>
          <p:cNvPr id="3" name="Content Placeholder 2"/>
          <p:cNvSpPr>
            <a:spLocks noGrp="1"/>
          </p:cNvSpPr>
          <p:nvPr>
            <p:ph idx="1"/>
          </p:nvPr>
        </p:nvSpPr>
        <p:spPr/>
        <p:txBody>
          <a:bodyPr>
            <a:normAutofit fontScale="92500"/>
          </a:bodyPr>
          <a:lstStyle/>
          <a:p>
            <a:r>
              <a:rPr lang="en-US" dirty="0" smtClean="0"/>
              <a:t>This general category of techniques is called class activation map (CAM) visualization, and it consists of producing </a:t>
            </a:r>
            <a:r>
              <a:rPr lang="en-US" dirty="0" err="1" smtClean="0"/>
              <a:t>heatmaps</a:t>
            </a:r>
            <a:r>
              <a:rPr lang="en-US" dirty="0" smtClean="0"/>
              <a:t> of class activation over input images. </a:t>
            </a:r>
            <a:endParaRPr lang="en-US" dirty="0" smtClean="0"/>
          </a:p>
          <a:p>
            <a:r>
              <a:rPr lang="en-US" dirty="0" smtClean="0"/>
              <a:t>A class activation </a:t>
            </a:r>
            <a:r>
              <a:rPr lang="en-US" dirty="0" err="1" smtClean="0"/>
              <a:t>heatmap</a:t>
            </a:r>
            <a:r>
              <a:rPr lang="en-US" dirty="0" smtClean="0"/>
              <a:t> is a 2D grid of scores associated with a specific output class, computed for every location in any input image, indicating how important each location is with respect to the class under consideration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For instance, given an image fed into a </a:t>
            </a:r>
            <a:r>
              <a:rPr lang="en-US" dirty="0" err="1" smtClean="0"/>
              <a:t>dogsversus</a:t>
            </a:r>
            <a:r>
              <a:rPr lang="en-US" dirty="0" smtClean="0"/>
              <a:t>-cats </a:t>
            </a:r>
            <a:r>
              <a:rPr lang="en-US" dirty="0" err="1" smtClean="0"/>
              <a:t>convnet</a:t>
            </a:r>
            <a:r>
              <a:rPr lang="en-US" dirty="0" smtClean="0"/>
              <a:t>, CAM visualization allows you to generate a </a:t>
            </a:r>
            <a:r>
              <a:rPr lang="en-US" dirty="0" err="1" smtClean="0"/>
              <a:t>heatmap</a:t>
            </a:r>
            <a:r>
              <a:rPr lang="en-US" dirty="0" smtClean="0"/>
              <a:t> for the class “cat,” indicating how cat-like different parts of the image are, and also a </a:t>
            </a:r>
            <a:r>
              <a:rPr lang="en-US" dirty="0" err="1" smtClean="0"/>
              <a:t>heatmap</a:t>
            </a:r>
            <a:r>
              <a:rPr lang="en-US" dirty="0" smtClean="0"/>
              <a:t> for the class “dog,” indicating how dog-like parts of the image are.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Grad-CAM</a:t>
            </a:r>
            <a:endParaRPr lang="en-US" dirty="0"/>
          </a:p>
        </p:txBody>
      </p:sp>
      <p:sp>
        <p:nvSpPr>
          <p:cNvPr id="3" name="Content Placeholder 2"/>
          <p:cNvSpPr>
            <a:spLocks noGrp="1"/>
          </p:cNvSpPr>
          <p:nvPr>
            <p:ph idx="1"/>
          </p:nvPr>
        </p:nvSpPr>
        <p:spPr/>
        <p:txBody>
          <a:bodyPr>
            <a:normAutofit lnSpcReduction="10000"/>
          </a:bodyPr>
          <a:lstStyle/>
          <a:p>
            <a:r>
              <a:rPr lang="en-US" dirty="0" smtClean="0"/>
              <a:t>The specific implementation you’ll use is the one described in “Grad-CAM: Visual Explanations from Deep Networks via Gradient-based Localization</a:t>
            </a:r>
            <a:r>
              <a:rPr lang="en-US" dirty="0" smtClean="0"/>
              <a:t>.”</a:t>
            </a:r>
          </a:p>
          <a:p>
            <a:r>
              <a:rPr lang="en-US" dirty="0" smtClean="0"/>
              <a:t>It’s very simple: it consists of taking the output feature map of a convolution layer, given an input image, and weighing every channel in that feature map by the gradient of the class with respect to the channel.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Visualizing </a:t>
            </a:r>
            <a:r>
              <a:rPr lang="en-US" dirty="0" err="1" smtClean="0"/>
              <a:t>convnets</a:t>
            </a:r>
            <a:r>
              <a:rPr lang="en-US" dirty="0" smtClean="0"/>
              <a:t> </a:t>
            </a:r>
            <a:r>
              <a:rPr lang="en-US" dirty="0" smtClean="0"/>
              <a:t>filters</a:t>
            </a:r>
          </a:p>
          <a:p>
            <a:pPr lvl="1"/>
            <a:r>
              <a:rPr lang="en-US" dirty="0" smtClean="0"/>
              <a:t>Useful </a:t>
            </a:r>
            <a:r>
              <a:rPr lang="en-US" dirty="0" smtClean="0"/>
              <a:t>for understanding precisely what visual pattern or concept each filter in a </a:t>
            </a:r>
            <a:r>
              <a:rPr lang="en-US" dirty="0" err="1" smtClean="0"/>
              <a:t>convnet</a:t>
            </a:r>
            <a:r>
              <a:rPr lang="en-US" dirty="0" smtClean="0"/>
              <a:t> is receptive to.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9458" name="Picture 2"/>
          <p:cNvPicPr>
            <a:picLocks noChangeAspect="1" noChangeArrowheads="1"/>
          </p:cNvPicPr>
          <p:nvPr/>
        </p:nvPicPr>
        <p:blipFill>
          <a:blip r:embed="rId2"/>
          <a:srcRect/>
          <a:stretch>
            <a:fillRect/>
          </a:stretch>
        </p:blipFill>
        <p:spPr bwMode="auto">
          <a:xfrm>
            <a:off x="114300" y="2409825"/>
            <a:ext cx="8915400" cy="203835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a:srcRect/>
          <a:stretch>
            <a:fillRect/>
          </a:stretch>
        </p:blipFill>
        <p:spPr bwMode="auto">
          <a:xfrm>
            <a:off x="119063" y="414338"/>
            <a:ext cx="8905875" cy="602932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2"/>
          <a:srcRect/>
          <a:stretch>
            <a:fillRect/>
          </a:stretch>
        </p:blipFill>
        <p:spPr bwMode="auto">
          <a:xfrm>
            <a:off x="728663" y="576263"/>
            <a:ext cx="7686675" cy="570547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Super-impose the </a:t>
            </a:r>
            <a:r>
              <a:rPr lang="en-US" dirty="0" err="1" smtClean="0"/>
              <a:t>heatmap</a:t>
            </a:r>
            <a:r>
              <a:rPr lang="en-US" dirty="0" smtClean="0"/>
              <a:t> on original image</a:t>
            </a:r>
            <a:endParaRPr lang="en-US" dirty="0"/>
          </a:p>
        </p:txBody>
      </p:sp>
      <p:sp>
        <p:nvSpPr>
          <p:cNvPr id="3" name="Content Placeholder 2"/>
          <p:cNvSpPr>
            <a:spLocks noGrp="1"/>
          </p:cNvSpPr>
          <p:nvPr>
            <p:ph idx="1"/>
          </p:nvPr>
        </p:nvSpPr>
        <p:spPr/>
        <p:txBody>
          <a:bodyPr/>
          <a:lstStyle/>
          <a:p>
            <a:r>
              <a:rPr lang="en-US" dirty="0" smtClean="0"/>
              <a:t>Finally, you’ll use </a:t>
            </a:r>
            <a:r>
              <a:rPr lang="en-US" dirty="0" err="1" smtClean="0"/>
              <a:t>OpenCV</a:t>
            </a:r>
            <a:r>
              <a:rPr lang="en-US" dirty="0" smtClean="0"/>
              <a:t> to generate an image that superimposes the original image on the </a:t>
            </a:r>
            <a:r>
              <a:rPr lang="en-US" dirty="0" err="1" smtClean="0"/>
              <a:t>heatmap</a:t>
            </a:r>
            <a:r>
              <a:rPr lang="en-US" dirty="0" smtClean="0"/>
              <a:t> you just obtained</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2"/>
          <a:srcRect/>
          <a:stretch>
            <a:fillRect/>
          </a:stretch>
        </p:blipFill>
        <p:spPr bwMode="auto">
          <a:xfrm>
            <a:off x="76200" y="1357313"/>
            <a:ext cx="8915400" cy="390947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3554" name="Picture 2"/>
          <p:cNvPicPr>
            <a:picLocks noChangeAspect="1" noChangeArrowheads="1"/>
          </p:cNvPicPr>
          <p:nvPr/>
        </p:nvPicPr>
        <p:blipFill>
          <a:blip r:embed="rId2"/>
          <a:srcRect/>
          <a:stretch>
            <a:fillRect/>
          </a:stretch>
        </p:blipFill>
        <p:spPr bwMode="auto">
          <a:xfrm>
            <a:off x="1114425" y="1133475"/>
            <a:ext cx="6915150" cy="459105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important questions</a:t>
            </a:r>
            <a:endParaRPr lang="en-US" dirty="0"/>
          </a:p>
        </p:txBody>
      </p:sp>
      <p:sp>
        <p:nvSpPr>
          <p:cNvPr id="3" name="Content Placeholder 2"/>
          <p:cNvSpPr>
            <a:spLocks noGrp="1"/>
          </p:cNvSpPr>
          <p:nvPr>
            <p:ph idx="1"/>
          </p:nvPr>
        </p:nvSpPr>
        <p:spPr/>
        <p:txBody>
          <a:bodyPr>
            <a:normAutofit fontScale="92500"/>
          </a:bodyPr>
          <a:lstStyle/>
          <a:p>
            <a:r>
              <a:rPr lang="en-US" dirty="0" smtClean="0"/>
              <a:t>This visualization technique answers two important questions: </a:t>
            </a:r>
            <a:endParaRPr lang="en-US" dirty="0" smtClean="0"/>
          </a:p>
          <a:p>
            <a:pPr lvl="1"/>
            <a:r>
              <a:rPr lang="en-US" dirty="0" smtClean="0"/>
              <a:t>Why </a:t>
            </a:r>
            <a:r>
              <a:rPr lang="en-US" dirty="0" smtClean="0"/>
              <a:t>did the network think this image contained an African elephant? </a:t>
            </a:r>
            <a:endParaRPr lang="en-US" dirty="0" smtClean="0"/>
          </a:p>
          <a:p>
            <a:pPr lvl="1"/>
            <a:r>
              <a:rPr lang="en-US" dirty="0" smtClean="0"/>
              <a:t>Where </a:t>
            </a:r>
            <a:r>
              <a:rPr lang="en-US" dirty="0" smtClean="0"/>
              <a:t>is the African elephant located in the picture</a:t>
            </a:r>
            <a:r>
              <a:rPr lang="en-US" dirty="0" smtClean="0"/>
              <a:t>?</a:t>
            </a:r>
          </a:p>
          <a:p>
            <a:r>
              <a:rPr lang="en-US" dirty="0" smtClean="0"/>
              <a:t>In particular, it’s interesting to note that the ears of the elephant calf are strongly activated: this is probably how the network can tell the difference between African and Indian elephants.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Visualizing </a:t>
            </a:r>
            <a:r>
              <a:rPr lang="en-US" dirty="0" err="1" smtClean="0"/>
              <a:t>heatmaps</a:t>
            </a:r>
            <a:r>
              <a:rPr lang="en-US" dirty="0" smtClean="0"/>
              <a:t> of class activation in an </a:t>
            </a:r>
            <a:r>
              <a:rPr lang="en-US" dirty="0" smtClean="0"/>
              <a:t>image</a:t>
            </a:r>
          </a:p>
          <a:p>
            <a:pPr lvl="1"/>
            <a:r>
              <a:rPr lang="en-US" dirty="0" smtClean="0"/>
              <a:t>Useful </a:t>
            </a:r>
            <a:r>
              <a:rPr lang="en-US" dirty="0" smtClean="0"/>
              <a:t>for understanding which parts of an image were identified as belonging to a given class, thus allowing you to localize objects in </a:t>
            </a:r>
            <a:r>
              <a:rPr lang="en-US" dirty="0" smtClean="0"/>
              <a:t>images</a:t>
            </a:r>
          </a:p>
          <a:p>
            <a:pPr lvl="1"/>
            <a:endParaRPr lang="en-US" dirty="0" smtClean="0"/>
          </a:p>
          <a:p>
            <a:pPr lvl="1"/>
            <a:endParaRPr lang="en-US" dirty="0" smtClean="0"/>
          </a:p>
          <a:p>
            <a:r>
              <a:rPr lang="en-US" dirty="0" smtClean="0"/>
              <a:t>Let’s discuss each of them one by one</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intermediate activations</a:t>
            </a:r>
            <a:endParaRPr lang="en-US" dirty="0"/>
          </a:p>
        </p:txBody>
      </p:sp>
      <p:sp>
        <p:nvSpPr>
          <p:cNvPr id="3" name="Content Placeholder 2"/>
          <p:cNvSpPr>
            <a:spLocks noGrp="1"/>
          </p:cNvSpPr>
          <p:nvPr>
            <p:ph idx="1"/>
          </p:nvPr>
        </p:nvSpPr>
        <p:spPr/>
        <p:txBody>
          <a:bodyPr/>
          <a:lstStyle/>
          <a:p>
            <a:r>
              <a:rPr lang="en-US" dirty="0" smtClean="0"/>
              <a:t>Visualizing intermediate activations consists of displaying the feature maps that are output by various convolution and pooling layers in a network, given a certain </a:t>
            </a:r>
            <a:r>
              <a:rPr lang="en-US" dirty="0" smtClean="0"/>
              <a:t>input</a:t>
            </a:r>
          </a:p>
          <a:p>
            <a:r>
              <a:rPr lang="en-US" dirty="0" smtClean="0"/>
              <a:t>This gives a view into how an input is decomposed into the different filters learned by the network.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9525" y="2281238"/>
            <a:ext cx="9124950" cy="22955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When fed an image input, this model returns the values of the layer activations in the original model.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85763" y="2800350"/>
            <a:ext cx="8372475" cy="12573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1362</Words>
  <Application>Microsoft Office PowerPoint</Application>
  <PresentationFormat>On-screen Show (4:3)</PresentationFormat>
  <Paragraphs>69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Visualizing ConvNet</vt:lpstr>
      <vt:lpstr>Introduction</vt:lpstr>
      <vt:lpstr>Three Techniques for Visualization</vt:lpstr>
      <vt:lpstr>Slide 4</vt:lpstr>
      <vt:lpstr>Slide 5</vt:lpstr>
      <vt:lpstr>Visualizing intermediate activations</vt:lpstr>
      <vt:lpstr>Slide 7</vt:lpstr>
      <vt:lpstr>Slide 8</vt:lpstr>
      <vt:lpstr>Slide 9</vt:lpstr>
      <vt:lpstr>Slide 10</vt:lpstr>
      <vt:lpstr>Slide 11</vt:lpstr>
      <vt:lpstr>Slide 12</vt:lpstr>
      <vt:lpstr>Slide 13</vt:lpstr>
      <vt:lpstr>Slide 14</vt:lpstr>
      <vt:lpstr>Layers become increasingly abstract</vt:lpstr>
      <vt:lpstr>Slide 16</vt:lpstr>
      <vt:lpstr>Property of deep neural network</vt:lpstr>
      <vt:lpstr>Information distillation pipeline</vt:lpstr>
      <vt:lpstr>Visualizing filters</vt:lpstr>
      <vt:lpstr>Slide 20</vt:lpstr>
      <vt:lpstr>Applying gradient to loss function</vt:lpstr>
      <vt:lpstr>Normalization</vt:lpstr>
      <vt:lpstr>Slide 23</vt:lpstr>
      <vt:lpstr>Slide 24</vt:lpstr>
      <vt:lpstr>Slide 25</vt:lpstr>
      <vt:lpstr>Post-process image tensor</vt:lpstr>
      <vt:lpstr>Slide 27</vt:lpstr>
      <vt:lpstr>Slide 28</vt:lpstr>
      <vt:lpstr>Slide 29</vt:lpstr>
      <vt:lpstr>Slide 30</vt:lpstr>
      <vt:lpstr>Slide 31</vt:lpstr>
      <vt:lpstr>Slide 32</vt:lpstr>
      <vt:lpstr>Slide 33</vt:lpstr>
      <vt:lpstr>Filters are like Fourier transform</vt:lpstr>
      <vt:lpstr>Slide 35</vt:lpstr>
      <vt:lpstr>Visualizing heatmaps of activation class</vt:lpstr>
      <vt:lpstr>CAM visualization</vt:lpstr>
      <vt:lpstr>Slide 38</vt:lpstr>
      <vt:lpstr>Grad-CAM</vt:lpstr>
      <vt:lpstr>Slide 40</vt:lpstr>
      <vt:lpstr>Slide 41</vt:lpstr>
      <vt:lpstr>Slide 42</vt:lpstr>
      <vt:lpstr>Super-impose the heatmap on original image</vt:lpstr>
      <vt:lpstr>Slide 44</vt:lpstr>
      <vt:lpstr>Slide 45</vt:lpstr>
      <vt:lpstr>Two important 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Noman Islam</dc:creator>
  <cp:lastModifiedBy>Noman Islam</cp:lastModifiedBy>
  <cp:revision>12</cp:revision>
  <dcterms:created xsi:type="dcterms:W3CDTF">2006-08-16T00:00:00Z</dcterms:created>
  <dcterms:modified xsi:type="dcterms:W3CDTF">2018-11-30T07:29:53Z</dcterms:modified>
</cp:coreProperties>
</file>