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u="sng" kern="1200">
          <a:solidFill>
            <a:schemeClr val="accent6">
              <a:lumMod val="60000"/>
              <a:lumOff val="40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deep-learning best practices</a:t>
            </a:r>
            <a:endParaRPr lang="en-US" dirty="0"/>
          </a:p>
        </p:txBody>
      </p:sp>
      <p:sp>
        <p:nvSpPr>
          <p:cNvPr id="3" name="Subtitle 2"/>
          <p:cNvSpPr>
            <a:spLocks noGrp="1"/>
          </p:cNvSpPr>
          <p:nvPr>
            <p:ph type="subTitle" idx="1"/>
          </p:nvPr>
        </p:nvSpPr>
        <p:spPr/>
        <p:txBody>
          <a:bodyPr/>
          <a:lstStyle/>
          <a:p>
            <a:r>
              <a:rPr lang="en-US" dirty="0" smtClean="0"/>
              <a:t>Dr. </a:t>
            </a:r>
            <a:r>
              <a:rPr lang="en-US" dirty="0" err="1" smtClean="0"/>
              <a:t>Noman</a:t>
            </a:r>
            <a:r>
              <a:rPr lang="en-US" dirty="0" smtClean="0"/>
              <a:t> Islam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Such a joint model would then have two outputs, or heads. </a:t>
            </a:r>
          </a:p>
          <a:p>
            <a:r>
              <a:rPr lang="en-US" dirty="0" smtClean="0"/>
              <a:t>Due to correlations between genre and date, knowing the date of a novel would help the model learn rich, accurate representations of the space of novel genres, and vice versa.</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1535839" y="1066800"/>
            <a:ext cx="6465161" cy="50300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Non-linear network architectures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Additionally, many recently developed neural architectures require nonlinear network topology: networks structured as directed acyclic graphs. </a:t>
            </a:r>
          </a:p>
          <a:p>
            <a:r>
              <a:rPr lang="en-US" dirty="0" smtClean="0"/>
              <a:t>The Inception family of networks (developed by </a:t>
            </a:r>
            <a:r>
              <a:rPr lang="en-US" dirty="0" err="1" smtClean="0"/>
              <a:t>Szegedy</a:t>
            </a:r>
            <a:r>
              <a:rPr lang="en-US" dirty="0" smtClean="0"/>
              <a:t> et al. at Google), for instance, relies on Inception modules, where the input is processed by several parallel </a:t>
            </a:r>
            <a:r>
              <a:rPr lang="en-US" dirty="0" err="1" smtClean="0"/>
              <a:t>convolutional</a:t>
            </a:r>
            <a:r>
              <a:rPr lang="en-US" dirty="0" smtClean="0"/>
              <a:t> branches whose outputs are then merged back into a single tensor.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1381125" y="947738"/>
            <a:ext cx="6381750" cy="4962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Residual Connections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There’s also the recent trend of adding residual connections to a model, which started with the </a:t>
            </a:r>
            <a:r>
              <a:rPr lang="en-US" dirty="0" err="1" smtClean="0"/>
              <a:t>ResNet</a:t>
            </a:r>
            <a:r>
              <a:rPr lang="en-US" dirty="0" smtClean="0"/>
              <a:t> family of networks (developed by He et al. at Microsoft).</a:t>
            </a:r>
          </a:p>
          <a:p>
            <a:r>
              <a:rPr lang="en-US" dirty="0" smtClean="0"/>
              <a:t>A residual connection consists of </a:t>
            </a:r>
            <a:r>
              <a:rPr lang="en-US" dirty="0" err="1" smtClean="0"/>
              <a:t>reinjecting</a:t>
            </a:r>
            <a:r>
              <a:rPr lang="en-US" dirty="0" smtClean="0"/>
              <a:t> previous representations into the downstream flow of data by adding a past output tensor to a later output tensor, which helps prevent information loss along the data-processing flow. </a:t>
            </a:r>
          </a:p>
          <a:p>
            <a:r>
              <a:rPr lang="en-US" dirty="0" smtClean="0"/>
              <a:t>There are many other examples of such graph-like networks.</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1728788" y="1785938"/>
            <a:ext cx="5686425" cy="3286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need for functional API</a:t>
            </a:r>
            <a:endParaRPr lang="en-US" dirty="0"/>
          </a:p>
        </p:txBody>
      </p:sp>
      <p:sp>
        <p:nvSpPr>
          <p:cNvPr id="3" name="Content Placeholder 2"/>
          <p:cNvSpPr>
            <a:spLocks noGrp="1"/>
          </p:cNvSpPr>
          <p:nvPr>
            <p:ph idx="1"/>
          </p:nvPr>
        </p:nvSpPr>
        <p:spPr/>
        <p:txBody>
          <a:bodyPr/>
          <a:lstStyle/>
          <a:p>
            <a:r>
              <a:rPr lang="en-US" dirty="0" smtClean="0"/>
              <a:t>These three important use cases—multi-input models, multi-output models, and graph-like models—aren’t possible when using only the Sequential model class in </a:t>
            </a:r>
            <a:r>
              <a:rPr lang="en-US" dirty="0" err="1" smtClean="0"/>
              <a:t>Keras</a:t>
            </a:r>
            <a:r>
              <a:rPr lang="en-US" dirty="0" smtClean="0"/>
              <a:t>. </a:t>
            </a:r>
          </a:p>
          <a:p>
            <a:r>
              <a:rPr lang="en-US" dirty="0" smtClean="0"/>
              <a:t>But there’s another far more general and flexible way to use </a:t>
            </a:r>
            <a:r>
              <a:rPr lang="en-US" dirty="0" err="1" smtClean="0"/>
              <a:t>Keras</a:t>
            </a:r>
            <a:r>
              <a:rPr lang="en-US" dirty="0" smtClean="0"/>
              <a:t>: the functional API</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API</a:t>
            </a:r>
            <a:endParaRPr lang="en-US" dirty="0"/>
          </a:p>
        </p:txBody>
      </p:sp>
      <p:sp>
        <p:nvSpPr>
          <p:cNvPr id="3" name="Content Placeholder 2"/>
          <p:cNvSpPr>
            <a:spLocks noGrp="1"/>
          </p:cNvSpPr>
          <p:nvPr>
            <p:ph idx="1"/>
          </p:nvPr>
        </p:nvSpPr>
        <p:spPr/>
        <p:txBody>
          <a:bodyPr/>
          <a:lstStyle/>
          <a:p>
            <a:r>
              <a:rPr lang="en-US" dirty="0" smtClean="0"/>
              <a:t>In the functional API, you directly manipulate tensors, and you use layers as functions that take tensors and return tensors (hence, the name functional API):</a:t>
            </a:r>
            <a:endParaRPr lang="en-US" dirty="0"/>
          </a:p>
        </p:txBody>
      </p:sp>
      <p:grpSp>
        <p:nvGrpSpPr>
          <p:cNvPr id="6" name="Group 5"/>
          <p:cNvGrpSpPr/>
          <p:nvPr/>
        </p:nvGrpSpPr>
        <p:grpSpPr>
          <a:xfrm>
            <a:off x="990600" y="3810000"/>
            <a:ext cx="5400675" cy="1447800"/>
            <a:chOff x="990600" y="3810000"/>
            <a:chExt cx="5400675" cy="1447800"/>
          </a:xfrm>
        </p:grpSpPr>
        <p:pic>
          <p:nvPicPr>
            <p:cNvPr id="6146" name="Picture 2"/>
            <p:cNvPicPr>
              <a:picLocks noChangeAspect="1" noChangeArrowheads="1"/>
            </p:cNvPicPr>
            <p:nvPr/>
          </p:nvPicPr>
          <p:blipFill>
            <a:blip r:embed="rId2"/>
            <a:srcRect/>
            <a:stretch>
              <a:fillRect/>
            </a:stretch>
          </p:blipFill>
          <p:spPr bwMode="auto">
            <a:xfrm>
              <a:off x="990600" y="3810000"/>
              <a:ext cx="5400675" cy="71437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990600" y="4572000"/>
              <a:ext cx="4648200" cy="685800"/>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side-by-side example</a:t>
            </a:r>
            <a:endParaRPr lang="en-US" dirty="0"/>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228600" y="1600200"/>
            <a:ext cx="8514735"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only part that may seem a bit magical at this point is instantiating a Model object using only an input tensor and an output tensor. </a:t>
            </a:r>
          </a:p>
          <a:p>
            <a:r>
              <a:rPr lang="en-US" dirty="0" smtClean="0"/>
              <a:t>Behind the scenes, </a:t>
            </a:r>
            <a:r>
              <a:rPr lang="en-US" dirty="0" err="1" smtClean="0"/>
              <a:t>Keras</a:t>
            </a:r>
            <a:r>
              <a:rPr lang="en-US" dirty="0" smtClean="0"/>
              <a:t> retrieves every layer involved in going from </a:t>
            </a:r>
            <a:r>
              <a:rPr lang="en-US" dirty="0" err="1" smtClean="0"/>
              <a:t>input_tensor</a:t>
            </a:r>
            <a:r>
              <a:rPr lang="en-US" dirty="0" smtClean="0"/>
              <a:t> to </a:t>
            </a:r>
            <a:r>
              <a:rPr lang="en-US" dirty="0" err="1" smtClean="0"/>
              <a:t>output_tensor</a:t>
            </a:r>
            <a:r>
              <a:rPr lang="en-US" dirty="0" smtClean="0"/>
              <a:t>, bringing them together into a graph-like data structure—a Model. </a:t>
            </a:r>
          </a:p>
          <a:p>
            <a:r>
              <a:rPr lang="en-US" dirty="0" smtClean="0"/>
              <a:t>Of course, the reason it works is that </a:t>
            </a:r>
            <a:r>
              <a:rPr lang="en-US" dirty="0" err="1" smtClean="0"/>
              <a:t>output_tensor</a:t>
            </a:r>
            <a:r>
              <a:rPr lang="en-US" dirty="0" smtClean="0"/>
              <a:t> was obtained by repeatedly transforming </a:t>
            </a:r>
            <a:r>
              <a:rPr lang="en-US" dirty="0" err="1" smtClean="0"/>
              <a:t>input_tensor</a:t>
            </a:r>
            <a:r>
              <a:rPr lang="en-US" dirty="0" smtClean="0"/>
              <a:t>. If you tried to build a model from inputs and outputs that weren’t related, you’d get a </a:t>
            </a:r>
            <a:r>
              <a:rPr lang="en-US" dirty="0" err="1" smtClean="0"/>
              <a:t>RuntimeError</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Outline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Using the </a:t>
            </a:r>
            <a:r>
              <a:rPr lang="en-US" dirty="0" err="1" smtClean="0"/>
              <a:t>Keras</a:t>
            </a:r>
            <a:r>
              <a:rPr lang="en-US" dirty="0" smtClean="0"/>
              <a:t> functional API, you can build graph-like models, share a layer across different inputs, and use </a:t>
            </a:r>
            <a:r>
              <a:rPr lang="en-US" dirty="0" err="1" smtClean="0"/>
              <a:t>Keras</a:t>
            </a:r>
            <a:r>
              <a:rPr lang="en-US" dirty="0" smtClean="0"/>
              <a:t> models just like Python functions. </a:t>
            </a:r>
          </a:p>
          <a:p>
            <a:r>
              <a:rPr lang="en-US" dirty="0" err="1" smtClean="0"/>
              <a:t>Keras</a:t>
            </a:r>
            <a:r>
              <a:rPr lang="en-US" dirty="0" smtClean="0"/>
              <a:t> callbacks and the </a:t>
            </a:r>
            <a:r>
              <a:rPr lang="en-US" dirty="0" err="1" smtClean="0"/>
              <a:t>TensorBoard</a:t>
            </a:r>
            <a:r>
              <a:rPr lang="en-US" dirty="0" smtClean="0"/>
              <a:t> browser-based visualization tool let you monitor models during training. </a:t>
            </a:r>
          </a:p>
          <a:p>
            <a:r>
              <a:rPr lang="en-US" dirty="0" smtClean="0"/>
              <a:t>We’ll also discuss several other best practices including batch normalization, residual connections, </a:t>
            </a:r>
            <a:r>
              <a:rPr lang="en-US" dirty="0" err="1" smtClean="0"/>
              <a:t>hyperparameter</a:t>
            </a:r>
            <a:r>
              <a:rPr lang="en-US" dirty="0" smtClean="0"/>
              <a:t> optimization, and model </a:t>
            </a:r>
            <a:r>
              <a:rPr lang="en-US" dirty="0" err="1" smtClean="0"/>
              <a:t>ensembling</a:t>
            </a:r>
            <a:r>
              <a:rPr lang="en-US" dirty="0" smtClean="0"/>
              <a: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When it comes to compiling, training, or evaluating such an instance of Model, the API is the same as that of Sequential:</a:t>
            </a:r>
            <a:endParaRPr lang="en-US" dirty="0"/>
          </a:p>
        </p:txBody>
      </p:sp>
      <p:pic>
        <p:nvPicPr>
          <p:cNvPr id="8195" name="Picture 3"/>
          <p:cNvPicPr>
            <a:picLocks noChangeAspect="1" noChangeArrowheads="1"/>
          </p:cNvPicPr>
          <p:nvPr/>
        </p:nvPicPr>
        <p:blipFill>
          <a:blip r:embed="rId2"/>
          <a:srcRect/>
          <a:stretch>
            <a:fillRect/>
          </a:stretch>
        </p:blipFill>
        <p:spPr bwMode="auto">
          <a:xfrm>
            <a:off x="304800" y="3581400"/>
            <a:ext cx="8667750" cy="2047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Multi-input models</a:t>
            </a:r>
            <a:endParaRPr lang="en-US" dirty="0"/>
          </a:p>
        </p:txBody>
      </p:sp>
      <p:sp>
        <p:nvSpPr>
          <p:cNvPr id="3" name="Content Placeholder 2"/>
          <p:cNvSpPr>
            <a:spLocks noGrp="1"/>
          </p:cNvSpPr>
          <p:nvPr>
            <p:ph idx="1"/>
          </p:nvPr>
        </p:nvSpPr>
        <p:spPr/>
        <p:txBody>
          <a:bodyPr>
            <a:normAutofit lnSpcReduction="10000"/>
          </a:bodyPr>
          <a:lstStyle/>
          <a:p>
            <a:r>
              <a:rPr lang="en-US" dirty="0" smtClean="0"/>
              <a:t>A typical question-answering model has two inputs: a natural-language question and a text snippet (such as a news article) providing information to be used for answering the question. </a:t>
            </a:r>
          </a:p>
          <a:p>
            <a:r>
              <a:rPr lang="en-US" dirty="0" smtClean="0"/>
              <a:t>The model must then produce an answer: in the simplest possible setup, this is a one-word answer obtained via a </a:t>
            </a:r>
            <a:r>
              <a:rPr lang="en-US" dirty="0" err="1" smtClean="0"/>
              <a:t>softmax</a:t>
            </a:r>
            <a:r>
              <a:rPr lang="en-US" dirty="0" smtClean="0"/>
              <a:t> over some predefined vocabulary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srcRect/>
          <a:stretch>
            <a:fillRect/>
          </a:stretch>
        </p:blipFill>
        <p:spPr bwMode="auto">
          <a:xfrm>
            <a:off x="1009650" y="1447800"/>
            <a:ext cx="7124700"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srcRect/>
          <a:stretch>
            <a:fillRect/>
          </a:stretch>
        </p:blipFill>
        <p:spPr bwMode="auto">
          <a:xfrm>
            <a:off x="401935" y="0"/>
            <a:ext cx="8062127" cy="6629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pSp>
        <p:nvGrpSpPr>
          <p:cNvPr id="6" name="Group 5"/>
          <p:cNvGrpSpPr/>
          <p:nvPr/>
        </p:nvGrpSpPr>
        <p:grpSpPr>
          <a:xfrm>
            <a:off x="182880" y="685800"/>
            <a:ext cx="8732520" cy="4267200"/>
            <a:chOff x="335280" y="457200"/>
            <a:chExt cx="8961120" cy="4267200"/>
          </a:xfrm>
        </p:grpSpPr>
        <p:pic>
          <p:nvPicPr>
            <p:cNvPr id="11266" name="Picture 2"/>
            <p:cNvPicPr>
              <a:picLocks noChangeAspect="1" noChangeArrowheads="1"/>
            </p:cNvPicPr>
            <p:nvPr/>
          </p:nvPicPr>
          <p:blipFill>
            <a:blip r:embed="rId2"/>
            <a:srcRect/>
            <a:stretch>
              <a:fillRect/>
            </a:stretch>
          </p:blipFill>
          <p:spPr bwMode="auto">
            <a:xfrm>
              <a:off x="457200" y="457200"/>
              <a:ext cx="7620000" cy="2300607"/>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335280" y="2590800"/>
              <a:ext cx="8961120" cy="2133600"/>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Multi-output models</a:t>
            </a:r>
            <a:endParaRPr lang="en-US" dirty="0"/>
          </a:p>
        </p:txBody>
      </p:sp>
      <p:sp>
        <p:nvSpPr>
          <p:cNvPr id="3" name="Content Placeholder 2"/>
          <p:cNvSpPr>
            <a:spLocks noGrp="1"/>
          </p:cNvSpPr>
          <p:nvPr>
            <p:ph idx="1"/>
          </p:nvPr>
        </p:nvSpPr>
        <p:spPr/>
        <p:txBody>
          <a:bodyPr/>
          <a:lstStyle/>
          <a:p>
            <a:r>
              <a:rPr lang="en-US" dirty="0" smtClean="0"/>
              <a:t>A simple example is a network that attempts to simultaneously predict different properties of the data, such as a network that takes as input a series of social media posts from a single anonymous person and tries to predict attributes of that person, such as age, gender, and income level</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srcRect/>
          <a:stretch>
            <a:fillRect/>
          </a:stretch>
        </p:blipFill>
        <p:spPr bwMode="auto">
          <a:xfrm>
            <a:off x="381000" y="304800"/>
            <a:ext cx="8229600" cy="61246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srcRect/>
          <a:stretch>
            <a:fillRect/>
          </a:stretch>
        </p:blipFill>
        <p:spPr bwMode="auto">
          <a:xfrm>
            <a:off x="533400" y="1676400"/>
            <a:ext cx="7544834" cy="32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Specifying loss</a:t>
            </a:r>
            <a:endParaRPr lang="en-US" dirty="0"/>
          </a:p>
        </p:txBody>
      </p:sp>
      <p:sp>
        <p:nvSpPr>
          <p:cNvPr id="3" name="Content Placeholder 2"/>
          <p:cNvSpPr>
            <a:spLocks noGrp="1"/>
          </p:cNvSpPr>
          <p:nvPr>
            <p:ph idx="1"/>
          </p:nvPr>
        </p:nvSpPr>
        <p:spPr/>
        <p:txBody>
          <a:bodyPr>
            <a:normAutofit fontScale="92500"/>
          </a:bodyPr>
          <a:lstStyle/>
          <a:p>
            <a:r>
              <a:rPr lang="en-US" dirty="0" smtClean="0"/>
              <a:t>Importantly, training such a model requires the ability to specify different loss functions for different heads of the network: for instance, age prediction is a scalar regression task, but gender prediction is a binary classification task, requiring a different training procedure. </a:t>
            </a:r>
          </a:p>
          <a:p>
            <a:r>
              <a:rPr lang="en-US" dirty="0" smtClean="0"/>
              <a:t>But because gradient descent requires you to minimize a scalar, you must combine these losses into a single value in order to train the model.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The simplest way to combine different losses is to sum them all. </a:t>
            </a:r>
          </a:p>
          <a:p>
            <a:r>
              <a:rPr lang="en-US" dirty="0" smtClean="0"/>
              <a:t>In </a:t>
            </a:r>
            <a:r>
              <a:rPr lang="en-US" dirty="0" err="1" smtClean="0"/>
              <a:t>Keras</a:t>
            </a:r>
            <a:r>
              <a:rPr lang="en-US" dirty="0" smtClean="0"/>
              <a:t>, you can use either a list or a dictionary of losses in compile to specify different objects for different outputs; the resulting loss values are summed into a global loss, which is minimized during training.</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API</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Sequential model makes the assumption that the network has exactly one input and exactly one output, and that it consists of a linear stack of layers</a:t>
            </a:r>
          </a:p>
          <a:p>
            <a:r>
              <a:rPr lang="en-US" dirty="0" smtClean="0"/>
              <a:t>But this set of assumptions is too inflexible in a number of cases. </a:t>
            </a:r>
          </a:p>
          <a:p>
            <a:r>
              <a:rPr lang="en-US" dirty="0" smtClean="0"/>
              <a:t>Some networks require several independent inputs, others require multiple outputs, and some networks have internal branching between layers that makes them look like graphs of layers rather than linear stacks of layers.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4338" name="Picture 2"/>
          <p:cNvPicPr>
            <a:picLocks noChangeAspect="1" noChangeArrowheads="1"/>
          </p:cNvPicPr>
          <p:nvPr/>
        </p:nvPicPr>
        <p:blipFill>
          <a:blip r:embed="rId2"/>
          <a:srcRect/>
          <a:stretch>
            <a:fillRect/>
          </a:stretch>
        </p:blipFill>
        <p:spPr bwMode="auto">
          <a:xfrm>
            <a:off x="457200" y="1676400"/>
            <a:ext cx="8499423" cy="205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loss contributions</a:t>
            </a:r>
            <a:endParaRPr lang="en-US" dirty="0"/>
          </a:p>
        </p:txBody>
      </p:sp>
      <p:sp>
        <p:nvSpPr>
          <p:cNvPr id="3" name="Content Placeholder 2"/>
          <p:cNvSpPr>
            <a:spLocks noGrp="1"/>
          </p:cNvSpPr>
          <p:nvPr>
            <p:ph idx="1"/>
          </p:nvPr>
        </p:nvSpPr>
        <p:spPr/>
        <p:txBody>
          <a:bodyPr>
            <a:normAutofit fontScale="92500"/>
          </a:bodyPr>
          <a:lstStyle/>
          <a:p>
            <a:r>
              <a:rPr lang="en-US" dirty="0" smtClean="0"/>
              <a:t>Note that very imbalanced loss contributions will cause the model representations to be optimized preferentially for the task with the largest individual loss, at the expense of the other tasks. </a:t>
            </a:r>
          </a:p>
          <a:p>
            <a:r>
              <a:rPr lang="en-US" dirty="0" smtClean="0"/>
              <a:t>To remedy this, you can assign different levels of importance to the loss values in their contribution to the final loss. </a:t>
            </a:r>
          </a:p>
          <a:p>
            <a:r>
              <a:rPr lang="en-US" dirty="0" smtClean="0"/>
              <a:t>This is useful in particular if the losses’ values use different scales.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For instance, the mean squared error (MSE) loss used for the age-regression task typically takes a value around 3–5, whereas the </a:t>
            </a:r>
            <a:r>
              <a:rPr lang="en-US" dirty="0" err="1" smtClean="0"/>
              <a:t>crossentropy</a:t>
            </a:r>
            <a:r>
              <a:rPr lang="en-US" dirty="0" smtClean="0"/>
              <a:t> loss used for the gender-classification task can be as low as 0.1. </a:t>
            </a:r>
          </a:p>
          <a:p>
            <a:r>
              <a:rPr lang="en-US" dirty="0" smtClean="0"/>
              <a:t>In such a situation, to balance the contribution of the different losses, you can assign a weight of 10 to the </a:t>
            </a:r>
            <a:r>
              <a:rPr lang="en-US" dirty="0" err="1" smtClean="0"/>
              <a:t>crossentropy</a:t>
            </a:r>
            <a:r>
              <a:rPr lang="en-US" dirty="0" smtClean="0"/>
              <a:t> loss and a weight of 0.25 to the MSE loss.</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5362" name="Picture 2"/>
          <p:cNvPicPr>
            <a:picLocks noChangeAspect="1" noChangeArrowheads="1"/>
          </p:cNvPicPr>
          <p:nvPr/>
        </p:nvPicPr>
        <p:blipFill>
          <a:blip r:embed="rId2"/>
          <a:srcRect/>
          <a:stretch>
            <a:fillRect/>
          </a:stretch>
        </p:blipFill>
        <p:spPr bwMode="auto">
          <a:xfrm>
            <a:off x="457200" y="1600200"/>
            <a:ext cx="8240486" cy="1143000"/>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571500" y="3429000"/>
            <a:ext cx="7048500" cy="137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6386" name="Picture 2"/>
          <p:cNvPicPr>
            <a:picLocks noChangeAspect="1" noChangeArrowheads="1"/>
          </p:cNvPicPr>
          <p:nvPr/>
        </p:nvPicPr>
        <p:blipFill>
          <a:blip r:embed="rId2"/>
          <a:srcRect/>
          <a:stretch>
            <a:fillRect/>
          </a:stretch>
        </p:blipFill>
        <p:spPr bwMode="auto">
          <a:xfrm>
            <a:off x="628650" y="2181225"/>
            <a:ext cx="7886700" cy="2495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acyclic graphs of layers</a:t>
            </a:r>
            <a:endParaRPr lang="en-US" dirty="0"/>
          </a:p>
        </p:txBody>
      </p:sp>
      <p:sp>
        <p:nvSpPr>
          <p:cNvPr id="3" name="Content Placeholder 2"/>
          <p:cNvSpPr>
            <a:spLocks noGrp="1"/>
          </p:cNvSpPr>
          <p:nvPr>
            <p:ph idx="1"/>
          </p:nvPr>
        </p:nvSpPr>
        <p:spPr/>
        <p:txBody>
          <a:bodyPr/>
          <a:lstStyle/>
          <a:p>
            <a:r>
              <a:rPr lang="en-US" dirty="0" smtClean="0"/>
              <a:t>With the functional API, not only can you build models with multiple inputs and multiple outputs, but you can also implement networks with a complex internal topology.</a:t>
            </a:r>
          </a:p>
          <a:p>
            <a:r>
              <a:rPr lang="en-US" dirty="0" smtClean="0"/>
              <a:t>Several common neural-network components are implemented as graphs. </a:t>
            </a:r>
          </a:p>
          <a:p>
            <a:r>
              <a:rPr lang="en-US" dirty="0" smtClean="0"/>
              <a:t>Two notable ones are Inception modules and residual connections. </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Inception module</a:t>
            </a:r>
            <a:endParaRPr lang="en-US" dirty="0"/>
          </a:p>
        </p:txBody>
      </p:sp>
      <p:sp>
        <p:nvSpPr>
          <p:cNvPr id="3" name="Content Placeholder 2"/>
          <p:cNvSpPr>
            <a:spLocks noGrp="1"/>
          </p:cNvSpPr>
          <p:nvPr>
            <p:ph idx="1"/>
          </p:nvPr>
        </p:nvSpPr>
        <p:spPr/>
        <p:txBody>
          <a:bodyPr/>
          <a:lstStyle/>
          <a:p>
            <a:r>
              <a:rPr lang="en-US" dirty="0" smtClean="0"/>
              <a:t>It consists of a stack of modules that themselves look like small independent networks, split into several parallel branches. </a:t>
            </a:r>
          </a:p>
          <a:p>
            <a:r>
              <a:rPr lang="en-US" dirty="0" smtClean="0"/>
              <a:t>The most basic form of an Inception module has three to four branches starting with a 1 × 1 convolution, followed by a 3 × 3 convolution, and ending with the concatenation of the resulting features.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r>
              <a:rPr lang="en-US" dirty="0" smtClean="0"/>
              <a:t>This setup helps the network separately learn spatial features and channel-wise features, which is more efficient than learning them jointly. </a:t>
            </a:r>
          </a:p>
          <a:p>
            <a:r>
              <a:rPr lang="en-US" dirty="0" smtClean="0"/>
              <a:t>More-complex versions of an Inception module are also possible, typically involving pooling operations, different spatial convolution sizes (for example, 5 × 5 instead of 3 × 3 on some branches), and branches without a spatial convolution (only a 1 × 1 convolution).</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433388" y="1143000"/>
            <a:ext cx="8277225"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1X1 convolution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You already know that convolutions extract spatial patches around every tile in an input tensor and apply the same transformation to each patch. </a:t>
            </a:r>
          </a:p>
          <a:p>
            <a:r>
              <a:rPr lang="en-US" dirty="0" smtClean="0"/>
              <a:t>An edge case is when the patches extracted consist of a single tile. </a:t>
            </a:r>
          </a:p>
          <a:p>
            <a:r>
              <a:rPr lang="en-US" dirty="0" smtClean="0"/>
              <a:t>The convolution operation then becomes equivalent to running each tile vector through a Dense layer: it will compute features that mix together information from the channels of the input tensor, but it won’t mix information across space (because it’s looking at one tile at a time).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2666999" y="457200"/>
            <a:ext cx="3999439"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Such 1 × 1 convolutions (also called </a:t>
            </a:r>
            <a:r>
              <a:rPr lang="en-US" dirty="0" err="1" smtClean="0"/>
              <a:t>pointwise</a:t>
            </a:r>
            <a:r>
              <a:rPr lang="en-US" dirty="0" smtClean="0"/>
              <a:t> convolutions) are featured in Inception modules, where they contribute to factoring out channel-wise feature learning and </a:t>
            </a:r>
            <a:r>
              <a:rPr lang="en-US" dirty="0" err="1" smtClean="0"/>
              <a:t>spacewise</a:t>
            </a:r>
            <a:r>
              <a:rPr lang="en-US" dirty="0" smtClean="0"/>
              <a:t> feature learning—a reasonable thing to do if you assume that each channel is highly </a:t>
            </a:r>
            <a:r>
              <a:rPr lang="en-US" dirty="0" err="1" smtClean="0"/>
              <a:t>autocorrelated</a:t>
            </a:r>
            <a:r>
              <a:rPr lang="en-US" dirty="0" smtClean="0"/>
              <a:t> across space, but different channels may not be highly correlated with each other.</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157163" y="885825"/>
            <a:ext cx="8829675" cy="5086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Xception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smtClean="0"/>
              <a:t>Xception</a:t>
            </a:r>
            <a:r>
              <a:rPr lang="en-US" dirty="0" smtClean="0"/>
              <a:t>, which stands for extreme inception, is a </a:t>
            </a:r>
            <a:r>
              <a:rPr lang="en-US" dirty="0" err="1" smtClean="0"/>
              <a:t>convnet</a:t>
            </a:r>
            <a:r>
              <a:rPr lang="en-US" dirty="0" smtClean="0"/>
              <a:t> architecture loosely inspired by Inception. </a:t>
            </a:r>
          </a:p>
          <a:p>
            <a:r>
              <a:rPr lang="en-US" dirty="0" smtClean="0"/>
              <a:t>It takes the idea of separating the learning of channel-wise and space-wise features to its logical extreme, and replaces Inception modules with </a:t>
            </a:r>
            <a:r>
              <a:rPr lang="en-US" dirty="0" err="1" smtClean="0"/>
              <a:t>depthwise</a:t>
            </a:r>
            <a:r>
              <a:rPr lang="en-US" dirty="0" smtClean="0"/>
              <a:t> separable convolutions consisting of a </a:t>
            </a:r>
            <a:r>
              <a:rPr lang="en-US" dirty="0" err="1" smtClean="0"/>
              <a:t>depthwise</a:t>
            </a:r>
            <a:r>
              <a:rPr lang="en-US" dirty="0" smtClean="0"/>
              <a:t> convolution (a spatial convolution where every input channel is handled separately) followed by a </a:t>
            </a:r>
            <a:r>
              <a:rPr lang="en-US" dirty="0" err="1" smtClean="0"/>
              <a:t>pointwise</a:t>
            </a:r>
            <a:r>
              <a:rPr lang="en-US" dirty="0" smtClean="0"/>
              <a:t> convolution (a 1 × 1 convolution)—effectively, an extreme form of an Inception module, where spatial features and channel-wise features are fully separated. </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err="1" smtClean="0"/>
              <a:t>Xception</a:t>
            </a:r>
            <a:r>
              <a:rPr lang="en-US" dirty="0" smtClean="0"/>
              <a:t> has roughly the same number of parameters as Inception V3, but it shows better runtime performance and higher accuracy on </a:t>
            </a:r>
            <a:r>
              <a:rPr lang="en-US" dirty="0" err="1" smtClean="0"/>
              <a:t>ImageNet</a:t>
            </a:r>
            <a:r>
              <a:rPr lang="en-US" dirty="0" smtClean="0"/>
              <a:t> as well as other large-scale datasets, due to a more efficient use of model parameters.</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Residual connections</a:t>
            </a:r>
            <a:endParaRPr lang="en-US" dirty="0"/>
          </a:p>
        </p:txBody>
      </p:sp>
      <p:sp>
        <p:nvSpPr>
          <p:cNvPr id="3" name="Content Placeholder 2"/>
          <p:cNvSpPr>
            <a:spLocks noGrp="1"/>
          </p:cNvSpPr>
          <p:nvPr>
            <p:ph idx="1"/>
          </p:nvPr>
        </p:nvSpPr>
        <p:spPr/>
        <p:txBody>
          <a:bodyPr>
            <a:noAutofit/>
          </a:bodyPr>
          <a:lstStyle/>
          <a:p>
            <a:r>
              <a:rPr lang="en-US" sz="2400" dirty="0" smtClean="0"/>
              <a:t>They tackle two common problems that plague any large-scale deep-learning model: vanishing gradients and representational bottlenecks. </a:t>
            </a:r>
          </a:p>
          <a:p>
            <a:r>
              <a:rPr lang="en-US" sz="2400" dirty="0" smtClean="0"/>
              <a:t>In general, adding residual connections to any model that has more than 10 layers is likely to be beneficial.</a:t>
            </a:r>
          </a:p>
          <a:p>
            <a:r>
              <a:rPr lang="en-US" sz="2400" dirty="0" smtClean="0"/>
              <a:t>A residual connection consists of making the output of an earlier layer available as input to a later layer, effectively creating a shortcut in a sequential network. Rather than being concatenated to the later activation, the earlier output is summed with the later activation, which assumes that both activations are the same size.</a:t>
            </a:r>
          </a:p>
          <a:p>
            <a:r>
              <a:rPr lang="en-US" sz="2400" dirty="0" smtClean="0"/>
              <a:t>If they’re different sizes, you can use a linear transformation to reshape the earlier activation into the target shape </a:t>
            </a:r>
            <a:endParaRPr lang="en-US" sz="24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804863" y="2443163"/>
            <a:ext cx="7534275" cy="1971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628650" y="2171700"/>
            <a:ext cx="7886700"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 weight sharing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One more important feature of the functional API is the ability to reuse a layer instance several times. When you call a layer instance twice, instead of instantiating a new layer for each call, you reuse the same weights with every call. </a:t>
            </a:r>
          </a:p>
          <a:p>
            <a:r>
              <a:rPr lang="en-US" dirty="0" smtClean="0"/>
              <a:t>This allows you to build models that have shared branches—several branches that all share the same knowledge and perform the same operations. </a:t>
            </a:r>
          </a:p>
          <a:p>
            <a:r>
              <a:rPr lang="en-US" dirty="0" smtClean="0"/>
              <a:t>That is, they share the same representations and learn these representations simultaneously for different sets of inputs.</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457200" y="1609725"/>
            <a:ext cx="8229600" cy="3638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as layers</a:t>
            </a:r>
            <a:endParaRPr lang="en-US" dirty="0"/>
          </a:p>
        </p:txBody>
      </p:sp>
      <p:sp>
        <p:nvSpPr>
          <p:cNvPr id="3" name="Content Placeholder 2"/>
          <p:cNvSpPr>
            <a:spLocks noGrp="1"/>
          </p:cNvSpPr>
          <p:nvPr>
            <p:ph idx="1"/>
          </p:nvPr>
        </p:nvSpPr>
        <p:spPr/>
        <p:txBody>
          <a:bodyPr/>
          <a:lstStyle/>
          <a:p>
            <a:r>
              <a:rPr lang="en-US" dirty="0" smtClean="0"/>
              <a:t>Importantly, in the functional API, models can be used as you’d use layers—effectively, you can think of a model as a “bigger layer.” </a:t>
            </a:r>
          </a:p>
          <a:p>
            <a:r>
              <a:rPr lang="en-US" dirty="0" smtClean="0"/>
              <a:t>This is true of both the Sequential and Model classes. This means you can call a model on an input tensor and retrieve an output tensor: </a:t>
            </a:r>
          </a:p>
          <a:p>
            <a:pPr lvl="1"/>
            <a:r>
              <a:rPr lang="en-US" dirty="0" smtClean="0"/>
              <a:t>y = model(x)</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Multimodal inputs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Some tasks, for instance, require multimodal inputs: they merge data coming from different input sources, processing each type of data using different kinds of neural layers</a:t>
            </a:r>
          </a:p>
          <a:p>
            <a:r>
              <a:rPr lang="en-US" dirty="0" smtClean="0"/>
              <a:t>Imagine a deep-learning model trying to predict the most likely market price of a second-hand piece of clothing, using the following inputs: user-provided metadata (such as the item’s brand, age, and so on), a user-provided text description, and a picture of the item. </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If the model has multiple input tensors and multiple output tensors, it should be called with a list of tensors: </a:t>
            </a:r>
          </a:p>
          <a:p>
            <a:pPr lvl="1"/>
            <a:r>
              <a:rPr lang="en-US" dirty="0" smtClean="0"/>
              <a:t>y1, y2 = model([x1, x2])</a:t>
            </a:r>
          </a:p>
          <a:p>
            <a:r>
              <a:rPr lang="en-US" dirty="0" smtClean="0"/>
              <a:t>When you call a model instance, you’re reusing the weights of the model—exactly like what happens when you call a layer instance. </a:t>
            </a:r>
          </a:p>
          <a:p>
            <a:r>
              <a:rPr lang="en-US" dirty="0" smtClean="0"/>
              <a:t>Calling an instance, whether it’s a layer instance or a model instance, will always reuse the existing learned representations of the instance—which is intuitive.</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One simple practical example of what you can build by reusing a model instance is a vision model that uses a dual camera as its input: two parallel cameras, a few centimeters (one inch) apart. </a:t>
            </a:r>
          </a:p>
          <a:p>
            <a:r>
              <a:rPr lang="en-US" dirty="0" smtClean="0"/>
              <a:t>Such a model can perceive depth, which can be useful in many applications. You shouldn’t need two independent models to extract visual features from the left camera and the right camera before merging the two feeds. </a:t>
            </a:r>
          </a:p>
          <a:p>
            <a:r>
              <a:rPr lang="en-US" dirty="0" smtClean="0"/>
              <a:t>Such low-level processing can be shared across the two inputs: that is, done via layers that use the same weights and thus share the same representations. </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481013" y="1624013"/>
            <a:ext cx="8181975" cy="3609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Inspecting and monitoring deep-learning models using </a:t>
            </a:r>
            <a:r>
              <a:rPr lang="en-US" sz="3200" dirty="0" err="1" smtClean="0"/>
              <a:t>Keras</a:t>
            </a:r>
            <a:r>
              <a:rPr lang="en-US" sz="3200" dirty="0" smtClean="0"/>
              <a:t> callbacks and </a:t>
            </a:r>
            <a:r>
              <a:rPr lang="en-US" sz="3200" dirty="0" err="1" smtClean="0"/>
              <a:t>TensorBoard</a:t>
            </a:r>
            <a:endParaRPr lang="en-US" sz="3200" dirty="0"/>
          </a:p>
        </p:txBody>
      </p:sp>
      <p:sp>
        <p:nvSpPr>
          <p:cNvPr id="3" name="Content Placeholder 2"/>
          <p:cNvSpPr>
            <a:spLocks noGrp="1"/>
          </p:cNvSpPr>
          <p:nvPr>
            <p:ph idx="1"/>
          </p:nvPr>
        </p:nvSpPr>
        <p:spPr/>
        <p:txBody>
          <a:bodyPr>
            <a:normAutofit lnSpcReduction="10000"/>
          </a:bodyPr>
          <a:lstStyle/>
          <a:p>
            <a:r>
              <a:rPr lang="en-US" dirty="0" smtClean="0"/>
              <a:t>In this section, we’ll review ways to gain greater access to and control over what goes on inside your model during training. </a:t>
            </a:r>
          </a:p>
          <a:p>
            <a:r>
              <a:rPr lang="en-US" dirty="0" smtClean="0"/>
              <a:t>Launching a training run on a large dataset for tens of epochs using model.fit() or </a:t>
            </a:r>
            <a:r>
              <a:rPr lang="en-US" dirty="0" err="1" smtClean="0"/>
              <a:t>model.fit_generator</a:t>
            </a:r>
            <a:r>
              <a:rPr lang="en-US" dirty="0" smtClean="0"/>
              <a:t>() can be a bit like launching a paper airplane: past the initial impulse, you don’t have any control over its trajectory or its landing spot. </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you want to avoid bad outcomes (and thus wasted paper airplanes), it’s smarter to use not a paper plane, but a drone that can sense its environment, send data back to its operator, and automatically make steering decisions based on its current state. </a:t>
            </a:r>
          </a:p>
          <a:p>
            <a:r>
              <a:rPr lang="en-US" dirty="0" smtClean="0"/>
              <a:t>The techniques we present here will transform the call to model.fit() from a paper airplane into a smart, autonomous drone that can </a:t>
            </a:r>
            <a:r>
              <a:rPr lang="en-US" dirty="0" err="1" smtClean="0"/>
              <a:t>selfintrospect</a:t>
            </a:r>
            <a:r>
              <a:rPr lang="en-US" dirty="0" smtClean="0"/>
              <a:t> and dynamically take action</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callbacks to act on a model during training</a:t>
            </a:r>
            <a:endParaRPr lang="en-US" dirty="0"/>
          </a:p>
        </p:txBody>
      </p:sp>
      <p:sp>
        <p:nvSpPr>
          <p:cNvPr id="3" name="Content Placeholder 2"/>
          <p:cNvSpPr>
            <a:spLocks noGrp="1"/>
          </p:cNvSpPr>
          <p:nvPr>
            <p:ph idx="1"/>
          </p:nvPr>
        </p:nvSpPr>
        <p:spPr/>
        <p:txBody>
          <a:bodyPr>
            <a:normAutofit/>
          </a:bodyPr>
          <a:lstStyle/>
          <a:p>
            <a:r>
              <a:rPr lang="en-US" dirty="0" smtClean="0"/>
              <a:t>When you’re training a model, there are many things you can’t predict from the start. </a:t>
            </a:r>
          </a:p>
          <a:p>
            <a:r>
              <a:rPr lang="en-US" dirty="0" smtClean="0"/>
              <a:t>In particular, you can’t tell how many epochs will be needed to get to an optimal validation loss. </a:t>
            </a:r>
          </a:p>
          <a:p>
            <a:r>
              <a:rPr lang="en-US" dirty="0" smtClean="0"/>
              <a:t>A much better way to handle this is to stop training when you measure that the validation loss in no longer improving. </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can be achieved using a </a:t>
            </a:r>
            <a:r>
              <a:rPr lang="en-US" dirty="0" err="1" smtClean="0"/>
              <a:t>Keras</a:t>
            </a:r>
            <a:r>
              <a:rPr lang="en-US" dirty="0" smtClean="0"/>
              <a:t> callback. A callback is an object (a class instance implementing specific methods) that is passed to the model in the call to fit and that is called by the model at various points during training. </a:t>
            </a:r>
          </a:p>
          <a:p>
            <a:r>
              <a:rPr lang="en-US" dirty="0" smtClean="0"/>
              <a:t>It has access to all the available data about the state of the model and its performance, and it can take action: interrupt training, save a model, load a different weight set, or otherwise alter the state of the model.</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Model </a:t>
            </a:r>
            <a:r>
              <a:rPr lang="en-US" dirty="0" err="1" smtClean="0"/>
              <a:t>checkpointing</a:t>
            </a:r>
            <a:r>
              <a:rPr lang="en-US" dirty="0" smtClean="0"/>
              <a:t>—Saving the current weights of the model at different points during training. </a:t>
            </a:r>
          </a:p>
          <a:p>
            <a:r>
              <a:rPr lang="en-US" dirty="0" smtClean="0"/>
              <a:t>Early stopping—Interrupting training when the validation loss is no longer improving (and of course, saving the best model obtained during training). </a:t>
            </a:r>
          </a:p>
          <a:p>
            <a:r>
              <a:rPr lang="en-US" dirty="0" smtClean="0"/>
              <a:t>Dynamically adjusting the value of certain parameters during training—Such as the learning rate of the optimizer. </a:t>
            </a:r>
          </a:p>
          <a:p>
            <a:r>
              <a:rPr lang="en-US" dirty="0" smtClean="0"/>
              <a:t>Logging training and validation metrics during training, or visualizing the representations learned by the model as they’re updated—The </a:t>
            </a:r>
            <a:r>
              <a:rPr lang="en-US" dirty="0" err="1" smtClean="0"/>
              <a:t>Keras</a:t>
            </a:r>
            <a:r>
              <a:rPr lang="en-US" dirty="0" smtClean="0"/>
              <a:t> progress bar that you’re familiar with is a callback!</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The </a:t>
            </a:r>
            <a:r>
              <a:rPr lang="en-US" dirty="0" err="1" smtClean="0"/>
              <a:t>keras.callbacks</a:t>
            </a:r>
            <a:r>
              <a:rPr lang="en-US" dirty="0" smtClean="0"/>
              <a:t> module includes a number of built-in callbacks (this is not an exhaustive list): </a:t>
            </a:r>
          </a:p>
          <a:p>
            <a:pPr lvl="1"/>
            <a:r>
              <a:rPr lang="en-US" dirty="0" err="1" smtClean="0"/>
              <a:t>keras.callbacks.ModelCheckpoint</a:t>
            </a:r>
            <a:r>
              <a:rPr lang="en-US" dirty="0" smtClean="0"/>
              <a:t> </a:t>
            </a:r>
          </a:p>
          <a:p>
            <a:pPr lvl="1"/>
            <a:r>
              <a:rPr lang="en-US" dirty="0" err="1" smtClean="0"/>
              <a:t>keras.callbacks.EarlyStopping</a:t>
            </a:r>
            <a:endParaRPr lang="en-US" dirty="0" smtClean="0"/>
          </a:p>
          <a:p>
            <a:pPr lvl="1"/>
            <a:r>
              <a:rPr lang="en-US" dirty="0" err="1" smtClean="0"/>
              <a:t>keras.callbacks.LearningRateScheduler</a:t>
            </a:r>
            <a:r>
              <a:rPr lang="en-US" dirty="0" smtClean="0"/>
              <a:t> </a:t>
            </a:r>
          </a:p>
          <a:p>
            <a:pPr lvl="1"/>
            <a:r>
              <a:rPr lang="en-US" dirty="0" err="1" smtClean="0"/>
              <a:t>keras.callbacks.ReduceLROnPlateau</a:t>
            </a:r>
            <a:r>
              <a:rPr lang="en-US" dirty="0" smtClean="0"/>
              <a:t> </a:t>
            </a:r>
          </a:p>
          <a:p>
            <a:pPr lvl="1"/>
            <a:r>
              <a:rPr lang="en-US" dirty="0" err="1" smtClean="0"/>
              <a:t>keras.callbacks.CSVLogger</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Model </a:t>
            </a:r>
            <a:r>
              <a:rPr lang="en-US" dirty="0" err="1" smtClean="0"/>
              <a:t>Chceckpoint</a:t>
            </a:r>
            <a:r>
              <a:rPr lang="en-US" dirty="0" smtClean="0"/>
              <a:t> and Early Stopping Callbacks</a:t>
            </a:r>
            <a:endParaRPr lang="en-US" dirty="0"/>
          </a:p>
        </p:txBody>
      </p:sp>
      <p:sp>
        <p:nvSpPr>
          <p:cNvPr id="3" name="Content Placeholder 2"/>
          <p:cNvSpPr>
            <a:spLocks noGrp="1"/>
          </p:cNvSpPr>
          <p:nvPr>
            <p:ph idx="1"/>
          </p:nvPr>
        </p:nvSpPr>
        <p:spPr/>
        <p:txBody>
          <a:bodyPr>
            <a:normAutofit/>
          </a:bodyPr>
          <a:lstStyle/>
          <a:p>
            <a:r>
              <a:rPr lang="en-US" dirty="0" smtClean="0"/>
              <a:t>You can use the </a:t>
            </a:r>
            <a:r>
              <a:rPr lang="en-US" dirty="0" err="1" smtClean="0"/>
              <a:t>EarlyStopping</a:t>
            </a:r>
            <a:r>
              <a:rPr lang="en-US" dirty="0" smtClean="0"/>
              <a:t> callback to interrupt training once a target metric being monitored has stopped improving for a fixed number of epochs. </a:t>
            </a:r>
          </a:p>
          <a:p>
            <a:r>
              <a:rPr lang="en-US" dirty="0" smtClean="0"/>
              <a:t>For instance, this callback allows you to interrupt training as soon as you start </a:t>
            </a:r>
            <a:r>
              <a:rPr lang="en-US" dirty="0" err="1" smtClean="0"/>
              <a:t>overfitting</a:t>
            </a:r>
            <a:r>
              <a:rPr lang="en-US" dirty="0" smtClean="0"/>
              <a:t>, thus avoiding having to retrain your model for a smaller number of epochs.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If you had only the metadata available, you could one-hot encode it and use a densely connected network to predict the price. </a:t>
            </a:r>
          </a:p>
          <a:p>
            <a:r>
              <a:rPr lang="en-US" dirty="0" smtClean="0"/>
              <a:t>If you had only the text description available, you could use an RNN or a 1D </a:t>
            </a:r>
            <a:r>
              <a:rPr lang="en-US" dirty="0" err="1" smtClean="0"/>
              <a:t>convnet</a:t>
            </a:r>
            <a:r>
              <a:rPr lang="en-US" dirty="0" smtClean="0"/>
              <a:t>. </a:t>
            </a:r>
          </a:p>
          <a:p>
            <a:r>
              <a:rPr lang="en-US" dirty="0" smtClean="0"/>
              <a:t>If you had only the picture, you could use a 2D </a:t>
            </a:r>
            <a:r>
              <a:rPr lang="en-US" dirty="0" err="1" smtClean="0"/>
              <a:t>convnet</a:t>
            </a:r>
            <a:r>
              <a:rPr lang="en-US" dirty="0" smtClean="0"/>
              <a:t>. But how can you use all three at the same time?</a:t>
            </a:r>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This callback is typically used in combination with </a:t>
            </a:r>
            <a:r>
              <a:rPr lang="en-US" dirty="0" err="1" smtClean="0"/>
              <a:t>ModelCheckpoint</a:t>
            </a:r>
            <a:r>
              <a:rPr lang="en-US" dirty="0" smtClean="0"/>
              <a:t>, which lets you continually save the model during training (and, optionally, save only the current best model so far: the version of the model that achieved the best performance at the end of an epoch):</a:t>
            </a:r>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185738" y="833438"/>
            <a:ext cx="8772525" cy="5191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Reduce LR on Plateau </a:t>
            </a:r>
            <a:r>
              <a:rPr lang="en-US" dirty="0" err="1" smtClean="0"/>
              <a:t>CallBack</a:t>
            </a:r>
            <a:endParaRPr lang="en-US" dirty="0"/>
          </a:p>
        </p:txBody>
      </p:sp>
      <p:sp>
        <p:nvSpPr>
          <p:cNvPr id="3" name="Content Placeholder 2"/>
          <p:cNvSpPr>
            <a:spLocks noGrp="1"/>
          </p:cNvSpPr>
          <p:nvPr>
            <p:ph idx="1"/>
          </p:nvPr>
        </p:nvSpPr>
        <p:spPr/>
        <p:txBody>
          <a:bodyPr/>
          <a:lstStyle/>
          <a:p>
            <a:r>
              <a:rPr lang="en-US" dirty="0" smtClean="0"/>
              <a:t>You can use this callback to reduce the learning rate when the validation loss has stopped improving. </a:t>
            </a:r>
          </a:p>
          <a:p>
            <a:r>
              <a:rPr lang="en-US" dirty="0" smtClean="0"/>
              <a:t>Reducing or increasing the learning rate in case of a loss plateau </a:t>
            </a:r>
            <a:r>
              <a:rPr lang="en-US" smtClean="0"/>
              <a:t>is </a:t>
            </a:r>
            <a:r>
              <a:rPr lang="en-US" smtClean="0"/>
              <a:t>an </a:t>
            </a:r>
            <a:r>
              <a:rPr lang="en-US" dirty="0" smtClean="0"/>
              <a:t>effective strategy to get out of local minima during training.</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srcRect/>
          <a:stretch>
            <a:fillRect/>
          </a:stretch>
        </p:blipFill>
        <p:spPr bwMode="auto">
          <a:xfrm>
            <a:off x="766763" y="1847850"/>
            <a:ext cx="7610475" cy="3162300"/>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your own callback</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If you need to take a specific action during training that isn’t covered by one of the built-in callbacks, you can write your own callback. </a:t>
            </a:r>
          </a:p>
          <a:p>
            <a:r>
              <a:rPr lang="en-US" dirty="0" smtClean="0"/>
              <a:t>Callbacks are implemented by </a:t>
            </a:r>
            <a:r>
              <a:rPr lang="en-US" dirty="0" err="1" smtClean="0"/>
              <a:t>subclassing</a:t>
            </a:r>
            <a:r>
              <a:rPr lang="en-US" dirty="0" smtClean="0"/>
              <a:t> the class </a:t>
            </a:r>
            <a:r>
              <a:rPr lang="en-US" dirty="0" err="1" smtClean="0"/>
              <a:t>keras.callbacks.Callback</a:t>
            </a:r>
            <a:r>
              <a:rPr lang="en-US" dirty="0" smtClean="0"/>
              <a:t>. </a:t>
            </a:r>
          </a:p>
          <a:p>
            <a:r>
              <a:rPr lang="en-US" dirty="0" smtClean="0"/>
              <a:t>You can then implement any number of the following transparently named methods, which are called at various points during training: </a:t>
            </a:r>
          </a:p>
          <a:p>
            <a:pPr lvl="1"/>
            <a:r>
              <a:rPr lang="en-US" dirty="0" err="1" smtClean="0"/>
              <a:t>on_epoch_begin</a:t>
            </a:r>
            <a:r>
              <a:rPr lang="en-US" dirty="0" smtClean="0"/>
              <a:t> </a:t>
            </a:r>
          </a:p>
          <a:p>
            <a:pPr lvl="1"/>
            <a:r>
              <a:rPr lang="en-US" dirty="0" err="1" smtClean="0"/>
              <a:t>on_epoch_end</a:t>
            </a:r>
            <a:r>
              <a:rPr lang="en-US" dirty="0" smtClean="0"/>
              <a:t> </a:t>
            </a:r>
          </a:p>
          <a:p>
            <a:pPr lvl="1"/>
            <a:r>
              <a:rPr lang="en-US" dirty="0" err="1" smtClean="0"/>
              <a:t>on_batch_begin</a:t>
            </a:r>
            <a:r>
              <a:rPr lang="en-US" dirty="0" smtClean="0"/>
              <a:t> </a:t>
            </a:r>
          </a:p>
          <a:p>
            <a:pPr lvl="1"/>
            <a:r>
              <a:rPr lang="en-US" dirty="0" err="1" smtClean="0"/>
              <a:t>on_batch_end</a:t>
            </a:r>
            <a:r>
              <a:rPr lang="en-US" dirty="0" smtClean="0"/>
              <a:t> </a:t>
            </a:r>
          </a:p>
          <a:p>
            <a:pPr lvl="1"/>
            <a:r>
              <a:rPr lang="en-US" dirty="0" err="1" smtClean="0"/>
              <a:t>on_train_begin</a:t>
            </a:r>
            <a:r>
              <a:rPr lang="en-US" dirty="0" smtClean="0"/>
              <a:t> </a:t>
            </a:r>
          </a:p>
          <a:p>
            <a:pPr lvl="1"/>
            <a:r>
              <a:rPr lang="en-US" dirty="0" err="1" smtClean="0"/>
              <a:t>on_train_end</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These methods all are called with a logs argument, which is a dictionary containing information about the previous batch, epoch, or training run: training and validation metrics, and so on. </a:t>
            </a:r>
          </a:p>
          <a:p>
            <a:r>
              <a:rPr lang="en-US" dirty="0" smtClean="0"/>
              <a:t>Additionally, the callback has access to the following attributes: </a:t>
            </a:r>
          </a:p>
          <a:p>
            <a:pPr lvl="1"/>
            <a:r>
              <a:rPr lang="en-US" dirty="0" err="1" smtClean="0"/>
              <a:t>self.model</a:t>
            </a:r>
            <a:r>
              <a:rPr lang="en-US" dirty="0" smtClean="0"/>
              <a:t>—The model instance from which the callback is being called </a:t>
            </a:r>
          </a:p>
          <a:p>
            <a:pPr lvl="1"/>
            <a:r>
              <a:rPr lang="en-US" dirty="0" err="1" smtClean="0"/>
              <a:t>self.validation_data</a:t>
            </a:r>
            <a:r>
              <a:rPr lang="en-US" dirty="0" smtClean="0"/>
              <a:t>—The value of what was passed to fit as validation data</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a:blip r:embed="rId2"/>
          <a:srcRect/>
          <a:stretch>
            <a:fillRect/>
          </a:stretch>
        </p:blipFill>
        <p:spPr bwMode="auto">
          <a:xfrm>
            <a:off x="228600" y="304800"/>
            <a:ext cx="8334375" cy="315277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0" y="3962400"/>
            <a:ext cx="7753350" cy="2019300"/>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TensorBoard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do good research or develop good models, you need rich, frequent feedback about what’s going on inside your models during your experiments. </a:t>
            </a:r>
          </a:p>
          <a:p>
            <a:r>
              <a:rPr lang="en-US" dirty="0" err="1" smtClean="0"/>
              <a:t>TensorBoard</a:t>
            </a:r>
            <a:r>
              <a:rPr lang="en-US" dirty="0" smtClean="0"/>
              <a:t>, a browser-based visualization tool that comes packaged with </a:t>
            </a:r>
            <a:r>
              <a:rPr lang="en-US" dirty="0" err="1" smtClean="0"/>
              <a:t>TensorFlow</a:t>
            </a:r>
            <a:r>
              <a:rPr lang="en-US" dirty="0" smtClean="0"/>
              <a:t>. </a:t>
            </a:r>
          </a:p>
          <a:p>
            <a:r>
              <a:rPr lang="en-US" dirty="0" smtClean="0"/>
              <a:t>The key purpose of </a:t>
            </a:r>
            <a:r>
              <a:rPr lang="en-US" dirty="0" err="1" smtClean="0"/>
              <a:t>TensorBoard</a:t>
            </a:r>
            <a:r>
              <a:rPr lang="en-US" dirty="0" smtClean="0"/>
              <a:t> is to help you visually monitor everything that goes on inside your model during training. </a:t>
            </a:r>
          </a:p>
          <a:p>
            <a:r>
              <a:rPr lang="en-US" dirty="0" smtClean="0"/>
              <a:t>If you’re monitoring more information than just the model’s final loss, you can develop a clearer vision of what the model does and doesn’t do, and you can make progress more quickly</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a:t>
            </a:r>
            <a:r>
              <a:rPr lang="en-US" dirty="0" err="1" smtClean="0"/>
              <a:t>Tensorboard</a:t>
            </a:r>
            <a:endParaRPr lang="en-US" dirty="0"/>
          </a:p>
        </p:txBody>
      </p:sp>
      <p:sp>
        <p:nvSpPr>
          <p:cNvPr id="3" name="Content Placeholder 2"/>
          <p:cNvSpPr>
            <a:spLocks noGrp="1"/>
          </p:cNvSpPr>
          <p:nvPr>
            <p:ph idx="1"/>
          </p:nvPr>
        </p:nvSpPr>
        <p:spPr/>
        <p:txBody>
          <a:bodyPr/>
          <a:lstStyle/>
          <a:p>
            <a:r>
              <a:rPr lang="en-US" dirty="0" smtClean="0"/>
              <a:t>Visually monitoring metrics during training </a:t>
            </a:r>
          </a:p>
          <a:p>
            <a:r>
              <a:rPr lang="en-US" dirty="0" smtClean="0"/>
              <a:t>Visualizing your model architecture </a:t>
            </a:r>
          </a:p>
          <a:p>
            <a:r>
              <a:rPr lang="en-US" dirty="0" smtClean="0"/>
              <a:t>Visualizing histograms of activations and gradients </a:t>
            </a:r>
          </a:p>
          <a:p>
            <a:r>
              <a:rPr lang="en-US" dirty="0" smtClean="0"/>
              <a:t>Exploring embeddings in 3D</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404813" y="461963"/>
            <a:ext cx="8334375" cy="59340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A naive approach would be to train three separate models and then do a weighted average of their predictions. </a:t>
            </a:r>
          </a:p>
          <a:p>
            <a:r>
              <a:rPr lang="en-US" dirty="0" smtClean="0"/>
              <a:t>But this may be suboptimal</a:t>
            </a:r>
          </a:p>
          <a:p>
            <a:r>
              <a:rPr lang="en-US" dirty="0" smtClean="0"/>
              <a:t>A better way is to jointly learn a more accurate model of the data by using a model that can see all available input modalities simultaneously: a model with three input branches</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371475" y="1800225"/>
            <a:ext cx="8401050" cy="3257550"/>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At this point, you can launch the </a:t>
            </a:r>
            <a:r>
              <a:rPr lang="en-US" dirty="0" err="1" smtClean="0"/>
              <a:t>TensorBoard</a:t>
            </a:r>
            <a:r>
              <a:rPr lang="en-US" dirty="0" smtClean="0"/>
              <a:t> server from the command line, instructing it to read the logs the callback is currently writing. </a:t>
            </a:r>
          </a:p>
          <a:p>
            <a:r>
              <a:rPr lang="en-US" dirty="0" smtClean="0"/>
              <a:t>The </a:t>
            </a:r>
            <a:r>
              <a:rPr lang="en-US" dirty="0" err="1" smtClean="0"/>
              <a:t>tensorboard</a:t>
            </a:r>
            <a:r>
              <a:rPr lang="en-US" dirty="0" smtClean="0"/>
              <a:t> utility should have been automatically installed on your machine the moment you installed </a:t>
            </a:r>
            <a:r>
              <a:rPr lang="en-US" dirty="0" err="1" smtClean="0"/>
              <a:t>TensorFlow</a:t>
            </a:r>
            <a:r>
              <a:rPr lang="en-US" dirty="0" smtClean="0"/>
              <a:t> (for example, via pip): </a:t>
            </a:r>
          </a:p>
          <a:p>
            <a:pPr>
              <a:buNone/>
            </a:pPr>
            <a:r>
              <a:rPr lang="en-US" dirty="0" smtClean="0"/>
              <a:t>		$ </a:t>
            </a:r>
            <a:r>
              <a:rPr lang="en-US" dirty="0" err="1" smtClean="0"/>
              <a:t>tensorboard</a:t>
            </a:r>
            <a:r>
              <a:rPr lang="en-US" dirty="0" smtClean="0"/>
              <a:t> --</a:t>
            </a:r>
            <a:r>
              <a:rPr lang="en-US" dirty="0" err="1" smtClean="0"/>
              <a:t>logdir</a:t>
            </a:r>
            <a:r>
              <a:rPr lang="en-US" dirty="0" smtClean="0"/>
              <a:t>=</a:t>
            </a:r>
            <a:r>
              <a:rPr lang="en-US" dirty="0" err="1" smtClean="0"/>
              <a:t>my_log_dir</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You can then browse to http://localhost:6006 and look at your model training</a:t>
            </a:r>
          </a:p>
          <a:p>
            <a:r>
              <a:rPr lang="en-US" dirty="0" smtClean="0"/>
              <a:t>In addition to live graphs of the training and validation metrics, you get access to the Histograms tab, where you can find pretty visualizations of histograms of activation values taken by your layers </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Embeddings tab gives you a way to inspect the embedding locations and spatial relationships of the 10,000 words in the input vocabulary, as learned by the initial Embedding layer. </a:t>
            </a:r>
          </a:p>
          <a:p>
            <a:r>
              <a:rPr lang="en-US" dirty="0" smtClean="0"/>
              <a:t>Because the embedding space is 128-dimensional, </a:t>
            </a:r>
            <a:r>
              <a:rPr lang="en-US" dirty="0" err="1" smtClean="0"/>
              <a:t>TensorBoard</a:t>
            </a:r>
            <a:r>
              <a:rPr lang="en-US" dirty="0" smtClean="0"/>
              <a:t> automatically reduces it to 2D or 3D using a dimensionality-reduction algorithm of your choice: either principal component analysis (PCA) or t-distributed stochastic neighbor embedding (t-SNE).</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Normalization</a:t>
            </a:r>
            <a:endParaRPr lang="en-US" dirty="0"/>
          </a:p>
        </p:txBody>
      </p:sp>
      <p:sp>
        <p:nvSpPr>
          <p:cNvPr id="3" name="Content Placeholder 2"/>
          <p:cNvSpPr>
            <a:spLocks noGrp="1"/>
          </p:cNvSpPr>
          <p:nvPr>
            <p:ph idx="1"/>
          </p:nvPr>
        </p:nvSpPr>
        <p:spPr/>
        <p:txBody>
          <a:bodyPr>
            <a:normAutofit lnSpcReduction="10000"/>
          </a:bodyPr>
          <a:lstStyle/>
          <a:p>
            <a:r>
              <a:rPr lang="en-US" dirty="0" smtClean="0"/>
              <a:t>Previous examples normalized data before feeding it into models. </a:t>
            </a:r>
          </a:p>
          <a:p>
            <a:r>
              <a:rPr lang="en-US" dirty="0" smtClean="0"/>
              <a:t>But data normalization should be a concern after every transformation operated by the network: even if the data entering a Dense or Conv2D network has a 0 mean and unit variance, there’s no reason to expect a priori that this will be the case for the data coming out.</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Batch normalization is a type of layer (</a:t>
            </a:r>
            <a:r>
              <a:rPr lang="en-US" dirty="0" err="1" smtClean="0"/>
              <a:t>BatchNormalization</a:t>
            </a:r>
            <a:r>
              <a:rPr lang="en-US" dirty="0" smtClean="0"/>
              <a:t> in </a:t>
            </a:r>
            <a:r>
              <a:rPr lang="en-US" dirty="0" err="1" smtClean="0"/>
              <a:t>Keras</a:t>
            </a:r>
            <a:r>
              <a:rPr lang="en-US" dirty="0" smtClean="0"/>
              <a:t>) introduced in 2015 by </a:t>
            </a:r>
            <a:r>
              <a:rPr lang="en-US" dirty="0" err="1" smtClean="0"/>
              <a:t>Ioffe</a:t>
            </a:r>
            <a:r>
              <a:rPr lang="en-US" dirty="0" smtClean="0"/>
              <a:t> and </a:t>
            </a:r>
            <a:r>
              <a:rPr lang="en-US" dirty="0" err="1" smtClean="0"/>
              <a:t>Szegedy</a:t>
            </a:r>
            <a:r>
              <a:rPr lang="en-US" dirty="0" smtClean="0"/>
              <a:t>; it can adaptively normalize data even as the mean and variance change over time during training. </a:t>
            </a:r>
          </a:p>
          <a:p>
            <a:r>
              <a:rPr lang="en-US" dirty="0" smtClean="0"/>
              <a:t>It works by internally maintaining an exponential moving average of the batch-wise mean and variance of the data seen during training. </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main effect of batch normalization is that it helps with gradient propagation—much like residual connections—and thus allows for deeper networks. </a:t>
            </a:r>
          </a:p>
          <a:p>
            <a:r>
              <a:rPr lang="en-US" dirty="0" smtClean="0"/>
              <a:t>Some very deep networks can only be trained if they include multiple </a:t>
            </a:r>
            <a:r>
              <a:rPr lang="en-US" dirty="0" err="1" smtClean="0"/>
              <a:t>BatchNormalization</a:t>
            </a:r>
            <a:r>
              <a:rPr lang="en-US" dirty="0" smtClean="0"/>
              <a:t> layers. </a:t>
            </a:r>
          </a:p>
          <a:p>
            <a:r>
              <a:rPr lang="en-US" dirty="0" smtClean="0"/>
              <a:t>For instance, </a:t>
            </a:r>
            <a:r>
              <a:rPr lang="en-US" dirty="0" err="1" smtClean="0"/>
              <a:t>BatchNormalization</a:t>
            </a:r>
            <a:r>
              <a:rPr lang="en-US" dirty="0" smtClean="0"/>
              <a:t> is used liberally in many of the advanced </a:t>
            </a:r>
            <a:r>
              <a:rPr lang="en-US" dirty="0" err="1" smtClean="0"/>
              <a:t>convnet</a:t>
            </a:r>
            <a:r>
              <a:rPr lang="en-US" dirty="0" smtClean="0"/>
              <a:t> architectures that come packaged with </a:t>
            </a:r>
            <a:r>
              <a:rPr lang="en-US" dirty="0" err="1" smtClean="0"/>
              <a:t>Keras</a:t>
            </a:r>
            <a:r>
              <a:rPr lang="en-US" dirty="0" smtClean="0"/>
              <a:t>, such as ResNet50, Inception V3, and </a:t>
            </a:r>
            <a:r>
              <a:rPr lang="en-US" dirty="0" err="1" smtClean="0"/>
              <a:t>Xception</a:t>
            </a:r>
            <a:r>
              <a:rPr lang="en-US" dirty="0" smtClean="0"/>
              <a:t>.</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466725" y="1981201"/>
            <a:ext cx="8210550" cy="2286000"/>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renormalization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recent improvement over regular batch normalization is batch renormalization, introduced by </a:t>
            </a:r>
            <a:r>
              <a:rPr lang="en-US" dirty="0" err="1" smtClean="0"/>
              <a:t>Ioffe</a:t>
            </a:r>
            <a:r>
              <a:rPr lang="en-US" dirty="0" smtClean="0"/>
              <a:t> in 2017</a:t>
            </a:r>
          </a:p>
          <a:p>
            <a:r>
              <a:rPr lang="en-US" dirty="0" smtClean="0"/>
              <a:t>It offers clears benefits over batch normalization, at no apparent cost. </a:t>
            </a:r>
          </a:p>
          <a:p>
            <a:r>
              <a:rPr lang="en-US" dirty="0" smtClean="0"/>
              <a:t>Even more recently, </a:t>
            </a:r>
            <a:r>
              <a:rPr lang="en-US" dirty="0" err="1" smtClean="0"/>
              <a:t>Klambauer</a:t>
            </a:r>
            <a:r>
              <a:rPr lang="en-US" dirty="0" smtClean="0"/>
              <a:t> et al. introduced self-normalizing neural networks, b which manage to keep data normalized after going through any Dense layer by using a specific activation function (</a:t>
            </a:r>
            <a:r>
              <a:rPr lang="en-US" dirty="0" err="1" smtClean="0"/>
              <a:t>selu</a:t>
            </a:r>
            <a:r>
              <a:rPr lang="en-US" dirty="0" smtClean="0"/>
              <a:t>) and a specific </a:t>
            </a:r>
            <a:r>
              <a:rPr lang="en-US" dirty="0" err="1" smtClean="0"/>
              <a:t>initializer</a:t>
            </a:r>
            <a:r>
              <a:rPr lang="en-US" dirty="0" smtClean="0"/>
              <a:t> (</a:t>
            </a:r>
            <a:r>
              <a:rPr lang="en-US" dirty="0" err="1" smtClean="0"/>
              <a:t>lecun_normal</a:t>
            </a:r>
            <a:r>
              <a:rPr lang="en-US" dirty="0" smtClean="0"/>
              <a:t>). </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This scheme, although highly interesting, is limited to densely connected networks for now, and its usefulness hasn’t yet been broadly replicated</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609600" y="1524000"/>
            <a:ext cx="8427146"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Depthwise</a:t>
            </a:r>
            <a:r>
              <a:rPr lang="en-US" dirty="0" smtClean="0"/>
              <a:t> Separable Convolution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There’s a layer you can use as a drop-in replacement for Conv2D that will make your model lighter (fewer trainable weight parameters) and faster (fewer floating-point operations) and cause it to perform a few percentage points better on its task? </a:t>
            </a:r>
          </a:p>
          <a:p>
            <a:r>
              <a:rPr lang="en-US" dirty="0" smtClean="0"/>
              <a:t>That is precisely what the </a:t>
            </a:r>
            <a:r>
              <a:rPr lang="en-US" dirty="0" err="1" smtClean="0"/>
              <a:t>depthwise</a:t>
            </a:r>
            <a:r>
              <a:rPr lang="en-US" dirty="0" smtClean="0"/>
              <a:t> separable convolution layer does (SeparableConv2D)</a:t>
            </a:r>
          </a:p>
          <a:p>
            <a:r>
              <a:rPr lang="en-US" dirty="0" smtClean="0"/>
              <a:t>This layer performs a spatial convolution on each channel of its input, independently, before mixing output channels via a </a:t>
            </a:r>
            <a:r>
              <a:rPr lang="en-US" dirty="0" err="1" smtClean="0"/>
              <a:t>pointwise</a:t>
            </a:r>
            <a:r>
              <a:rPr lang="en-US" dirty="0" smtClean="0"/>
              <a:t> convolution (a 1 × 1 convolution)</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This is equivalent to separating the learning of spatial features and the learning of channel-wise features, which makes a lot of sense if you assume that spatial locations in the input are highly correlated, but different channels are fairly independent. </a:t>
            </a:r>
          </a:p>
          <a:p>
            <a:r>
              <a:rPr lang="en-US" dirty="0" smtClean="0"/>
              <a:t>It requires significantly fewer parameters and involves fewer computations, thus resulting in smaller, speedier models. </a:t>
            </a:r>
          </a:p>
          <a:p>
            <a:r>
              <a:rPr lang="en-US" dirty="0" smtClean="0"/>
              <a:t>And because it’s a more </a:t>
            </a:r>
            <a:r>
              <a:rPr lang="en-US" dirty="0" err="1" smtClean="0"/>
              <a:t>representationally</a:t>
            </a:r>
            <a:r>
              <a:rPr lang="en-US" dirty="0" smtClean="0"/>
              <a:t> efficient way to perform convolution, it tends to learn better representations using less data, resulting in better-performing models.</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604838" y="762000"/>
            <a:ext cx="7934325" cy="4953000"/>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These advantages become especially important when you’re training small models from scratch on limited data. </a:t>
            </a:r>
          </a:p>
          <a:p>
            <a:r>
              <a:rPr lang="en-US" dirty="0" smtClean="0"/>
              <a:t>For instance, here’s how you can build a lightweight, </a:t>
            </a:r>
            <a:r>
              <a:rPr lang="en-US" dirty="0" err="1" smtClean="0"/>
              <a:t>depthwise</a:t>
            </a:r>
            <a:r>
              <a:rPr lang="en-US" dirty="0" smtClean="0"/>
              <a:t> separable </a:t>
            </a:r>
            <a:r>
              <a:rPr lang="en-US" dirty="0" err="1" smtClean="0"/>
              <a:t>convnet</a:t>
            </a:r>
            <a:r>
              <a:rPr lang="en-US" dirty="0" smtClean="0"/>
              <a:t> for an image-classification task (</a:t>
            </a:r>
            <a:r>
              <a:rPr lang="en-US" dirty="0" err="1" smtClean="0"/>
              <a:t>softmax</a:t>
            </a:r>
            <a:r>
              <a:rPr lang="en-US" dirty="0" smtClean="0"/>
              <a:t> categorical classification) on a small dataset:</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566738" y="681038"/>
            <a:ext cx="8010525" cy="5495925"/>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Hyperparameter</a:t>
            </a:r>
            <a:r>
              <a:rPr lang="en-US" dirty="0" smtClean="0"/>
              <a:t> optimization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When building a deep-learning model, you have to make many seemingly arbitrary decisions: How many layers should you stack? How many units or filters should go in each layer? Should you use </a:t>
            </a:r>
            <a:r>
              <a:rPr lang="en-US" dirty="0" err="1" smtClean="0"/>
              <a:t>relu</a:t>
            </a:r>
            <a:r>
              <a:rPr lang="en-US" dirty="0" smtClean="0"/>
              <a:t> as activation, or a different function? Should you use </a:t>
            </a:r>
            <a:r>
              <a:rPr lang="en-US" dirty="0" err="1" smtClean="0"/>
              <a:t>BatchNormalization</a:t>
            </a:r>
            <a:r>
              <a:rPr lang="en-US" dirty="0" smtClean="0"/>
              <a:t> after a given layer? How much dropout should you use? And so on. </a:t>
            </a:r>
          </a:p>
          <a:p>
            <a:r>
              <a:rPr lang="en-US" dirty="0" smtClean="0"/>
              <a:t>These architecture-level parameters are called </a:t>
            </a:r>
            <a:r>
              <a:rPr lang="en-US" dirty="0" err="1" smtClean="0"/>
              <a:t>hyperparameters</a:t>
            </a:r>
            <a:r>
              <a:rPr lang="en-US" dirty="0" smtClean="0"/>
              <a:t> to distinguish them from the parameters of a model, which are trained via </a:t>
            </a:r>
            <a:r>
              <a:rPr lang="en-US" dirty="0" err="1" smtClean="0"/>
              <a:t>backpropagation</a:t>
            </a:r>
            <a:r>
              <a:rPr lang="en-US" dirty="0" smtClean="0"/>
              <a:t>.</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In practice, experienced machine-learning engineers and researchers build intuition over time as to what works and what doesn’t when it comes to these choices— they develop </a:t>
            </a:r>
            <a:r>
              <a:rPr lang="en-US" dirty="0" err="1" smtClean="0"/>
              <a:t>hyperparameter</a:t>
            </a:r>
            <a:r>
              <a:rPr lang="en-US" dirty="0" smtClean="0"/>
              <a:t>-tuning skills. </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 of optimizing </a:t>
            </a:r>
            <a:r>
              <a:rPr lang="en-US" dirty="0" err="1" smtClean="0"/>
              <a:t>hyperparameters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AutoNum type="arabicPeriod"/>
            </a:pPr>
            <a:r>
              <a:rPr lang="en-US" dirty="0" smtClean="0"/>
              <a:t>Choose a set of </a:t>
            </a:r>
            <a:r>
              <a:rPr lang="en-US" dirty="0" err="1" smtClean="0"/>
              <a:t>hyperparameters</a:t>
            </a:r>
            <a:r>
              <a:rPr lang="en-US" dirty="0" smtClean="0"/>
              <a:t> (automatically). </a:t>
            </a:r>
          </a:p>
          <a:p>
            <a:pPr marL="514350" indent="-514350">
              <a:buAutoNum type="arabicPeriod"/>
            </a:pPr>
            <a:r>
              <a:rPr lang="en-US" dirty="0" smtClean="0"/>
              <a:t>Build the corresponding model. </a:t>
            </a:r>
          </a:p>
          <a:p>
            <a:pPr marL="514350" indent="-514350">
              <a:buAutoNum type="arabicPeriod"/>
            </a:pPr>
            <a:r>
              <a:rPr lang="en-US" dirty="0" smtClean="0"/>
              <a:t>Fit it to your training data, and measure the final performance on the validation data. </a:t>
            </a:r>
          </a:p>
          <a:p>
            <a:pPr marL="514350" indent="-514350">
              <a:buAutoNum type="arabicPeriod"/>
            </a:pPr>
            <a:r>
              <a:rPr lang="en-US" dirty="0" smtClean="0"/>
              <a:t>Choose the next set of </a:t>
            </a:r>
            <a:r>
              <a:rPr lang="en-US" dirty="0" err="1" smtClean="0"/>
              <a:t>hyperparameters</a:t>
            </a:r>
            <a:r>
              <a:rPr lang="en-US" dirty="0" smtClean="0"/>
              <a:t> to try (automatically). </a:t>
            </a:r>
          </a:p>
          <a:p>
            <a:pPr marL="514350" indent="-514350">
              <a:buAutoNum type="arabicPeriod"/>
            </a:pPr>
            <a:r>
              <a:rPr lang="en-US" dirty="0" smtClean="0"/>
              <a:t>Repeat. </a:t>
            </a:r>
          </a:p>
          <a:p>
            <a:pPr marL="514350" indent="-514350">
              <a:buAutoNum type="arabicPeriod"/>
            </a:pPr>
            <a:r>
              <a:rPr lang="en-US" dirty="0" smtClean="0"/>
              <a:t>Eventually, measure performance on your test data.</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Because these challenges are difficult and the field is still young, we currently only have access to very limited tools to optimize models. </a:t>
            </a:r>
          </a:p>
          <a:p>
            <a:r>
              <a:rPr lang="en-US" dirty="0" smtClean="0"/>
              <a:t>Often, it turns out that random search (choosing </a:t>
            </a:r>
            <a:r>
              <a:rPr lang="en-US" dirty="0" err="1" smtClean="0"/>
              <a:t>hyperparameters</a:t>
            </a:r>
            <a:r>
              <a:rPr lang="en-US" dirty="0" smtClean="0"/>
              <a:t> to evaluate at random, repeatedly) is the best solution, despite being the most naive one.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But one tool I have found reliably better than random search is </a:t>
            </a:r>
            <a:r>
              <a:rPr lang="en-US" dirty="0" err="1" smtClean="0"/>
              <a:t>Hyperopt</a:t>
            </a:r>
            <a:r>
              <a:rPr lang="en-US" dirty="0" smtClean="0"/>
              <a:t> (https://github.com/hyperopt/hyperopt), a Python library for </a:t>
            </a:r>
            <a:r>
              <a:rPr lang="en-US" dirty="0" err="1" smtClean="0"/>
              <a:t>hyperparameter</a:t>
            </a:r>
            <a:r>
              <a:rPr lang="en-US" dirty="0" smtClean="0"/>
              <a:t> optimization that internally uses trees of </a:t>
            </a:r>
            <a:r>
              <a:rPr lang="en-US" dirty="0" err="1" smtClean="0"/>
              <a:t>Parzen</a:t>
            </a:r>
            <a:r>
              <a:rPr lang="en-US" dirty="0" smtClean="0"/>
              <a:t> estimators to predict sets of </a:t>
            </a:r>
            <a:r>
              <a:rPr lang="en-US" dirty="0" err="1" smtClean="0"/>
              <a:t>hyperparameters</a:t>
            </a:r>
            <a:r>
              <a:rPr lang="en-US" dirty="0" smtClean="0"/>
              <a:t> that are likely to work well. </a:t>
            </a:r>
          </a:p>
          <a:p>
            <a:r>
              <a:rPr lang="en-US" dirty="0" smtClean="0"/>
              <a:t>Another library called </a:t>
            </a:r>
            <a:r>
              <a:rPr lang="en-US" dirty="0" err="1" smtClean="0"/>
              <a:t>Hyperas</a:t>
            </a:r>
            <a:r>
              <a:rPr lang="en-US" dirty="0" smtClean="0"/>
              <a:t> (https://github.com/maxpumperla/hyperas) integrates </a:t>
            </a:r>
            <a:r>
              <a:rPr lang="en-US" dirty="0" err="1" smtClean="0"/>
              <a:t>Hyperopt</a:t>
            </a:r>
            <a:r>
              <a:rPr lang="en-US" dirty="0" smtClean="0"/>
              <a:t> for use with </a:t>
            </a:r>
            <a:r>
              <a:rPr lang="en-US" dirty="0" err="1" smtClean="0"/>
              <a:t>Keras</a:t>
            </a:r>
            <a:r>
              <a:rPr lang="en-US" dirty="0" smtClean="0"/>
              <a:t> models. Do check it out.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Multi-modal outputs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Given the text of a novel or short story, you might want to automatically classify it by genre (such as romance or thriller) but also predict the approximate date it was written. </a:t>
            </a:r>
          </a:p>
          <a:p>
            <a:r>
              <a:rPr lang="en-US" dirty="0" smtClean="0"/>
              <a:t>Of course, you could train two separate models: one for the genre and one for the date. </a:t>
            </a:r>
          </a:p>
          <a:p>
            <a:r>
              <a:rPr lang="en-US" dirty="0" smtClean="0"/>
              <a:t>But because these attributes aren’t statistically independent, you could build a better model by learning to jointly predict both genre and date at the same time. </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t>
            </a:r>
            <a:r>
              <a:rPr lang="en-US" dirty="0" err="1" smtClean="0"/>
              <a:t>ensembling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Another powerful technique for obtaining the best possible results on a task is model </a:t>
            </a:r>
            <a:r>
              <a:rPr lang="en-US" dirty="0" err="1" smtClean="0"/>
              <a:t>ensembling</a:t>
            </a:r>
            <a:r>
              <a:rPr lang="en-US" dirty="0" smtClean="0"/>
              <a:t>. </a:t>
            </a:r>
          </a:p>
          <a:p>
            <a:r>
              <a:rPr lang="en-US" dirty="0" err="1" smtClean="0"/>
              <a:t>Ensembling</a:t>
            </a:r>
            <a:r>
              <a:rPr lang="en-US" dirty="0" smtClean="0"/>
              <a:t> consists of pooling together the predictions of a set of different models, to produce better predictions. </a:t>
            </a:r>
          </a:p>
          <a:p>
            <a:r>
              <a:rPr lang="en-US" dirty="0" smtClean="0"/>
              <a:t>If you look at machine-learning competitions, in particular on </a:t>
            </a:r>
            <a:r>
              <a:rPr lang="en-US" dirty="0" err="1" smtClean="0"/>
              <a:t>Kaggle</a:t>
            </a:r>
            <a:r>
              <a:rPr lang="en-US" dirty="0" smtClean="0"/>
              <a:t>, you’ll see that the winners use very large ensembles of models that inevitably beat any single model, no matter how good.</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err="1" smtClean="0"/>
              <a:t>Ensembling</a:t>
            </a:r>
            <a:r>
              <a:rPr lang="en-US" dirty="0" smtClean="0"/>
              <a:t> relies on the assumption that different good models trained independently are likely to be good for different reasons: each model looks at slightly different aspects of the data to make its predictions, getting part of the “truth” but not all of it</a:t>
            </a:r>
          </a:p>
          <a:p>
            <a:r>
              <a:rPr lang="en-US" dirty="0" smtClean="0"/>
              <a:t>The easiest way to pool the predictions of a set of classifiers (to ensemble the classifiers) is to average their predictions at inference time</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385763" y="2519363"/>
            <a:ext cx="8372475" cy="1819275"/>
          </a:xfrm>
          <a:prstGeom prst="rect">
            <a:avLst/>
          </a:prstGeom>
          <a:noFill/>
          <a:ln w="9525">
            <a:noFill/>
            <a:miter lim="800000"/>
            <a:headEnd/>
            <a:tailEnd/>
          </a:ln>
          <a:effec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 smarter way to ensemble classifiers is to do a weighted average, where the weights are learned on the validation data—typically, the better classifiers are given a higher weight, and the worse classifiers are given a lower weight. </a:t>
            </a:r>
          </a:p>
          <a:p>
            <a:r>
              <a:rPr lang="en-US" dirty="0" smtClean="0"/>
              <a:t>The key to making </a:t>
            </a:r>
            <a:r>
              <a:rPr lang="en-US" dirty="0" err="1" smtClean="0"/>
              <a:t>ensembling</a:t>
            </a:r>
            <a:r>
              <a:rPr lang="en-US" dirty="0" smtClean="0"/>
              <a:t> work is the diversity of the set of classifiers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4180</Words>
  <Application>Microsoft Office PowerPoint</Application>
  <PresentationFormat>On-screen Show (4:3)</PresentationFormat>
  <Paragraphs>200</Paragraphs>
  <Slides>93</Slides>
  <Notes>0</Notes>
  <HiddenSlides>0</HiddenSlides>
  <MMClips>0</MMClips>
  <ScaleCrop>false</ScaleCrop>
  <HeadingPairs>
    <vt:vector size="4" baseType="variant">
      <vt:variant>
        <vt:lpstr>Theme</vt:lpstr>
      </vt:variant>
      <vt:variant>
        <vt:i4>1</vt:i4>
      </vt:variant>
      <vt:variant>
        <vt:lpstr>Slide Titles</vt:lpstr>
      </vt:variant>
      <vt:variant>
        <vt:i4>93</vt:i4>
      </vt:variant>
    </vt:vector>
  </HeadingPairs>
  <TitlesOfParts>
    <vt:vector size="94" baseType="lpstr">
      <vt:lpstr>Office Theme</vt:lpstr>
      <vt:lpstr>Advanced deep-learning best practices</vt:lpstr>
      <vt:lpstr>Lecture Outline</vt:lpstr>
      <vt:lpstr>Sequential API</vt:lpstr>
      <vt:lpstr>Slide 4</vt:lpstr>
      <vt:lpstr>Multimodal inputs</vt:lpstr>
      <vt:lpstr>Slide 6</vt:lpstr>
      <vt:lpstr>Slide 7</vt:lpstr>
      <vt:lpstr>Slide 8</vt:lpstr>
      <vt:lpstr>Multi-modal outputs</vt:lpstr>
      <vt:lpstr>Slide 10</vt:lpstr>
      <vt:lpstr>Slide 11</vt:lpstr>
      <vt:lpstr>Non-linear network architectures</vt:lpstr>
      <vt:lpstr>Slide 13</vt:lpstr>
      <vt:lpstr>Residual Connections</vt:lpstr>
      <vt:lpstr>Slide 15</vt:lpstr>
      <vt:lpstr>The need for functional API</vt:lpstr>
      <vt:lpstr>Functional API</vt:lpstr>
      <vt:lpstr>A side-by-side example</vt:lpstr>
      <vt:lpstr>Slide 19</vt:lpstr>
      <vt:lpstr>Slide 20</vt:lpstr>
      <vt:lpstr>Multi-input models</vt:lpstr>
      <vt:lpstr>Slide 22</vt:lpstr>
      <vt:lpstr>Slide 23</vt:lpstr>
      <vt:lpstr>Slide 24</vt:lpstr>
      <vt:lpstr>Multi-output models</vt:lpstr>
      <vt:lpstr>Slide 26</vt:lpstr>
      <vt:lpstr>Slide 27</vt:lpstr>
      <vt:lpstr>Specifying loss</vt:lpstr>
      <vt:lpstr>Slide 29</vt:lpstr>
      <vt:lpstr>Slide 30</vt:lpstr>
      <vt:lpstr>Balancing loss contributions</vt:lpstr>
      <vt:lpstr>Slide 32</vt:lpstr>
      <vt:lpstr>Slide 33</vt:lpstr>
      <vt:lpstr>Slide 34</vt:lpstr>
      <vt:lpstr>Directed acyclic graphs of layers</vt:lpstr>
      <vt:lpstr>Inception module</vt:lpstr>
      <vt:lpstr>Slide 37</vt:lpstr>
      <vt:lpstr>Slide 38</vt:lpstr>
      <vt:lpstr>1X1 convolution</vt:lpstr>
      <vt:lpstr>Slide 40</vt:lpstr>
      <vt:lpstr>Slide 41</vt:lpstr>
      <vt:lpstr>Xception</vt:lpstr>
      <vt:lpstr>Slide 43</vt:lpstr>
      <vt:lpstr>Residual connections</vt:lpstr>
      <vt:lpstr>Slide 45</vt:lpstr>
      <vt:lpstr>Slide 46</vt:lpstr>
      <vt:lpstr>Layer weight sharing</vt:lpstr>
      <vt:lpstr>Slide 48</vt:lpstr>
      <vt:lpstr>Models as layers</vt:lpstr>
      <vt:lpstr>Slide 50</vt:lpstr>
      <vt:lpstr>Slide 51</vt:lpstr>
      <vt:lpstr>Slide 52</vt:lpstr>
      <vt:lpstr>Inspecting and monitoring deep-learning models using Keras callbacks and TensorBoard</vt:lpstr>
      <vt:lpstr>Slide 54</vt:lpstr>
      <vt:lpstr>Using callbacks to act on a model during training</vt:lpstr>
      <vt:lpstr>Slide 56</vt:lpstr>
      <vt:lpstr>Slide 57</vt:lpstr>
      <vt:lpstr>Slide 58</vt:lpstr>
      <vt:lpstr>The Model Chceckpoint and Early Stopping Callbacks</vt:lpstr>
      <vt:lpstr>Slide 60</vt:lpstr>
      <vt:lpstr>Slide 61</vt:lpstr>
      <vt:lpstr>The Reduce LR on Plateau CallBack</vt:lpstr>
      <vt:lpstr>Slide 63</vt:lpstr>
      <vt:lpstr>Writing your own callback</vt:lpstr>
      <vt:lpstr>Slide 65</vt:lpstr>
      <vt:lpstr>Slide 66</vt:lpstr>
      <vt:lpstr>Introduction to TensorBoard</vt:lpstr>
      <vt:lpstr>Features of Tensorboard</vt:lpstr>
      <vt:lpstr>Slide 69</vt:lpstr>
      <vt:lpstr>Slide 70</vt:lpstr>
      <vt:lpstr>Slide 71</vt:lpstr>
      <vt:lpstr>Slide 72</vt:lpstr>
      <vt:lpstr>Slide 73</vt:lpstr>
      <vt:lpstr>Batch Normalization</vt:lpstr>
      <vt:lpstr>Slide 75</vt:lpstr>
      <vt:lpstr>Slide 76</vt:lpstr>
      <vt:lpstr>Slide 77</vt:lpstr>
      <vt:lpstr>Batch renormalization</vt:lpstr>
      <vt:lpstr>Slide 79</vt:lpstr>
      <vt:lpstr>Depthwise Separable Convolution</vt:lpstr>
      <vt:lpstr>Slide 81</vt:lpstr>
      <vt:lpstr>Slide 82</vt:lpstr>
      <vt:lpstr>Slide 83</vt:lpstr>
      <vt:lpstr>Slide 84</vt:lpstr>
      <vt:lpstr>Hyperparameter optimization</vt:lpstr>
      <vt:lpstr>Slide 86</vt:lpstr>
      <vt:lpstr>Process of optimizing hyperparameters</vt:lpstr>
      <vt:lpstr>Slide 88</vt:lpstr>
      <vt:lpstr>Slide 89</vt:lpstr>
      <vt:lpstr>Model ensembling</vt:lpstr>
      <vt:lpstr>Slide 91</vt:lpstr>
      <vt:lpstr>Slide 92</vt:lpstr>
      <vt:lpstr>Slide 93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deep-learning best practices</dc:title>
  <dc:creator>Noman</dc:creator>
  <cp:lastModifiedBy>Noman</cp:lastModifiedBy>
  <cp:revision>21</cp:revision>
  <dcterms:created xsi:type="dcterms:W3CDTF">2006-08-16T00:00:00Z</dcterms:created>
  <dcterms:modified xsi:type="dcterms:W3CDTF">2020-06-07T09:52:11Z</dcterms:modified>
</cp:coreProperties>
</file>