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1" r:id="rId41"/>
    <p:sldId id="296" r:id="rId42"/>
    <p:sldId id="297" r:id="rId43"/>
    <p:sldId id="298" r:id="rId44"/>
    <p:sldId id="299" r:id="rId45"/>
    <p:sldId id="301"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00199"/>
          </a:xfrm>
        </p:spPr>
        <p:txBody>
          <a:bodyPr/>
          <a:lstStyle/>
          <a:p>
            <a:r>
              <a:rPr lang="en-US" dirty="0" smtClean="0"/>
              <a:t>Deep learning for text and sequences</a:t>
            </a:r>
            <a:endParaRPr lang="en-US" dirty="0"/>
          </a:p>
        </p:txBody>
      </p:sp>
      <p:sp>
        <p:nvSpPr>
          <p:cNvPr id="3" name="Subtitle 2"/>
          <p:cNvSpPr>
            <a:spLocks noGrp="1"/>
          </p:cNvSpPr>
          <p:nvPr>
            <p:ph type="subTitle" idx="1"/>
          </p:nvPr>
        </p:nvSpPr>
        <p:spPr>
          <a:xfrm>
            <a:off x="1600200" y="2362200"/>
            <a:ext cx="6400800" cy="1752600"/>
          </a:xfrm>
        </p:spPr>
        <p:txBody>
          <a:bodyPr/>
          <a:lstStyle/>
          <a:p>
            <a:r>
              <a:rPr lang="en-US" dirty="0" smtClean="0"/>
              <a:t>Dr. </a:t>
            </a:r>
            <a:r>
              <a:rPr lang="en-US" dirty="0" err="1" smtClean="0"/>
              <a:t>Noman</a:t>
            </a:r>
            <a:r>
              <a:rPr lang="en-US" dirty="0" smtClean="0"/>
              <a:t> Islam</a:t>
            </a:r>
          </a:p>
          <a:p>
            <a:r>
              <a:rPr lang="en-US" dirty="0" smtClean="0"/>
              <a:t>Module-III</a:t>
            </a:r>
          </a:p>
          <a:p>
            <a:r>
              <a:rPr lang="en-US" dirty="0" smtClean="0"/>
              <a:t>PIAIC, Pakistan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04800" y="990600"/>
            <a:ext cx="8447746" cy="3124200"/>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One strategy to combine the speed and lightness of </a:t>
            </a:r>
            <a:r>
              <a:rPr lang="en-US" dirty="0" err="1" smtClean="0"/>
              <a:t>convnets</a:t>
            </a:r>
            <a:r>
              <a:rPr lang="en-US" dirty="0" smtClean="0"/>
              <a:t> with the order-sensitivity of RNNs is to use a 1D </a:t>
            </a:r>
            <a:r>
              <a:rPr lang="en-US" dirty="0" err="1" smtClean="0"/>
              <a:t>convnet</a:t>
            </a:r>
            <a:r>
              <a:rPr lang="en-US" dirty="0" smtClean="0"/>
              <a:t> as a preprocessing step before an </a:t>
            </a:r>
            <a:r>
              <a:rPr lang="en-US" dirty="0" smtClean="0"/>
              <a:t>RNN. </a:t>
            </a:r>
          </a:p>
          <a:p>
            <a:r>
              <a:rPr lang="en-US" dirty="0" smtClean="0"/>
              <a:t>This </a:t>
            </a:r>
            <a:r>
              <a:rPr lang="en-US" dirty="0" smtClean="0"/>
              <a:t>is especially beneficial when you’re dealing with sequences that are so long they can’t realistically be processed with RNNs, such as sequences with thousands of steps. </a:t>
            </a:r>
            <a:endParaRPr lang="en-US" dirty="0" smtClean="0"/>
          </a:p>
          <a:p>
            <a:r>
              <a:rPr lang="en-US" dirty="0" smtClean="0"/>
              <a:t>The </a:t>
            </a:r>
            <a:r>
              <a:rPr lang="en-US" dirty="0" err="1" smtClean="0"/>
              <a:t>convnet</a:t>
            </a:r>
            <a:r>
              <a:rPr lang="en-US" dirty="0" smtClean="0"/>
              <a:t> will turn the long input sequence into much shorter (</a:t>
            </a:r>
            <a:r>
              <a:rPr lang="en-US" dirty="0" err="1" smtClean="0"/>
              <a:t>downsampled</a:t>
            </a:r>
            <a:r>
              <a:rPr lang="en-US" dirty="0" smtClean="0"/>
              <a:t>) sequences of higher-level features. </a:t>
            </a:r>
            <a:endParaRPr lang="en-US" dirty="0" smtClean="0"/>
          </a:p>
          <a:p>
            <a:r>
              <a:rPr lang="en-US" dirty="0" smtClean="0"/>
              <a:t>This </a:t>
            </a:r>
            <a:r>
              <a:rPr lang="en-US" dirty="0" smtClean="0"/>
              <a:t>sequence of extracted features then becomes the input to the RNN part of the network.</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2133600" y="890483"/>
            <a:ext cx="5105400" cy="5738917"/>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157163" y="395288"/>
            <a:ext cx="8829675" cy="6067425"/>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381000" y="914400"/>
            <a:ext cx="7258050" cy="371475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381000" y="4572000"/>
            <a:ext cx="6210300" cy="130492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same way that 2D </a:t>
            </a:r>
            <a:r>
              <a:rPr lang="en-US" dirty="0" err="1" smtClean="0"/>
              <a:t>convnets</a:t>
            </a:r>
            <a:r>
              <a:rPr lang="en-US" dirty="0" smtClean="0"/>
              <a:t> perform well for processing visual patterns in 2D space, 1D </a:t>
            </a:r>
            <a:r>
              <a:rPr lang="en-US" dirty="0" err="1" smtClean="0"/>
              <a:t>convnets</a:t>
            </a:r>
            <a:r>
              <a:rPr lang="en-US" dirty="0" smtClean="0"/>
              <a:t> perform well for processing temporal patterns. They offer a faster alternative to RNNs on some problems, in particular </a:t>
            </a:r>
            <a:r>
              <a:rPr lang="en-US" dirty="0" err="1" smtClean="0"/>
              <a:t>naturallanguage</a:t>
            </a:r>
            <a:r>
              <a:rPr lang="en-US" dirty="0" smtClean="0"/>
              <a:t> processing tasks. </a:t>
            </a:r>
            <a:endParaRPr lang="en-US" dirty="0" smtClean="0"/>
          </a:p>
          <a:p>
            <a:r>
              <a:rPr lang="en-US" dirty="0" smtClean="0"/>
              <a:t>Typically</a:t>
            </a:r>
            <a:r>
              <a:rPr lang="en-US" dirty="0" smtClean="0"/>
              <a:t>, 1D </a:t>
            </a:r>
            <a:r>
              <a:rPr lang="en-US" dirty="0" err="1" smtClean="0"/>
              <a:t>convnets</a:t>
            </a:r>
            <a:r>
              <a:rPr lang="en-US" dirty="0" smtClean="0"/>
              <a:t> are structured much like their 2D equivalents from the world of computer vision: they consist of stacks of Conv1D layers and MaxPooling1D layers, ending in a global pooling operation or flattening operation. </a:t>
            </a:r>
            <a:endParaRPr lang="en-US"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Because </a:t>
            </a:r>
            <a:r>
              <a:rPr lang="en-US" dirty="0" smtClean="0"/>
              <a:t>RNNs are extremely expensive for processing very long sequences, but 1D </a:t>
            </a:r>
            <a:r>
              <a:rPr lang="en-US" dirty="0" err="1" smtClean="0"/>
              <a:t>convnets</a:t>
            </a:r>
            <a:r>
              <a:rPr lang="en-US" dirty="0" smtClean="0"/>
              <a:t> are cheap, it can be a good idea to use a 1D </a:t>
            </a:r>
            <a:r>
              <a:rPr lang="en-US" dirty="0" err="1" smtClean="0"/>
              <a:t>convnet</a:t>
            </a:r>
            <a:r>
              <a:rPr lang="en-US" dirty="0" smtClean="0"/>
              <a:t> as a preprocessing step before an RNN, shortening the sequence and extracting useful representations for the RNN to process.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Note that </a:t>
            </a:r>
            <a:r>
              <a:rPr lang="en-US" dirty="0" err="1" smtClean="0"/>
              <a:t>Keras</a:t>
            </a:r>
            <a:r>
              <a:rPr lang="en-US" dirty="0" smtClean="0"/>
              <a:t> has built-in utilities for doing one-hot encoding of text at the word level or character level, starting from raw text data. </a:t>
            </a:r>
          </a:p>
          <a:p>
            <a:r>
              <a:rPr lang="en-US" dirty="0" smtClean="0"/>
              <a:t>You should use these utilities, because they take care of a number of important features such as stripping special characters from strings and only taking into account the N most common words in your dataset (a common restriction, to avoid dealing with very large input vector spaces).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280988" y="1433513"/>
            <a:ext cx="8582025" cy="466248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word embeddings</a:t>
            </a:r>
            <a:endParaRPr lang="en-US" dirty="0"/>
          </a:p>
        </p:txBody>
      </p:sp>
      <p:sp>
        <p:nvSpPr>
          <p:cNvPr id="3" name="Content Placeholder 2"/>
          <p:cNvSpPr>
            <a:spLocks noGrp="1"/>
          </p:cNvSpPr>
          <p:nvPr>
            <p:ph idx="1"/>
          </p:nvPr>
        </p:nvSpPr>
        <p:spPr/>
        <p:txBody>
          <a:bodyPr>
            <a:normAutofit lnSpcReduction="10000"/>
          </a:bodyPr>
          <a:lstStyle/>
          <a:p>
            <a:r>
              <a:rPr lang="en-US" dirty="0" smtClean="0"/>
              <a:t>Another popular and powerful way to associate a vector with a word is the use of dense word vectors, also called word embeddings. </a:t>
            </a:r>
          </a:p>
          <a:p>
            <a:r>
              <a:rPr lang="en-US" dirty="0" smtClean="0"/>
              <a:t>Whereas the vectors obtained through one-hot encoding are binary, sparse (mostly made of zeros), and very high-dimensional (same dimensionality as the number of words in the vocabulary), word embeddings are </a:t>
            </a:r>
            <a:r>
              <a:rPr lang="en-US" dirty="0" err="1" smtClean="0"/>
              <a:t>lowdimensional</a:t>
            </a:r>
            <a:r>
              <a:rPr lang="en-US" dirty="0" smtClean="0"/>
              <a:t> floating-point vectors (that is, dense vectors, as opposed to sparse vectors);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Unlike the word vectors obtained via one-hot encoding, word embeddings are learned from data. </a:t>
            </a:r>
          </a:p>
          <a:p>
            <a:r>
              <a:rPr lang="en-US" dirty="0" smtClean="0"/>
              <a:t>It’s common to see word embeddings that are 256-dimensional, 512-dimensional, or 1,024-dimensional when dealing with very large vocabularies. </a:t>
            </a:r>
          </a:p>
          <a:p>
            <a:r>
              <a:rPr lang="en-US" dirty="0" smtClean="0"/>
              <a:t>On the other hand, one-hot encoding words generally leads to vectors that are 20,000-dimensional or greater (capturing a vocabulary of 20,000 tokens, in this case)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to obtain word-embeddings</a:t>
            </a:r>
            <a:endParaRPr lang="en-US" dirty="0"/>
          </a:p>
        </p:txBody>
      </p:sp>
      <p:sp>
        <p:nvSpPr>
          <p:cNvPr id="3" name="Content Placeholder 2"/>
          <p:cNvSpPr>
            <a:spLocks noGrp="1"/>
          </p:cNvSpPr>
          <p:nvPr>
            <p:ph idx="1"/>
          </p:nvPr>
        </p:nvSpPr>
        <p:spPr/>
        <p:txBody>
          <a:bodyPr>
            <a:normAutofit lnSpcReduction="10000"/>
          </a:bodyPr>
          <a:lstStyle/>
          <a:p>
            <a:r>
              <a:rPr lang="en-US" dirty="0" smtClean="0"/>
              <a:t>Learn word embeddings jointly with the main task you care about (such as document classification or sentiment prediction). In this setup, you start with random word vectors and then learn word vectors in the same way you learn the weights of a neural network. </a:t>
            </a:r>
          </a:p>
          <a:p>
            <a:r>
              <a:rPr lang="en-US" dirty="0" smtClean="0"/>
              <a:t>Load into your model word embeddings that were </a:t>
            </a:r>
            <a:r>
              <a:rPr lang="en-US" dirty="0" err="1" smtClean="0"/>
              <a:t>precomputed</a:t>
            </a:r>
            <a:r>
              <a:rPr lang="en-US" dirty="0" smtClean="0"/>
              <a:t> using a different machine-learning task than the one you’re trying to solve. These are called </a:t>
            </a:r>
            <a:r>
              <a:rPr lang="en-US" dirty="0" err="1" smtClean="0"/>
              <a:t>pretrained</a:t>
            </a:r>
            <a:r>
              <a:rPr lang="en-US" dirty="0" smtClean="0"/>
              <a:t> word embeddings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LEARNING WORD EMBEDDINGS WITH THE EMBEDDING LAYER</a:t>
            </a:r>
            <a:endParaRPr lang="en-US" sz="2400" dirty="0"/>
          </a:p>
        </p:txBody>
      </p:sp>
      <p:sp>
        <p:nvSpPr>
          <p:cNvPr id="3" name="Content Placeholder 2"/>
          <p:cNvSpPr>
            <a:spLocks noGrp="1"/>
          </p:cNvSpPr>
          <p:nvPr>
            <p:ph idx="1"/>
          </p:nvPr>
        </p:nvSpPr>
        <p:spPr/>
        <p:txBody>
          <a:bodyPr>
            <a:normAutofit fontScale="85000" lnSpcReduction="10000"/>
          </a:bodyPr>
          <a:lstStyle/>
          <a:p>
            <a:r>
              <a:rPr lang="en-US" dirty="0" smtClean="0"/>
              <a:t>The simplest way to associate a dense vector with a word is to choose the vector at random</a:t>
            </a:r>
          </a:p>
          <a:p>
            <a:r>
              <a:rPr lang="en-US" dirty="0" smtClean="0"/>
              <a:t>The geometric relationships between word vectors should reflect the semantic relationships between these words. </a:t>
            </a:r>
          </a:p>
          <a:p>
            <a:r>
              <a:rPr lang="en-US" dirty="0" smtClean="0"/>
              <a:t>Word embeddings are meant to map human language into a geometric space</a:t>
            </a:r>
          </a:p>
          <a:p>
            <a:r>
              <a:rPr lang="en-US" dirty="0" smtClean="0"/>
              <a:t>You would expect synonyms to be embedded into similar word vectors</a:t>
            </a:r>
          </a:p>
          <a:p>
            <a:r>
              <a:rPr lang="en-US" dirty="0" smtClean="0"/>
              <a:t>You would expect the geometric distance (such as L2 distance) between any two word vectors to relate to the semantic distance between the associated words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For instance, by adding a “female” vector to the vector “king,” we obtain the vector “queen.” </a:t>
            </a:r>
          </a:p>
          <a:p>
            <a:r>
              <a:rPr lang="en-US" dirty="0" smtClean="0"/>
              <a:t>By adding a “plural” vector, we obtain “kings.” Word-embedding spaces typically feature thousands of such interpretable and potentially useful vectors.</a:t>
            </a:r>
          </a:p>
          <a:p>
            <a:r>
              <a:rPr lang="en-US" dirty="0" smtClean="0"/>
              <a:t>It’s reasonable to learn a new embedding space with every new task. </a:t>
            </a:r>
          </a:p>
          <a:p>
            <a:r>
              <a:rPr lang="en-US" dirty="0" smtClean="0"/>
              <a:t>Fortunately, </a:t>
            </a:r>
            <a:r>
              <a:rPr lang="en-US" dirty="0" err="1" smtClean="0"/>
              <a:t>backpropagation</a:t>
            </a:r>
            <a:r>
              <a:rPr lang="en-US" dirty="0" smtClean="0"/>
              <a:t> makes this easy, and </a:t>
            </a:r>
            <a:r>
              <a:rPr lang="en-US" dirty="0" err="1" smtClean="0"/>
              <a:t>Keras</a:t>
            </a:r>
            <a:r>
              <a:rPr lang="en-US" dirty="0" smtClean="0"/>
              <a:t> makes it even easier.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from </a:t>
            </a:r>
            <a:r>
              <a:rPr lang="en-US" dirty="0" err="1" smtClean="0"/>
              <a:t>keras.layers</a:t>
            </a:r>
            <a:r>
              <a:rPr lang="en-US" dirty="0" smtClean="0"/>
              <a:t> import Embedding </a:t>
            </a:r>
          </a:p>
          <a:p>
            <a:r>
              <a:rPr lang="en-US" dirty="0" err="1" smtClean="0"/>
              <a:t>embedding_layer</a:t>
            </a:r>
            <a:r>
              <a:rPr lang="en-US" dirty="0" smtClean="0"/>
              <a:t> = Embedding(1000, 64) </a:t>
            </a:r>
          </a:p>
          <a:p>
            <a:r>
              <a:rPr lang="en-US" dirty="0" smtClean="0"/>
              <a:t>The Embedding layer takes as input a 2D tensor of integers, of shape (samples, </a:t>
            </a:r>
            <a:r>
              <a:rPr lang="en-US" dirty="0" err="1" smtClean="0"/>
              <a:t>sequence_length</a:t>
            </a:r>
            <a:r>
              <a:rPr lang="en-US" dirty="0" smtClean="0"/>
              <a:t>), where each entry is a sequence of integers.</a:t>
            </a:r>
          </a:p>
          <a:p>
            <a:r>
              <a:rPr lang="en-US" dirty="0" smtClean="0"/>
              <a:t>Sequences that are shorter than others should be padded with zeros, and sequences that are longer should be truncated.</a:t>
            </a:r>
            <a:endParaRPr lang="en-US" dirty="0"/>
          </a:p>
        </p:txBody>
      </p:sp>
      <p:pic>
        <p:nvPicPr>
          <p:cNvPr id="7170" name="Picture 2"/>
          <p:cNvPicPr>
            <a:picLocks noChangeAspect="1" noChangeArrowheads="1"/>
          </p:cNvPicPr>
          <p:nvPr/>
        </p:nvPicPr>
        <p:blipFill>
          <a:blip r:embed="rId2"/>
          <a:srcRect/>
          <a:stretch>
            <a:fillRect/>
          </a:stretch>
        </p:blipFill>
        <p:spPr bwMode="auto">
          <a:xfrm>
            <a:off x="900193" y="5943600"/>
            <a:ext cx="7558007" cy="838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layer returns a 3D floating-point tensor of shape (samples, sequence_ length, </a:t>
            </a:r>
            <a:r>
              <a:rPr lang="en-US" dirty="0" err="1" smtClean="0"/>
              <a:t>embedding_dimensionality</a:t>
            </a:r>
            <a:r>
              <a:rPr lang="en-US" dirty="0" smtClean="0"/>
              <a:t>). </a:t>
            </a:r>
          </a:p>
          <a:p>
            <a:r>
              <a:rPr lang="en-US" dirty="0" smtClean="0"/>
              <a:t>Such a 3D tensor can then be processed by an RNN layer or a 1D convolution layer</a:t>
            </a:r>
          </a:p>
          <a:p>
            <a:r>
              <a:rPr lang="en-US" dirty="0" smtClean="0"/>
              <a:t>When you instantiate an Embedding layer, its weights (its internal dictionary of token vectors) are initially random, just as with any other layer. </a:t>
            </a:r>
          </a:p>
          <a:p>
            <a:r>
              <a:rPr lang="en-US" dirty="0" smtClean="0"/>
              <a:t>During training, these word vectors are gradually adjusted via </a:t>
            </a:r>
            <a:r>
              <a:rPr lang="en-US" dirty="0" err="1" smtClean="0"/>
              <a:t>backpropagation</a:t>
            </a:r>
            <a:r>
              <a:rPr lang="en-US" dirty="0" smtClean="0"/>
              <a:t>, structuring the space into something the downstream model can exploit.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two fundamental deep-learning algorithms for sequence processing are recurrent neural networks and 1D </a:t>
            </a:r>
            <a:r>
              <a:rPr lang="en-US" dirty="0" err="1" smtClean="0"/>
              <a:t>convnets</a:t>
            </a:r>
            <a:endParaRPr lang="en-US" dirty="0" smtClean="0"/>
          </a:p>
          <a:p>
            <a:r>
              <a:rPr lang="en-US" dirty="0" smtClean="0"/>
              <a:t>Applications of these algorithms include the following: </a:t>
            </a:r>
          </a:p>
          <a:p>
            <a:pPr lvl="1"/>
            <a:r>
              <a:rPr lang="en-US" dirty="0" smtClean="0"/>
              <a:t>Document classification and </a:t>
            </a:r>
            <a:r>
              <a:rPr lang="en-US" dirty="0" err="1" smtClean="0"/>
              <a:t>timeseries</a:t>
            </a:r>
            <a:r>
              <a:rPr lang="en-US" dirty="0" smtClean="0"/>
              <a:t> classification, such as identifying the topic of an article or the author of a book </a:t>
            </a:r>
          </a:p>
          <a:p>
            <a:pPr lvl="1"/>
            <a:r>
              <a:rPr lang="en-US" dirty="0" err="1" smtClean="0"/>
              <a:t>Timeseries</a:t>
            </a:r>
            <a:r>
              <a:rPr lang="en-US" dirty="0" smtClean="0"/>
              <a:t> comparisons, such as estimating how closely related two documents or two stock tickers are?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and IMDB Movie Review</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161954" y="1524001"/>
            <a:ext cx="8820092" cy="3810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457200" y="990600"/>
            <a:ext cx="8397761" cy="5105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You get to a validation accuracy of ~76%, which is pretty good considering that you’re only looking at the first 20 words in every review. </a:t>
            </a:r>
          </a:p>
          <a:p>
            <a:r>
              <a:rPr lang="en-US" dirty="0" smtClean="0"/>
              <a:t>But note that merely flattening the embedded sequences and training a single Dense layer on top leads to a model that treats each word in the input sequence separately, without considering inter-word relationships and sentence structure (for example, this model would likely treat both “this movie is a bomb” and “this movie is the bomb” as being negative reviews).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It’s much better to add recurrent layers or 1D </a:t>
            </a:r>
            <a:r>
              <a:rPr lang="en-US" dirty="0" err="1" smtClean="0"/>
              <a:t>convolutional</a:t>
            </a:r>
            <a:r>
              <a:rPr lang="en-US" dirty="0" smtClean="0"/>
              <a:t> layers on top of the embedded sequences to learn features that take into account each sequence as a whole. </a:t>
            </a:r>
          </a:p>
          <a:p>
            <a:r>
              <a:rPr lang="en-US" dirty="0" smtClean="0"/>
              <a:t>That’s what we’ll focus on in the next few sections.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PRETRAINED WORD EMBEDDINGS</a:t>
            </a:r>
            <a:endParaRPr lang="en-US" dirty="0"/>
          </a:p>
        </p:txBody>
      </p:sp>
      <p:sp>
        <p:nvSpPr>
          <p:cNvPr id="3" name="Content Placeholder 2"/>
          <p:cNvSpPr>
            <a:spLocks noGrp="1"/>
          </p:cNvSpPr>
          <p:nvPr>
            <p:ph idx="1"/>
          </p:nvPr>
        </p:nvSpPr>
        <p:spPr/>
        <p:txBody>
          <a:bodyPr>
            <a:normAutofit lnSpcReduction="10000"/>
          </a:bodyPr>
          <a:lstStyle/>
          <a:p>
            <a:r>
              <a:rPr lang="en-US" dirty="0" smtClean="0"/>
              <a:t>Instead of learning word embeddings jointly with the problem you want to solve, you can load embedding vectors from a </a:t>
            </a:r>
            <a:r>
              <a:rPr lang="en-US" dirty="0" err="1" smtClean="0"/>
              <a:t>precomputed</a:t>
            </a:r>
            <a:r>
              <a:rPr lang="en-US" dirty="0" smtClean="0"/>
              <a:t> embedding space that you know is highly structured and exhibits useful properties—that captures generic aspects of language structure. </a:t>
            </a:r>
          </a:p>
          <a:p>
            <a:r>
              <a:rPr lang="en-US" dirty="0" smtClean="0"/>
              <a:t>The rationale behind using </a:t>
            </a:r>
            <a:r>
              <a:rPr lang="en-US" dirty="0" err="1" smtClean="0"/>
              <a:t>pretrained</a:t>
            </a:r>
            <a:r>
              <a:rPr lang="en-US" dirty="0" smtClean="0"/>
              <a:t> word embeddings in natural-language processing is much the same as for using </a:t>
            </a:r>
            <a:r>
              <a:rPr lang="en-US" dirty="0" err="1" smtClean="0"/>
              <a:t>pretrained</a:t>
            </a:r>
            <a:r>
              <a:rPr lang="en-US" dirty="0" smtClean="0"/>
              <a:t> </a:t>
            </a:r>
            <a:r>
              <a:rPr lang="en-US" dirty="0" err="1" smtClean="0"/>
              <a:t>convnets</a:t>
            </a:r>
            <a:r>
              <a:rPr lang="en-US" dirty="0" smtClean="0"/>
              <a:t> in image classification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idea of a dense, </a:t>
            </a:r>
            <a:r>
              <a:rPr lang="en-US" dirty="0" err="1" smtClean="0"/>
              <a:t>lowdimensional</a:t>
            </a:r>
            <a:r>
              <a:rPr lang="en-US" dirty="0" smtClean="0"/>
              <a:t> embedding space for words, computed in an unsupervised way, was initially explored by </a:t>
            </a:r>
            <a:r>
              <a:rPr lang="en-US" dirty="0" err="1" smtClean="0"/>
              <a:t>Bengio</a:t>
            </a:r>
            <a:r>
              <a:rPr lang="en-US" dirty="0" smtClean="0"/>
              <a:t> et al. in the early 2000s, but it only started to take off in research and industry applications after the release of one of the most famous and successful word-embedding schemes: the Word2vec algorithm (https://code.google.com/ archive/p/word2vec), developed by Tomas </a:t>
            </a:r>
            <a:r>
              <a:rPr lang="en-US" dirty="0" err="1" smtClean="0"/>
              <a:t>Mikolov</a:t>
            </a:r>
            <a:r>
              <a:rPr lang="en-US" dirty="0" smtClean="0"/>
              <a:t> at Google in 2013. </a:t>
            </a:r>
          </a:p>
          <a:p>
            <a:r>
              <a:rPr lang="en-US" dirty="0" smtClean="0"/>
              <a:t>Word2vec dimensions capture specific semantic properties, such as gender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are various </a:t>
            </a:r>
            <a:r>
              <a:rPr lang="en-US" dirty="0" err="1" smtClean="0"/>
              <a:t>precomputed</a:t>
            </a:r>
            <a:r>
              <a:rPr lang="en-US" dirty="0" smtClean="0"/>
              <a:t> databases of word embeddings that you can download and use in a </a:t>
            </a:r>
            <a:r>
              <a:rPr lang="en-US" dirty="0" err="1" smtClean="0"/>
              <a:t>Keras</a:t>
            </a:r>
            <a:r>
              <a:rPr lang="en-US" dirty="0" smtClean="0"/>
              <a:t> Embedding layer. </a:t>
            </a:r>
          </a:p>
          <a:p>
            <a:r>
              <a:rPr lang="en-US" dirty="0" smtClean="0"/>
              <a:t>Word2vec is one of them. </a:t>
            </a:r>
          </a:p>
          <a:p>
            <a:r>
              <a:rPr lang="en-US" dirty="0" smtClean="0"/>
              <a:t>Another popular one is called Global Vectors for Word Representation (</a:t>
            </a:r>
            <a:r>
              <a:rPr lang="en-US" dirty="0" err="1" smtClean="0"/>
              <a:t>GloVe</a:t>
            </a:r>
            <a:r>
              <a:rPr lang="en-US" dirty="0" smtClean="0"/>
              <a:t>, https://nlp.stanford .</a:t>
            </a:r>
            <a:r>
              <a:rPr lang="en-US" dirty="0" err="1" smtClean="0"/>
              <a:t>edu</a:t>
            </a:r>
            <a:r>
              <a:rPr lang="en-US" dirty="0" smtClean="0"/>
              <a:t>/projects/glove), which was developed by Stanford researchers in 2014</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raw IMDB dataset</a:t>
            </a:r>
            <a:endParaRPr lang="en-US" dirty="0"/>
          </a:p>
        </p:txBody>
      </p:sp>
      <p:sp>
        <p:nvSpPr>
          <p:cNvPr id="3" name="Content Placeholder 2"/>
          <p:cNvSpPr>
            <a:spLocks noGrp="1"/>
          </p:cNvSpPr>
          <p:nvPr>
            <p:ph idx="1"/>
          </p:nvPr>
        </p:nvSpPr>
        <p:spPr/>
        <p:txBody>
          <a:bodyPr/>
          <a:lstStyle/>
          <a:p>
            <a:r>
              <a:rPr lang="en-US" dirty="0" smtClean="0"/>
              <a:t>http://mng.bz/0tIo </a:t>
            </a:r>
          </a:p>
          <a:p>
            <a:r>
              <a:rPr lang="en-US" dirty="0" smtClean="0"/>
              <a:t>Now, let’s collect the individual training reviews into a list of strings, one string per review. </a:t>
            </a:r>
          </a:p>
          <a:p>
            <a:r>
              <a:rPr lang="en-US" dirty="0" smtClean="0"/>
              <a:t>You’ll also collect the review labels (positive/negative) into a labels list.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533400" y="264658"/>
            <a:ext cx="7928711" cy="621234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Tokenize the data</a:t>
            </a:r>
            <a:endParaRPr lang="en-US" dirty="0"/>
          </a:p>
        </p:txBody>
      </p:sp>
      <p:sp>
        <p:nvSpPr>
          <p:cNvPr id="3" name="Content Placeholder 2"/>
          <p:cNvSpPr>
            <a:spLocks noGrp="1"/>
          </p:cNvSpPr>
          <p:nvPr>
            <p:ph idx="1"/>
          </p:nvPr>
        </p:nvSpPr>
        <p:spPr/>
        <p:txBody>
          <a:bodyPr/>
          <a:lstStyle/>
          <a:p>
            <a:r>
              <a:rPr lang="en-US" dirty="0" smtClean="0"/>
              <a:t>Because </a:t>
            </a:r>
            <a:r>
              <a:rPr lang="en-US" dirty="0" err="1" smtClean="0"/>
              <a:t>pretrained</a:t>
            </a:r>
            <a:r>
              <a:rPr lang="en-US" dirty="0" smtClean="0"/>
              <a:t> word embeddings are meant to be particularly useful on problems where little training data is available (otherwise, task-specific embeddings are likely to outperform them), we’ll add the following twist: restricting the training data to the first 200 samples. </a:t>
            </a:r>
          </a:p>
          <a:p>
            <a:r>
              <a:rPr lang="en-US" dirty="0" smtClean="0"/>
              <a:t>So you’ll learn to classify movie reviews after looking at just 200 examples.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1"/>
            <a:r>
              <a:rPr lang="en-US" dirty="0" smtClean="0"/>
              <a:t>Sequence-to-sequence learning, such as decoding an English sentence into French </a:t>
            </a:r>
          </a:p>
          <a:p>
            <a:pPr lvl="1"/>
            <a:r>
              <a:rPr lang="en-US" dirty="0" smtClean="0"/>
              <a:t>Sentiment analysis, such as classifying the sentiment of tweets or movie reviews as positive or negative </a:t>
            </a:r>
          </a:p>
          <a:p>
            <a:pPr lvl="1"/>
            <a:r>
              <a:rPr lang="en-US" dirty="0" err="1" smtClean="0"/>
              <a:t>Timeseries</a:t>
            </a:r>
            <a:r>
              <a:rPr lang="en-US" dirty="0" smtClean="0"/>
              <a:t> forecasting, such as predicting the future weather at a certain location, given recent weather data</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228600" y="152400"/>
            <a:ext cx="8686800" cy="6496050"/>
            <a:chOff x="457200" y="381000"/>
            <a:chExt cx="6877050" cy="6267450"/>
          </a:xfrm>
        </p:grpSpPr>
        <p:pic>
          <p:nvPicPr>
            <p:cNvPr id="9218" name="Picture 2"/>
            <p:cNvPicPr>
              <a:picLocks noChangeAspect="1" noChangeArrowheads="1"/>
            </p:cNvPicPr>
            <p:nvPr/>
          </p:nvPicPr>
          <p:blipFill>
            <a:blip r:embed="rId2"/>
            <a:srcRect/>
            <a:stretch>
              <a:fillRect/>
            </a:stretch>
          </p:blipFill>
          <p:spPr bwMode="auto">
            <a:xfrm>
              <a:off x="457200" y="381000"/>
              <a:ext cx="6553200" cy="280035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57200" y="3200400"/>
              <a:ext cx="6877050" cy="3448050"/>
            </a:xfrm>
            <a:prstGeom prst="rect">
              <a:avLst/>
            </a:prstGeom>
            <a:noFill/>
            <a:ln w="9525">
              <a:noFill/>
              <a:miter lim="800000"/>
              <a:headEnd/>
              <a:tailEnd/>
            </a:ln>
            <a:effec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Glove Embeddings</a:t>
            </a:r>
            <a:endParaRPr lang="en-US" dirty="0"/>
          </a:p>
        </p:txBody>
      </p:sp>
      <p:sp>
        <p:nvSpPr>
          <p:cNvPr id="3" name="Content Placeholder 2"/>
          <p:cNvSpPr>
            <a:spLocks noGrp="1"/>
          </p:cNvSpPr>
          <p:nvPr>
            <p:ph idx="1"/>
          </p:nvPr>
        </p:nvSpPr>
        <p:spPr/>
        <p:txBody>
          <a:bodyPr/>
          <a:lstStyle/>
          <a:p>
            <a:r>
              <a:rPr lang="en-US" dirty="0" smtClean="0"/>
              <a:t>https://nlp.stanford.edu/projects/glove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716496" y="1933574"/>
            <a:ext cx="7767428" cy="393382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Embedding matrix</a:t>
            </a:r>
            <a:endParaRPr lang="en-US" dirty="0"/>
          </a:p>
        </p:txBody>
      </p:sp>
      <p:sp>
        <p:nvSpPr>
          <p:cNvPr id="3" name="Content Placeholder 2"/>
          <p:cNvSpPr>
            <a:spLocks noGrp="1"/>
          </p:cNvSpPr>
          <p:nvPr>
            <p:ph idx="1"/>
          </p:nvPr>
        </p:nvSpPr>
        <p:spPr/>
        <p:txBody>
          <a:bodyPr/>
          <a:lstStyle/>
          <a:p>
            <a:r>
              <a:rPr lang="en-US" dirty="0" smtClean="0"/>
              <a:t>Next, you’ll build an embedding matrix that you can load into an Embedding layer. </a:t>
            </a:r>
          </a:p>
          <a:p>
            <a:r>
              <a:rPr lang="en-US" dirty="0" smtClean="0"/>
              <a:t>It must be a matrix of shape (</a:t>
            </a:r>
            <a:r>
              <a:rPr lang="en-US" dirty="0" err="1" smtClean="0"/>
              <a:t>max_words</a:t>
            </a:r>
            <a:r>
              <a:rPr lang="en-US" dirty="0" smtClean="0"/>
              <a:t>, </a:t>
            </a:r>
            <a:r>
              <a:rPr lang="en-US" dirty="0" err="1" smtClean="0"/>
              <a:t>embedding_dim</a:t>
            </a:r>
            <a:r>
              <a:rPr lang="en-US" dirty="0" smtClean="0"/>
              <a:t>), where each entry </a:t>
            </a:r>
            <a:r>
              <a:rPr lang="en-US" dirty="0" err="1" smtClean="0"/>
              <a:t>i</a:t>
            </a:r>
            <a:r>
              <a:rPr lang="en-US" dirty="0" smtClean="0"/>
              <a:t> contains the </a:t>
            </a:r>
            <a:r>
              <a:rPr lang="en-US" dirty="0" err="1" smtClean="0"/>
              <a:t>embedding_dim</a:t>
            </a:r>
            <a:r>
              <a:rPr lang="en-US" dirty="0" smtClean="0"/>
              <a:t>-dimensional vector for the word of index </a:t>
            </a:r>
            <a:r>
              <a:rPr lang="en-US" dirty="0" err="1" smtClean="0"/>
              <a:t>i</a:t>
            </a:r>
            <a:r>
              <a:rPr lang="en-US" dirty="0" smtClean="0"/>
              <a:t> in the reference word index (built during tokenization).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81000" y="990600"/>
            <a:ext cx="8382000" cy="4267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model</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2400" y="1066800"/>
            <a:ext cx="8845748" cy="2971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the GLOVE embeddings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The Embedding layer has a single weight matrix: a 2D float matrix where each entry </a:t>
            </a:r>
            <a:r>
              <a:rPr lang="en-US" dirty="0" err="1" smtClean="0"/>
              <a:t>i</a:t>
            </a:r>
            <a:r>
              <a:rPr lang="en-US" dirty="0" smtClean="0"/>
              <a:t> is the word vector meant to be associated with index </a:t>
            </a:r>
            <a:r>
              <a:rPr lang="en-US" dirty="0" err="1" smtClean="0"/>
              <a:t>i</a:t>
            </a:r>
            <a:r>
              <a:rPr lang="en-US" dirty="0" smtClean="0"/>
              <a:t>. </a:t>
            </a:r>
          </a:p>
          <a:p>
            <a:r>
              <a:rPr lang="en-US" dirty="0" smtClean="0"/>
              <a:t>Additionally, you’ll freeze the Embedding layer</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1066800"/>
            <a:ext cx="8318500" cy="1143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and Train the model</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457200" y="1066800"/>
            <a:ext cx="8082891" cy="33528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890175" y="457201"/>
            <a:ext cx="7269246" cy="58674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model quickly starts </a:t>
            </a:r>
            <a:r>
              <a:rPr lang="en-US" dirty="0" err="1" smtClean="0"/>
              <a:t>overfitting</a:t>
            </a:r>
            <a:r>
              <a:rPr lang="en-US" dirty="0" smtClean="0"/>
              <a:t>, which is unsurprising given the small number of training samples. </a:t>
            </a:r>
          </a:p>
          <a:p>
            <a:r>
              <a:rPr lang="en-US" dirty="0" smtClean="0"/>
              <a:t>Validation accuracy has high variance for the same reason, but it seems to reach the high 50s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model</a:t>
            </a:r>
            <a:endParaRPr lang="en-US" dirty="0"/>
          </a:p>
        </p:txBody>
      </p:sp>
      <p:sp>
        <p:nvSpPr>
          <p:cNvPr id="3" name="Content Placeholder 2"/>
          <p:cNvSpPr>
            <a:spLocks noGrp="1"/>
          </p:cNvSpPr>
          <p:nvPr>
            <p:ph idx="1"/>
          </p:nvPr>
        </p:nvSpPr>
        <p:spPr/>
        <p:txBody>
          <a:bodyPr/>
          <a:lstStyle/>
          <a:p>
            <a:endParaRPr lang="en-US"/>
          </a:p>
        </p:txBody>
      </p:sp>
      <p:grpSp>
        <p:nvGrpSpPr>
          <p:cNvPr id="6" name="Group 5"/>
          <p:cNvGrpSpPr/>
          <p:nvPr/>
        </p:nvGrpSpPr>
        <p:grpSpPr>
          <a:xfrm>
            <a:off x="381000" y="1066800"/>
            <a:ext cx="5600700" cy="4991100"/>
            <a:chOff x="381000" y="1066800"/>
            <a:chExt cx="5600700" cy="4991100"/>
          </a:xfrm>
        </p:grpSpPr>
        <p:pic>
          <p:nvPicPr>
            <p:cNvPr id="7170" name="Picture 2"/>
            <p:cNvPicPr>
              <a:picLocks noChangeAspect="1" noChangeArrowheads="1"/>
            </p:cNvPicPr>
            <p:nvPr/>
          </p:nvPicPr>
          <p:blipFill>
            <a:blip r:embed="rId2"/>
            <a:srcRect/>
            <a:stretch>
              <a:fillRect/>
            </a:stretch>
          </p:blipFill>
          <p:spPr bwMode="auto">
            <a:xfrm>
              <a:off x="457200" y="1066800"/>
              <a:ext cx="5524500" cy="28003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81000" y="3962400"/>
              <a:ext cx="5276850" cy="2095500"/>
            </a:xfrm>
            <a:prstGeom prst="rect">
              <a:avLst/>
            </a:prstGeom>
            <a:noFill/>
            <a:ln w="9525">
              <a:noFill/>
              <a:miter lim="800000"/>
              <a:headEnd/>
              <a:tailEnd/>
            </a:ln>
            <a:effectLs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text 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can be understood as either a sequence of characters or a sequence of words, but it’s most common to work at the level of words. </a:t>
            </a:r>
          </a:p>
          <a:p>
            <a:r>
              <a:rPr lang="en-US" dirty="0" smtClean="0"/>
              <a:t>None of </a:t>
            </a:r>
            <a:r>
              <a:rPr lang="en-US" dirty="0" err="1" smtClean="0"/>
              <a:t>deeplearning</a:t>
            </a:r>
            <a:r>
              <a:rPr lang="en-US" dirty="0" smtClean="0"/>
              <a:t> models (that we study) truly understand text in a human sense; </a:t>
            </a:r>
          </a:p>
          <a:p>
            <a:r>
              <a:rPr lang="en-US" dirty="0" smtClean="0"/>
              <a:t>Rather, these models can map the statistical structure of written language, which is sufficient to solve many simple textual tasks</a:t>
            </a:r>
          </a:p>
          <a:p>
            <a:r>
              <a:rPr lang="en-US" dirty="0" smtClean="0"/>
              <a:t>Deep learning for natural-language processing is pattern recognition applied to words, sentences, and paragraphs, in much the same way that computer vision is pattern recognition applied to pixels.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457200" y="1066800"/>
            <a:ext cx="7642713" cy="14478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a:t>
            </a:r>
            <a:endParaRPr lang="en-US" dirty="0"/>
          </a:p>
        </p:txBody>
      </p:sp>
      <p:sp>
        <p:nvSpPr>
          <p:cNvPr id="3" name="Content Placeholder 2"/>
          <p:cNvSpPr>
            <a:spLocks noGrp="1"/>
          </p:cNvSpPr>
          <p:nvPr>
            <p:ph idx="1"/>
          </p:nvPr>
        </p:nvSpPr>
        <p:spPr/>
        <p:txBody>
          <a:bodyPr>
            <a:normAutofit fontScale="92500"/>
          </a:bodyPr>
          <a:lstStyle/>
          <a:p>
            <a:r>
              <a:rPr lang="en-US" dirty="0" smtClean="0"/>
              <a:t>A major characteristic of all neural networks you’ve seen so far, such as densely connected networks and </a:t>
            </a:r>
            <a:r>
              <a:rPr lang="en-US" dirty="0" err="1" smtClean="0"/>
              <a:t>convnets</a:t>
            </a:r>
            <a:r>
              <a:rPr lang="en-US" dirty="0" smtClean="0"/>
              <a:t>, is that they have no memory</a:t>
            </a:r>
          </a:p>
          <a:p>
            <a:r>
              <a:rPr lang="en-US" dirty="0" smtClean="0"/>
              <a:t>With such networks, in order to process a sequence or a temporal series of data points, you have to show the entire sequence to the network at once: turn it into a single data point</a:t>
            </a:r>
          </a:p>
          <a:p>
            <a:r>
              <a:rPr lang="en-US" dirty="0" smtClean="0"/>
              <a:t>In contrast, as you’re reading the present sentence, you’re processing it word by word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recurrent neural network (RNN) adopts the same principle, albeit in an extremely simplified version: it processes sequences by iterating through the sequence elements and maintaining a state containing information relative to what it has seen so far. </a:t>
            </a:r>
          </a:p>
          <a:p>
            <a:r>
              <a:rPr lang="en-US" dirty="0" smtClean="0"/>
              <a:t>In effect, an RNN is a type of neural network that has an internal loop</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667000" y="1600200"/>
            <a:ext cx="4324350" cy="4126404"/>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52401" y="876300"/>
            <a:ext cx="8991600" cy="21717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161" y="3810000"/>
            <a:ext cx="9094839" cy="1905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2400" y="152400"/>
            <a:ext cx="8763000" cy="648039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summary, an RNN is a for loop that reuses quantities computed during the previous iteration of the loop, nothing more</a:t>
            </a:r>
          </a:p>
          <a:p>
            <a:r>
              <a:rPr lang="en-US" dirty="0" smtClean="0"/>
              <a:t>The process you just naively implemented in </a:t>
            </a:r>
            <a:r>
              <a:rPr lang="en-US" dirty="0" err="1" smtClean="0"/>
              <a:t>Numpy</a:t>
            </a:r>
            <a:r>
              <a:rPr lang="en-US" dirty="0" smtClean="0"/>
              <a:t> corresponds to an actual </a:t>
            </a:r>
            <a:r>
              <a:rPr lang="en-US" dirty="0" err="1" smtClean="0"/>
              <a:t>Keras</a:t>
            </a:r>
            <a:r>
              <a:rPr lang="en-US" dirty="0" smtClean="0"/>
              <a:t> layer—the </a:t>
            </a:r>
            <a:r>
              <a:rPr lang="en-US" dirty="0" err="1" smtClean="0"/>
              <a:t>SimpleRNN</a:t>
            </a:r>
            <a:r>
              <a:rPr lang="en-US" dirty="0" smtClean="0"/>
              <a:t> layer: </a:t>
            </a:r>
          </a:p>
          <a:p>
            <a:pPr lvl="1"/>
            <a:r>
              <a:rPr lang="en-US" dirty="0" smtClean="0"/>
              <a:t>from </a:t>
            </a:r>
            <a:r>
              <a:rPr lang="en-US" dirty="0" err="1" smtClean="0"/>
              <a:t>keras.layers</a:t>
            </a:r>
            <a:r>
              <a:rPr lang="en-US" dirty="0" smtClean="0"/>
              <a:t> import </a:t>
            </a:r>
            <a:r>
              <a:rPr lang="en-US" dirty="0" err="1" smtClean="0"/>
              <a:t>SimpleRNN</a:t>
            </a:r>
            <a:endParaRPr lang="en-US" dirty="0" smtClean="0"/>
          </a:p>
          <a:p>
            <a:r>
              <a:rPr lang="en-US" dirty="0" smtClean="0"/>
              <a:t>There is one minor difference: </a:t>
            </a:r>
            <a:r>
              <a:rPr lang="en-US" dirty="0" err="1" smtClean="0"/>
              <a:t>SimpleRNN</a:t>
            </a:r>
            <a:r>
              <a:rPr lang="en-US" dirty="0" smtClean="0"/>
              <a:t> processes batches of sequences, like all other </a:t>
            </a:r>
            <a:r>
              <a:rPr lang="en-US" dirty="0" err="1" smtClean="0"/>
              <a:t>Keras</a:t>
            </a:r>
            <a:r>
              <a:rPr lang="en-US" dirty="0" smtClean="0"/>
              <a:t> layers, not a single sequence as in the </a:t>
            </a:r>
            <a:r>
              <a:rPr lang="en-US" dirty="0" err="1" smtClean="0"/>
              <a:t>Numpy</a:t>
            </a:r>
            <a:r>
              <a:rPr lang="en-US" dirty="0" smtClean="0"/>
              <a:t> example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This means it takes inputs of shape (</a:t>
            </a:r>
            <a:r>
              <a:rPr lang="en-US" dirty="0" err="1" smtClean="0"/>
              <a:t>batch_size</a:t>
            </a:r>
            <a:r>
              <a:rPr lang="en-US" dirty="0" smtClean="0"/>
              <a:t>, </a:t>
            </a:r>
            <a:r>
              <a:rPr lang="en-US" dirty="0" err="1" smtClean="0"/>
              <a:t>timesteps</a:t>
            </a:r>
            <a:r>
              <a:rPr lang="en-US" dirty="0" smtClean="0"/>
              <a:t>, </a:t>
            </a:r>
            <a:r>
              <a:rPr lang="en-US" dirty="0" err="1" smtClean="0"/>
              <a:t>input_features</a:t>
            </a:r>
            <a:r>
              <a:rPr lang="en-US" dirty="0" smtClean="0"/>
              <a:t>), rather than (</a:t>
            </a:r>
            <a:r>
              <a:rPr lang="en-US" dirty="0" err="1" smtClean="0"/>
              <a:t>timesteps</a:t>
            </a:r>
            <a:r>
              <a:rPr lang="en-US" dirty="0" smtClean="0"/>
              <a:t>, </a:t>
            </a:r>
            <a:r>
              <a:rPr lang="en-US" dirty="0" err="1" smtClean="0"/>
              <a:t>input_features</a:t>
            </a:r>
            <a:r>
              <a:rPr lang="en-US" dirty="0" smtClean="0"/>
              <a:t>).</a:t>
            </a:r>
          </a:p>
          <a:p>
            <a:r>
              <a:rPr lang="en-US" dirty="0" smtClean="0"/>
              <a:t>Like all recurrent layers in </a:t>
            </a:r>
            <a:r>
              <a:rPr lang="en-US" dirty="0" err="1" smtClean="0"/>
              <a:t>Keras</a:t>
            </a:r>
            <a:r>
              <a:rPr lang="en-US" dirty="0" smtClean="0"/>
              <a:t>, </a:t>
            </a:r>
            <a:r>
              <a:rPr lang="en-US" dirty="0" err="1" smtClean="0"/>
              <a:t>SimpleRNN</a:t>
            </a:r>
            <a:r>
              <a:rPr lang="en-US" dirty="0" smtClean="0"/>
              <a:t> can be run in two different modes: </a:t>
            </a:r>
          </a:p>
          <a:p>
            <a:pPr lvl="1"/>
            <a:r>
              <a:rPr lang="en-US" dirty="0" smtClean="0"/>
              <a:t>it can return either the full sequences of successive outputs for each </a:t>
            </a:r>
            <a:r>
              <a:rPr lang="en-US" dirty="0" err="1" smtClean="0"/>
              <a:t>timestep</a:t>
            </a:r>
            <a:r>
              <a:rPr lang="en-US" dirty="0" smtClean="0"/>
              <a:t> (a 3D tensor of shape (</a:t>
            </a:r>
            <a:r>
              <a:rPr lang="en-US" dirty="0" err="1" smtClean="0"/>
              <a:t>batch_size</a:t>
            </a:r>
            <a:r>
              <a:rPr lang="en-US" dirty="0" smtClean="0"/>
              <a:t>, </a:t>
            </a:r>
            <a:r>
              <a:rPr lang="en-US" dirty="0" err="1" smtClean="0"/>
              <a:t>timesteps</a:t>
            </a:r>
            <a:r>
              <a:rPr lang="en-US" dirty="0" smtClean="0"/>
              <a:t>, </a:t>
            </a:r>
            <a:r>
              <a:rPr lang="en-US" dirty="0" err="1" smtClean="0"/>
              <a:t>output_features</a:t>
            </a:r>
            <a:r>
              <a:rPr lang="en-US" dirty="0" smtClean="0"/>
              <a:t>)) </a:t>
            </a:r>
          </a:p>
          <a:p>
            <a:pPr lvl="1"/>
            <a:r>
              <a:rPr lang="en-US" dirty="0" smtClean="0"/>
              <a:t>or only the last output for each input sequence (a 2D tensor of shape (</a:t>
            </a:r>
            <a:r>
              <a:rPr lang="en-US" dirty="0" err="1" smtClean="0"/>
              <a:t>batch_size</a:t>
            </a:r>
            <a:r>
              <a:rPr lang="en-US" dirty="0" smtClean="0"/>
              <a:t>, </a:t>
            </a:r>
            <a:r>
              <a:rPr lang="en-US" dirty="0" err="1" smtClean="0"/>
              <a:t>output_features</a:t>
            </a:r>
            <a:r>
              <a:rPr lang="en-US" dirty="0" smtClean="0"/>
              <a:t>)). </a:t>
            </a:r>
          </a:p>
          <a:p>
            <a:r>
              <a:rPr lang="en-US" dirty="0" smtClean="0"/>
              <a:t>These two modes are controlled by the </a:t>
            </a:r>
            <a:r>
              <a:rPr lang="en-US" dirty="0" err="1" smtClean="0"/>
              <a:t>return_sequences</a:t>
            </a:r>
            <a:r>
              <a:rPr lang="en-US" dirty="0" smtClean="0"/>
              <a:t> constructor argument.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57200" y="990600"/>
            <a:ext cx="5334000" cy="14763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33400" y="2971800"/>
            <a:ext cx="7096125" cy="21526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533400" y="1066800"/>
            <a:ext cx="7029450" cy="31432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text to numerical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Like all other neural networks, deep-learning models don’t take as input raw text: they only work with numeric tensors. </a:t>
            </a:r>
          </a:p>
          <a:p>
            <a:r>
              <a:rPr lang="en-US" dirty="0" err="1" smtClean="0"/>
              <a:t>Vectorizing</a:t>
            </a:r>
            <a:r>
              <a:rPr lang="en-US" dirty="0" smtClean="0"/>
              <a:t> text is the process of transforming text into numeric tensors. </a:t>
            </a:r>
          </a:p>
          <a:p>
            <a:r>
              <a:rPr lang="en-US" dirty="0" smtClean="0"/>
              <a:t>This can be done in multiple ways: </a:t>
            </a:r>
          </a:p>
          <a:p>
            <a:pPr lvl="1"/>
            <a:r>
              <a:rPr lang="en-US" dirty="0" smtClean="0"/>
              <a:t>Segment text into words, and transform each word into a vector. </a:t>
            </a:r>
          </a:p>
          <a:p>
            <a:pPr lvl="1"/>
            <a:r>
              <a:rPr lang="en-US" dirty="0" smtClean="0"/>
              <a:t>Segment text into characters, and transform each character into a vector. </a:t>
            </a:r>
          </a:p>
          <a:p>
            <a:pPr lvl="1"/>
            <a:r>
              <a:rPr lang="en-US" dirty="0" smtClean="0"/>
              <a:t>Extract n-grams of words or characters, and transform each n-gram into a vector. N-grams are overlapping groups of multiple consecutive words or characters.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It’s sometimes useful to stack several recurrent layers one after the other in order to increase the representational power of a network. </a:t>
            </a:r>
          </a:p>
          <a:p>
            <a:r>
              <a:rPr lang="en-US" dirty="0" smtClean="0"/>
              <a:t>In such a setup, you have to get all of the intermediate layers to return full sequence of outputs: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552450" y="890588"/>
            <a:ext cx="8039100" cy="50768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1066800"/>
            <a:ext cx="8310242" cy="54864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81000" y="990600"/>
            <a:ext cx="7878032" cy="54102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grpSp>
        <p:nvGrpSpPr>
          <p:cNvPr id="6" name="Group 5"/>
          <p:cNvGrpSpPr/>
          <p:nvPr/>
        </p:nvGrpSpPr>
        <p:grpSpPr>
          <a:xfrm>
            <a:off x="457200" y="990600"/>
            <a:ext cx="7315200" cy="5562600"/>
            <a:chOff x="457200" y="1066800"/>
            <a:chExt cx="5248275" cy="4295775"/>
          </a:xfrm>
        </p:grpSpPr>
        <p:pic>
          <p:nvPicPr>
            <p:cNvPr id="3074" name="Picture 2"/>
            <p:cNvPicPr>
              <a:picLocks noChangeAspect="1" noChangeArrowheads="1"/>
            </p:cNvPicPr>
            <p:nvPr/>
          </p:nvPicPr>
          <p:blipFill>
            <a:blip r:embed="rId2"/>
            <a:srcRect/>
            <a:stretch>
              <a:fillRect/>
            </a:stretch>
          </p:blipFill>
          <p:spPr bwMode="auto">
            <a:xfrm>
              <a:off x="457200" y="1066800"/>
              <a:ext cx="5095875" cy="23717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 y="3429000"/>
              <a:ext cx="5248275" cy="1933575"/>
            </a:xfrm>
            <a:prstGeom prst="rect">
              <a:avLst/>
            </a:prstGeom>
            <a:noFill/>
            <a:ln w="9525">
              <a:noFill/>
              <a:miter lim="800000"/>
              <a:headEnd/>
              <a:tailEnd/>
            </a:ln>
            <a:effectLst/>
          </p:spPr>
        </p:pic>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LSTM and GRU layers</a:t>
            </a:r>
            <a:endParaRPr lang="en-US" dirty="0"/>
          </a:p>
        </p:txBody>
      </p:sp>
      <p:sp>
        <p:nvSpPr>
          <p:cNvPr id="3" name="Content Placeholder 2"/>
          <p:cNvSpPr>
            <a:spLocks noGrp="1"/>
          </p:cNvSpPr>
          <p:nvPr>
            <p:ph idx="1"/>
          </p:nvPr>
        </p:nvSpPr>
        <p:spPr/>
        <p:txBody>
          <a:bodyPr>
            <a:normAutofit/>
          </a:bodyPr>
          <a:lstStyle/>
          <a:p>
            <a:r>
              <a:rPr lang="en-US" dirty="0" err="1" smtClean="0"/>
              <a:t>SimpleRNN</a:t>
            </a:r>
            <a:r>
              <a:rPr lang="en-US" dirty="0" smtClean="0"/>
              <a:t> isn’t the only recurrent layer available in </a:t>
            </a:r>
            <a:r>
              <a:rPr lang="en-US" dirty="0" err="1" smtClean="0"/>
              <a:t>Keras</a:t>
            </a:r>
            <a:r>
              <a:rPr lang="en-US" dirty="0" smtClean="0"/>
              <a:t>. </a:t>
            </a:r>
          </a:p>
          <a:p>
            <a:r>
              <a:rPr lang="en-US" dirty="0" smtClean="0"/>
              <a:t>There are two others: LSTM and GRU</a:t>
            </a:r>
          </a:p>
          <a:p>
            <a:r>
              <a:rPr lang="en-US" dirty="0" err="1" smtClean="0"/>
              <a:t>SimpleRNN</a:t>
            </a:r>
            <a:r>
              <a:rPr lang="en-US" dirty="0" smtClean="0"/>
              <a:t> has a major issue: although it should theoretically be able to retain at time t information about inputs seen many </a:t>
            </a:r>
            <a:r>
              <a:rPr lang="en-US" dirty="0" err="1" smtClean="0"/>
              <a:t>timesteps</a:t>
            </a:r>
            <a:r>
              <a:rPr lang="en-US" dirty="0" smtClean="0"/>
              <a:t> before, in practice, such long-term dependencies are impossible to learn.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This is due to the vanishing gradient problem, an effect that is similar to what is observed with non-recurrent networks (</a:t>
            </a:r>
            <a:r>
              <a:rPr lang="en-US" dirty="0" err="1" smtClean="0"/>
              <a:t>feedforward</a:t>
            </a:r>
            <a:r>
              <a:rPr lang="en-US" dirty="0" smtClean="0"/>
              <a:t> networks) that are many layers deep: as you keep adding layers to a network, the network eventually becomes </a:t>
            </a:r>
            <a:r>
              <a:rPr lang="en-US" dirty="0" err="1" smtClean="0"/>
              <a:t>untrainable</a:t>
            </a:r>
            <a:r>
              <a:rPr lang="en-US" dirty="0" smtClean="0"/>
              <a:t>. </a:t>
            </a:r>
          </a:p>
          <a:p>
            <a:r>
              <a:rPr lang="en-US" dirty="0" smtClean="0"/>
              <a:t>The theoretical reasons for this effect were studied by </a:t>
            </a:r>
            <a:r>
              <a:rPr lang="en-US" dirty="0" err="1" smtClean="0"/>
              <a:t>Hochreiter</a:t>
            </a:r>
            <a:r>
              <a:rPr lang="en-US" dirty="0" smtClean="0"/>
              <a:t>, </a:t>
            </a:r>
            <a:r>
              <a:rPr lang="en-US" dirty="0" err="1" smtClean="0"/>
              <a:t>Schmidhuber</a:t>
            </a:r>
            <a:r>
              <a:rPr lang="en-US" dirty="0" smtClean="0"/>
              <a:t>, and </a:t>
            </a:r>
            <a:r>
              <a:rPr lang="en-US" dirty="0" err="1" smtClean="0"/>
              <a:t>Bengio</a:t>
            </a:r>
            <a:r>
              <a:rPr lang="en-US" dirty="0" smtClean="0"/>
              <a:t> in the early 1990s. The LSTM and GRU layers are designed to solve this problem.</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layer is a variant of the </a:t>
            </a:r>
            <a:r>
              <a:rPr lang="en-US" dirty="0" err="1" smtClean="0"/>
              <a:t>SimpleRNN</a:t>
            </a:r>
            <a:r>
              <a:rPr lang="en-US" dirty="0" smtClean="0"/>
              <a:t> layer you already know about; it adds a way to carry information across many </a:t>
            </a:r>
            <a:r>
              <a:rPr lang="en-US" dirty="0" err="1" smtClean="0"/>
              <a:t>timesteps</a:t>
            </a:r>
            <a:r>
              <a:rPr lang="en-US" dirty="0" smtClean="0"/>
              <a:t>. </a:t>
            </a:r>
          </a:p>
          <a:p>
            <a:r>
              <a:rPr lang="en-US" dirty="0" smtClean="0"/>
              <a:t>Imagine a conveyor belt running parallel to the sequence you’re processing. </a:t>
            </a:r>
          </a:p>
          <a:p>
            <a:r>
              <a:rPr lang="en-US" dirty="0" smtClean="0"/>
              <a:t>Information from the sequence can jump onto the conveyor belt at any point, be transported to a later </a:t>
            </a:r>
            <a:r>
              <a:rPr lang="en-US" dirty="0" err="1" smtClean="0"/>
              <a:t>timestep</a:t>
            </a:r>
            <a:r>
              <a:rPr lang="en-US" dirty="0" smtClean="0"/>
              <a:t>, and jump off, intact, when you need it. </a:t>
            </a:r>
          </a:p>
          <a:p>
            <a:r>
              <a:rPr lang="en-US" dirty="0" smtClean="0"/>
              <a:t>This is essentially what LSTM does: it saves information for later, thus preventing older signals from gradually vanishing during processing.</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1447800"/>
            <a:ext cx="9122431" cy="4114799"/>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Let’s add to this picture an additional data flow that carries information across </a:t>
            </a:r>
            <a:r>
              <a:rPr lang="en-US" dirty="0" err="1" smtClean="0"/>
              <a:t>timesteps</a:t>
            </a:r>
            <a:r>
              <a:rPr lang="en-US" dirty="0" smtClean="0"/>
              <a:t>. </a:t>
            </a:r>
          </a:p>
          <a:p>
            <a:r>
              <a:rPr lang="en-US" dirty="0" smtClean="0"/>
              <a:t>Call its values at different </a:t>
            </a:r>
            <a:r>
              <a:rPr lang="en-US" dirty="0" err="1" smtClean="0"/>
              <a:t>timesteps</a:t>
            </a:r>
            <a:r>
              <a:rPr lang="en-US" dirty="0" smtClean="0"/>
              <a:t> Ct, where C stands for carry.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All text-</a:t>
            </a:r>
            <a:r>
              <a:rPr lang="en-US" dirty="0" err="1" smtClean="0"/>
              <a:t>vectorization</a:t>
            </a:r>
            <a:r>
              <a:rPr lang="en-US" dirty="0" smtClean="0"/>
              <a:t> processes consist of applying some tokenization scheme and then associating numeric vectors with the generated tokens.</a:t>
            </a:r>
          </a:p>
          <a:p>
            <a:r>
              <a:rPr lang="en-US" dirty="0" smtClean="0"/>
              <a:t>There are multiple ways to associate a vector with a token. </a:t>
            </a:r>
          </a:p>
          <a:p>
            <a:r>
              <a:rPr lang="en-US" dirty="0" smtClean="0"/>
              <a:t>The two major ones are: one-hot encoding of tokens, and token embedding (typically used exclusively for words, and called word embedding).</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This information will have the following impact on the cell: it will be combined with the input connection and the recurrent connection (via a dense transformation: a dot product with a weight matrix followed by a bias add and the application of an activation function), and it will affect the state being sent to the next </a:t>
            </a:r>
            <a:r>
              <a:rPr lang="en-US" dirty="0" err="1" smtClean="0"/>
              <a:t>timestep</a:t>
            </a:r>
            <a:r>
              <a:rPr lang="en-US" dirty="0" smtClean="0"/>
              <a:t> (via an activation function an a multiplication operation). </a:t>
            </a:r>
          </a:p>
          <a:p>
            <a:r>
              <a:rPr lang="en-US" dirty="0" smtClean="0"/>
              <a:t>Conceptually, the carry dataflow is a way to modulate the next output and the next state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60151" y="1295400"/>
            <a:ext cx="8666134" cy="4190999"/>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04800" y="1066800"/>
            <a:ext cx="8571992" cy="1676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80999" y="3581400"/>
            <a:ext cx="8662737" cy="1143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Multiplying </a:t>
            </a:r>
            <a:r>
              <a:rPr lang="en-US" dirty="0" err="1" smtClean="0"/>
              <a:t>c_t</a:t>
            </a:r>
            <a:r>
              <a:rPr lang="en-US" dirty="0" smtClean="0"/>
              <a:t> and </a:t>
            </a:r>
            <a:r>
              <a:rPr lang="en-US" dirty="0" err="1" smtClean="0"/>
              <a:t>f_t</a:t>
            </a:r>
            <a:r>
              <a:rPr lang="en-US" dirty="0" smtClean="0"/>
              <a:t> is a way to deliberately forget irrelevant information in the carry dataflow. </a:t>
            </a:r>
          </a:p>
          <a:p>
            <a:r>
              <a:rPr lang="en-US" dirty="0" smtClean="0"/>
              <a:t>Meanwhile, </a:t>
            </a:r>
            <a:r>
              <a:rPr lang="en-US" dirty="0" err="1" smtClean="0"/>
              <a:t>i_t</a:t>
            </a:r>
            <a:r>
              <a:rPr lang="en-US" dirty="0" smtClean="0"/>
              <a:t> and </a:t>
            </a:r>
            <a:r>
              <a:rPr lang="en-US" dirty="0" err="1" smtClean="0"/>
              <a:t>k_t</a:t>
            </a:r>
            <a:r>
              <a:rPr lang="en-US" dirty="0" smtClean="0"/>
              <a:t> provide information about the present, updating the carry track with new information</a:t>
            </a:r>
          </a:p>
          <a:p>
            <a:r>
              <a:rPr lang="en-US" dirty="0" smtClean="0"/>
              <a:t>What these operations actually do is determined by the contents of the weights </a:t>
            </a:r>
            <a:r>
              <a:rPr lang="en-US" dirty="0" err="1" smtClean="0"/>
              <a:t>parameterizing</a:t>
            </a:r>
            <a:r>
              <a:rPr lang="en-US" dirty="0" smtClean="0"/>
              <a:t> them; and the weights are learned in an end-to-end fashion, starting over with each training round, making it impossible to credit this or that operation with a specific purpose.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combination of operations making up an RNN cell is better interpreted as a set of constraints on your search, not as a design in an engineering sense</a:t>
            </a:r>
          </a:p>
          <a:p>
            <a:r>
              <a:rPr lang="en-US" dirty="0" smtClean="0"/>
              <a:t>Just keep in mind what the LSTM cell is meant to do: allow past information to be </a:t>
            </a:r>
            <a:r>
              <a:rPr lang="en-US" dirty="0" err="1" smtClean="0"/>
              <a:t>reinjected</a:t>
            </a:r>
            <a:r>
              <a:rPr lang="en-US" dirty="0" smtClean="0"/>
              <a:t> at a later time, thus fighting the vanishing-gradient problem.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1752600" y="1213759"/>
            <a:ext cx="6116781" cy="4806042"/>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used of Recurrent Networks</a:t>
            </a:r>
            <a:endParaRPr lang="en-US" dirty="0"/>
          </a:p>
        </p:txBody>
      </p:sp>
      <p:sp>
        <p:nvSpPr>
          <p:cNvPr id="3" name="Content Placeholder 2"/>
          <p:cNvSpPr>
            <a:spLocks noGrp="1"/>
          </p:cNvSpPr>
          <p:nvPr>
            <p:ph idx="1"/>
          </p:nvPr>
        </p:nvSpPr>
        <p:spPr/>
        <p:txBody>
          <a:bodyPr>
            <a:normAutofit lnSpcReduction="10000"/>
          </a:bodyPr>
          <a:lstStyle/>
          <a:p>
            <a:r>
              <a:rPr lang="en-US" dirty="0" smtClean="0"/>
              <a:t>We’ll cover the following techniques: </a:t>
            </a:r>
          </a:p>
          <a:p>
            <a:pPr lvl="1"/>
            <a:r>
              <a:rPr lang="en-US" dirty="0" smtClean="0"/>
              <a:t>Recurrent dropout—This is a specific, built-in way to use dropout to fight </a:t>
            </a:r>
            <a:r>
              <a:rPr lang="en-US" dirty="0" err="1" smtClean="0"/>
              <a:t>overfitting</a:t>
            </a:r>
            <a:r>
              <a:rPr lang="en-US" dirty="0" smtClean="0"/>
              <a:t> in recurrent layers. </a:t>
            </a:r>
          </a:p>
          <a:p>
            <a:pPr lvl="1"/>
            <a:r>
              <a:rPr lang="en-US" dirty="0" smtClean="0"/>
              <a:t>Stacking recurrent layers—This increases the representational power of the network (at the cost of higher computational loads). </a:t>
            </a:r>
          </a:p>
          <a:p>
            <a:pPr lvl="1"/>
            <a:r>
              <a:rPr lang="en-US" dirty="0" smtClean="0"/>
              <a:t>Bidirectional recurrent layers—These present the same information to a recurrent network in different ways, increasing accuracy and mitigating forgetting issues.</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temperature forecasting problem</a:t>
            </a:r>
            <a:endParaRPr lang="en-US" dirty="0"/>
          </a:p>
        </p:txBody>
      </p:sp>
      <p:sp>
        <p:nvSpPr>
          <p:cNvPr id="3" name="Content Placeholder 2"/>
          <p:cNvSpPr>
            <a:spLocks noGrp="1"/>
          </p:cNvSpPr>
          <p:nvPr>
            <p:ph idx="1"/>
          </p:nvPr>
        </p:nvSpPr>
        <p:spPr/>
        <p:txBody>
          <a:bodyPr/>
          <a:lstStyle/>
          <a:p>
            <a:r>
              <a:rPr lang="en-US" dirty="0" smtClean="0"/>
              <a:t>https://s3.amazonaws.com/keras-datasets/jena_climate_2009_2016.csv.zip</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457200" y="1066800"/>
            <a:ext cx="7492763" cy="39624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381000" y="1066800"/>
            <a:ext cx="8157882" cy="2667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39821" y="990600"/>
            <a:ext cx="8599379" cy="4952999"/>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380999" y="914400"/>
            <a:ext cx="7939917" cy="52578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1000125" y="1323975"/>
            <a:ext cx="7143750" cy="421005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normAutofit fontScale="92500"/>
          </a:bodyPr>
          <a:lstStyle/>
          <a:p>
            <a:pPr marL="514350" indent="-514350"/>
            <a:r>
              <a:rPr lang="en-US" dirty="0" smtClean="0"/>
              <a:t>The exact formulation of the problem will be as follows: given data going as far back as </a:t>
            </a:r>
            <a:r>
              <a:rPr lang="en-US" dirty="0" err="1" smtClean="0"/>
              <a:t>lookback</a:t>
            </a:r>
            <a:r>
              <a:rPr lang="en-US" dirty="0" smtClean="0"/>
              <a:t> </a:t>
            </a:r>
            <a:r>
              <a:rPr lang="en-US" dirty="0" err="1" smtClean="0"/>
              <a:t>timesteps</a:t>
            </a:r>
            <a:r>
              <a:rPr lang="en-US" dirty="0" smtClean="0"/>
              <a:t> (a </a:t>
            </a:r>
            <a:r>
              <a:rPr lang="en-US" dirty="0" err="1" smtClean="0"/>
              <a:t>timestep</a:t>
            </a:r>
            <a:r>
              <a:rPr lang="en-US" dirty="0" smtClean="0"/>
              <a:t> is 10 minutes) and sampled every steps </a:t>
            </a:r>
            <a:r>
              <a:rPr lang="en-US" dirty="0" err="1" smtClean="0"/>
              <a:t>timesteps</a:t>
            </a:r>
            <a:r>
              <a:rPr lang="en-US" dirty="0" smtClean="0"/>
              <a:t>, can you predict the temperature in delay </a:t>
            </a:r>
            <a:r>
              <a:rPr lang="en-US" dirty="0" err="1" smtClean="0"/>
              <a:t>timesteps</a:t>
            </a:r>
            <a:r>
              <a:rPr lang="en-US" dirty="0" smtClean="0"/>
              <a:t>? You’ll use the following parameter values: </a:t>
            </a:r>
          </a:p>
          <a:p>
            <a:pPr marL="914400" lvl="1" indent="-514350"/>
            <a:r>
              <a:rPr lang="en-US" dirty="0" err="1" smtClean="0"/>
              <a:t>lookback</a:t>
            </a:r>
            <a:r>
              <a:rPr lang="en-US" dirty="0" smtClean="0"/>
              <a:t> = 720—Observations will go back 5 days. </a:t>
            </a:r>
          </a:p>
          <a:p>
            <a:pPr marL="914400" lvl="1" indent="-514350"/>
            <a:r>
              <a:rPr lang="en-US" dirty="0" smtClean="0"/>
              <a:t>steps = </a:t>
            </a:r>
            <a:r>
              <a:rPr lang="en-US" dirty="0" smtClean="0"/>
              <a:t>6—Observations </a:t>
            </a:r>
            <a:r>
              <a:rPr lang="en-US" dirty="0" smtClean="0"/>
              <a:t>will be sampled at one data point per hour. </a:t>
            </a:r>
          </a:p>
          <a:p>
            <a:pPr marL="914400" lvl="1" indent="-514350"/>
            <a:r>
              <a:rPr lang="en-US" dirty="0" smtClean="0"/>
              <a:t>delay = 144—Targets will be 24 hours in the future.</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381000" y="1066800"/>
            <a:ext cx="5161280" cy="18288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152400" y="152400"/>
            <a:ext cx="8686800" cy="67056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457200" y="990600"/>
            <a:ext cx="8627806" cy="1828800"/>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228600" y="838199"/>
            <a:ext cx="8077200" cy="564854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pSp>
        <p:nvGrpSpPr>
          <p:cNvPr id="6" name="Group 5"/>
          <p:cNvGrpSpPr/>
          <p:nvPr/>
        </p:nvGrpSpPr>
        <p:grpSpPr>
          <a:xfrm>
            <a:off x="295275" y="990600"/>
            <a:ext cx="8620125" cy="5562600"/>
            <a:chOff x="295275" y="990600"/>
            <a:chExt cx="7191375" cy="3095625"/>
          </a:xfrm>
        </p:grpSpPr>
        <p:pic>
          <p:nvPicPr>
            <p:cNvPr id="16386" name="Picture 2"/>
            <p:cNvPicPr>
              <a:picLocks noChangeAspect="1" noChangeArrowheads="1"/>
            </p:cNvPicPr>
            <p:nvPr/>
          </p:nvPicPr>
          <p:blipFill>
            <a:blip r:embed="rId2"/>
            <a:srcRect/>
            <a:stretch>
              <a:fillRect/>
            </a:stretch>
          </p:blipFill>
          <p:spPr bwMode="auto">
            <a:xfrm>
              <a:off x="304800" y="990600"/>
              <a:ext cx="7181850" cy="206692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295275" y="2895600"/>
              <a:ext cx="5114925" cy="1190625"/>
            </a:xfrm>
            <a:prstGeom prst="rect">
              <a:avLst/>
            </a:prstGeom>
            <a:noFill/>
            <a:ln w="9525">
              <a:noFill/>
              <a:miter lim="800000"/>
              <a:headEnd/>
              <a:tailEnd/>
            </a:ln>
            <a:effectLst/>
          </p:spPr>
        </p:pic>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srcRect/>
          <a:stretch>
            <a:fillRect/>
          </a:stretch>
        </p:blipFill>
        <p:spPr bwMode="auto">
          <a:xfrm>
            <a:off x="228600" y="990600"/>
            <a:ext cx="8290560" cy="38862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recurrent dropout to fight </a:t>
            </a:r>
            <a:r>
              <a:rPr lang="en-US" dirty="0" err="1" smtClean="0"/>
              <a:t>overfitting</a:t>
            </a:r>
            <a:endParaRPr lang="en-US" dirty="0"/>
          </a:p>
        </p:txBody>
      </p:sp>
      <p:sp>
        <p:nvSpPr>
          <p:cNvPr id="3" name="Content Placeholder 2"/>
          <p:cNvSpPr>
            <a:spLocks noGrp="1"/>
          </p:cNvSpPr>
          <p:nvPr>
            <p:ph idx="1"/>
          </p:nvPr>
        </p:nvSpPr>
        <p:spPr/>
        <p:txBody>
          <a:bodyPr>
            <a:normAutofit lnSpcReduction="10000"/>
          </a:bodyPr>
          <a:lstStyle/>
          <a:p>
            <a:r>
              <a:rPr lang="en-US" dirty="0" smtClean="0"/>
              <a:t>It has long been known that applying dropout before a recurrent layer hinders learning rather than helping with regularization</a:t>
            </a:r>
            <a:r>
              <a:rPr lang="en-US" dirty="0" smtClean="0"/>
              <a:t>.</a:t>
            </a:r>
          </a:p>
          <a:p>
            <a:r>
              <a:rPr lang="en-US" dirty="0" smtClean="0"/>
              <a:t>In 2015, </a:t>
            </a:r>
            <a:r>
              <a:rPr lang="en-US" dirty="0" err="1" smtClean="0"/>
              <a:t>Yarin</a:t>
            </a:r>
            <a:r>
              <a:rPr lang="en-US" dirty="0" smtClean="0"/>
              <a:t> Gal, as part of his PhD thesis on Bayesian deep learning,6 determined the proper way to use dropout with a recurrent network: the same dropout mask (the same pattern of dropped units) should be applied at every </a:t>
            </a:r>
            <a:r>
              <a:rPr lang="en-US" dirty="0" err="1" smtClean="0"/>
              <a:t>timestep</a:t>
            </a:r>
            <a:r>
              <a:rPr lang="en-US" dirty="0" smtClean="0"/>
              <a:t>, instead of a dropout mask that varies randomly from </a:t>
            </a:r>
            <a:r>
              <a:rPr lang="en-US" dirty="0" err="1" smtClean="0"/>
              <a:t>timestep</a:t>
            </a:r>
            <a:r>
              <a:rPr lang="en-US" dirty="0" smtClean="0"/>
              <a:t> to </a:t>
            </a:r>
            <a:r>
              <a:rPr lang="en-US" dirty="0" err="1" smtClean="0"/>
              <a:t>timestep</a:t>
            </a:r>
            <a:r>
              <a:rPr lang="en-US" dirty="0" smtClean="0"/>
              <a:t>. </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hot encoding</a:t>
            </a:r>
            <a:endParaRPr lang="en-US" dirty="0"/>
          </a:p>
        </p:txBody>
      </p:sp>
      <p:sp>
        <p:nvSpPr>
          <p:cNvPr id="3" name="Content Placeholder 2"/>
          <p:cNvSpPr>
            <a:spLocks noGrp="1"/>
          </p:cNvSpPr>
          <p:nvPr>
            <p:ph idx="1"/>
          </p:nvPr>
        </p:nvSpPr>
        <p:spPr/>
        <p:txBody>
          <a:bodyPr/>
          <a:lstStyle/>
          <a:p>
            <a:r>
              <a:rPr lang="en-US" dirty="0" smtClean="0"/>
              <a:t>One-hot encoding is the most common, most basic way to turn a token into a vector</a:t>
            </a:r>
          </a:p>
          <a:p>
            <a:r>
              <a:rPr lang="en-US" dirty="0" smtClean="0"/>
              <a:t>It consists of associating a unique integer index with every word and then turning this integer index </a:t>
            </a:r>
            <a:r>
              <a:rPr lang="en-US" dirty="0" err="1" smtClean="0"/>
              <a:t>i</a:t>
            </a:r>
            <a:r>
              <a:rPr lang="en-US" dirty="0" smtClean="0"/>
              <a:t> into a binary vector of size N (the size of the vocabulary); the vector is all zeros except for the </a:t>
            </a:r>
            <a:r>
              <a:rPr lang="en-US" dirty="0" err="1" smtClean="0"/>
              <a:t>ith</a:t>
            </a:r>
            <a:r>
              <a:rPr lang="en-US" dirty="0" smtClean="0"/>
              <a:t> entry, which is 1.</a:t>
            </a:r>
          </a:p>
          <a:p>
            <a:r>
              <a:rPr lang="en-US" dirty="0" smtClean="0"/>
              <a:t>Of course, one-hot encoding can be done at the character level, as well. </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more, in order to regularize the representations formed by the recurrent gates of layers such as GRU and LSTM, a temporally constant dropout mask should be applied to the inner recurrent activations of the layer (a recurrent dropout mask). </a:t>
            </a:r>
            <a:endParaRPr lang="en-US" dirty="0" smtClean="0"/>
          </a:p>
          <a:p>
            <a:r>
              <a:rPr lang="en-US" dirty="0" smtClean="0"/>
              <a:t>Using </a:t>
            </a:r>
            <a:r>
              <a:rPr lang="en-US" dirty="0" smtClean="0"/>
              <a:t>the same dropout mask at every </a:t>
            </a:r>
            <a:r>
              <a:rPr lang="en-US" dirty="0" err="1" smtClean="0"/>
              <a:t>timestep</a:t>
            </a:r>
            <a:r>
              <a:rPr lang="en-US" dirty="0" smtClean="0"/>
              <a:t> allows the network to properly propagate its learning error through time; a temporally random dropout mask would disrupt this error signal and be harmful to the learning process</a:t>
            </a:r>
            <a:r>
              <a:rPr lang="en-US" dirty="0" smtClean="0"/>
              <a: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Every recurrent layer in </a:t>
            </a:r>
            <a:r>
              <a:rPr lang="en-US" dirty="0" err="1" smtClean="0"/>
              <a:t>Keras</a:t>
            </a:r>
            <a:r>
              <a:rPr lang="en-US" dirty="0" smtClean="0"/>
              <a:t> has two dropout-related arguments: dropout, a float specifying the dropout rate for input units of the layer, and </a:t>
            </a:r>
            <a:r>
              <a:rPr lang="en-US" dirty="0" err="1" smtClean="0"/>
              <a:t>recurrent_dropout</a:t>
            </a:r>
            <a:r>
              <a:rPr lang="en-US" dirty="0" smtClean="0"/>
              <a:t>, specifying the dropout rate of the recurrent units.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1066800"/>
            <a:ext cx="8287322" cy="46482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recurrent layers</a:t>
            </a: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smtClean="0"/>
              <a:t>should consider increasing the capacity of the network</a:t>
            </a:r>
            <a:r>
              <a:rPr lang="en-US" dirty="0" smtClean="0"/>
              <a:t>.</a:t>
            </a:r>
          </a:p>
          <a:p>
            <a:r>
              <a:rPr lang="en-US" dirty="0" smtClean="0"/>
              <a:t>Increasing network capacity is typically done by increasing the number of units in the layers or adding more layers. </a:t>
            </a:r>
            <a:endParaRPr lang="en-US" dirty="0" smtClean="0"/>
          </a:p>
          <a:p>
            <a:r>
              <a:rPr lang="en-US" dirty="0" smtClean="0"/>
              <a:t>Recurrent </a:t>
            </a:r>
            <a:r>
              <a:rPr lang="en-US" dirty="0" smtClean="0"/>
              <a:t>layer stacking is a classic way to build more-powerful recurrent networks: for instance, what currently powers the Google Translate algorithm is a stack of seven large LSTM layers—that’s huge.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04800" y="914399"/>
            <a:ext cx="8426404" cy="5638801"/>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bidirectional RNNs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It’s frequently used in natural-language </a:t>
            </a:r>
            <a:r>
              <a:rPr lang="en-US" dirty="0" smtClean="0"/>
              <a:t>processing</a:t>
            </a:r>
          </a:p>
          <a:p>
            <a:r>
              <a:rPr lang="en-US" dirty="0" smtClean="0"/>
              <a:t>RNNs are notably order dependent, or time dependent: they process the </a:t>
            </a:r>
            <a:r>
              <a:rPr lang="en-US" dirty="0" err="1" smtClean="0"/>
              <a:t>timesteps</a:t>
            </a:r>
            <a:r>
              <a:rPr lang="en-US" dirty="0" smtClean="0"/>
              <a:t> of their input sequences in order, and shuffling or reversing the </a:t>
            </a:r>
            <a:r>
              <a:rPr lang="en-US" dirty="0" err="1" smtClean="0"/>
              <a:t>timesteps</a:t>
            </a:r>
            <a:r>
              <a:rPr lang="en-US" dirty="0" smtClean="0"/>
              <a:t> can completely change the representations the RNN extracts from the sequence. </a:t>
            </a:r>
            <a:endParaRPr lang="en-US" dirty="0" smtClean="0"/>
          </a:p>
          <a:p>
            <a:r>
              <a:rPr lang="en-US" dirty="0" smtClean="0"/>
              <a:t>A bidirectional RNN exploits the order sensitivity of RNNs: it consists of using two regular RNNs, </a:t>
            </a:r>
            <a:r>
              <a:rPr lang="en-US" dirty="0" smtClean="0"/>
              <a:t>each </a:t>
            </a:r>
            <a:r>
              <a:rPr lang="en-US" dirty="0" smtClean="0"/>
              <a:t>of which processes the input sequence in one direction (chronologically and </a:t>
            </a:r>
            <a:r>
              <a:rPr lang="en-US" dirty="0" err="1" smtClean="0"/>
              <a:t>antichronologically</a:t>
            </a:r>
            <a:r>
              <a:rPr lang="en-US" dirty="0" smtClean="0"/>
              <a:t>), and then merging their representations. </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pSp>
        <p:nvGrpSpPr>
          <p:cNvPr id="6" name="Group 5"/>
          <p:cNvGrpSpPr/>
          <p:nvPr/>
        </p:nvGrpSpPr>
        <p:grpSpPr>
          <a:xfrm>
            <a:off x="304800" y="381000"/>
            <a:ext cx="8686800" cy="5791200"/>
            <a:chOff x="0" y="0"/>
            <a:chExt cx="9143999" cy="6096000"/>
          </a:xfrm>
        </p:grpSpPr>
        <p:pic>
          <p:nvPicPr>
            <p:cNvPr id="3074" name="Picture 2"/>
            <p:cNvPicPr>
              <a:picLocks noChangeAspect="1" noChangeArrowheads="1"/>
            </p:cNvPicPr>
            <p:nvPr/>
          </p:nvPicPr>
          <p:blipFill>
            <a:blip r:embed="rId2"/>
            <a:srcRect/>
            <a:stretch>
              <a:fillRect/>
            </a:stretch>
          </p:blipFill>
          <p:spPr bwMode="auto">
            <a:xfrm>
              <a:off x="0" y="0"/>
              <a:ext cx="9143999" cy="50768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838200" y="5162550"/>
              <a:ext cx="4438650" cy="933450"/>
            </a:xfrm>
            <a:prstGeom prst="rect">
              <a:avLst/>
            </a:prstGeom>
            <a:noFill/>
            <a:ln w="9525">
              <a:noFill/>
              <a:miter lim="800000"/>
              <a:headEnd/>
              <a:tailEnd/>
            </a:ln>
            <a:effectLst/>
          </p:spPr>
        </p:pic>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bidirectional RNN exploits this idea to improve on the performance of </a:t>
            </a:r>
            <a:r>
              <a:rPr lang="en-US" dirty="0" smtClean="0"/>
              <a:t>chronological order </a:t>
            </a:r>
            <a:r>
              <a:rPr lang="en-US" dirty="0" smtClean="0"/>
              <a:t>RNNs. </a:t>
            </a:r>
            <a:endParaRPr lang="en-US" dirty="0" smtClean="0"/>
          </a:p>
          <a:p>
            <a:r>
              <a:rPr lang="en-US" dirty="0" smtClean="0"/>
              <a:t>It </a:t>
            </a:r>
            <a:r>
              <a:rPr lang="en-US" dirty="0" smtClean="0"/>
              <a:t>looks at its input sequence both </a:t>
            </a:r>
            <a:r>
              <a:rPr lang="en-US" dirty="0" smtClean="0"/>
              <a:t>ways, </a:t>
            </a:r>
            <a:r>
              <a:rPr lang="en-US" dirty="0" smtClean="0"/>
              <a:t>obtaining potentially richer representations and capturing patterns that may have been missed by the chronological-order version alone.</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471613" y="1733550"/>
            <a:ext cx="6200775" cy="33909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81000" y="990600"/>
            <a:ext cx="8239125" cy="25622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795338" y="433388"/>
            <a:ext cx="7553325" cy="5991225"/>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457200" y="990600"/>
            <a:ext cx="6762750" cy="378142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even further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Adjust the number of units in each recurrent layer in the stacked setup. The current choices are largely arbitrary and thus probably suboptimal. </a:t>
            </a:r>
            <a:endParaRPr lang="en-US" dirty="0" smtClean="0"/>
          </a:p>
          <a:p>
            <a:r>
              <a:rPr lang="en-US" dirty="0" smtClean="0"/>
              <a:t>Adjust </a:t>
            </a:r>
            <a:r>
              <a:rPr lang="en-US" dirty="0" smtClean="0"/>
              <a:t>the learning rate used by the </a:t>
            </a:r>
            <a:r>
              <a:rPr lang="en-US" dirty="0" err="1" smtClean="0"/>
              <a:t>RMSprop</a:t>
            </a:r>
            <a:r>
              <a:rPr lang="en-US" dirty="0" smtClean="0"/>
              <a:t> optimizer. </a:t>
            </a:r>
            <a:endParaRPr lang="en-US" dirty="0" smtClean="0"/>
          </a:p>
          <a:p>
            <a:r>
              <a:rPr lang="en-US" dirty="0" smtClean="0"/>
              <a:t>Try </a:t>
            </a:r>
            <a:r>
              <a:rPr lang="en-US" dirty="0" smtClean="0"/>
              <a:t>using LSTM layers instead of GRU layers. </a:t>
            </a:r>
            <a:endParaRPr lang="en-US" dirty="0" smtClean="0"/>
          </a:p>
          <a:p>
            <a:r>
              <a:rPr lang="en-US" dirty="0" smtClean="0"/>
              <a:t>Try </a:t>
            </a:r>
            <a:r>
              <a:rPr lang="en-US" dirty="0" smtClean="0"/>
              <a:t>using a bigger densely connected </a:t>
            </a:r>
            <a:r>
              <a:rPr lang="en-US" dirty="0" err="1" smtClean="0"/>
              <a:t>regressor</a:t>
            </a:r>
            <a:r>
              <a:rPr lang="en-US" dirty="0" smtClean="0"/>
              <a:t> on top of the recurrent layers: that is, a bigger Dense layer or even a stack of Dense layers. </a:t>
            </a:r>
            <a:endParaRPr lang="en-US" dirty="0" smtClean="0"/>
          </a:p>
          <a:p>
            <a:r>
              <a:rPr lang="en-US" dirty="0" smtClean="0"/>
              <a:t>Don’t </a:t>
            </a:r>
            <a:r>
              <a:rPr lang="en-US" dirty="0" smtClean="0"/>
              <a:t>forget to eventually run the best-performing models (in terms of validation MAE) on the test set! Otherwise, you’ll develop architectures that are </a:t>
            </a:r>
            <a:r>
              <a:rPr lang="en-US" dirty="0" err="1" smtClean="0"/>
              <a:t>overfitting</a:t>
            </a:r>
            <a:r>
              <a:rPr lang="en-US" dirty="0" smtClean="0"/>
              <a:t> to the validation set</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processing with </a:t>
            </a:r>
            <a:r>
              <a:rPr lang="en-US" dirty="0" err="1" smtClean="0"/>
              <a:t>convnets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1D </a:t>
            </a:r>
            <a:r>
              <a:rPr lang="en-US" dirty="0" err="1" smtClean="0"/>
              <a:t>convnets</a:t>
            </a:r>
            <a:r>
              <a:rPr lang="en-US" dirty="0" smtClean="0"/>
              <a:t> can be competitive with RNNs on certain sequence-processing problems, usually at a considerably cheaper computational cost</a:t>
            </a:r>
            <a:r>
              <a:rPr lang="en-US" dirty="0" smtClean="0"/>
              <a:t>.</a:t>
            </a:r>
          </a:p>
          <a:p>
            <a:r>
              <a:rPr lang="en-US" dirty="0" smtClean="0"/>
              <a:t>You </a:t>
            </a:r>
            <a:r>
              <a:rPr lang="en-US" dirty="0" smtClean="0"/>
              <a:t>can use 1D </a:t>
            </a:r>
            <a:r>
              <a:rPr lang="en-US" dirty="0" smtClean="0"/>
              <a:t>convolutions for </a:t>
            </a:r>
            <a:r>
              <a:rPr lang="en-US" dirty="0" smtClean="0"/>
              <a:t>extracting local 1D patches (subsequences) from sequences</a:t>
            </a:r>
            <a:endParaRPr lang="en-US" dirty="0" smtClean="0"/>
          </a:p>
          <a:p>
            <a:r>
              <a:rPr lang="en-US" dirty="0" smtClean="0"/>
              <a:t>Such 1D convolution layers can recognize local patterns in a sequence. </a:t>
            </a:r>
            <a:endParaRPr lang="en-US" dirty="0" smtClean="0"/>
          </a:p>
          <a:p>
            <a:r>
              <a:rPr lang="en-US" dirty="0" smtClean="0"/>
              <a:t>Because </a:t>
            </a:r>
            <a:r>
              <a:rPr lang="en-US" dirty="0" smtClean="0"/>
              <a:t>the same input transformation is performed on every patch, a pattern learned at a certain position in a sentence can later be recognized at a different position, making 1D </a:t>
            </a:r>
            <a:r>
              <a:rPr lang="en-US" dirty="0" err="1" smtClean="0"/>
              <a:t>convnets</a:t>
            </a:r>
            <a:r>
              <a:rPr lang="en-US" dirty="0" smtClean="0"/>
              <a:t> translation invariant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528638" y="1119188"/>
            <a:ext cx="8086725" cy="4619625"/>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pooling for sequence data</a:t>
            </a:r>
            <a:endParaRPr lang="en-US" dirty="0"/>
          </a:p>
        </p:txBody>
      </p:sp>
      <p:sp>
        <p:nvSpPr>
          <p:cNvPr id="3" name="Content Placeholder 2"/>
          <p:cNvSpPr>
            <a:spLocks noGrp="1"/>
          </p:cNvSpPr>
          <p:nvPr>
            <p:ph idx="1"/>
          </p:nvPr>
        </p:nvSpPr>
        <p:spPr/>
        <p:txBody>
          <a:bodyPr/>
          <a:lstStyle/>
          <a:p>
            <a:r>
              <a:rPr lang="en-US" dirty="0" smtClean="0"/>
              <a:t>The 2D pooling operation has a 1D equivalent: extracting 1D patches (subsequences) from an input and outputting the maximum value (max pooling) or average value (average pooling). </a:t>
            </a:r>
            <a:endParaRPr lang="en-US" dirty="0" smtClean="0"/>
          </a:p>
          <a:p>
            <a:r>
              <a:rPr lang="en-US" dirty="0" smtClean="0"/>
              <a:t>Just </a:t>
            </a:r>
            <a:r>
              <a:rPr lang="en-US" dirty="0" smtClean="0"/>
              <a:t>as with 2D </a:t>
            </a:r>
            <a:r>
              <a:rPr lang="en-US" dirty="0" err="1" smtClean="0"/>
              <a:t>convnets</a:t>
            </a:r>
            <a:r>
              <a:rPr lang="en-US" dirty="0" smtClean="0"/>
              <a:t>, this is used for reducing the length of 1D inputs (</a:t>
            </a:r>
            <a:r>
              <a:rPr lang="en-US" dirty="0" err="1" smtClean="0"/>
              <a:t>subsampling</a:t>
            </a:r>
            <a:r>
              <a:rPr lang="en-US" dirty="0" smtClean="0"/>
              <a:t>).</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304800" y="914400"/>
            <a:ext cx="8362950" cy="379095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1D </a:t>
            </a:r>
            <a:r>
              <a:rPr lang="en-US" dirty="0" err="1" smtClean="0"/>
              <a:t>convnets</a:t>
            </a:r>
            <a:r>
              <a:rPr lang="en-US" dirty="0" smtClean="0"/>
              <a:t> are structured in the same way as their 2D counterparts, which you used in chapter 5: they consist of a stack of Conv1D and MaxPooling1D layers, ending in either a global pooling layer or a Flatten layer, that turn the 3D outputs into 2D outputs, allowing you to add one or more Dense layers to the model for classification or regression</a:t>
            </a:r>
            <a:r>
              <a:rPr lang="en-US" dirty="0" smtClean="0"/>
              <a:t>.</a:t>
            </a:r>
          </a:p>
          <a:p>
            <a:r>
              <a:rPr lang="en-US" dirty="0" smtClean="0"/>
              <a:t>One difference, though, is the fact that you can afford to use larger convolution windows with 1D </a:t>
            </a:r>
            <a:r>
              <a:rPr lang="en-US" dirty="0" err="1" smtClean="0"/>
              <a:t>convnets</a:t>
            </a:r>
            <a:r>
              <a:rPr lang="en-US" dirty="0" smtClean="0"/>
              <a:t>. </a:t>
            </a:r>
            <a:endParaRPr lang="en-US" dirty="0" smtClean="0"/>
          </a:p>
          <a:p>
            <a:r>
              <a:rPr lang="en-US" dirty="0" smtClean="0"/>
              <a:t>With </a:t>
            </a:r>
            <a:r>
              <a:rPr lang="en-US" dirty="0" smtClean="0"/>
              <a:t>a 2D convolution layer, a 3 × 3 convolution window contains 3 × 3 = 9 feature vectors; but with a 1D convolution layer, a convolution window of size 3 contains only 3 feature vectors. You can thus easily afford 1D convolution windows of size 7 or 9.</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866775" y="928688"/>
            <a:ext cx="7410450" cy="5000625"/>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Combining CNNs and RNNs to process long sequences</a:t>
            </a:r>
            <a:endParaRPr lang="en-US" sz="3200" dirty="0"/>
          </a:p>
        </p:txBody>
      </p:sp>
      <p:sp>
        <p:nvSpPr>
          <p:cNvPr id="3" name="Content Placeholder 2"/>
          <p:cNvSpPr>
            <a:spLocks noGrp="1"/>
          </p:cNvSpPr>
          <p:nvPr>
            <p:ph idx="1"/>
          </p:nvPr>
        </p:nvSpPr>
        <p:spPr/>
        <p:txBody>
          <a:bodyPr/>
          <a:lstStyle/>
          <a:p>
            <a:r>
              <a:rPr lang="en-US" dirty="0" smtClean="0"/>
              <a:t>Because 1D </a:t>
            </a:r>
            <a:r>
              <a:rPr lang="en-US" dirty="0" err="1" smtClean="0"/>
              <a:t>convnets</a:t>
            </a:r>
            <a:r>
              <a:rPr lang="en-US" dirty="0" smtClean="0"/>
              <a:t> process input patches independently, they aren’t sensitive to the order of the </a:t>
            </a:r>
            <a:r>
              <a:rPr lang="en-US" dirty="0" err="1" smtClean="0"/>
              <a:t>timesteps</a:t>
            </a:r>
            <a:endParaRPr lang="en-US" dirty="0" smtClean="0"/>
          </a:p>
          <a:p>
            <a:r>
              <a:rPr lang="en-US" dirty="0" smtClean="0"/>
              <a:t>One way to evidence this weakness is to try 1D </a:t>
            </a:r>
            <a:r>
              <a:rPr lang="en-US" dirty="0" err="1" smtClean="0"/>
              <a:t>convnets</a:t>
            </a:r>
            <a:r>
              <a:rPr lang="en-US" dirty="0" smtClean="0"/>
              <a:t> on the temperature-forecasting problem, where order-sensitivity is key to producing good predictions.</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890588" y="985838"/>
            <a:ext cx="7362825" cy="48863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3748</Words>
  <Application>Microsoft Office PowerPoint</Application>
  <PresentationFormat>On-screen Show (4:3)</PresentationFormat>
  <Paragraphs>188</Paragraphs>
  <Slides>105</Slides>
  <Notes>0</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Deep learning for text and sequences</vt:lpstr>
      <vt:lpstr>Introduction</vt:lpstr>
      <vt:lpstr>Slide 3</vt:lpstr>
      <vt:lpstr>Working with text data</vt:lpstr>
      <vt:lpstr>Converting text to numerical data</vt:lpstr>
      <vt:lpstr>Slide 6</vt:lpstr>
      <vt:lpstr>Slide 7</vt:lpstr>
      <vt:lpstr>One hot encoding</vt:lpstr>
      <vt:lpstr>Slide 9</vt:lpstr>
      <vt:lpstr>Slide 10</vt:lpstr>
      <vt:lpstr>Slide 11</vt:lpstr>
      <vt:lpstr>Slide 12</vt:lpstr>
      <vt:lpstr>Using word embeddings</vt:lpstr>
      <vt:lpstr>Slide 14</vt:lpstr>
      <vt:lpstr>Two ways to obtain word-embeddings</vt:lpstr>
      <vt:lpstr>LEARNING WORD EMBEDDINGS WITH THE EMBEDDING LAYER</vt:lpstr>
      <vt:lpstr>Slide 17</vt:lpstr>
      <vt:lpstr>Slide 18</vt:lpstr>
      <vt:lpstr>Slide 19</vt:lpstr>
      <vt:lpstr>Embedding and IMDB Movie Review</vt:lpstr>
      <vt:lpstr>Slide 21</vt:lpstr>
      <vt:lpstr>Slide 22</vt:lpstr>
      <vt:lpstr>Slide 23</vt:lpstr>
      <vt:lpstr>USING PRETRAINED WORD EMBEDDINGS</vt:lpstr>
      <vt:lpstr>Word2Vec</vt:lpstr>
      <vt:lpstr>Slide 26</vt:lpstr>
      <vt:lpstr>Download raw IMDB dataset</vt:lpstr>
      <vt:lpstr>Slide 28</vt:lpstr>
      <vt:lpstr>Tokenize the data</vt:lpstr>
      <vt:lpstr>Slide 30</vt:lpstr>
      <vt:lpstr>Download Glove Embeddings</vt:lpstr>
      <vt:lpstr>Building an Embedding matrix</vt:lpstr>
      <vt:lpstr>Slide 33</vt:lpstr>
      <vt:lpstr>Defining the model</vt:lpstr>
      <vt:lpstr>Loading the GLOVE embeddings</vt:lpstr>
      <vt:lpstr>Compile and Train the model</vt:lpstr>
      <vt:lpstr>Slide 37</vt:lpstr>
      <vt:lpstr>Slide 38</vt:lpstr>
      <vt:lpstr>Evaluating model</vt:lpstr>
      <vt:lpstr>Slide 40</vt:lpstr>
      <vt:lpstr>Recurrent Neural Network</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Understanding the LSTM and GRU layers</vt:lpstr>
      <vt:lpstr>Slide 56</vt:lpstr>
      <vt:lpstr>LSTM</vt:lpstr>
      <vt:lpstr>Slide 58</vt:lpstr>
      <vt:lpstr>Slide 59</vt:lpstr>
      <vt:lpstr>Slide 60</vt:lpstr>
      <vt:lpstr>Slide 61</vt:lpstr>
      <vt:lpstr>Slide 62</vt:lpstr>
      <vt:lpstr>Slide 63</vt:lpstr>
      <vt:lpstr>Slide 64</vt:lpstr>
      <vt:lpstr>Slide 65</vt:lpstr>
      <vt:lpstr>Advanced used of Recurrent Networks</vt:lpstr>
      <vt:lpstr>A temperature forecasting problem</vt:lpstr>
      <vt:lpstr>Slide 68</vt:lpstr>
      <vt:lpstr>Slide 69</vt:lpstr>
      <vt:lpstr>Slide 70</vt:lpstr>
      <vt:lpstr>Slide 71</vt:lpstr>
      <vt:lpstr>Preparing the data</vt:lpstr>
      <vt:lpstr>Slide 73</vt:lpstr>
      <vt:lpstr>Slide 74</vt:lpstr>
      <vt:lpstr>Slide 75</vt:lpstr>
      <vt:lpstr>Slide 76</vt:lpstr>
      <vt:lpstr>Slide 77</vt:lpstr>
      <vt:lpstr>Slide 78</vt:lpstr>
      <vt:lpstr>Using recurrent dropout to fight overfitting</vt:lpstr>
      <vt:lpstr>Slide 80</vt:lpstr>
      <vt:lpstr>Slide 81</vt:lpstr>
      <vt:lpstr>Slide 82</vt:lpstr>
      <vt:lpstr>Stacking recurrent layers</vt:lpstr>
      <vt:lpstr>Slide 84</vt:lpstr>
      <vt:lpstr>Using bidirectional RNNs</vt:lpstr>
      <vt:lpstr>Slide 86</vt:lpstr>
      <vt:lpstr>Slide 87</vt:lpstr>
      <vt:lpstr>Slide 88</vt:lpstr>
      <vt:lpstr>Slide 89</vt:lpstr>
      <vt:lpstr>Slide 90</vt:lpstr>
      <vt:lpstr>Going even further</vt:lpstr>
      <vt:lpstr>Sequence processing with convnets</vt:lpstr>
      <vt:lpstr>Slide 93</vt:lpstr>
      <vt:lpstr>1D pooling for sequence data</vt:lpstr>
      <vt:lpstr>Slide 95</vt:lpstr>
      <vt:lpstr>Slide 96</vt:lpstr>
      <vt:lpstr>Slide 97</vt:lpstr>
      <vt:lpstr>Combining CNNs and RNNs to process long sequences</vt:lpstr>
      <vt:lpstr>Slide 99</vt:lpstr>
      <vt:lpstr>Slide 100</vt:lpstr>
      <vt:lpstr>Slide 101</vt:lpstr>
      <vt:lpstr>Slide 102</vt:lpstr>
      <vt:lpstr>Slide 103</vt:lpstr>
      <vt:lpstr>Slide 104</vt:lpstr>
      <vt:lpstr>Slide 105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text and sequences</dc:title>
  <dc:creator>Noman</dc:creator>
  <cp:lastModifiedBy>Noman</cp:lastModifiedBy>
  <cp:revision>38</cp:revision>
  <dcterms:created xsi:type="dcterms:W3CDTF">2006-08-16T00:00:00Z</dcterms:created>
  <dcterms:modified xsi:type="dcterms:W3CDTF">2020-05-08T14:59:02Z</dcterms:modified>
</cp:coreProperties>
</file>