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7" r:id="rId1"/>
  </p:sldMasterIdLst>
  <p:sldIdLst>
    <p:sldId id="266" r:id="rId2"/>
    <p:sldId id="316" r:id="rId3"/>
    <p:sldId id="305" r:id="rId4"/>
    <p:sldId id="287" r:id="rId5"/>
    <p:sldId id="310" r:id="rId6"/>
    <p:sldId id="311" r:id="rId7"/>
    <p:sldId id="288" r:id="rId8"/>
    <p:sldId id="312" r:id="rId9"/>
    <p:sldId id="313" r:id="rId10"/>
    <p:sldId id="293" r:id="rId11"/>
    <p:sldId id="290" r:id="rId12"/>
    <p:sldId id="291" r:id="rId13"/>
    <p:sldId id="292" r:id="rId14"/>
    <p:sldId id="299" r:id="rId15"/>
    <p:sldId id="300" r:id="rId16"/>
    <p:sldId id="303" r:id="rId17"/>
    <p:sldId id="304" r:id="rId18"/>
    <p:sldId id="296" r:id="rId19"/>
    <p:sldId id="297" r:id="rId20"/>
    <p:sldId id="298" r:id="rId21"/>
    <p:sldId id="294" r:id="rId22"/>
    <p:sldId id="286" r:id="rId23"/>
    <p:sldId id="295" r:id="rId24"/>
    <p:sldId id="301" r:id="rId25"/>
    <p:sldId id="262" r:id="rId26"/>
    <p:sldId id="257" r:id="rId27"/>
    <p:sldId id="281" r:id="rId28"/>
    <p:sldId id="284" r:id="rId29"/>
    <p:sldId id="285" r:id="rId30"/>
    <p:sldId id="283" r:id="rId31"/>
    <p:sldId id="308" r:id="rId32"/>
    <p:sldId id="309" r:id="rId33"/>
    <p:sldId id="317" r:id="rId34"/>
    <p:sldId id="314" r:id="rId35"/>
    <p:sldId id="318" r:id="rId36"/>
    <p:sldId id="319" r:id="rId37"/>
    <p:sldId id="306" r:id="rId38"/>
    <p:sldId id="315" r:id="rId39"/>
    <p:sldId id="307" r:id="rId40"/>
    <p:sldId id="271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as K  N" initials="VK" lastIdx="1" clrIdx="0">
    <p:extLst>
      <p:ext uri="{19B8F6BF-5375-455C-9EA6-DF929625EA0E}">
        <p15:presenceInfo xmlns:p15="http://schemas.microsoft.com/office/powerpoint/2012/main" userId="d128b46d5b471b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outlineViewPr>
    <p:cViewPr>
      <p:scale>
        <a:sx n="33" d="100"/>
        <a:sy n="33" d="100"/>
      </p:scale>
      <p:origin x="0" y="-3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15T16:17:01.375" idx="1">
    <p:pos x="7051" y="1449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D0114C9-694E-4824-9104-7FBD459AC40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01DF412-AF76-47A0-AFAC-B966977B4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41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C9-694E-4824-9104-7FBD459AC40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F412-AF76-47A0-AFAC-B966977B4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96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C9-694E-4824-9104-7FBD459AC40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F412-AF76-47A0-AFAC-B966977B4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82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C9-694E-4824-9104-7FBD459AC40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F412-AF76-47A0-AFAC-B966977B4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225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C9-694E-4824-9104-7FBD459AC40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F412-AF76-47A0-AFAC-B966977B4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73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C9-694E-4824-9104-7FBD459AC40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F412-AF76-47A0-AFAC-B966977B4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718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C9-694E-4824-9104-7FBD459AC40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F412-AF76-47A0-AFAC-B966977B4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943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D0114C9-694E-4824-9104-7FBD459AC40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F412-AF76-47A0-AFAC-B966977B4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093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D0114C9-694E-4824-9104-7FBD459AC40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F412-AF76-47A0-AFAC-B966977B4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83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C9-694E-4824-9104-7FBD459AC40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F412-AF76-47A0-AFAC-B966977B4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10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C9-694E-4824-9104-7FBD459AC40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F412-AF76-47A0-AFAC-B966977B4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33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C9-694E-4824-9104-7FBD459AC40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F412-AF76-47A0-AFAC-B966977B4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32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C9-694E-4824-9104-7FBD459AC40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F412-AF76-47A0-AFAC-B966977B4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95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C9-694E-4824-9104-7FBD459AC40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F412-AF76-47A0-AFAC-B966977B4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16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C9-694E-4824-9104-7FBD459AC40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F412-AF76-47A0-AFAC-B966977B4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99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C9-694E-4824-9104-7FBD459AC40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F412-AF76-47A0-AFAC-B966977B4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708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C9-694E-4824-9104-7FBD459AC40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F412-AF76-47A0-AFAC-B966977B4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43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D0114C9-694E-4824-9104-7FBD459AC406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01DF412-AF76-47A0-AFAC-B966977B4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37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  <p:sldLayoutId id="2147483890" r:id="rId13"/>
    <p:sldLayoutId id="2147483891" r:id="rId14"/>
    <p:sldLayoutId id="2147483892" r:id="rId15"/>
    <p:sldLayoutId id="2147483893" r:id="rId16"/>
    <p:sldLayoutId id="21474838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hptravels.net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7185E-38E4-6059-F838-7B1210FC6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72" y="1212573"/>
            <a:ext cx="11095237" cy="3359427"/>
          </a:xfrm>
        </p:spPr>
        <p:txBody>
          <a:bodyPr/>
          <a:lstStyle/>
          <a:p>
            <a:pPr algn="ctr"/>
            <a:br>
              <a:rPr lang="en-IN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Calibri" panose="020F0502020204030204" pitchFamily="34" charset="0"/>
                <a:cs typeface="Calibri" panose="020F0502020204030204" pitchFamily="34" charset="0"/>
              </a:rPr>
              <a:t>Project Name:  PHP Travels</a:t>
            </a:r>
            <a:br>
              <a:rPr lang="en-IN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747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A053-D38F-3232-E367-DA0C8E9A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Selenium WebDriver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71C29-AF81-D481-F49C-CCE2F3372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57" y="2468032"/>
            <a:ext cx="11201400" cy="3416300"/>
          </a:xfrm>
        </p:spPr>
        <p:txBody>
          <a:bodyPr>
            <a:normAutofit/>
          </a:bodyPr>
          <a:lstStyle/>
          <a:p>
            <a:r>
              <a:rPr lang="en-IN" sz="2500" b="0" i="0" dirty="0">
                <a:solidFill>
                  <a:srgbClr val="202124"/>
                </a:solidFill>
                <a:effectLst/>
                <a:latin typeface="+mj-lt"/>
              </a:rPr>
              <a:t>Selenium is a suite of tools for automating web browsers, with WebDriver being the core component. </a:t>
            </a:r>
          </a:p>
          <a:p>
            <a:r>
              <a:rPr lang="en-IN" sz="2500" b="0" i="0" dirty="0">
                <a:solidFill>
                  <a:srgbClr val="202124"/>
                </a:solidFill>
                <a:effectLst/>
                <a:latin typeface="+mj-lt"/>
              </a:rPr>
              <a:t>Selenium WebDriver allows you to interact with web elements, simulate user actions (e.g., clicking buttons, filling forms), and navigate web pages.</a:t>
            </a:r>
            <a:endParaRPr lang="en-IN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231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2836A-5467-69CF-E08F-0746A1114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E25C5-697C-8AC8-C559-C85A07722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46243"/>
            <a:ext cx="10414194" cy="3773557"/>
          </a:xfrm>
        </p:spPr>
        <p:txBody>
          <a:bodyPr>
            <a:normAutofit/>
          </a:bodyPr>
          <a:lstStyle/>
          <a:p>
            <a:r>
              <a:rPr lang="en-US" sz="2500" dirty="0"/>
              <a:t>TestNG (Test Next Generation) is a testing framework for Java that is widely used in software development for automated testing of applications. </a:t>
            </a:r>
          </a:p>
          <a:p>
            <a:pPr marL="0" indent="0">
              <a:buNone/>
            </a:pPr>
            <a:endParaRPr lang="en-US" sz="2500" dirty="0"/>
          </a:p>
          <a:p>
            <a:r>
              <a:rPr lang="en-US" sz="2500" dirty="0"/>
              <a:t>It is designed to make it easier to write and manage test cases, perform parallel testing, and generate detailed test reports.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1157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215EC-35B2-76FA-5883-A76CA8E4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Various Annotations in TestNG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BE1A19-1C64-AC83-89E4-C1E02F810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339" y="2391653"/>
            <a:ext cx="7056782" cy="349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1C6DA-7D33-A6DA-11C8-F13FAC1BD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TestNG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33414-7217-6BD5-8F9D-FFDD5157D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979" y="2504661"/>
            <a:ext cx="8825659" cy="3922643"/>
          </a:xfrm>
        </p:spPr>
        <p:txBody>
          <a:bodyPr/>
          <a:lstStyle/>
          <a:p>
            <a:r>
              <a:rPr lang="en-IN" sz="2500" dirty="0"/>
              <a:t>Annotation are easy to Understand </a:t>
            </a:r>
          </a:p>
          <a:p>
            <a:r>
              <a:rPr lang="en-IN" sz="2500" dirty="0"/>
              <a:t>Easy to Group Test Cases</a:t>
            </a:r>
          </a:p>
          <a:p>
            <a:r>
              <a:rPr lang="en-IN" sz="2500" dirty="0"/>
              <a:t>Parallel Testing is Possible</a:t>
            </a:r>
          </a:p>
          <a:p>
            <a:r>
              <a:rPr lang="en-IN" sz="2500" dirty="0"/>
              <a:t>Supports Parameterized and Dependency Tests</a:t>
            </a:r>
          </a:p>
          <a:p>
            <a:pPr marL="0" indent="0">
              <a:buNone/>
            </a:pPr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2369842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E02A-1A37-7791-79FB-EDA561341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Driven Frame Work(DDF)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EFDF7-C181-65FA-E5BE-C20F84615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261" y="2246243"/>
            <a:ext cx="11320669" cy="3773557"/>
          </a:xfrm>
        </p:spPr>
        <p:txBody>
          <a:bodyPr>
            <a:normAutofit/>
          </a:bodyPr>
          <a:lstStyle/>
          <a:p>
            <a:r>
              <a:rPr lang="en-US" sz="2500" b="0" i="0" dirty="0">
                <a:solidFill>
                  <a:srgbClr val="202124"/>
                </a:solidFill>
                <a:effectLst/>
                <a:latin typeface="+mj-lt"/>
              </a:rPr>
              <a:t>Data-driven Testing is an automation framework that allows input values to be read from data files and stored into variables in test scripts.</a:t>
            </a:r>
          </a:p>
          <a:p>
            <a:r>
              <a:rPr lang="en-IN" sz="2500" i="0" dirty="0">
                <a:solidFill>
                  <a:srgbClr val="202124"/>
                </a:solidFill>
                <a:effectLst/>
                <a:latin typeface="+mj-lt"/>
              </a:rPr>
              <a:t>Generates test data automatically</a:t>
            </a:r>
            <a:r>
              <a:rPr lang="en-IN" sz="28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</a:t>
            </a:r>
            <a:endParaRPr lang="en-IN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068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A59C6-B17C-342C-76E8-897536B1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Driven Frame Work Workflow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EFA441-9498-10BF-2924-52E1FD6E0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835" y="2325757"/>
            <a:ext cx="10863469" cy="4055165"/>
          </a:xfrm>
        </p:spPr>
      </p:pic>
    </p:spTree>
    <p:extLst>
      <p:ext uri="{BB962C8B-B14F-4D97-AF65-F5344CB8AC3E}">
        <p14:creationId xmlns:p14="http://schemas.microsoft.com/office/powerpoint/2010/main" val="2618184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1347-0587-EE1B-DCBE-BBED8E003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Keyword-Driven-Development(KDD)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1155D-43EA-1898-D85B-4E59BE66E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44" y="2355574"/>
            <a:ext cx="11072192" cy="3664226"/>
          </a:xfrm>
        </p:spPr>
        <p:txBody>
          <a:bodyPr>
            <a:normAutofit/>
          </a:bodyPr>
          <a:lstStyle/>
          <a:p>
            <a:pPr marL="12700">
              <a:lnSpc>
                <a:spcPct val="200000"/>
              </a:lnSpc>
              <a:spcBef>
                <a:spcPts val="105"/>
              </a:spcBef>
            </a:pPr>
            <a:r>
              <a:rPr lang="en-US" sz="2500" spc="15" dirty="0">
                <a:solidFill>
                  <a:srgbClr val="3E3E3E"/>
                </a:solidFill>
                <a:latin typeface="+mj-lt"/>
                <a:cs typeface="Tahoma"/>
              </a:rPr>
              <a:t>It is </a:t>
            </a:r>
            <a:r>
              <a:rPr lang="en-US" sz="2500" spc="-100" dirty="0">
                <a:solidFill>
                  <a:srgbClr val="3E3E3E"/>
                </a:solidFill>
                <a:latin typeface="+mj-lt"/>
                <a:cs typeface="Tahoma"/>
              </a:rPr>
              <a:t> </a:t>
            </a:r>
            <a:r>
              <a:rPr lang="en-US" sz="2500" spc="15" dirty="0">
                <a:solidFill>
                  <a:srgbClr val="3E3E3E"/>
                </a:solidFill>
                <a:latin typeface="+mj-lt"/>
                <a:cs typeface="Tahoma"/>
              </a:rPr>
              <a:t>a</a:t>
            </a:r>
            <a:r>
              <a:rPr lang="en-US" sz="2500" spc="-125" dirty="0">
                <a:solidFill>
                  <a:srgbClr val="3E3E3E"/>
                </a:solidFill>
                <a:latin typeface="+mj-lt"/>
                <a:cs typeface="Tahoma"/>
              </a:rPr>
              <a:t> </a:t>
            </a:r>
            <a:r>
              <a:rPr lang="en-US" sz="2500" spc="15" dirty="0">
                <a:solidFill>
                  <a:srgbClr val="3E3E3E"/>
                </a:solidFill>
                <a:latin typeface="+mj-lt"/>
                <a:cs typeface="Tahoma"/>
              </a:rPr>
              <a:t>type</a:t>
            </a:r>
            <a:r>
              <a:rPr lang="en-US" sz="2500" spc="-90" dirty="0">
                <a:solidFill>
                  <a:srgbClr val="3E3E3E"/>
                </a:solidFill>
                <a:latin typeface="+mj-lt"/>
                <a:cs typeface="Tahoma"/>
              </a:rPr>
              <a:t> </a:t>
            </a:r>
            <a:r>
              <a:rPr lang="en-US" sz="2500" spc="30" dirty="0">
                <a:solidFill>
                  <a:srgbClr val="3E3E3E"/>
                </a:solidFill>
                <a:latin typeface="+mj-lt"/>
                <a:cs typeface="Tahoma"/>
              </a:rPr>
              <a:t>of</a:t>
            </a:r>
            <a:r>
              <a:rPr lang="en-US" sz="2500" spc="-120" dirty="0">
                <a:solidFill>
                  <a:srgbClr val="3E3E3E"/>
                </a:solidFill>
                <a:latin typeface="+mj-lt"/>
                <a:cs typeface="Tahoma"/>
              </a:rPr>
              <a:t> </a:t>
            </a:r>
            <a:r>
              <a:rPr lang="en-US" sz="2500" spc="30" dirty="0">
                <a:solidFill>
                  <a:srgbClr val="3E3E3E"/>
                </a:solidFill>
                <a:latin typeface="+mj-lt"/>
                <a:cs typeface="Tahoma"/>
              </a:rPr>
              <a:t>functional</a:t>
            </a:r>
            <a:r>
              <a:rPr lang="en-US" sz="2500" spc="-145" dirty="0">
                <a:solidFill>
                  <a:srgbClr val="3E3E3E"/>
                </a:solidFill>
                <a:latin typeface="+mj-lt"/>
                <a:cs typeface="Tahoma"/>
              </a:rPr>
              <a:t> </a:t>
            </a:r>
            <a:r>
              <a:rPr lang="en-US" sz="2500" spc="10" dirty="0">
                <a:solidFill>
                  <a:srgbClr val="3E3E3E"/>
                </a:solidFill>
                <a:latin typeface="+mj-lt"/>
                <a:cs typeface="Tahoma"/>
              </a:rPr>
              <a:t>testing</a:t>
            </a:r>
            <a:r>
              <a:rPr lang="en-US" sz="2500" spc="-105" dirty="0">
                <a:solidFill>
                  <a:srgbClr val="3E3E3E"/>
                </a:solidFill>
                <a:latin typeface="+mj-lt"/>
                <a:cs typeface="Tahoma"/>
              </a:rPr>
              <a:t> </a:t>
            </a:r>
            <a:r>
              <a:rPr lang="en-US" sz="2500" spc="5" dirty="0">
                <a:solidFill>
                  <a:srgbClr val="3E3E3E"/>
                </a:solidFill>
                <a:latin typeface="+mj-lt"/>
                <a:cs typeface="Tahoma"/>
              </a:rPr>
              <a:t>framework,</a:t>
            </a:r>
            <a:r>
              <a:rPr lang="en-US" sz="2500" spc="-170" dirty="0">
                <a:solidFill>
                  <a:srgbClr val="3E3E3E"/>
                </a:solidFill>
                <a:latin typeface="+mj-lt"/>
                <a:cs typeface="Tahoma"/>
              </a:rPr>
              <a:t> </a:t>
            </a:r>
            <a:r>
              <a:rPr lang="en-US" sz="2500" spc="50" dirty="0">
                <a:solidFill>
                  <a:srgbClr val="3E3E3E"/>
                </a:solidFill>
                <a:latin typeface="+mj-lt"/>
                <a:cs typeface="Tahoma"/>
              </a:rPr>
              <a:t>uses</a:t>
            </a:r>
            <a:r>
              <a:rPr lang="en-US" sz="2500" spc="-105" dirty="0">
                <a:solidFill>
                  <a:srgbClr val="3E3E3E"/>
                </a:solidFill>
                <a:latin typeface="+mj-lt"/>
                <a:cs typeface="Tahoma"/>
              </a:rPr>
              <a:t> </a:t>
            </a:r>
            <a:r>
              <a:rPr lang="en-US" sz="2500" spc="35" dirty="0">
                <a:solidFill>
                  <a:srgbClr val="3E3E3E"/>
                </a:solidFill>
                <a:latin typeface="+mj-lt"/>
                <a:cs typeface="Tahoma"/>
              </a:rPr>
              <a:t>data</a:t>
            </a:r>
            <a:r>
              <a:rPr lang="en-US" sz="2500" spc="-145" dirty="0">
                <a:solidFill>
                  <a:srgbClr val="3E3E3E"/>
                </a:solidFill>
                <a:latin typeface="+mj-lt"/>
                <a:cs typeface="Tahoma"/>
              </a:rPr>
              <a:t> </a:t>
            </a:r>
            <a:r>
              <a:rPr lang="en-US" sz="2500" spc="5" dirty="0">
                <a:solidFill>
                  <a:srgbClr val="3E3E3E"/>
                </a:solidFill>
                <a:latin typeface="+mj-lt"/>
                <a:cs typeface="Tahoma"/>
              </a:rPr>
              <a:t>files</a:t>
            </a:r>
            <a:r>
              <a:rPr lang="en-US" sz="2500" spc="-125" dirty="0">
                <a:solidFill>
                  <a:srgbClr val="3E3E3E"/>
                </a:solidFill>
                <a:latin typeface="+mj-lt"/>
                <a:cs typeface="Tahoma"/>
              </a:rPr>
              <a:t> </a:t>
            </a:r>
            <a:r>
              <a:rPr lang="en-US" sz="2500" spc="50" dirty="0">
                <a:solidFill>
                  <a:srgbClr val="3E3E3E"/>
                </a:solidFill>
                <a:latin typeface="+mj-lt"/>
                <a:cs typeface="Tahoma"/>
              </a:rPr>
              <a:t>to</a:t>
            </a:r>
            <a:r>
              <a:rPr lang="en-US" sz="2500" spc="-100" dirty="0">
                <a:solidFill>
                  <a:srgbClr val="3E3E3E"/>
                </a:solidFill>
                <a:latin typeface="+mj-lt"/>
                <a:cs typeface="Tahoma"/>
              </a:rPr>
              <a:t> </a:t>
            </a:r>
            <a:r>
              <a:rPr lang="en-US" sz="2500" spc="50" dirty="0">
                <a:solidFill>
                  <a:srgbClr val="3E3E3E"/>
                </a:solidFill>
                <a:latin typeface="+mj-lt"/>
                <a:cs typeface="Tahoma"/>
              </a:rPr>
              <a:t>store</a:t>
            </a:r>
            <a:r>
              <a:rPr lang="en-US" sz="2500" spc="-140" dirty="0">
                <a:solidFill>
                  <a:srgbClr val="3E3E3E"/>
                </a:solidFill>
                <a:latin typeface="+mj-lt"/>
                <a:cs typeface="Tahoma"/>
              </a:rPr>
              <a:t>     </a:t>
            </a:r>
            <a:r>
              <a:rPr lang="en-US" sz="2500" spc="40" dirty="0">
                <a:solidFill>
                  <a:srgbClr val="3E3E3E"/>
                </a:solidFill>
                <a:latin typeface="+mj-lt"/>
                <a:cs typeface="Tahoma"/>
              </a:rPr>
              <a:t>the</a:t>
            </a:r>
            <a:r>
              <a:rPr lang="en-US" sz="2500" spc="-120" dirty="0">
                <a:solidFill>
                  <a:srgbClr val="3E3E3E"/>
                </a:solidFill>
                <a:latin typeface="+mj-lt"/>
                <a:cs typeface="Tahoma"/>
              </a:rPr>
              <a:t> </a:t>
            </a:r>
            <a:r>
              <a:rPr lang="en-US" sz="2500" spc="25" dirty="0">
                <a:solidFill>
                  <a:srgbClr val="3E3E3E"/>
                </a:solidFill>
                <a:latin typeface="+mj-lt"/>
                <a:cs typeface="Tahoma"/>
              </a:rPr>
              <a:t>keywords </a:t>
            </a:r>
            <a:r>
              <a:rPr lang="en-US" sz="2500" spc="35" dirty="0">
                <a:solidFill>
                  <a:srgbClr val="3E3E3E"/>
                </a:solidFill>
                <a:latin typeface="+mj-lt"/>
                <a:cs typeface="Tahoma"/>
              </a:rPr>
              <a:t>related</a:t>
            </a:r>
            <a:r>
              <a:rPr lang="en-US" sz="2500" spc="-135" dirty="0">
                <a:solidFill>
                  <a:srgbClr val="3E3E3E"/>
                </a:solidFill>
                <a:latin typeface="+mj-lt"/>
                <a:cs typeface="Tahoma"/>
              </a:rPr>
              <a:t> </a:t>
            </a:r>
            <a:r>
              <a:rPr lang="en-US" sz="2500" spc="50" dirty="0">
                <a:solidFill>
                  <a:srgbClr val="3E3E3E"/>
                </a:solidFill>
                <a:latin typeface="+mj-lt"/>
                <a:cs typeface="Tahoma"/>
              </a:rPr>
              <a:t>to</a:t>
            </a:r>
            <a:r>
              <a:rPr lang="en-US" sz="2500" spc="-135" dirty="0">
                <a:solidFill>
                  <a:srgbClr val="3E3E3E"/>
                </a:solidFill>
                <a:latin typeface="+mj-lt"/>
                <a:cs typeface="Tahoma"/>
              </a:rPr>
              <a:t> </a:t>
            </a:r>
            <a:r>
              <a:rPr lang="en-US" sz="2500" spc="45" dirty="0">
                <a:solidFill>
                  <a:srgbClr val="3E3E3E"/>
                </a:solidFill>
                <a:latin typeface="+mj-lt"/>
                <a:cs typeface="Tahoma"/>
              </a:rPr>
              <a:t>the</a:t>
            </a:r>
            <a:r>
              <a:rPr lang="en-US" sz="2500" spc="-110" dirty="0">
                <a:solidFill>
                  <a:srgbClr val="3E3E3E"/>
                </a:solidFill>
                <a:latin typeface="+mj-lt"/>
                <a:cs typeface="Tahoma"/>
              </a:rPr>
              <a:t> </a:t>
            </a:r>
            <a:r>
              <a:rPr lang="en-US" sz="2500" spc="40" dirty="0">
                <a:solidFill>
                  <a:srgbClr val="3E3E3E"/>
                </a:solidFill>
                <a:latin typeface="+mj-lt"/>
                <a:cs typeface="Tahoma"/>
              </a:rPr>
              <a:t>application</a:t>
            </a:r>
            <a:r>
              <a:rPr lang="en-US" sz="2500" spc="-190" dirty="0">
                <a:solidFill>
                  <a:srgbClr val="3E3E3E"/>
                </a:solidFill>
                <a:latin typeface="+mj-lt"/>
                <a:cs typeface="Tahoma"/>
              </a:rPr>
              <a:t> </a:t>
            </a:r>
            <a:r>
              <a:rPr lang="en-US" sz="2500" spc="65" dirty="0">
                <a:solidFill>
                  <a:srgbClr val="3E3E3E"/>
                </a:solidFill>
                <a:latin typeface="+mj-lt"/>
                <a:cs typeface="Tahoma"/>
              </a:rPr>
              <a:t>under</a:t>
            </a:r>
            <a:r>
              <a:rPr lang="en-US" sz="2500" spc="-114" dirty="0">
                <a:solidFill>
                  <a:srgbClr val="3E3E3E"/>
                </a:solidFill>
                <a:latin typeface="+mj-lt"/>
                <a:cs typeface="Tahoma"/>
              </a:rPr>
              <a:t> </a:t>
            </a:r>
            <a:r>
              <a:rPr lang="en-US" sz="2500" spc="-10" dirty="0">
                <a:solidFill>
                  <a:srgbClr val="3E3E3E"/>
                </a:solidFill>
                <a:latin typeface="+mj-lt"/>
                <a:cs typeface="Tahoma"/>
              </a:rPr>
              <a:t>test.</a:t>
            </a:r>
          </a:p>
          <a:p>
            <a:pPr marL="12700">
              <a:lnSpc>
                <a:spcPct val="200000"/>
              </a:lnSpc>
              <a:spcBef>
                <a:spcPts val="105"/>
              </a:spcBef>
            </a:pPr>
            <a:r>
              <a:rPr lang="en-US" sz="2500" spc="-135" dirty="0">
                <a:solidFill>
                  <a:srgbClr val="3E3E3E"/>
                </a:solidFill>
                <a:latin typeface="+mj-lt"/>
                <a:cs typeface="Tahoma"/>
              </a:rPr>
              <a:t> </a:t>
            </a:r>
            <a:r>
              <a:rPr lang="en-US" sz="2500" spc="-130" dirty="0">
                <a:solidFill>
                  <a:srgbClr val="3E3E3E"/>
                </a:solidFill>
                <a:latin typeface="+mj-lt"/>
                <a:cs typeface="Tahoma"/>
              </a:rPr>
              <a:t>It</a:t>
            </a:r>
            <a:r>
              <a:rPr lang="en-US" sz="2500" spc="-114" dirty="0">
                <a:solidFill>
                  <a:srgbClr val="3E3E3E"/>
                </a:solidFill>
                <a:latin typeface="+mj-lt"/>
                <a:cs typeface="Tahoma"/>
              </a:rPr>
              <a:t> </a:t>
            </a:r>
            <a:r>
              <a:rPr lang="en-US" sz="2500" spc="15" dirty="0">
                <a:solidFill>
                  <a:srgbClr val="3E3E3E"/>
                </a:solidFill>
                <a:latin typeface="+mj-lt"/>
                <a:cs typeface="Tahoma"/>
              </a:rPr>
              <a:t>is</a:t>
            </a:r>
            <a:r>
              <a:rPr lang="en-US" sz="2500" spc="-130" dirty="0">
                <a:solidFill>
                  <a:srgbClr val="3E3E3E"/>
                </a:solidFill>
                <a:latin typeface="+mj-lt"/>
                <a:cs typeface="Tahoma"/>
              </a:rPr>
              <a:t> </a:t>
            </a:r>
            <a:r>
              <a:rPr lang="en-US" sz="2500" spc="40" dirty="0">
                <a:solidFill>
                  <a:srgbClr val="3E3E3E"/>
                </a:solidFill>
                <a:latin typeface="+mj-lt"/>
                <a:cs typeface="Tahoma"/>
              </a:rPr>
              <a:t>also</a:t>
            </a:r>
            <a:r>
              <a:rPr lang="en-US" sz="2500" spc="-130" dirty="0">
                <a:solidFill>
                  <a:srgbClr val="3E3E3E"/>
                </a:solidFill>
                <a:latin typeface="+mj-lt"/>
                <a:cs typeface="Tahoma"/>
              </a:rPr>
              <a:t> </a:t>
            </a:r>
            <a:r>
              <a:rPr lang="en-US" sz="2500" spc="30" dirty="0">
                <a:solidFill>
                  <a:srgbClr val="3E3E3E"/>
                </a:solidFill>
                <a:latin typeface="+mj-lt"/>
                <a:cs typeface="Tahoma"/>
              </a:rPr>
              <a:t>called</a:t>
            </a:r>
            <a:r>
              <a:rPr lang="en-US" sz="2500" spc="-135" dirty="0">
                <a:solidFill>
                  <a:srgbClr val="3E3E3E"/>
                </a:solidFill>
                <a:latin typeface="+mj-lt"/>
                <a:cs typeface="Tahoma"/>
              </a:rPr>
              <a:t> </a:t>
            </a:r>
            <a:r>
              <a:rPr lang="en-US" sz="2500" spc="30" dirty="0">
                <a:solidFill>
                  <a:srgbClr val="3E3E3E"/>
                </a:solidFill>
                <a:latin typeface="+mj-lt"/>
                <a:cs typeface="Tahoma"/>
              </a:rPr>
              <a:t>as</a:t>
            </a:r>
            <a:r>
              <a:rPr lang="en-US" sz="2500" spc="-130" dirty="0">
                <a:solidFill>
                  <a:srgbClr val="3E3E3E"/>
                </a:solidFill>
                <a:latin typeface="+mj-lt"/>
                <a:cs typeface="Tahoma"/>
              </a:rPr>
              <a:t> </a:t>
            </a:r>
            <a:r>
              <a:rPr lang="en-US" sz="2500" spc="25" dirty="0">
                <a:solidFill>
                  <a:srgbClr val="3E3E3E"/>
                </a:solidFill>
                <a:latin typeface="+mj-lt"/>
                <a:cs typeface="Tahoma"/>
              </a:rPr>
              <a:t>table-driven</a:t>
            </a:r>
            <a:r>
              <a:rPr lang="en-US" sz="2500" spc="-145" dirty="0">
                <a:solidFill>
                  <a:srgbClr val="3E3E3E"/>
                </a:solidFill>
                <a:latin typeface="+mj-lt"/>
                <a:cs typeface="Tahoma"/>
              </a:rPr>
              <a:t> </a:t>
            </a:r>
            <a:r>
              <a:rPr lang="en-US" sz="2500" spc="15" dirty="0">
                <a:solidFill>
                  <a:srgbClr val="3E3E3E"/>
                </a:solidFill>
                <a:latin typeface="+mj-lt"/>
                <a:cs typeface="Tahoma"/>
              </a:rPr>
              <a:t>testing</a:t>
            </a:r>
            <a:r>
              <a:rPr lang="en-US" sz="2500" spc="-140" dirty="0">
                <a:solidFill>
                  <a:srgbClr val="3E3E3E"/>
                </a:solidFill>
                <a:latin typeface="+mj-lt"/>
                <a:cs typeface="Tahoma"/>
              </a:rPr>
              <a:t> </a:t>
            </a:r>
            <a:r>
              <a:rPr lang="en-US" sz="2500" spc="80" dirty="0">
                <a:solidFill>
                  <a:srgbClr val="3E3E3E"/>
                </a:solidFill>
                <a:latin typeface="+mj-lt"/>
                <a:cs typeface="Tahoma"/>
              </a:rPr>
              <a:t>or</a:t>
            </a:r>
            <a:r>
              <a:rPr lang="en-US" sz="2500" spc="-135" dirty="0">
                <a:solidFill>
                  <a:srgbClr val="3E3E3E"/>
                </a:solidFill>
                <a:latin typeface="+mj-lt"/>
                <a:cs typeface="Tahoma"/>
              </a:rPr>
              <a:t> </a:t>
            </a:r>
            <a:r>
              <a:rPr lang="en-US" sz="2500" spc="40" dirty="0">
                <a:solidFill>
                  <a:srgbClr val="3E3E3E"/>
                </a:solidFill>
                <a:latin typeface="+mj-lt"/>
                <a:cs typeface="Tahoma"/>
              </a:rPr>
              <a:t>action</a:t>
            </a:r>
            <a:r>
              <a:rPr lang="en-US" sz="2500" spc="-145" dirty="0">
                <a:solidFill>
                  <a:srgbClr val="3E3E3E"/>
                </a:solidFill>
                <a:latin typeface="+mj-lt"/>
                <a:cs typeface="Tahoma"/>
              </a:rPr>
              <a:t> </a:t>
            </a:r>
            <a:r>
              <a:rPr lang="en-US" sz="2500" spc="45" dirty="0">
                <a:solidFill>
                  <a:srgbClr val="3E3E3E"/>
                </a:solidFill>
                <a:latin typeface="+mj-lt"/>
                <a:cs typeface="Tahoma"/>
              </a:rPr>
              <a:t>word-based</a:t>
            </a:r>
            <a:r>
              <a:rPr lang="en-US" sz="2500" spc="-185" dirty="0">
                <a:solidFill>
                  <a:srgbClr val="3E3E3E"/>
                </a:solidFill>
                <a:latin typeface="+mj-lt"/>
                <a:cs typeface="Tahoma"/>
              </a:rPr>
              <a:t> </a:t>
            </a:r>
            <a:r>
              <a:rPr lang="en-US" sz="2500" spc="-5" dirty="0">
                <a:solidFill>
                  <a:srgbClr val="3E3E3E"/>
                </a:solidFill>
                <a:latin typeface="+mj-lt"/>
                <a:cs typeface="Tahoma"/>
              </a:rPr>
              <a:t>testing</a:t>
            </a:r>
            <a:endParaRPr lang="en-IN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4305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91BE-DA73-0691-48D0-531EF26F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KDD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2DA85A-0525-6E6D-AEF9-07279FEF6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7522" y="2375452"/>
            <a:ext cx="7878845" cy="3508880"/>
          </a:xfrm>
        </p:spPr>
      </p:pic>
    </p:spTree>
    <p:extLst>
      <p:ext uri="{BB962C8B-B14F-4D97-AF65-F5344CB8AC3E}">
        <p14:creationId xmlns:p14="http://schemas.microsoft.com/office/powerpoint/2010/main" val="1182709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C06B-9D24-85AE-EFDB-696C0D28A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Cucumber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0DEFA-2EDB-DCB4-6597-0D4582D71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2435087"/>
            <a:ext cx="11499573" cy="3584713"/>
          </a:xfrm>
        </p:spPr>
        <p:txBody>
          <a:bodyPr>
            <a:normAutofit/>
          </a:bodyPr>
          <a:lstStyle/>
          <a:p>
            <a:r>
              <a:rPr lang="en-US" sz="2500" b="0" i="0" dirty="0">
                <a:solidFill>
                  <a:srgbClr val="374151"/>
                </a:solidFill>
                <a:effectLst/>
                <a:latin typeface="+mj-lt"/>
              </a:rPr>
              <a:t>Cucumber is a testing framework that allows developers and testers to write executable specifications for software in a natural language format that can be easily understood by non-technical stakeholders, such as business analysts and product owners.</a:t>
            </a:r>
          </a:p>
          <a:p>
            <a:endParaRPr lang="en-IN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532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EDAFB-B20C-87A1-EFCD-7C34C7BDC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Gherkin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15AF6-A3BF-381E-E345-9A44EFF4E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2276061"/>
            <a:ext cx="11380303" cy="3743739"/>
          </a:xfrm>
        </p:spPr>
        <p:txBody>
          <a:bodyPr>
            <a:normAutofit/>
          </a:bodyPr>
          <a:lstStyle/>
          <a:p>
            <a:r>
              <a:rPr lang="en-US" sz="2500" b="0" i="0" dirty="0">
                <a:solidFill>
                  <a:srgbClr val="374151"/>
                </a:solidFill>
                <a:effectLst/>
                <a:latin typeface="+mj-lt"/>
              </a:rPr>
              <a:t>Gherkin is a domain-specific language used in Cucumber for writing feature files in a human-readable format.</a:t>
            </a:r>
          </a:p>
          <a:p>
            <a:r>
              <a:rPr lang="en-US" sz="2500" b="0" i="0" dirty="0">
                <a:solidFill>
                  <a:srgbClr val="374151"/>
                </a:solidFill>
                <a:effectLst/>
                <a:latin typeface="+mj-lt"/>
              </a:rPr>
              <a:t>Gherkin uses a set of keywords to structure and describe the behavior of software features. These keywords help define the scenarios and steps that are part of a feature</a:t>
            </a:r>
            <a:endParaRPr lang="en-IN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917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E809-1CB0-A75F-2C46-7EAA7B047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B711F-F925-8A52-4B03-6AD497CC7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258" y="2290813"/>
            <a:ext cx="11867948" cy="4254366"/>
          </a:xfrm>
        </p:spPr>
        <p:txBody>
          <a:bodyPr/>
          <a:lstStyle/>
          <a:p>
            <a:r>
              <a:rPr lang="en-IN" sz="2500" dirty="0"/>
              <a:t>1. Akash K</a:t>
            </a:r>
          </a:p>
          <a:p>
            <a:r>
              <a:rPr lang="en-IN" sz="2500" dirty="0"/>
              <a:t>2. </a:t>
            </a:r>
            <a:r>
              <a:rPr lang="en-IN" sz="2500" dirty="0" err="1"/>
              <a:t>Divagar</a:t>
            </a:r>
            <a:r>
              <a:rPr lang="en-IN" sz="2500" dirty="0"/>
              <a:t> </a:t>
            </a:r>
            <a:r>
              <a:rPr lang="en-IN" sz="2500" dirty="0" err="1"/>
              <a:t>Manivasagan</a:t>
            </a:r>
            <a:endParaRPr lang="en-IN" sz="2500" dirty="0"/>
          </a:p>
          <a:p>
            <a:r>
              <a:rPr lang="en-IN" sz="2500" dirty="0"/>
              <a:t>3. </a:t>
            </a:r>
            <a:r>
              <a:rPr lang="en-IN" sz="2500" dirty="0" err="1"/>
              <a:t>Meesala</a:t>
            </a:r>
            <a:r>
              <a:rPr lang="en-IN" sz="2500" dirty="0"/>
              <a:t> </a:t>
            </a:r>
            <a:r>
              <a:rPr lang="en-IN" sz="2500" dirty="0" err="1"/>
              <a:t>ManiKanta</a:t>
            </a:r>
            <a:endParaRPr lang="en-IN" sz="2500" dirty="0"/>
          </a:p>
          <a:p>
            <a:r>
              <a:rPr lang="en-IN" sz="2500" dirty="0"/>
              <a:t>4. </a:t>
            </a:r>
            <a:r>
              <a:rPr lang="en-IN" sz="2500" dirty="0" err="1"/>
              <a:t>Mokra</a:t>
            </a:r>
            <a:r>
              <a:rPr lang="en-IN" sz="2500" dirty="0"/>
              <a:t> Sai </a:t>
            </a:r>
            <a:r>
              <a:rPr lang="en-IN" sz="2500" dirty="0" err="1"/>
              <a:t>varshitha</a:t>
            </a:r>
            <a:endParaRPr lang="en-IN" sz="2500" dirty="0"/>
          </a:p>
          <a:p>
            <a:r>
              <a:rPr lang="en-IN" sz="2500" dirty="0"/>
              <a:t>5. </a:t>
            </a:r>
            <a:r>
              <a:rPr lang="en-IN" sz="2500" dirty="0" err="1"/>
              <a:t>Nallabothula</a:t>
            </a:r>
            <a:r>
              <a:rPr lang="en-IN" sz="2500" dirty="0"/>
              <a:t> </a:t>
            </a:r>
            <a:r>
              <a:rPr lang="en-IN" sz="2500" dirty="0" err="1"/>
              <a:t>Anvitha</a:t>
            </a:r>
            <a:endParaRPr lang="en-IN" sz="2500" dirty="0"/>
          </a:p>
          <a:p>
            <a:r>
              <a:rPr lang="en-IN" sz="2500" dirty="0"/>
              <a:t>6. </a:t>
            </a:r>
            <a:r>
              <a:rPr lang="en-IN" sz="2500" dirty="0" err="1"/>
              <a:t>Poojasri</a:t>
            </a:r>
            <a:r>
              <a:rPr lang="en-IN" sz="2500" dirty="0"/>
              <a:t> S</a:t>
            </a:r>
          </a:p>
          <a:p>
            <a:r>
              <a:rPr lang="en-IN" sz="2500" dirty="0"/>
              <a:t>7. Rafiq J</a:t>
            </a:r>
          </a:p>
          <a:p>
            <a:r>
              <a:rPr lang="en-IN" sz="2500" dirty="0"/>
              <a:t>8. Vikas K 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4021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B1CB9-7A09-D652-A33E-4457B077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Gherkin Key Words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D2B73D-27ED-92FA-C8F8-06FD23A7A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761" y="2335695"/>
            <a:ext cx="11678478" cy="4353339"/>
          </a:xfrm>
        </p:spPr>
      </p:pic>
    </p:spTree>
    <p:extLst>
      <p:ext uri="{BB962C8B-B14F-4D97-AF65-F5344CB8AC3E}">
        <p14:creationId xmlns:p14="http://schemas.microsoft.com/office/powerpoint/2010/main" val="516445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83103-BBD9-CFDF-FA75-E569FD24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Runner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10631-8F28-15FD-CEE1-620382FF1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33260"/>
            <a:ext cx="11121887" cy="3286539"/>
          </a:xfrm>
        </p:spPr>
        <p:txBody>
          <a:bodyPr/>
          <a:lstStyle/>
          <a:p>
            <a:pPr algn="just"/>
            <a:r>
              <a:rPr lang="en-US" sz="2500" dirty="0"/>
              <a:t>With a cucumber-based framework, we cannot run a feature file on its own. We need to create a java class, which in turn will run this cucumber feature file. We call this class as </a:t>
            </a:r>
            <a:r>
              <a:rPr lang="en-US" sz="2500" b="1" dirty="0"/>
              <a:t>cucumber test runner class</a:t>
            </a:r>
          </a:p>
          <a:p>
            <a:pPr algn="just"/>
            <a:r>
              <a:rPr lang="en-US" sz="2500" dirty="0"/>
              <a:t>With a test runner class, we have the option to run either a single feature file, or multiple feature files as well.</a:t>
            </a:r>
          </a:p>
          <a:p>
            <a:endParaRPr lang="en-US" sz="25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6315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E8630-F1BE-7B97-33BE-486040FD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983607"/>
            <a:ext cx="8761413" cy="706964"/>
          </a:xfrm>
        </p:spPr>
        <p:txBody>
          <a:bodyPr/>
          <a:lstStyle/>
          <a:p>
            <a:r>
              <a:rPr lang="en-IN" b="1" dirty="0"/>
              <a:t>Imported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08D95-BB15-1010-F3E6-FB89BA6D9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031" y="2593560"/>
            <a:ext cx="11680134" cy="3946387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sz="2500" b="1" i="1" dirty="0">
                <a:latin typeface="+mj-lt"/>
              </a:rPr>
              <a:t>@CucumberOptions: </a:t>
            </a:r>
            <a:r>
              <a:rPr lang="en-US" sz="2500" dirty="0">
                <a:latin typeface="+mj-lt"/>
              </a:rPr>
              <a:t>It will give some important information to run the file in cucumber with the help of parameters</a:t>
            </a:r>
          </a:p>
          <a:p>
            <a:pPr>
              <a:lnSpc>
                <a:spcPct val="150000"/>
              </a:lnSpc>
            </a:pPr>
            <a:r>
              <a:rPr lang="en-US" sz="2500" b="1" dirty="0" err="1">
                <a:latin typeface="+mj-lt"/>
              </a:rPr>
              <a:t>AbstractTestNGCucumberTests</a:t>
            </a:r>
            <a:r>
              <a:rPr lang="en-US" sz="2500" b="1" dirty="0">
                <a:latin typeface="+mj-lt"/>
              </a:rPr>
              <a:t>:</a:t>
            </a:r>
            <a:r>
              <a:rPr lang="en-US" sz="2500" dirty="0">
                <a:latin typeface="+mj-lt"/>
              </a:rPr>
              <a:t> It will give some important information to run the file in cucumber with the help of parameters</a:t>
            </a:r>
          </a:p>
          <a:p>
            <a:pPr>
              <a:lnSpc>
                <a:spcPct val="150000"/>
              </a:lnSpc>
            </a:pPr>
            <a:endParaRPr lang="en-US" sz="25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173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17910-5E43-9104-C128-5A7C1B248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Runner 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B99969-5D2E-4953-549C-203C12CF2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190" y="2325757"/>
            <a:ext cx="10406271" cy="4363278"/>
          </a:xfrm>
        </p:spPr>
      </p:pic>
    </p:spTree>
    <p:extLst>
      <p:ext uri="{BB962C8B-B14F-4D97-AF65-F5344CB8AC3E}">
        <p14:creationId xmlns:p14="http://schemas.microsoft.com/office/powerpoint/2010/main" val="241468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6F98C-6B73-E3D7-8979-3CB3DE5A8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Listeners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0D3C6A-90B5-5F46-6706-646A34EBE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096" y="2464904"/>
            <a:ext cx="9322904" cy="3399401"/>
          </a:xfrm>
        </p:spPr>
      </p:pic>
    </p:spTree>
    <p:extLst>
      <p:ext uri="{BB962C8B-B14F-4D97-AF65-F5344CB8AC3E}">
        <p14:creationId xmlns:p14="http://schemas.microsoft.com/office/powerpoint/2010/main" val="4243272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71A1B-D589-19F8-57E3-42304415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578" y="763675"/>
            <a:ext cx="9172789" cy="916957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Assertions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CBD3C-D3FB-6E72-67D7-FBE9A4744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Assertions are statements in software testing that verify the expected behavior of the code being tested.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essential for validating the code.</a:t>
            </a:r>
          </a:p>
          <a:p>
            <a:pPr marL="0" indent="0">
              <a:buNone/>
            </a:pP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19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F50EA-26A2-C389-219D-B3093E073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320006" cy="70696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Assertion Types</a:t>
            </a:r>
            <a:endParaRPr lang="en-IN" sz="4000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D7131-44A9-8F98-903B-919CACD67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954214"/>
            <a:ext cx="9756886" cy="2733153"/>
          </a:xfrm>
        </p:spPr>
        <p:txBody>
          <a:bodyPr>
            <a:noAutofit/>
          </a:bodyPr>
          <a:lstStyle/>
          <a:p>
            <a:pPr algn="l" fontAlgn="base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Assertion:- </a:t>
            </a:r>
          </a:p>
          <a:p>
            <a:pPr algn="l" fontAlgn="base">
              <a:buFont typeface="+mj-lt"/>
              <a:buAutoNum type="arabicPeriod"/>
            </a:pPr>
            <a:r>
              <a:rPr lang="en-U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Hard Assertions:  </a:t>
            </a:r>
          </a:p>
          <a:p>
            <a:pPr marL="457200" lvl="1" indent="0" fontAlgn="base">
              <a:buNone/>
            </a:pPr>
            <a:r>
              <a:rPr lang="en-U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Throws an exception immediately  </a:t>
            </a:r>
          </a:p>
          <a:p>
            <a:pPr algn="l" fontAlgn="base">
              <a:buFont typeface="+mj-lt"/>
              <a:buAutoNum type="arabicPeriod"/>
            </a:pPr>
            <a:r>
              <a:rPr lang="en-U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 assertions: </a:t>
            </a:r>
          </a:p>
          <a:p>
            <a:pPr marL="457200" lvl="1" indent="0" fontAlgn="base">
              <a:buNone/>
            </a:pPr>
            <a:r>
              <a:rPr lang="en-U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 not throws an exception immediately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527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80F24-ED3D-2884-5C9C-74CB609D7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Hard Assertions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F1C60-C025-E1E1-3392-56B0FF76E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62" y="2868014"/>
            <a:ext cx="8554101" cy="3416300"/>
          </a:xfrm>
        </p:spPr>
        <p:txBody>
          <a:bodyPr/>
          <a:lstStyle/>
          <a:p>
            <a:pPr marL="0" indent="0">
              <a:buNone/>
            </a:pPr>
            <a:endParaRPr lang="en-IN" sz="1800" kern="100" dirty="0">
              <a:solidFill>
                <a:srgbClr val="4472C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assert Equals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Checks if two values are equal.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Syntax: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Assert.assertEquals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(actual, expected);</a:t>
            </a:r>
          </a:p>
          <a:p>
            <a:pPr algn="just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assertNotEquals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Checks if two values are not equal.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Syntax: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Assert.assertNotEquals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(actual, expected, message): 	</a:t>
            </a:r>
          </a:p>
          <a:p>
            <a:pPr algn="just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assertTrue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Checks if a given condition is true.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Syntax: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Assert.assertTrue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(condition);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3AEA95-8FF8-2E45-11B5-7C48487CB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7807"/>
            <a:ext cx="12192000" cy="261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Assert.assertEquals(actual, expected);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59DA5D6-568F-18C8-C601-F7B0CF3E2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738" y="2460222"/>
            <a:ext cx="11816862" cy="81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expected);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61EE036-CCE2-CE83-8584-FE0B1E979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Assert.assertEquals(actual, expected);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424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AACE8-B175-97EF-A0BA-B482F6E35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Hard 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ACDC2-C191-DB2C-CEE5-32E9E5E4D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assertFalse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Checks if a given condition is false.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Syntax: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Assert.assertFalse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(condition); 	</a:t>
            </a:r>
          </a:p>
          <a:p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assertNull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Checks if a value is null.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Syntax: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Assert.assertNull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(object);</a:t>
            </a:r>
          </a:p>
          <a:p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assertNotNull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Checks if a value is not null.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Syntax: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Assert.assertNotNull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(object);</a:t>
            </a:r>
          </a:p>
        </p:txBody>
      </p:sp>
    </p:spTree>
    <p:extLst>
      <p:ext uri="{BB962C8B-B14F-4D97-AF65-F5344CB8AC3E}">
        <p14:creationId xmlns:p14="http://schemas.microsoft.com/office/powerpoint/2010/main" val="1982156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E931-CFBB-6C5A-E011-72D757DDD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Difference between hard and soft Assertion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4EE35-25B4-120A-5234-AAA9685C22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b="1" dirty="0"/>
              <a:t>Hard Assertion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ACD813-1ECD-AFCC-0EDE-78B4E979CB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b="1" dirty="0"/>
              <a:t>Soft Assertion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3A4B9-0C2C-1988-54AD-4D8AE14E3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635" y="3516922"/>
            <a:ext cx="3952394" cy="2139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4B93A6-3360-F804-14E9-0C2F9FF03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154" y="3429000"/>
            <a:ext cx="4166015" cy="210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4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D48C-146B-A029-A646-27CADDB06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B12F3-7691-EC35-F9A8-C10A6A904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688" y="2256183"/>
            <a:ext cx="10595112" cy="3733800"/>
          </a:xfrm>
        </p:spPr>
        <p:txBody>
          <a:bodyPr>
            <a:normAutofit/>
          </a:bodyPr>
          <a:lstStyle/>
          <a:p>
            <a:r>
              <a:rPr lang="en-US" sz="2500" b="0" i="0" dirty="0">
                <a:solidFill>
                  <a:srgbClr val="202124"/>
                </a:solidFill>
                <a:effectLst/>
                <a:latin typeface="+mj-lt"/>
              </a:rPr>
              <a:t>To create a robust and maintainable automation framework for testing the PHP Travels  (</a:t>
            </a:r>
            <a:r>
              <a:rPr lang="en-IN" sz="2500" dirty="0">
                <a:solidFill>
                  <a:srgbClr val="2A00FF"/>
                </a:solidFill>
                <a:effectLst/>
                <a:latin typeface="+mj-lt"/>
                <a:hlinkClick r:id="rId2"/>
              </a:rPr>
              <a:t>https://phptravels.net/</a:t>
            </a:r>
            <a:r>
              <a:rPr lang="en-IN" sz="2500" dirty="0">
                <a:solidFill>
                  <a:srgbClr val="000000"/>
                </a:solidFill>
                <a:latin typeface="+mj-lt"/>
              </a:rPr>
              <a:t>) </a:t>
            </a:r>
            <a:r>
              <a:rPr lang="en-US" sz="2500" b="0" i="0" dirty="0">
                <a:solidFill>
                  <a:srgbClr val="202124"/>
                </a:solidFill>
                <a:effectLst/>
                <a:latin typeface="+mj-lt"/>
              </a:rPr>
              <a:t>Website,</a:t>
            </a:r>
          </a:p>
          <a:p>
            <a:r>
              <a:rPr lang="en-US" sz="2500" b="0" i="0" dirty="0">
                <a:solidFill>
                  <a:srgbClr val="202124"/>
                </a:solidFill>
                <a:effectLst/>
                <a:latin typeface="+mj-lt"/>
              </a:rPr>
              <a:t>covering various functionalities and generating comprehensive test reports.</a:t>
            </a:r>
            <a:endParaRPr lang="en-IN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8033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8EB2D-FD10-BD3C-276B-8B431F5E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Advantages Of 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07792-9151-31BA-5C06-9E4956FB1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5211" y="2584250"/>
            <a:ext cx="8825659" cy="3416300"/>
          </a:xfrm>
        </p:spPr>
        <p:txBody>
          <a:bodyPr>
            <a:normAutofit/>
          </a:bodyPr>
          <a:lstStyle/>
          <a:p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Verification</a:t>
            </a:r>
          </a:p>
          <a:p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Clear Test Intent</a:t>
            </a:r>
            <a:endParaRPr lang="en-IN" sz="2000" dirty="0">
              <a:solidFill>
                <a:srgbClr val="D1D5D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and Debugging</a:t>
            </a:r>
            <a:endParaRPr lang="en-IN" sz="200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Immediate Failure Reporting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35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AB9E7-4A35-F6A3-5E29-5683894B0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1C38A-4445-EF5A-6307-CA8257490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" y="2603500"/>
            <a:ext cx="11926957" cy="3416300"/>
          </a:xfrm>
        </p:spPr>
        <p:txBody>
          <a:bodyPr/>
          <a:lstStyle/>
          <a:p>
            <a:r>
              <a:rPr lang="en-US" sz="2500" b="0" i="0" dirty="0">
                <a:solidFill>
                  <a:srgbClr val="202124"/>
                </a:solidFill>
                <a:effectLst/>
                <a:latin typeface="+mj-lt"/>
              </a:rPr>
              <a:t>Captures detailed information for debugging and monitoring</a:t>
            </a:r>
            <a:r>
              <a:rPr lang="en-US" sz="2500" dirty="0">
                <a:solidFill>
                  <a:srgbClr val="202124"/>
                </a:solidFill>
                <a:latin typeface="+mj-lt"/>
              </a:rPr>
              <a:t> of our Test scripts</a:t>
            </a:r>
          </a:p>
          <a:p>
            <a:r>
              <a:rPr lang="en-US" sz="2500" dirty="0">
                <a:solidFill>
                  <a:srgbClr val="202124"/>
                </a:solidFill>
                <a:latin typeface="+mj-lt"/>
              </a:rPr>
              <a:t>Syntax :</a:t>
            </a:r>
          </a:p>
          <a:p>
            <a:pPr marL="0" indent="0">
              <a:buNone/>
            </a:pPr>
            <a:r>
              <a:rPr lang="en-IN" sz="1800" i="1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IN" sz="2500" i="1" dirty="0">
                <a:solidFill>
                  <a:srgbClr val="0000C0"/>
                </a:solidFill>
                <a:effectLst/>
                <a:latin typeface="+mj-lt"/>
              </a:rPr>
              <a:t>Logger </a:t>
            </a:r>
            <a:r>
              <a:rPr lang="en-IN" sz="2500" i="1" dirty="0" err="1">
                <a:solidFill>
                  <a:srgbClr val="0000C0"/>
                </a:solidFill>
                <a:effectLst/>
                <a:latin typeface="+mj-lt"/>
              </a:rPr>
              <a:t>logger</a:t>
            </a:r>
            <a:r>
              <a:rPr lang="en-IN" sz="2500" dirty="0">
                <a:solidFill>
                  <a:srgbClr val="000000"/>
                </a:solidFill>
                <a:effectLst/>
                <a:latin typeface="+mj-lt"/>
              </a:rPr>
              <a:t> = </a:t>
            </a:r>
            <a:r>
              <a:rPr lang="en-IN" sz="2500" dirty="0" err="1">
                <a:solidFill>
                  <a:srgbClr val="000000"/>
                </a:solidFill>
                <a:effectLst/>
                <a:latin typeface="+mj-lt"/>
              </a:rPr>
              <a:t>Logger.</a:t>
            </a:r>
            <a:r>
              <a:rPr lang="en-IN" sz="2500" i="1" dirty="0" err="1">
                <a:solidFill>
                  <a:srgbClr val="000000"/>
                </a:solidFill>
                <a:effectLst/>
                <a:latin typeface="+mj-lt"/>
              </a:rPr>
              <a:t>getLogger</a:t>
            </a:r>
            <a:r>
              <a:rPr lang="en-IN" sz="250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IN" sz="2500" dirty="0">
                <a:solidFill>
                  <a:srgbClr val="2A00FF"/>
                </a:solidFill>
                <a:effectLst/>
                <a:latin typeface="+mj-lt"/>
              </a:rPr>
              <a:t>"</a:t>
            </a:r>
            <a:r>
              <a:rPr lang="en-IN" sz="2500" dirty="0" err="1">
                <a:solidFill>
                  <a:srgbClr val="2A00FF"/>
                </a:solidFill>
                <a:effectLst/>
                <a:latin typeface="+mj-lt"/>
              </a:rPr>
              <a:t>SignUp</a:t>
            </a:r>
            <a:r>
              <a:rPr lang="en-IN" sz="2500" dirty="0">
                <a:solidFill>
                  <a:srgbClr val="2A00FF"/>
                </a:solidFill>
                <a:effectLst/>
                <a:latin typeface="+mj-lt"/>
              </a:rPr>
              <a:t>"</a:t>
            </a:r>
            <a:r>
              <a:rPr lang="en-IN" sz="2500" dirty="0">
                <a:solidFill>
                  <a:srgbClr val="000000"/>
                </a:solidFill>
                <a:effectLst/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en-IN" sz="2500" dirty="0">
                <a:solidFill>
                  <a:srgbClr val="000000"/>
                </a:solidFill>
                <a:effectLst/>
                <a:latin typeface="+mj-lt"/>
              </a:rPr>
              <a:t>      </a:t>
            </a:r>
            <a:r>
              <a:rPr lang="en-IN" sz="2500" dirty="0" err="1">
                <a:solidFill>
                  <a:srgbClr val="000000"/>
                </a:solidFill>
                <a:effectLst/>
                <a:latin typeface="+mj-lt"/>
              </a:rPr>
              <a:t>PropertyConfigurator.</a:t>
            </a:r>
            <a:r>
              <a:rPr lang="en-IN" sz="2500" i="1" dirty="0" err="1">
                <a:solidFill>
                  <a:srgbClr val="000000"/>
                </a:solidFill>
                <a:effectLst/>
                <a:latin typeface="+mj-lt"/>
              </a:rPr>
              <a:t>configure</a:t>
            </a:r>
            <a:r>
              <a:rPr lang="en-IN" sz="250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IN" sz="2500" dirty="0">
                <a:solidFill>
                  <a:srgbClr val="2A00FF"/>
                </a:solidFill>
                <a:effectLst/>
                <a:latin typeface="+mj-lt"/>
              </a:rPr>
              <a:t>"log4j.properties"</a:t>
            </a:r>
            <a:r>
              <a:rPr lang="en-IN" sz="2500" dirty="0">
                <a:solidFill>
                  <a:srgbClr val="000000"/>
                </a:solidFill>
                <a:effectLst/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en-IN" sz="2500" i="1" dirty="0">
                <a:solidFill>
                  <a:srgbClr val="0000C0"/>
                </a:solidFill>
                <a:effectLst/>
                <a:latin typeface="+mj-lt"/>
              </a:rPr>
              <a:t>        </a:t>
            </a:r>
            <a:r>
              <a:rPr lang="en-IN" sz="2500" i="1" dirty="0" err="1">
                <a:solidFill>
                  <a:srgbClr val="0000C0"/>
                </a:solidFill>
                <a:effectLst/>
                <a:latin typeface="+mj-lt"/>
              </a:rPr>
              <a:t>logger</a:t>
            </a:r>
            <a:r>
              <a:rPr lang="en-IN" sz="2500" dirty="0" err="1">
                <a:solidFill>
                  <a:srgbClr val="000000"/>
                </a:solidFill>
                <a:effectLst/>
                <a:latin typeface="+mj-lt"/>
              </a:rPr>
              <a:t>.setLevel</a:t>
            </a:r>
            <a:r>
              <a:rPr lang="en-IN" sz="250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IN" sz="2500" dirty="0" err="1">
                <a:solidFill>
                  <a:srgbClr val="000000"/>
                </a:solidFill>
                <a:effectLst/>
                <a:latin typeface="+mj-lt"/>
              </a:rPr>
              <a:t>Level.</a:t>
            </a:r>
            <a:r>
              <a:rPr lang="en-IN" sz="2500" b="1" i="1" dirty="0" err="1">
                <a:solidFill>
                  <a:srgbClr val="0000C0"/>
                </a:solidFill>
                <a:effectLst/>
                <a:latin typeface="+mj-lt"/>
              </a:rPr>
              <a:t>DEBUG</a:t>
            </a:r>
            <a:r>
              <a:rPr lang="en-IN" sz="2500" dirty="0">
                <a:solidFill>
                  <a:srgbClr val="000000"/>
                </a:solidFill>
                <a:effectLst/>
                <a:latin typeface="+mj-lt"/>
              </a:rPr>
              <a:t>);</a:t>
            </a:r>
          </a:p>
          <a:p>
            <a:endParaRPr lang="en-US" sz="2500" dirty="0">
              <a:solidFill>
                <a:srgbClr val="20212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12818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ABF4-EDB0-2206-FF1A-31B14A31C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218" y="973668"/>
            <a:ext cx="8972150" cy="706964"/>
          </a:xfrm>
        </p:spPr>
        <p:txBody>
          <a:bodyPr/>
          <a:lstStyle/>
          <a:p>
            <a:r>
              <a:rPr lang="en-IN" dirty="0"/>
              <a:t>Logs Output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EF1F884-3ACD-34FF-9832-9F910E5C4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2723949"/>
            <a:ext cx="10500494" cy="3628725"/>
          </a:xfrm>
        </p:spPr>
      </p:pic>
    </p:spTree>
    <p:extLst>
      <p:ext uri="{BB962C8B-B14F-4D97-AF65-F5344CB8AC3E}">
        <p14:creationId xmlns:p14="http://schemas.microsoft.com/office/powerpoint/2010/main" val="31770479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2F97A-7D2B-BAF3-C2B5-25D6D4BE0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Logs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01EB68-45F4-2F91-A095-C8D01AA04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28" y="2406316"/>
            <a:ext cx="10472287" cy="3888606"/>
          </a:xfrm>
        </p:spPr>
      </p:pic>
    </p:spTree>
    <p:extLst>
      <p:ext uri="{BB962C8B-B14F-4D97-AF65-F5344CB8AC3E}">
        <p14:creationId xmlns:p14="http://schemas.microsoft.com/office/powerpoint/2010/main" val="3613315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5BBBD-5E70-6713-7B9B-7DF8FF0B9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TestNG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EBF30-F6AF-9C5A-8EA4-C483FA6D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135" y="2127183"/>
            <a:ext cx="11617691" cy="3892617"/>
          </a:xfrm>
        </p:spPr>
        <p:txBody>
          <a:bodyPr>
            <a:normAutofit/>
          </a:bodyPr>
          <a:lstStyle/>
          <a:p>
            <a:r>
              <a:rPr lang="en-US" sz="2500" b="0" i="0" dirty="0">
                <a:solidFill>
                  <a:srgbClr val="1F1F1F"/>
                </a:solidFill>
                <a:effectLst/>
                <a:latin typeface="+mj-lt"/>
              </a:rPr>
              <a:t>A TestNG report is a document that provides information about the execution of TestNG test cases.</a:t>
            </a:r>
          </a:p>
          <a:p>
            <a:r>
              <a:rPr lang="en-US" sz="2500" b="0" i="0" dirty="0">
                <a:solidFill>
                  <a:srgbClr val="1F1F1F"/>
                </a:solidFill>
                <a:effectLst/>
                <a:latin typeface="+mj-lt"/>
              </a:rPr>
              <a:t> It includes details such as the number of test cases passed, failed, and skipped, as well as the execution time and any errors that occurred. </a:t>
            </a:r>
          </a:p>
          <a:p>
            <a:r>
              <a:rPr lang="en-US" sz="2500" b="0" i="0" dirty="0">
                <a:solidFill>
                  <a:srgbClr val="1F1F1F"/>
                </a:solidFill>
                <a:effectLst/>
                <a:latin typeface="+mj-lt"/>
              </a:rPr>
              <a:t>TestNG reports can be generated in a variety of formats, including HTML, XML, and JUnit.</a:t>
            </a:r>
            <a:endParaRPr lang="en-IN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62890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DDE2-0CAC-3A7F-8C50-085B8818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TestNG Report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A3573B-176A-3FCB-B858-E67C96875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72" y="2175309"/>
            <a:ext cx="10039149" cy="4312118"/>
          </a:xfrm>
        </p:spPr>
      </p:pic>
    </p:spTree>
    <p:extLst>
      <p:ext uri="{BB962C8B-B14F-4D97-AF65-F5344CB8AC3E}">
        <p14:creationId xmlns:p14="http://schemas.microsoft.com/office/powerpoint/2010/main" val="38480748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9D7CF-AEE0-0301-5708-E8BA54442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TestNG Report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4748FF-CA84-D584-FB81-78C404E33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45" y="2603499"/>
            <a:ext cx="10510788" cy="3970555"/>
          </a:xfrm>
        </p:spPr>
      </p:pic>
    </p:spTree>
    <p:extLst>
      <p:ext uri="{BB962C8B-B14F-4D97-AF65-F5344CB8AC3E}">
        <p14:creationId xmlns:p14="http://schemas.microsoft.com/office/powerpoint/2010/main" val="29422080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5609-0409-335C-A2ED-7B38B6F2F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Extent  Report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768622-B437-3FCF-BDC9-2ADFA2F9E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04" y="2329315"/>
            <a:ext cx="9779268" cy="4215864"/>
          </a:xfrm>
        </p:spPr>
      </p:pic>
    </p:spTree>
    <p:extLst>
      <p:ext uri="{BB962C8B-B14F-4D97-AF65-F5344CB8AC3E}">
        <p14:creationId xmlns:p14="http://schemas.microsoft.com/office/powerpoint/2010/main" val="11055287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C7A5-B1D1-BB7C-96F6-A46062B7F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Cucumber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74652-17F8-7DB5-D65B-E0CCC7D73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006" y="2603500"/>
            <a:ext cx="11675445" cy="3416300"/>
          </a:xfrm>
        </p:spPr>
        <p:txBody>
          <a:bodyPr/>
          <a:lstStyle/>
          <a:p>
            <a:r>
              <a:rPr lang="en-US" sz="2500" b="0" i="0" dirty="0">
                <a:solidFill>
                  <a:srgbClr val="1F1F1F"/>
                </a:solidFill>
                <a:effectLst/>
                <a:latin typeface="+mj-lt"/>
              </a:rPr>
              <a:t>A Cucumber report is a document that provides information about the execution of Cucumber Scenarios.</a:t>
            </a:r>
          </a:p>
          <a:p>
            <a:r>
              <a:rPr lang="en-US" sz="2500" b="0" i="0" dirty="0">
                <a:solidFill>
                  <a:srgbClr val="1F1F1F"/>
                </a:solidFill>
                <a:effectLst/>
                <a:latin typeface="+mj-lt"/>
              </a:rPr>
              <a:t> It includes details such as the number of scenarios  passed, failed, and skipped, as well as the execution time and any errors that occurred. </a:t>
            </a:r>
          </a:p>
          <a:p>
            <a:r>
              <a:rPr lang="en-US" sz="2500" dirty="0">
                <a:solidFill>
                  <a:srgbClr val="1F1F1F"/>
                </a:solidFill>
                <a:latin typeface="+mj-lt"/>
              </a:rPr>
              <a:t>Cucumber </a:t>
            </a:r>
            <a:r>
              <a:rPr lang="en-US" sz="2500" b="0" i="0" dirty="0">
                <a:solidFill>
                  <a:srgbClr val="1F1F1F"/>
                </a:solidFill>
                <a:effectLst/>
                <a:latin typeface="+mj-lt"/>
              </a:rPr>
              <a:t> reports can be generated in a variety of formats, including HTML, XML, and Json.</a:t>
            </a:r>
            <a:endParaRPr lang="en-IN" sz="2500" dirty="0">
              <a:latin typeface="+mj-lt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19510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20848-DAC8-B939-21F3-4BB73090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Cucumber Report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CA7F29C-6D38-5D9A-0CB1-D4FF4F32C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80" y="2603499"/>
            <a:ext cx="10645540" cy="3624045"/>
          </a:xfrm>
        </p:spPr>
      </p:pic>
    </p:spTree>
    <p:extLst>
      <p:ext uri="{BB962C8B-B14F-4D97-AF65-F5344CB8AC3E}">
        <p14:creationId xmlns:p14="http://schemas.microsoft.com/office/powerpoint/2010/main" val="2011830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7D720-6E14-2747-3B00-6A8E440F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77504-2958-C0F1-4ECA-0C26B5D30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2136913"/>
            <a:ext cx="11777870" cy="4721088"/>
          </a:xfrm>
        </p:spPr>
        <p:txBody>
          <a:bodyPr>
            <a:noAutofit/>
          </a:bodyPr>
          <a:lstStyle/>
          <a:p>
            <a:r>
              <a:rPr lang="en-US" sz="2300" dirty="0"/>
              <a:t>1) Navigate to the URL, Create the account.</a:t>
            </a:r>
          </a:p>
          <a:p>
            <a:r>
              <a:rPr lang="en-US" sz="2300" dirty="0"/>
              <a:t>2) Navigate to the URL, Click on the Flight. Perform end to end operation.</a:t>
            </a:r>
          </a:p>
          <a:p>
            <a:r>
              <a:rPr lang="en-US" sz="2300" dirty="0"/>
              <a:t>3) Navigate to the URL, Click on the hotel. Perform end to end operation.</a:t>
            </a:r>
          </a:p>
          <a:p>
            <a:r>
              <a:rPr lang="en-US" sz="2300" dirty="0"/>
              <a:t>4) Navigate to the URL, Click on the Tours. Perform end to end operation.</a:t>
            </a:r>
          </a:p>
          <a:p>
            <a:r>
              <a:rPr lang="en-US" sz="2300" dirty="0"/>
              <a:t>5) Navigate to the URL, Click on the Cars. Perform end to end operation</a:t>
            </a:r>
          </a:p>
          <a:p>
            <a:r>
              <a:rPr lang="en-US" sz="2300" dirty="0"/>
              <a:t>6) Navigate to the URL, Click on the blogs. Perform end to end operation</a:t>
            </a:r>
          </a:p>
          <a:p>
            <a:r>
              <a:rPr lang="en-US" sz="2300" dirty="0"/>
              <a:t>7) Navigate to the URL, Click on the featured Flight. Perform booking process. </a:t>
            </a:r>
          </a:p>
          <a:p>
            <a:r>
              <a:rPr lang="en-US" sz="2300" dirty="0"/>
              <a:t>8) Navigate to the URL, Click on the Recommended Transfer Cars. Perform booking process.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35082515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28B4D-308E-5D66-65A3-F8D7C2345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639147"/>
          </a:xfrm>
        </p:spPr>
        <p:txBody>
          <a:bodyPr/>
          <a:lstStyle/>
          <a:p>
            <a:r>
              <a:rPr lang="en-IN" sz="4800" b="1" dirty="0">
                <a:latin typeface="Algerian" panose="04020705040A02060702" pitchFamily="82" charset="0"/>
              </a:rPr>
              <a:t>						Thank You</a:t>
            </a:r>
          </a:p>
        </p:txBody>
      </p:sp>
    </p:spTree>
    <p:extLst>
      <p:ext uri="{BB962C8B-B14F-4D97-AF65-F5344CB8AC3E}">
        <p14:creationId xmlns:p14="http://schemas.microsoft.com/office/powerpoint/2010/main" val="1052574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348EB-F18B-9693-643A-BE95E8FC5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Need Of Maven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1EE54-45DA-E99F-D318-55A1D1B2A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6" y="2603500"/>
            <a:ext cx="11121887" cy="36581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500" b="0" i="0" dirty="0">
                <a:solidFill>
                  <a:srgbClr val="202124"/>
                </a:solidFill>
                <a:effectLst/>
                <a:latin typeface="+mj-lt"/>
              </a:rPr>
              <a:t>Maven is a tool which is used for building and managing Java Based Projects</a:t>
            </a:r>
          </a:p>
          <a:p>
            <a:pPr>
              <a:lnSpc>
                <a:spcPct val="150000"/>
              </a:lnSpc>
            </a:pPr>
            <a:r>
              <a:rPr lang="en-US" sz="2500" b="0" i="0" dirty="0">
                <a:solidFill>
                  <a:srgbClr val="202124"/>
                </a:solidFill>
                <a:effectLst/>
                <a:latin typeface="+mj-lt"/>
              </a:rPr>
              <a:t>Providing quality project information</a:t>
            </a:r>
          </a:p>
          <a:p>
            <a:pPr>
              <a:lnSpc>
                <a:spcPct val="150000"/>
              </a:lnSpc>
            </a:pPr>
            <a:r>
              <a:rPr lang="en-US" sz="2500" b="0" i="0" dirty="0">
                <a:solidFill>
                  <a:srgbClr val="202124"/>
                </a:solidFill>
                <a:effectLst/>
                <a:latin typeface="+mj-lt"/>
              </a:rPr>
              <a:t> Easy Documentation </a:t>
            </a:r>
          </a:p>
          <a:p>
            <a:pPr>
              <a:lnSpc>
                <a:spcPct val="150000"/>
              </a:lnSpc>
            </a:pPr>
            <a:r>
              <a:rPr lang="en-US" sz="2500" b="0" i="0" dirty="0">
                <a:solidFill>
                  <a:srgbClr val="202124"/>
                </a:solidFill>
                <a:effectLst/>
                <a:latin typeface="+mj-lt"/>
              </a:rPr>
              <a:t>Best practices development </a:t>
            </a:r>
          </a:p>
        </p:txBody>
      </p:sp>
    </p:spTree>
    <p:extLst>
      <p:ext uri="{BB962C8B-B14F-4D97-AF65-F5344CB8AC3E}">
        <p14:creationId xmlns:p14="http://schemas.microsoft.com/office/powerpoint/2010/main" val="288516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64682-6B77-DD6A-0D8B-9A6227A0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Importance of pom.xml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9877-A84E-26E8-3516-D6AD6A420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2385391"/>
            <a:ext cx="10933043" cy="3634409"/>
          </a:xfrm>
        </p:spPr>
        <p:txBody>
          <a:bodyPr/>
          <a:lstStyle/>
          <a:p>
            <a:pPr algn="l"/>
            <a:r>
              <a:rPr lang="en-US" sz="2500" b="0" i="0" dirty="0">
                <a:effectLst/>
                <a:latin typeface="+mj-lt"/>
              </a:rPr>
              <a:t>A Project Object Model or POM is the fundamental unit of work in Maven. </a:t>
            </a:r>
          </a:p>
          <a:p>
            <a:pPr algn="l"/>
            <a:r>
              <a:rPr lang="en-US" sz="2500" b="0" i="0" dirty="0">
                <a:effectLst/>
                <a:latin typeface="+mj-lt"/>
              </a:rPr>
              <a:t>It is an XML file that contains information about the project and configuration details used by Maven to build the project</a:t>
            </a:r>
          </a:p>
          <a:p>
            <a:pPr marL="0" indent="0">
              <a:buNone/>
            </a:pPr>
            <a:br>
              <a:rPr lang="en-US" b="0" i="0" dirty="0"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9253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8FD74-379F-E990-6B07-3417C8EA5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87AF2-11B7-35CB-0658-2A70F29F9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7" y="2285999"/>
            <a:ext cx="11330608" cy="4661453"/>
          </a:xfrm>
        </p:spPr>
        <p:txBody>
          <a:bodyPr>
            <a:normAutofit/>
          </a:bodyPr>
          <a:lstStyle/>
          <a:p>
            <a:r>
              <a:rPr lang="en-IN" sz="2000" u="sng" dirty="0"/>
              <a:t>Page Object Model</a:t>
            </a:r>
          </a:p>
          <a:p>
            <a:r>
              <a:rPr lang="en-IN" sz="2000" u="sng" dirty="0"/>
              <a:t>Selenium WebDriver                  </a:t>
            </a:r>
          </a:p>
          <a:p>
            <a:r>
              <a:rPr lang="en-IN" sz="2000" u="sng" dirty="0"/>
              <a:t>TestNG</a:t>
            </a:r>
          </a:p>
          <a:p>
            <a:r>
              <a:rPr lang="en-IN" sz="2000" u="sng" dirty="0"/>
              <a:t>Data Driven Frame Work (DDF)</a:t>
            </a:r>
          </a:p>
          <a:p>
            <a:r>
              <a:rPr lang="en-IN" sz="2000" u="sng" dirty="0"/>
              <a:t>Keyword Driven Framework(KDF)</a:t>
            </a:r>
          </a:p>
          <a:p>
            <a:r>
              <a:rPr lang="en-IN" sz="2000" u="sng" dirty="0"/>
              <a:t>Cucumber</a:t>
            </a:r>
          </a:p>
          <a:p>
            <a:r>
              <a:rPr lang="en-IN" sz="2000" u="sng" dirty="0"/>
              <a:t>Listeners </a:t>
            </a:r>
          </a:p>
          <a:p>
            <a:r>
              <a:rPr lang="en-IN" sz="2000" u="sng" dirty="0"/>
              <a:t>Assertions</a:t>
            </a:r>
          </a:p>
          <a:p>
            <a:r>
              <a:rPr lang="en-IN" sz="2000" u="sng" dirty="0"/>
              <a:t>Logs</a:t>
            </a:r>
          </a:p>
          <a:p>
            <a:r>
              <a:rPr lang="en-IN" sz="2000" u="sng" dirty="0"/>
              <a:t>Reports</a:t>
            </a:r>
          </a:p>
          <a:p>
            <a:pPr marL="0" indent="0">
              <a:buNone/>
            </a:pPr>
            <a:endParaRPr lang="en-IN" sz="2400" u="sng" dirty="0"/>
          </a:p>
        </p:txBody>
      </p:sp>
    </p:spTree>
    <p:extLst>
      <p:ext uri="{BB962C8B-B14F-4D97-AF65-F5344CB8AC3E}">
        <p14:creationId xmlns:p14="http://schemas.microsoft.com/office/powerpoint/2010/main" val="2471827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1EEC6-2F4C-E191-C778-9DC4F0CC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Page  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CF505-E43F-E318-370D-D25EF22F3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75452"/>
            <a:ext cx="11469758" cy="3644348"/>
          </a:xfrm>
        </p:spPr>
        <p:txBody>
          <a:bodyPr>
            <a:normAutofit/>
          </a:bodyPr>
          <a:lstStyle/>
          <a:p>
            <a:r>
              <a:rPr lang="en-US" sz="2500" b="0" i="0" dirty="0">
                <a:solidFill>
                  <a:srgbClr val="202124"/>
                </a:solidFill>
                <a:effectLst/>
                <a:latin typeface="+mj-lt"/>
              </a:rPr>
              <a:t>The Page Object Model (POM) is a design pattern used in test automation to create an abstraction layer between test scripts and the user interface of a web application. In simpler terms </a:t>
            </a:r>
          </a:p>
          <a:p>
            <a:r>
              <a:rPr lang="en-US" sz="2500" b="0" i="0" dirty="0">
                <a:solidFill>
                  <a:srgbClr val="202124"/>
                </a:solidFill>
                <a:effectLst/>
                <a:latin typeface="+mj-lt"/>
              </a:rPr>
              <a:t>it organizes and structures your automation code in a way that makes it more maintainable and readable.</a:t>
            </a:r>
            <a:endParaRPr lang="en-IN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7612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0A30C-9910-4487-8C42-C8B5806CA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462" y="973668"/>
            <a:ext cx="9011906" cy="706964"/>
          </a:xfrm>
        </p:spPr>
        <p:txBody>
          <a:bodyPr/>
          <a:lstStyle/>
          <a:p>
            <a:r>
              <a:rPr lang="en-IN" dirty="0"/>
              <a:t>Advantages of POM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EE12B-E7D6-8519-5D30-657CEC22A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6" y="2445026"/>
            <a:ext cx="9702317" cy="3574774"/>
          </a:xfrm>
        </p:spPr>
        <p:txBody>
          <a:bodyPr>
            <a:normAutofit/>
          </a:bodyPr>
          <a:lstStyle/>
          <a:p>
            <a:r>
              <a:rPr lang="en-US" sz="2500" b="0" i="0" dirty="0">
                <a:solidFill>
                  <a:srgbClr val="202124"/>
                </a:solidFill>
                <a:effectLst/>
                <a:latin typeface="+mj-lt"/>
              </a:rPr>
              <a:t>Page Objects </a:t>
            </a:r>
          </a:p>
          <a:p>
            <a:r>
              <a:rPr lang="en-US" sz="2500" b="0" i="0" dirty="0">
                <a:solidFill>
                  <a:srgbClr val="202124"/>
                </a:solidFill>
                <a:effectLst/>
                <a:latin typeface="+mj-lt"/>
              </a:rPr>
              <a:t>Reusable Code  </a:t>
            </a:r>
          </a:p>
          <a:p>
            <a:r>
              <a:rPr lang="en-US" sz="2500" b="0" i="0" dirty="0">
                <a:solidFill>
                  <a:srgbClr val="202124"/>
                </a:solidFill>
                <a:effectLst/>
                <a:latin typeface="+mj-lt"/>
              </a:rPr>
              <a:t>Improved Readability </a:t>
            </a:r>
          </a:p>
          <a:p>
            <a:r>
              <a:rPr lang="en-US" sz="2500" b="0" i="0" dirty="0">
                <a:solidFill>
                  <a:srgbClr val="202124"/>
                </a:solidFill>
                <a:effectLst/>
                <a:latin typeface="+mj-lt"/>
              </a:rPr>
              <a:t>Easier Maintenance</a:t>
            </a:r>
          </a:p>
          <a:p>
            <a:r>
              <a:rPr lang="en-US" sz="2500" i="0" dirty="0">
                <a:solidFill>
                  <a:srgbClr val="202124"/>
                </a:solidFill>
                <a:effectLst/>
                <a:latin typeface="+mj-lt"/>
              </a:rPr>
              <a:t>Reduces code redundancy and complexity</a:t>
            </a:r>
            <a:endParaRPr lang="en-IN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0469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9547</TotalTime>
  <Words>1219</Words>
  <Application>Microsoft Office PowerPoint</Application>
  <PresentationFormat>Widescreen</PresentationFormat>
  <Paragraphs>147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Algerian</vt:lpstr>
      <vt:lpstr>Arial</vt:lpstr>
      <vt:lpstr>Calibri</vt:lpstr>
      <vt:lpstr>Century Gothic</vt:lpstr>
      <vt:lpstr>Consolas</vt:lpstr>
      <vt:lpstr>Courier New</vt:lpstr>
      <vt:lpstr>Google Sans</vt:lpstr>
      <vt:lpstr>Roboto</vt:lpstr>
      <vt:lpstr>Times New Roman</vt:lpstr>
      <vt:lpstr>Wingdings</vt:lpstr>
      <vt:lpstr>Wingdings 3</vt:lpstr>
      <vt:lpstr>Ion Boardroom</vt:lpstr>
      <vt:lpstr>       Project Name:  PHP Travels  </vt:lpstr>
      <vt:lpstr>Group Members</vt:lpstr>
      <vt:lpstr>Objective</vt:lpstr>
      <vt:lpstr>Test Scenarios</vt:lpstr>
      <vt:lpstr>Need Of Maven Project</vt:lpstr>
      <vt:lpstr>Importance of pom.xml</vt:lpstr>
      <vt:lpstr>Technologies:</vt:lpstr>
      <vt:lpstr>Page  Object Model</vt:lpstr>
      <vt:lpstr>Advantages of POM</vt:lpstr>
      <vt:lpstr>Selenium WebDriver</vt:lpstr>
      <vt:lpstr>TestNG</vt:lpstr>
      <vt:lpstr>Various Annotations in TestNG</vt:lpstr>
      <vt:lpstr>Advantages of TestNG</vt:lpstr>
      <vt:lpstr>Data Driven Frame Work(DDF)</vt:lpstr>
      <vt:lpstr>Data Driven Frame Work Workflow</vt:lpstr>
      <vt:lpstr>Keyword-Driven-Development(KDD)</vt:lpstr>
      <vt:lpstr>Advantages of KDD</vt:lpstr>
      <vt:lpstr>Cucumber</vt:lpstr>
      <vt:lpstr>Gherkin Language</vt:lpstr>
      <vt:lpstr>Gherkin Key Words</vt:lpstr>
      <vt:lpstr>Test Runner Class</vt:lpstr>
      <vt:lpstr>Imported Statements</vt:lpstr>
      <vt:lpstr>Test Runner Class</vt:lpstr>
      <vt:lpstr>Listeners</vt:lpstr>
      <vt:lpstr>Assertions </vt:lpstr>
      <vt:lpstr>  Assertion Types</vt:lpstr>
      <vt:lpstr>Hard Assertions types</vt:lpstr>
      <vt:lpstr>Hard Assertions</vt:lpstr>
      <vt:lpstr>Difference between hard and soft Assertion</vt:lpstr>
      <vt:lpstr>Advantages Of Assertions</vt:lpstr>
      <vt:lpstr>Logs</vt:lpstr>
      <vt:lpstr>Logs Output</vt:lpstr>
      <vt:lpstr>Logs Output</vt:lpstr>
      <vt:lpstr>TestNG Report</vt:lpstr>
      <vt:lpstr>TestNG Report</vt:lpstr>
      <vt:lpstr>TestNG Report</vt:lpstr>
      <vt:lpstr>Extent  Report</vt:lpstr>
      <vt:lpstr>Cucumber Report</vt:lpstr>
      <vt:lpstr>Cucumber Report</vt:lpstr>
      <vt:lpstr>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Objectives</dc:title>
  <dc:creator>kishan</dc:creator>
  <cp:lastModifiedBy>Vikas K  N</cp:lastModifiedBy>
  <cp:revision>32</cp:revision>
  <dcterms:created xsi:type="dcterms:W3CDTF">2023-07-12T15:41:23Z</dcterms:created>
  <dcterms:modified xsi:type="dcterms:W3CDTF">2023-09-19T11:35:06Z</dcterms:modified>
</cp:coreProperties>
</file>