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65"/>
  </p:notesMasterIdLst>
  <p:sldIdLst>
    <p:sldId id="337" r:id="rId2"/>
    <p:sldId id="339" r:id="rId3"/>
    <p:sldId id="258" r:id="rId4"/>
    <p:sldId id="259" r:id="rId5"/>
    <p:sldId id="261" r:id="rId6"/>
    <p:sldId id="262" r:id="rId7"/>
    <p:sldId id="264" r:id="rId8"/>
    <p:sldId id="265" r:id="rId9"/>
    <p:sldId id="267" r:id="rId10"/>
    <p:sldId id="513" r:id="rId11"/>
    <p:sldId id="269" r:id="rId12"/>
    <p:sldId id="514" r:id="rId13"/>
    <p:sldId id="271" r:id="rId14"/>
    <p:sldId id="515" r:id="rId15"/>
    <p:sldId id="273" r:id="rId16"/>
    <p:sldId id="274" r:id="rId17"/>
    <p:sldId id="275" r:id="rId18"/>
    <p:sldId id="276" r:id="rId19"/>
    <p:sldId id="277" r:id="rId20"/>
    <p:sldId id="278" r:id="rId21"/>
    <p:sldId id="279" r:id="rId22"/>
    <p:sldId id="280" r:id="rId23"/>
    <p:sldId id="281" r:id="rId24"/>
    <p:sldId id="516" r:id="rId25"/>
    <p:sldId id="282" r:id="rId26"/>
    <p:sldId id="283" r:id="rId27"/>
    <p:sldId id="284" r:id="rId28"/>
    <p:sldId id="517"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518" r:id="rId53"/>
    <p:sldId id="308" r:id="rId54"/>
    <p:sldId id="309" r:id="rId55"/>
    <p:sldId id="310" r:id="rId56"/>
    <p:sldId id="311" r:id="rId57"/>
    <p:sldId id="312" r:id="rId58"/>
    <p:sldId id="313" r:id="rId59"/>
    <p:sldId id="314" r:id="rId60"/>
    <p:sldId id="519" r:id="rId61"/>
    <p:sldId id="520" r:id="rId62"/>
    <p:sldId id="315" r:id="rId63"/>
    <p:sldId id="316" r:id="rId64"/>
    <p:sldId id="317" r:id="rId65"/>
    <p:sldId id="318" r:id="rId66"/>
    <p:sldId id="319" r:id="rId67"/>
    <p:sldId id="320" r:id="rId68"/>
    <p:sldId id="521" r:id="rId69"/>
    <p:sldId id="321" r:id="rId70"/>
    <p:sldId id="322" r:id="rId71"/>
    <p:sldId id="522" r:id="rId72"/>
    <p:sldId id="523" r:id="rId73"/>
    <p:sldId id="324" r:id="rId74"/>
    <p:sldId id="325" r:id="rId75"/>
    <p:sldId id="525" r:id="rId76"/>
    <p:sldId id="326" r:id="rId77"/>
    <p:sldId id="327" r:id="rId78"/>
    <p:sldId id="328" r:id="rId79"/>
    <p:sldId id="524" r:id="rId80"/>
    <p:sldId id="329" r:id="rId81"/>
    <p:sldId id="330" r:id="rId82"/>
    <p:sldId id="331" r:id="rId83"/>
    <p:sldId id="332" r:id="rId84"/>
    <p:sldId id="526" r:id="rId85"/>
    <p:sldId id="333" r:id="rId86"/>
    <p:sldId id="334" r:id="rId87"/>
    <p:sldId id="527" r:id="rId88"/>
    <p:sldId id="335" r:id="rId89"/>
    <p:sldId id="528" r:id="rId90"/>
    <p:sldId id="336" r:id="rId91"/>
    <p:sldId id="430"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 id="397" r:id="rId150"/>
    <p:sldId id="398" r:id="rId151"/>
    <p:sldId id="399" r:id="rId152"/>
    <p:sldId id="400" r:id="rId153"/>
    <p:sldId id="401" r:id="rId154"/>
    <p:sldId id="402" r:id="rId155"/>
    <p:sldId id="403" r:id="rId156"/>
    <p:sldId id="404" r:id="rId157"/>
    <p:sldId id="405" r:id="rId158"/>
    <p:sldId id="406" r:id="rId159"/>
    <p:sldId id="407" r:id="rId160"/>
    <p:sldId id="408" r:id="rId161"/>
    <p:sldId id="409" r:id="rId162"/>
    <p:sldId id="410" r:id="rId163"/>
    <p:sldId id="411" r:id="rId164"/>
    <p:sldId id="412" r:id="rId165"/>
    <p:sldId id="413" r:id="rId166"/>
    <p:sldId id="414" r:id="rId167"/>
    <p:sldId id="415" r:id="rId168"/>
    <p:sldId id="416" r:id="rId169"/>
    <p:sldId id="417" r:id="rId170"/>
    <p:sldId id="418" r:id="rId171"/>
    <p:sldId id="419" r:id="rId172"/>
    <p:sldId id="420" r:id="rId173"/>
    <p:sldId id="421" r:id="rId174"/>
    <p:sldId id="422" r:id="rId175"/>
    <p:sldId id="423" r:id="rId176"/>
    <p:sldId id="424" r:id="rId177"/>
    <p:sldId id="425" r:id="rId178"/>
    <p:sldId id="426" r:id="rId179"/>
    <p:sldId id="427" r:id="rId180"/>
    <p:sldId id="428"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529"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530" r:id="rId245"/>
    <p:sldId id="495" r:id="rId246"/>
    <p:sldId id="531" r:id="rId247"/>
    <p:sldId id="497" r:id="rId248"/>
    <p:sldId id="532" r:id="rId249"/>
    <p:sldId id="499" r:id="rId250"/>
    <p:sldId id="500" r:id="rId251"/>
    <p:sldId id="501" r:id="rId252"/>
    <p:sldId id="502" r:id="rId253"/>
    <p:sldId id="503" r:id="rId254"/>
    <p:sldId id="504" r:id="rId255"/>
    <p:sldId id="505" r:id="rId256"/>
    <p:sldId id="506" r:id="rId257"/>
    <p:sldId id="507" r:id="rId258"/>
    <p:sldId id="508" r:id="rId259"/>
    <p:sldId id="509" r:id="rId260"/>
    <p:sldId id="511" r:id="rId261"/>
    <p:sldId id="533" r:id="rId262"/>
    <p:sldId id="510" r:id="rId263"/>
    <p:sldId id="512" r:id="rId2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038" autoAdjust="0"/>
    <p:restoredTop sz="94713" autoAdjust="0"/>
  </p:normalViewPr>
  <p:slideViewPr>
    <p:cSldViewPr>
      <p:cViewPr>
        <p:scale>
          <a:sx n="75" d="100"/>
          <a:sy n="75" d="100"/>
        </p:scale>
        <p:origin x="-294" y="-5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00B2D9-5BC4-4D65-AA82-A60CA0DB3F2D}" type="datetimeFigureOut">
              <a:rPr lang="en-US" smtClean="0"/>
              <a:t>8/22/2019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BBC69F-3548-46F2-8226-5B1963ECA76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0F6EE68-6E9D-42CB-A6C8-574E229503F9}" type="datetime1">
              <a:rPr lang="en-US" smtClean="0"/>
              <a:t>8/22/2019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3981DE-63A0-4080-963F-10205A0CEBA1}" type="datetime1">
              <a:rPr lang="en-US" smtClean="0"/>
              <a:t>8/22/2019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1BBFBA-58CA-4E32-BF46-B2E6560154FD}" type="datetime1">
              <a:rPr lang="en-US" smtClean="0"/>
              <a:t>8/22/2019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898C6B-FD3E-4DC1-A52B-90DC2B13B564}" type="datetime1">
              <a:rPr lang="en-US" smtClean="0"/>
              <a:t>8/22/2019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2085499-71DE-4D74-BE3F-A54E8020C6AD}" type="datetime1">
              <a:rPr lang="en-US" smtClean="0"/>
              <a:t>8/22/2019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861B9C-242A-4983-BBC7-077F0578E1E9}" type="datetime1">
              <a:rPr lang="en-US" smtClean="0"/>
              <a:t>8/22/2019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36B38D-B227-48B5-8CC4-254872FC0B8F}" type="datetime1">
              <a:rPr lang="en-US" smtClean="0"/>
              <a:t>8/22/2019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9668FE3-7672-4AA0-B5A0-EAAE29E0454C}" type="datetime1">
              <a:rPr lang="en-US" smtClean="0"/>
              <a:t>8/22/2019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A691B18-B2CA-4E8C-AC98-04F06B82EFE3}" type="datetime1">
              <a:rPr lang="en-US" smtClean="0"/>
              <a:t>8/22/2019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623ED60-E8C7-4414-A251-7A7670CF2ED2}" type="datetime1">
              <a:rPr lang="en-US" smtClean="0"/>
              <a:t>8/22/2019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EA240D1-0528-4576-8C98-03EDF002EF77}" type="datetime1">
              <a:rPr lang="en-US" smtClean="0"/>
              <a:t>8/22/2019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DEC6496-E9C5-422B-A26F-1F84A0EDB2B2}" type="datetime1">
              <a:rPr lang="en-US" smtClean="0"/>
              <a:t>8/22/2019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Related image"/>
          <p:cNvPicPr>
            <a:picLocks noChangeAspect="1" noChangeArrowheads="1"/>
          </p:cNvPicPr>
          <p:nvPr/>
        </p:nvPicPr>
        <p:blipFill>
          <a:blip r:embed="rId2"/>
          <a:srcRect b="7562"/>
          <a:stretch>
            <a:fillRect/>
          </a:stretch>
        </p:blipFill>
        <p:spPr bwMode="auto">
          <a:xfrm>
            <a:off x="0" y="1"/>
            <a:ext cx="9144000" cy="6857999"/>
          </a:xfrm>
          <a:prstGeom prst="rect">
            <a:avLst/>
          </a:prstGeom>
          <a:noFill/>
        </p:spPr>
      </p:pic>
      <p:sp>
        <p:nvSpPr>
          <p:cNvPr id="6" name="TextBox 5"/>
          <p:cNvSpPr txBox="1"/>
          <p:nvPr/>
        </p:nvSpPr>
        <p:spPr>
          <a:xfrm>
            <a:off x="685800" y="457200"/>
            <a:ext cx="8458200" cy="1862048"/>
          </a:xfrm>
          <a:prstGeom prst="rect">
            <a:avLst/>
          </a:prstGeom>
          <a:noFill/>
        </p:spPr>
        <p:txBody>
          <a:bodyPr wrap="square" rtlCol="0">
            <a:spAutoFit/>
          </a:bodyPr>
          <a:lstStyle/>
          <a:p>
            <a:r>
              <a:rPr lang="en-US" sz="11500" dirty="0" smtClean="0">
                <a:solidFill>
                  <a:srgbClr val="FFFF00"/>
                </a:solidFill>
                <a:latin typeface="Arial Black" pitchFamily="34" charset="0"/>
              </a:rPr>
              <a:t>Welcome</a:t>
            </a:r>
            <a:endParaRPr lang="en-US" sz="11500" dirty="0">
              <a:solidFill>
                <a:srgbClr val="FFFF00"/>
              </a:solidFill>
              <a:latin typeface="Arial Black" pitchFamily="34" charset="0"/>
            </a:endParaRPr>
          </a:p>
        </p:txBody>
      </p:sp>
      <p:sp>
        <p:nvSpPr>
          <p:cNvPr id="7" name="TextBox 6"/>
          <p:cNvSpPr txBox="1"/>
          <p:nvPr/>
        </p:nvSpPr>
        <p:spPr>
          <a:xfrm>
            <a:off x="3505200" y="5105400"/>
            <a:ext cx="5638800" cy="138499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800" b="1" dirty="0" smtClean="0">
                <a:solidFill>
                  <a:schemeClr val="bg2">
                    <a:lumMod val="10000"/>
                  </a:schemeClr>
                </a:solidFill>
              </a:rPr>
              <a:t>Sheikh Mohammad </a:t>
            </a:r>
            <a:r>
              <a:rPr lang="en-US" sz="2800" b="1" dirty="0" err="1" smtClean="0">
                <a:solidFill>
                  <a:schemeClr val="bg2">
                    <a:lumMod val="10000"/>
                  </a:schemeClr>
                </a:solidFill>
              </a:rPr>
              <a:t>Ullah</a:t>
            </a:r>
            <a:endParaRPr lang="en-US" sz="2800" b="1" dirty="0" smtClean="0">
              <a:solidFill>
                <a:schemeClr val="bg2">
                  <a:lumMod val="10000"/>
                </a:schemeClr>
              </a:solidFill>
            </a:endParaRPr>
          </a:p>
          <a:p>
            <a:r>
              <a:rPr lang="en-US" sz="2800" b="1" dirty="0" smtClean="0">
                <a:solidFill>
                  <a:schemeClr val="bg2">
                    <a:lumMod val="10000"/>
                  </a:schemeClr>
                </a:solidFill>
              </a:rPr>
              <a:t>Resident(Phase-A),CVTS</a:t>
            </a:r>
          </a:p>
          <a:p>
            <a:r>
              <a:rPr lang="en-US" sz="2800" b="1" dirty="0" smtClean="0">
                <a:solidFill>
                  <a:schemeClr val="bg2">
                    <a:lumMod val="10000"/>
                  </a:schemeClr>
                </a:solidFill>
              </a:rPr>
              <a:t>NICVD.</a:t>
            </a:r>
            <a:endParaRPr lang="en-US" sz="2800" b="1"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marR="0">
              <a:spcBef>
                <a:spcPts val="0"/>
              </a:spcBef>
              <a:spcAft>
                <a:spcPts val="0"/>
              </a:spcAft>
              <a:buNone/>
            </a:pPr>
            <a:r>
              <a:rPr lang="en-US" dirty="0" smtClean="0">
                <a:solidFill>
                  <a:srgbClr val="000000"/>
                </a:solidFill>
                <a:ea typeface="Calibri"/>
              </a:rPr>
              <a:t>4</a:t>
            </a:r>
            <a:r>
              <a:rPr lang="en-US" dirty="0" smtClean="0">
                <a:solidFill>
                  <a:srgbClr val="000000"/>
                </a:solidFill>
                <a:ea typeface="Calibri"/>
              </a:rPr>
              <a:t>. Factors inhibiting regeneration</a:t>
            </a:r>
          </a:p>
          <a:p>
            <a:pPr marL="0" marR="0">
              <a:spcBef>
                <a:spcPts val="0"/>
              </a:spcBef>
              <a:spcAft>
                <a:spcPts val="0"/>
              </a:spcAft>
              <a:buNone/>
            </a:pPr>
            <a:r>
              <a:rPr lang="en-US" dirty="0" smtClean="0">
                <a:solidFill>
                  <a:srgbClr val="000000"/>
                </a:solidFill>
                <a:ea typeface="Calibri"/>
              </a:rPr>
              <a:t>	a) Heparin </a:t>
            </a:r>
          </a:p>
          <a:p>
            <a:pPr marL="0" marR="0">
              <a:spcBef>
                <a:spcPts val="0"/>
              </a:spcBef>
              <a:spcAft>
                <a:spcPts val="0"/>
              </a:spcAft>
              <a:buNone/>
            </a:pPr>
            <a:r>
              <a:rPr lang="en-US" dirty="0" smtClean="0">
                <a:solidFill>
                  <a:srgbClr val="000000"/>
                </a:solidFill>
                <a:ea typeface="Calibri"/>
              </a:rPr>
              <a:t>	b) IFN</a:t>
            </a:r>
          </a:p>
          <a:p>
            <a:pPr marL="0" marR="0">
              <a:spcBef>
                <a:spcPts val="0"/>
              </a:spcBef>
              <a:spcAft>
                <a:spcPts val="0"/>
              </a:spcAft>
              <a:buNone/>
            </a:pPr>
            <a:r>
              <a:rPr lang="en-US" dirty="0" smtClean="0">
                <a:solidFill>
                  <a:srgbClr val="000000"/>
                </a:solidFill>
                <a:ea typeface="Calibri"/>
              </a:rPr>
              <a:t>	c) PuE</a:t>
            </a:r>
            <a:r>
              <a:rPr lang="en-US" baseline="-25000" dirty="0" smtClean="0">
                <a:solidFill>
                  <a:srgbClr val="000000"/>
                </a:solidFill>
                <a:ea typeface="Calibri"/>
              </a:rPr>
              <a:t>2</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rPr>
              <a:t>	d) </a:t>
            </a:r>
            <a:r>
              <a:rPr lang="en-US" dirty="0" err="1" smtClean="0">
                <a:solidFill>
                  <a:srgbClr val="000000"/>
                </a:solidFill>
                <a:ea typeface="Calibri"/>
              </a:rPr>
              <a:t>Angiopoientin</a:t>
            </a:r>
            <a:r>
              <a:rPr lang="en-US" dirty="0" smtClean="0">
                <a:solidFill>
                  <a:srgbClr val="000000"/>
                </a:solidFill>
                <a:ea typeface="Calibri"/>
              </a:rPr>
              <a:t> 2(in angiogenesis ) </a:t>
            </a:r>
          </a:p>
          <a:p>
            <a:pPr>
              <a:buNone/>
            </a:pP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745163"/>
          </a:xfrm>
        </p:spPr>
        <p:txBody>
          <a:bodyPr>
            <a:normAutofit fontScale="85000" lnSpcReduction="20000"/>
          </a:bodyPr>
          <a:lstStyle/>
          <a:p>
            <a:pPr lvl="0">
              <a:buNone/>
            </a:pPr>
            <a:r>
              <a:rPr lang="en-US" dirty="0" smtClean="0"/>
              <a:t>4. Restoration </a:t>
            </a:r>
            <a:r>
              <a:rPr lang="en-US" dirty="0"/>
              <a:t>of blood flow to an area of </a:t>
            </a:r>
            <a:r>
              <a:rPr lang="en-US" dirty="0" err="1"/>
              <a:t>ilchaemia</a:t>
            </a:r>
            <a:r>
              <a:rPr lang="en-US" dirty="0"/>
              <a:t> </a:t>
            </a:r>
            <a:r>
              <a:rPr lang="en-US" dirty="0" err="1"/>
              <a:t>Ischaemic</a:t>
            </a:r>
            <a:r>
              <a:rPr lang="en-US" dirty="0"/>
              <a:t> reperfusion injury</a:t>
            </a:r>
          </a:p>
          <a:p>
            <a:pPr>
              <a:buNone/>
            </a:pPr>
            <a:r>
              <a:rPr lang="en-US" dirty="0"/>
              <a:t>.............. can promote recovery of cells if they are reversibly injured, but can also paradoxically exacerbate the injury &amp; cause cell death. </a:t>
            </a:r>
          </a:p>
          <a:p>
            <a:pPr>
              <a:buNone/>
            </a:pPr>
            <a:r>
              <a:rPr lang="en-US" dirty="0"/>
              <a:t>	Contributes to tissue damage in MI &amp; CI </a:t>
            </a:r>
          </a:p>
          <a:p>
            <a:pPr>
              <a:buNone/>
            </a:pPr>
            <a:r>
              <a:rPr lang="en-US" dirty="0"/>
              <a:t>	New damaging process set in motion</a:t>
            </a:r>
          </a:p>
          <a:p>
            <a:pPr lvl="0">
              <a:buNone/>
            </a:pPr>
            <a:r>
              <a:rPr lang="en-US" dirty="0" smtClean="0"/>
              <a:t>1. Oxidative </a:t>
            </a:r>
            <a:r>
              <a:rPr lang="en-US" dirty="0"/>
              <a:t>stress- </a:t>
            </a:r>
            <a:r>
              <a:rPr lang="en-US" dirty="0">
                <a:sym typeface="Symbol"/>
              </a:rPr>
              <a:t></a:t>
            </a:r>
            <a:r>
              <a:rPr lang="en-US" dirty="0"/>
              <a:t>ROS &amp; </a:t>
            </a:r>
            <a:r>
              <a:rPr lang="en-US" dirty="0">
                <a:sym typeface="Symbol"/>
              </a:rPr>
              <a:t></a:t>
            </a:r>
            <a:r>
              <a:rPr lang="en-US" dirty="0"/>
              <a:t>RNS</a:t>
            </a:r>
          </a:p>
          <a:p>
            <a:pPr lvl="0">
              <a:buNone/>
            </a:pPr>
            <a:r>
              <a:rPr lang="en-US" dirty="0" smtClean="0"/>
              <a:t>2. </a:t>
            </a:r>
            <a:r>
              <a:rPr lang="en-US" dirty="0" err="1" smtClean="0"/>
              <a:t>Intracellulas</a:t>
            </a:r>
            <a:r>
              <a:rPr lang="en-US" dirty="0" smtClean="0"/>
              <a:t> </a:t>
            </a:r>
            <a:r>
              <a:rPr lang="en-US" dirty="0"/>
              <a:t>calcium overload-</a:t>
            </a:r>
          </a:p>
          <a:p>
            <a:pPr lvl="1">
              <a:buNone/>
            </a:pPr>
            <a:r>
              <a:rPr lang="en-US" dirty="0"/>
              <a:t>Injury to </a:t>
            </a:r>
            <a:r>
              <a:rPr lang="en-US" dirty="0" err="1"/>
              <a:t>sarcoplasmic</a:t>
            </a:r>
            <a:r>
              <a:rPr lang="en-US" dirty="0"/>
              <a:t> reticulum</a:t>
            </a:r>
          </a:p>
          <a:p>
            <a:pPr lvl="1">
              <a:buNone/>
            </a:pPr>
            <a:r>
              <a:rPr lang="en-US" dirty="0">
                <a:sym typeface="Symbol"/>
              </a:rPr>
              <a:t></a:t>
            </a:r>
            <a:r>
              <a:rPr lang="en-US" dirty="0"/>
              <a:t> mitochondrial permeability- </a:t>
            </a:r>
            <a:r>
              <a:rPr lang="en-US" dirty="0">
                <a:sym typeface="Symbol"/>
              </a:rPr>
              <a:t></a:t>
            </a:r>
            <a:r>
              <a:rPr lang="en-US" dirty="0"/>
              <a:t>ATP.</a:t>
            </a:r>
          </a:p>
          <a:p>
            <a:pPr lvl="0">
              <a:buNone/>
            </a:pPr>
            <a:r>
              <a:rPr lang="en-US" dirty="0" smtClean="0"/>
              <a:t>3. Inflammation </a:t>
            </a:r>
            <a:endParaRPr lang="en-US" dirty="0"/>
          </a:p>
          <a:p>
            <a:pPr lvl="2">
              <a:buNone/>
            </a:pPr>
            <a:r>
              <a:rPr lang="en-US" dirty="0"/>
              <a:t>Initiated by “danger signals”-</a:t>
            </a:r>
          </a:p>
          <a:p>
            <a:pPr lvl="2">
              <a:buNone/>
            </a:pPr>
            <a:r>
              <a:rPr lang="en-US" dirty="0"/>
              <a:t>released from dead cells.</a:t>
            </a:r>
          </a:p>
          <a:p>
            <a:pPr lvl="0">
              <a:buNone/>
            </a:pPr>
            <a:r>
              <a:rPr lang="en-US" dirty="0" smtClean="0"/>
              <a:t>4. Activation of complement system- </a:t>
            </a:r>
          </a:p>
          <a:p>
            <a:pPr>
              <a:buNone/>
            </a:pPr>
            <a:r>
              <a:rPr lang="en-US" dirty="0" err="1" smtClean="0"/>
              <a:t>IgM</a:t>
            </a:r>
            <a:r>
              <a:rPr lang="en-US" dirty="0" smtClean="0"/>
              <a:t> antibodies deposit in </a:t>
            </a:r>
            <a:r>
              <a:rPr lang="en-US" dirty="0" err="1" smtClean="0"/>
              <a:t>ischaemic</a:t>
            </a:r>
            <a:r>
              <a:rPr lang="en-US" dirty="0" smtClean="0"/>
              <a:t> tissues. </a:t>
            </a:r>
          </a:p>
          <a:p>
            <a:pPr>
              <a:buNone/>
            </a:pPr>
            <a:r>
              <a:rPr lang="en-US" dirty="0" smtClean="0"/>
              <a:t>	If blood flow resumed, complement binds ē </a:t>
            </a:r>
            <a:r>
              <a:rPr lang="en-US" dirty="0" err="1" smtClean="0"/>
              <a:t>IgM</a:t>
            </a:r>
            <a:r>
              <a:rPr lang="en-US" dirty="0" smtClean="0"/>
              <a:t> &amp; cause more cell injury.</a:t>
            </a:r>
          </a:p>
          <a:p>
            <a:pPr>
              <a:buNone/>
            </a:pP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800600"/>
          </a:xfrm>
        </p:spPr>
        <p:txBody>
          <a:bodyPr>
            <a:normAutofit/>
          </a:bodyPr>
          <a:lstStyle/>
          <a:p>
            <a:pPr>
              <a:buNone/>
            </a:pPr>
            <a:r>
              <a:rPr lang="en-US" b="1" dirty="0" smtClean="0"/>
              <a:t>5. </a:t>
            </a:r>
            <a:r>
              <a:rPr lang="en-US" b="1" dirty="0" err="1" smtClean="0"/>
              <a:t>Coagulative</a:t>
            </a:r>
            <a:r>
              <a:rPr lang="en-US" b="1" dirty="0" smtClean="0"/>
              <a:t> necrosis</a:t>
            </a:r>
            <a:endParaRPr lang="en-US" dirty="0" smtClean="0"/>
          </a:p>
          <a:p>
            <a:pPr>
              <a:buNone/>
            </a:pPr>
            <a:r>
              <a:rPr lang="en-US" dirty="0" smtClean="0"/>
              <a:t> a) Architecture of dead tissues is preserved for some days.</a:t>
            </a:r>
          </a:p>
          <a:p>
            <a:pPr>
              <a:buNone/>
            </a:pPr>
            <a:r>
              <a:rPr lang="en-US" dirty="0" smtClean="0"/>
              <a:t> b) Affected tissues exhibit a soft texture</a:t>
            </a:r>
          </a:p>
          <a:p>
            <a:pPr>
              <a:buNone/>
            </a:pPr>
            <a:r>
              <a:rPr lang="en-US" dirty="0" smtClean="0"/>
              <a:t> c) Injury denatures both structural proteins &amp; enzymes.</a:t>
            </a:r>
          </a:p>
          <a:p>
            <a:pPr>
              <a:buNone/>
            </a:pPr>
            <a:r>
              <a:rPr lang="en-US" dirty="0" smtClean="0"/>
              <a:t> d) Proteolysis of dead tissues are blocked.</a:t>
            </a:r>
          </a:p>
          <a:p>
            <a:pPr>
              <a:buNone/>
            </a:pPr>
            <a:r>
              <a:rPr lang="en-US" dirty="0" smtClean="0"/>
              <a:t> e) Occurs in brain</a:t>
            </a:r>
          </a:p>
          <a:p>
            <a:pPr>
              <a:buNone/>
            </a:pPr>
            <a:r>
              <a:rPr lang="en-US" dirty="0" smtClean="0"/>
              <a:t>TFTTF(Khaleque,P-8)</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lvl="0">
              <a:buNone/>
            </a:pPr>
            <a:r>
              <a:rPr lang="en-US" dirty="0" smtClean="0"/>
              <a:t>5. </a:t>
            </a:r>
            <a:r>
              <a:rPr lang="en-US" dirty="0" err="1" smtClean="0"/>
              <a:t>Coagulative</a:t>
            </a:r>
            <a:r>
              <a:rPr lang="en-US" dirty="0" smtClean="0"/>
              <a:t> </a:t>
            </a:r>
            <a:r>
              <a:rPr lang="en-US" dirty="0" err="1"/>
              <a:t>nerosis</a:t>
            </a:r>
            <a:r>
              <a:rPr lang="en-US" dirty="0"/>
              <a:t>/ structured necrosis</a:t>
            </a:r>
          </a:p>
          <a:p>
            <a:pPr lvl="2">
              <a:buNone/>
            </a:pPr>
            <a:r>
              <a:rPr lang="en-US" dirty="0" err="1"/>
              <a:t>denatunation</a:t>
            </a:r>
            <a:r>
              <a:rPr lang="en-US" dirty="0"/>
              <a:t> is the primary pattern </a:t>
            </a:r>
          </a:p>
          <a:p>
            <a:pPr lvl="2">
              <a:buNone/>
            </a:pPr>
            <a:r>
              <a:rPr lang="en-US" dirty="0"/>
              <a:t>(But in </a:t>
            </a:r>
            <a:r>
              <a:rPr lang="en-US" dirty="0" err="1"/>
              <a:t>liquefactive</a:t>
            </a:r>
            <a:r>
              <a:rPr lang="en-US" dirty="0"/>
              <a:t> enzymatic </a:t>
            </a:r>
            <a:r>
              <a:rPr lang="en-US" dirty="0" err="1"/>
              <a:t>digastion</a:t>
            </a:r>
            <a:r>
              <a:rPr lang="en-US" dirty="0"/>
              <a:t> is dominant) </a:t>
            </a:r>
          </a:p>
          <a:p>
            <a:pPr lvl="0">
              <a:buNone/>
            </a:pPr>
            <a:r>
              <a:rPr lang="en-US" dirty="0"/>
              <a:t>Cell shape, outlines &amp; Tissue architecture is maintained. </a:t>
            </a:r>
          </a:p>
          <a:p>
            <a:pPr lvl="0">
              <a:buNone/>
            </a:pPr>
            <a:r>
              <a:rPr lang="en-US" dirty="0"/>
              <a:t>Cell takes acidophilic stain </a:t>
            </a:r>
          </a:p>
          <a:p>
            <a:pPr lvl="0">
              <a:buNone/>
            </a:pPr>
            <a:r>
              <a:rPr lang="en-US" dirty="0"/>
              <a:t>Necrotic Zones Surrounded by inflammatory cells. </a:t>
            </a:r>
          </a:p>
          <a:p>
            <a:pPr>
              <a:buNone/>
            </a:pP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dirty="0"/>
              <a:t>Necrosis</a:t>
            </a:r>
          </a:p>
          <a:p>
            <a:pPr lvl="0">
              <a:buNone/>
            </a:pPr>
            <a:r>
              <a:rPr lang="en-US" dirty="0" smtClean="0"/>
              <a:t>(A) Basic</a:t>
            </a:r>
            <a:endParaRPr lang="en-US" dirty="0"/>
          </a:p>
          <a:p>
            <a:pPr lvl="1">
              <a:buNone/>
            </a:pPr>
            <a:r>
              <a:rPr lang="en-US" dirty="0" err="1"/>
              <a:t>Coagulative</a:t>
            </a:r>
            <a:endParaRPr lang="en-US" dirty="0"/>
          </a:p>
          <a:p>
            <a:pPr lvl="1">
              <a:buNone/>
            </a:pPr>
            <a:r>
              <a:rPr lang="en-US" dirty="0" err="1"/>
              <a:t>Liquefactive</a:t>
            </a:r>
            <a:endParaRPr lang="en-US" dirty="0"/>
          </a:p>
          <a:p>
            <a:pPr lvl="0">
              <a:buNone/>
            </a:pPr>
            <a:r>
              <a:rPr lang="en-US" dirty="0" smtClean="0"/>
              <a:t>(B) Distinctive </a:t>
            </a:r>
            <a:endParaRPr lang="en-US" dirty="0"/>
          </a:p>
          <a:p>
            <a:pPr lvl="1">
              <a:buNone/>
            </a:pPr>
            <a:r>
              <a:rPr lang="en-US" dirty="0" err="1"/>
              <a:t>Caseous</a:t>
            </a:r>
            <a:r>
              <a:rPr lang="en-US" dirty="0"/>
              <a:t> </a:t>
            </a:r>
          </a:p>
          <a:p>
            <a:pPr lvl="1">
              <a:buNone/>
            </a:pPr>
            <a:r>
              <a:rPr lang="en-US" dirty="0"/>
              <a:t>Fat</a:t>
            </a:r>
          </a:p>
          <a:p>
            <a:pPr>
              <a:buNone/>
            </a:pPr>
            <a:r>
              <a:rPr lang="en-US" dirty="0"/>
              <a:t>	</a:t>
            </a:r>
            <a:r>
              <a:rPr lang="en-US" dirty="0" smtClean="0"/>
              <a:t>	Acute </a:t>
            </a:r>
            <a:r>
              <a:rPr lang="en-US" dirty="0" err="1"/>
              <a:t>pamereatic</a:t>
            </a:r>
            <a:r>
              <a:rPr lang="en-US" dirty="0"/>
              <a:t> </a:t>
            </a:r>
          </a:p>
          <a:p>
            <a:pPr>
              <a:buNone/>
            </a:pPr>
            <a:r>
              <a:rPr lang="en-US" dirty="0"/>
              <a:t>	</a:t>
            </a:r>
            <a:r>
              <a:rPr lang="en-US" dirty="0" smtClean="0"/>
              <a:t>	</a:t>
            </a:r>
            <a:r>
              <a:rPr lang="en-US" dirty="0" err="1" smtClean="0"/>
              <a:t>Iraumatic</a:t>
            </a:r>
            <a:endParaRPr lang="en-US" dirty="0"/>
          </a:p>
          <a:p>
            <a:pPr>
              <a:buNone/>
            </a:pPr>
            <a:r>
              <a:rPr lang="en-US" dirty="0" err="1"/>
              <a:t>Fibrimaid</a:t>
            </a:r>
            <a:r>
              <a:rPr lang="en-US" dirty="0"/>
              <a:t> </a:t>
            </a:r>
          </a:p>
          <a:p>
            <a:pPr>
              <a:buNone/>
            </a:pPr>
            <a:r>
              <a:rPr lang="en-US" dirty="0" err="1"/>
              <a:t>Uangrenous</a:t>
            </a:r>
            <a:r>
              <a:rPr lang="en-US" dirty="0"/>
              <a:t> 	</a:t>
            </a:r>
          </a:p>
          <a:p>
            <a:pPr>
              <a:buNone/>
            </a:pP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u="sng" dirty="0" err="1"/>
              <a:t>Liquefactive</a:t>
            </a:r>
            <a:r>
              <a:rPr lang="en-US" u="sng" dirty="0"/>
              <a:t> necrosis/ </a:t>
            </a:r>
            <a:r>
              <a:rPr lang="en-US" u="sng" dirty="0" err="1"/>
              <a:t>colliquative</a:t>
            </a:r>
            <a:r>
              <a:rPr lang="en-US" u="sng" dirty="0"/>
              <a:t> necrosis</a:t>
            </a:r>
            <a:endParaRPr lang="en-US" dirty="0"/>
          </a:p>
          <a:p>
            <a:pPr>
              <a:buNone/>
            </a:pPr>
            <a:r>
              <a:rPr lang="en-US" dirty="0"/>
              <a:t>Enzyme digestion is dominant </a:t>
            </a:r>
          </a:p>
          <a:p>
            <a:pPr>
              <a:buNone/>
            </a:pPr>
            <a:r>
              <a:rPr lang="en-US" dirty="0">
                <a:sym typeface="Symbol"/>
              </a:rPr>
              <a:t></a:t>
            </a:r>
            <a:r>
              <a:rPr lang="en-US" dirty="0"/>
              <a:t> Softening of the </a:t>
            </a:r>
            <a:r>
              <a:rPr lang="en-US" dirty="0" err="1"/>
              <a:t>necrosed</a:t>
            </a:r>
            <a:r>
              <a:rPr lang="en-US" dirty="0"/>
              <a:t> area </a:t>
            </a:r>
          </a:p>
          <a:p>
            <a:pPr>
              <a:buNone/>
            </a:pPr>
            <a:r>
              <a:rPr lang="en-US" dirty="0" smtClean="0">
                <a:sym typeface="Symbol"/>
              </a:rPr>
              <a:t>		 </a:t>
            </a:r>
            <a:endParaRPr lang="en-US" dirty="0"/>
          </a:p>
          <a:p>
            <a:pPr>
              <a:buNone/>
            </a:pPr>
            <a:r>
              <a:rPr lang="en-US" dirty="0"/>
              <a:t>    </a:t>
            </a:r>
            <a:r>
              <a:rPr lang="en-US" dirty="0" err="1"/>
              <a:t>Turms</a:t>
            </a:r>
            <a:r>
              <a:rPr lang="en-US" dirty="0"/>
              <a:t> to fluid </a:t>
            </a:r>
          </a:p>
          <a:p>
            <a:pPr>
              <a:buNone/>
            </a:pPr>
            <a:r>
              <a:rPr lang="en-US" dirty="0" smtClean="0">
                <a:sym typeface="Symbol"/>
              </a:rPr>
              <a:t>		</a:t>
            </a:r>
            <a:endParaRPr lang="en-US" dirty="0"/>
          </a:p>
          <a:p>
            <a:pPr>
              <a:buNone/>
            </a:pPr>
            <a:r>
              <a:rPr lang="en-US" dirty="0"/>
              <a:t>  May be cyst </a:t>
            </a:r>
            <a:r>
              <a:rPr lang="en-US" dirty="0" err="1"/>
              <a:t>fosmation</a:t>
            </a:r>
            <a:endParaRPr lang="en-US" dirty="0"/>
          </a:p>
          <a:p>
            <a:pPr>
              <a:buNone/>
            </a:pP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dirty="0" smtClean="0"/>
              <a:t>6. Sites of dystrophic  calcification not includes</a:t>
            </a:r>
            <a:endParaRPr lang="en-US" dirty="0" smtClean="0"/>
          </a:p>
          <a:p>
            <a:pPr>
              <a:buNone/>
            </a:pPr>
            <a:r>
              <a:rPr lang="en-US" dirty="0" smtClean="0"/>
              <a:t>a) Renal tubular acidosis</a:t>
            </a:r>
          </a:p>
          <a:p>
            <a:pPr>
              <a:buNone/>
            </a:pPr>
            <a:r>
              <a:rPr lang="en-US" dirty="0" smtClean="0"/>
              <a:t>b) </a:t>
            </a:r>
            <a:r>
              <a:rPr lang="en-US" dirty="0" err="1" smtClean="0"/>
              <a:t>Sarcoidosis</a:t>
            </a:r>
            <a:endParaRPr lang="en-US" dirty="0" smtClean="0"/>
          </a:p>
          <a:p>
            <a:pPr>
              <a:buNone/>
            </a:pPr>
            <a:r>
              <a:rPr lang="en-US" dirty="0" smtClean="0"/>
              <a:t>c) Constrictive </a:t>
            </a:r>
            <a:r>
              <a:rPr lang="en-US" dirty="0" err="1" smtClean="0"/>
              <a:t>pericarditis</a:t>
            </a:r>
            <a:endParaRPr lang="en-US" dirty="0" smtClean="0"/>
          </a:p>
          <a:p>
            <a:pPr>
              <a:buNone/>
            </a:pPr>
            <a:r>
              <a:rPr lang="en-US" dirty="0" smtClean="0"/>
              <a:t>d) </a:t>
            </a:r>
            <a:r>
              <a:rPr lang="en-US" dirty="0" err="1" smtClean="0"/>
              <a:t>Haematoma</a:t>
            </a:r>
            <a:endParaRPr lang="en-US" dirty="0" smtClean="0"/>
          </a:p>
          <a:p>
            <a:pPr>
              <a:buNone/>
            </a:pPr>
            <a:r>
              <a:rPr lang="en-US" dirty="0" smtClean="0"/>
              <a:t>e) </a:t>
            </a:r>
            <a:r>
              <a:rPr lang="en-US" dirty="0" err="1" smtClean="0"/>
              <a:t>Meningioma</a:t>
            </a:r>
            <a:endParaRPr lang="en-US" dirty="0" smtClean="0"/>
          </a:p>
          <a:p>
            <a:pPr>
              <a:buNone/>
            </a:pPr>
            <a:r>
              <a:rPr lang="en-US" dirty="0" smtClean="0"/>
              <a:t>TTFFF</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lvl="0">
              <a:buNone/>
            </a:pPr>
            <a:r>
              <a:rPr lang="en-US" dirty="0" smtClean="0"/>
              <a:t>6. </a:t>
            </a:r>
            <a:r>
              <a:rPr lang="en-US" u="sng" dirty="0"/>
              <a:t>Sites of dystrophic calcification</a:t>
            </a:r>
            <a:endParaRPr lang="en-US" dirty="0"/>
          </a:p>
          <a:p>
            <a:pPr>
              <a:buNone/>
            </a:pPr>
            <a:r>
              <a:rPr lang="en-US" dirty="0"/>
              <a:t> </a:t>
            </a:r>
            <a:r>
              <a:rPr lang="en-US" dirty="0" smtClean="0"/>
              <a:t>		Dead </a:t>
            </a:r>
            <a:r>
              <a:rPr lang="en-US" dirty="0"/>
              <a:t>tissue/dying tissue deposited ē Ca</a:t>
            </a:r>
            <a:r>
              <a:rPr lang="en-US" baseline="30000" dirty="0"/>
              <a:t>++</a:t>
            </a:r>
            <a:r>
              <a:rPr lang="en-US" dirty="0"/>
              <a:t> salts. </a:t>
            </a:r>
          </a:p>
          <a:p>
            <a:pPr>
              <a:buNone/>
            </a:pPr>
            <a:r>
              <a:rPr lang="en-US" dirty="0"/>
              <a:t>	In this case both Ca</a:t>
            </a:r>
            <a:r>
              <a:rPr lang="en-US" baseline="30000" dirty="0"/>
              <a:t>++</a:t>
            </a:r>
            <a:r>
              <a:rPr lang="en-US" dirty="0"/>
              <a:t> &amp; Po</a:t>
            </a:r>
            <a:r>
              <a:rPr lang="en-US" baseline="-25000" dirty="0"/>
              <a:t>4</a:t>
            </a:r>
            <a:r>
              <a:rPr lang="en-US" baseline="30000" dirty="0"/>
              <a:t>3-</a:t>
            </a:r>
            <a:r>
              <a:rPr lang="en-US" dirty="0"/>
              <a:t> level within normal.</a:t>
            </a:r>
          </a:p>
          <a:p>
            <a:pPr>
              <a:buNone/>
            </a:pPr>
            <a:r>
              <a:rPr lang="en-US" dirty="0"/>
              <a:t>	Ca</a:t>
            </a:r>
            <a:r>
              <a:rPr lang="en-US" baseline="30000" dirty="0"/>
              <a:t>++  </a:t>
            </a:r>
            <a:r>
              <a:rPr lang="en-US" dirty="0"/>
              <a:t>salts appears </a:t>
            </a:r>
            <a:r>
              <a:rPr lang="en-US" dirty="0" err="1"/>
              <a:t>macrosropically</a:t>
            </a:r>
            <a:r>
              <a:rPr lang="en-US" dirty="0"/>
              <a:t> as fine, white granules of clumps. </a:t>
            </a:r>
          </a:p>
          <a:p>
            <a:pPr>
              <a:buNone/>
            </a:pPr>
            <a:r>
              <a:rPr lang="en-US" dirty="0"/>
              <a:t>					</a:t>
            </a:r>
            <a:r>
              <a:rPr lang="en-US" dirty="0" smtClean="0"/>
              <a:t>Felt </a:t>
            </a:r>
            <a:r>
              <a:rPr lang="en-US" dirty="0"/>
              <a:t>as gritty deposits.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a:t>Sites – </a:t>
            </a:r>
            <a:r>
              <a:rPr lang="en-US" dirty="0" err="1">
                <a:latin typeface="SutonnyMJ" pitchFamily="2" charset="0"/>
                <a:cs typeface="SutonnyMJ" pitchFamily="2" charset="0"/>
              </a:rPr>
              <a:t>hZ</a:t>
            </a:r>
            <a:r>
              <a:rPr lang="en-US" dirty="0"/>
              <a:t> </a:t>
            </a:r>
            <a:r>
              <a:rPr lang="en-US" dirty="0" err="1"/>
              <a:t>nerosis</a:t>
            </a:r>
            <a:r>
              <a:rPr lang="en-US" dirty="0"/>
              <a:t>, </a:t>
            </a:r>
            <a:r>
              <a:rPr lang="en-US" dirty="0">
                <a:latin typeface="SutonnyMJ" pitchFamily="2" charset="0"/>
                <a:cs typeface="SutonnyMJ" pitchFamily="2" charset="0"/>
              </a:rPr>
              <a:t>ZZ</a:t>
            </a:r>
            <a:r>
              <a:rPr lang="en-US" dirty="0"/>
              <a:t> deed</a:t>
            </a:r>
          </a:p>
          <a:p>
            <a:pPr lvl="0">
              <a:buNone/>
            </a:pPr>
            <a:r>
              <a:rPr lang="en-US" dirty="0" smtClean="0"/>
              <a:t>		- </a:t>
            </a:r>
            <a:r>
              <a:rPr lang="en-US" dirty="0" err="1" smtClean="0"/>
              <a:t>Athromatous</a:t>
            </a:r>
            <a:r>
              <a:rPr lang="en-US" dirty="0" smtClean="0"/>
              <a:t> </a:t>
            </a:r>
            <a:r>
              <a:rPr lang="en-US" dirty="0"/>
              <a:t>lesion</a:t>
            </a:r>
          </a:p>
          <a:p>
            <a:pPr lvl="0">
              <a:buNone/>
            </a:pPr>
            <a:r>
              <a:rPr lang="en-US" dirty="0" smtClean="0"/>
              <a:t>		- </a:t>
            </a:r>
            <a:r>
              <a:rPr lang="en-US" dirty="0" err="1" smtClean="0"/>
              <a:t>Haematoma</a:t>
            </a:r>
            <a:r>
              <a:rPr lang="en-US" dirty="0"/>
              <a:t>, Thrombus, infarcts. </a:t>
            </a:r>
          </a:p>
          <a:p>
            <a:pPr lvl="0">
              <a:buNone/>
            </a:pPr>
            <a:r>
              <a:rPr lang="en-US" dirty="0" smtClean="0"/>
              <a:t>		- Heart </a:t>
            </a:r>
            <a:r>
              <a:rPr lang="en-US" dirty="0"/>
              <a:t>valves : </a:t>
            </a:r>
            <a:r>
              <a:rPr lang="en-US" dirty="0" err="1"/>
              <a:t>Subacute</a:t>
            </a:r>
            <a:r>
              <a:rPr lang="en-US" dirty="0"/>
              <a:t> IE.</a:t>
            </a:r>
          </a:p>
          <a:p>
            <a:pPr lvl="0">
              <a:buNone/>
            </a:pPr>
            <a:r>
              <a:rPr lang="en-US" dirty="0" smtClean="0"/>
              <a:t>		- Others </a:t>
            </a:r>
            <a:r>
              <a:rPr lang="en-US" dirty="0"/>
              <a:t>– Uterine fibroids.</a:t>
            </a:r>
          </a:p>
          <a:p>
            <a:pPr>
              <a:buNone/>
            </a:pPr>
            <a:r>
              <a:rPr lang="en-US" dirty="0"/>
              <a:t>   </a:t>
            </a:r>
            <a:r>
              <a:rPr lang="en-US" dirty="0" smtClean="0"/>
              <a:t>				</a:t>
            </a:r>
            <a:r>
              <a:rPr lang="en-US" dirty="0" err="1" smtClean="0"/>
              <a:t>Meningiomo</a:t>
            </a:r>
            <a:r>
              <a:rPr lang="en-US" dirty="0" smtClean="0"/>
              <a:t> </a:t>
            </a:r>
            <a:endParaRPr lang="en-US" dirty="0"/>
          </a:p>
          <a:p>
            <a:pPr>
              <a:buNone/>
            </a:pPr>
            <a:r>
              <a:rPr lang="en-US" dirty="0"/>
              <a:t>  </a:t>
            </a:r>
            <a:r>
              <a:rPr lang="en-US" dirty="0" smtClean="0"/>
              <a:t>				Constructive </a:t>
            </a:r>
            <a:r>
              <a:rPr lang="en-US" dirty="0" err="1"/>
              <a:t>pericarditis</a:t>
            </a:r>
            <a:r>
              <a:rPr lang="en-US" dirty="0"/>
              <a:t>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marR="0">
              <a:lnSpc>
                <a:spcPct val="107000"/>
              </a:lnSpc>
              <a:spcBef>
                <a:spcPts val="0"/>
              </a:spcBef>
              <a:spcAft>
                <a:spcPts val="0"/>
              </a:spcAft>
              <a:buNone/>
            </a:pPr>
            <a:r>
              <a:rPr lang="en-US" b="1" dirty="0" smtClean="0">
                <a:ea typeface="Calibri"/>
                <a:cs typeface="Vrinda"/>
              </a:rPr>
              <a:t>7. Columnar </a:t>
            </a:r>
            <a:r>
              <a:rPr lang="en-US" b="1" dirty="0" err="1" smtClean="0">
                <a:ea typeface="Calibri"/>
                <a:cs typeface="Vrinda"/>
              </a:rPr>
              <a:t>metaplasia</a:t>
            </a:r>
            <a:r>
              <a:rPr lang="en-US" b="1" dirty="0" smtClean="0">
                <a:ea typeface="Calibri"/>
                <a:cs typeface="Vrinda"/>
              </a:rPr>
              <a:t>  occurs in</a:t>
            </a:r>
            <a:endParaRPr lang="en-US" dirty="0" smtClean="0">
              <a:ea typeface="Calibri"/>
              <a:cs typeface="Vrinda"/>
            </a:endParaRPr>
          </a:p>
          <a:p>
            <a:pPr marL="0" marR="0">
              <a:lnSpc>
                <a:spcPct val="107000"/>
              </a:lnSpc>
              <a:spcBef>
                <a:spcPts val="0"/>
              </a:spcBef>
              <a:spcAft>
                <a:spcPts val="0"/>
              </a:spcAft>
              <a:buNone/>
            </a:pPr>
            <a:r>
              <a:rPr lang="en-US" dirty="0" smtClean="0">
                <a:ea typeface="Calibri"/>
                <a:cs typeface="Vrinda"/>
              </a:rPr>
              <a:t>a) Barrett esophagus</a:t>
            </a:r>
          </a:p>
          <a:p>
            <a:pPr marL="0" marR="0">
              <a:lnSpc>
                <a:spcPct val="107000"/>
              </a:lnSpc>
              <a:spcBef>
                <a:spcPts val="0"/>
              </a:spcBef>
              <a:spcAft>
                <a:spcPts val="0"/>
              </a:spcAft>
              <a:buNone/>
            </a:pPr>
            <a:r>
              <a:rPr lang="en-US" dirty="0" smtClean="0">
                <a:ea typeface="Calibri"/>
                <a:cs typeface="Vrinda"/>
              </a:rPr>
              <a:t>b) Intestinal </a:t>
            </a:r>
            <a:r>
              <a:rPr lang="en-US" dirty="0" err="1" smtClean="0">
                <a:ea typeface="Calibri"/>
                <a:cs typeface="Vrinda"/>
              </a:rPr>
              <a:t>metaplasia</a:t>
            </a:r>
            <a:r>
              <a:rPr lang="en-US" dirty="0" smtClean="0">
                <a:ea typeface="Calibri"/>
                <a:cs typeface="Vrinda"/>
              </a:rPr>
              <a:t> of stomach</a:t>
            </a:r>
          </a:p>
          <a:p>
            <a:pPr marL="0" marR="0">
              <a:lnSpc>
                <a:spcPct val="107000"/>
              </a:lnSpc>
              <a:spcBef>
                <a:spcPts val="0"/>
              </a:spcBef>
              <a:spcAft>
                <a:spcPts val="0"/>
              </a:spcAft>
              <a:buNone/>
            </a:pPr>
            <a:r>
              <a:rPr lang="en-US" dirty="0" smtClean="0">
                <a:ea typeface="Calibri"/>
                <a:cs typeface="Vrinda"/>
              </a:rPr>
              <a:t>c) Benign enlargement of prostate</a:t>
            </a:r>
          </a:p>
          <a:p>
            <a:pPr marL="0" marR="0">
              <a:lnSpc>
                <a:spcPct val="107000"/>
              </a:lnSpc>
              <a:spcBef>
                <a:spcPts val="0"/>
              </a:spcBef>
              <a:spcAft>
                <a:spcPts val="0"/>
              </a:spcAft>
              <a:buNone/>
            </a:pPr>
            <a:r>
              <a:rPr lang="en-US" dirty="0" smtClean="0">
                <a:ea typeface="Calibri"/>
                <a:cs typeface="Vrinda"/>
              </a:rPr>
              <a:t>d) Cervical erosion</a:t>
            </a:r>
          </a:p>
          <a:p>
            <a:pPr marL="0" marR="0">
              <a:lnSpc>
                <a:spcPct val="107000"/>
              </a:lnSpc>
              <a:spcBef>
                <a:spcPts val="0"/>
              </a:spcBef>
              <a:spcAft>
                <a:spcPts val="0"/>
              </a:spcAft>
              <a:buNone/>
            </a:pPr>
            <a:r>
              <a:rPr lang="en-US" dirty="0" smtClean="0">
                <a:ea typeface="Calibri"/>
                <a:cs typeface="Vrinda"/>
              </a:rPr>
              <a:t>e) </a:t>
            </a:r>
            <a:r>
              <a:rPr lang="en-US" dirty="0" err="1" smtClean="0">
                <a:ea typeface="Calibri"/>
                <a:cs typeface="Vrinda"/>
              </a:rPr>
              <a:t>Myositis</a:t>
            </a:r>
            <a:r>
              <a:rPr lang="en-US" dirty="0" smtClean="0">
                <a:ea typeface="Calibri"/>
                <a:cs typeface="Vrinda"/>
              </a:rPr>
              <a:t> </a:t>
            </a:r>
            <a:r>
              <a:rPr lang="en-US" dirty="0" err="1" smtClean="0">
                <a:ea typeface="Calibri"/>
                <a:cs typeface="Vrinda"/>
              </a:rPr>
              <a:t>ossificans</a:t>
            </a:r>
            <a:endParaRPr lang="en-US" dirty="0" smtClean="0">
              <a:ea typeface="Calibri"/>
              <a:cs typeface="Vrinda"/>
            </a:endParaRPr>
          </a:p>
          <a:p>
            <a:pPr marL="0" marR="0">
              <a:lnSpc>
                <a:spcPct val="107000"/>
              </a:lnSpc>
              <a:spcBef>
                <a:spcPts val="0"/>
              </a:spcBef>
              <a:spcAft>
                <a:spcPts val="0"/>
              </a:spcAft>
              <a:buNone/>
            </a:pPr>
            <a:r>
              <a:rPr lang="en-US" dirty="0" smtClean="0">
                <a:ea typeface="Calibri"/>
                <a:cs typeface="Vrinda"/>
              </a:rPr>
              <a:t>TTFTF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lvl="0">
              <a:buNone/>
            </a:pPr>
            <a:r>
              <a:rPr lang="en-US" dirty="0" smtClean="0"/>
              <a:t>7. </a:t>
            </a:r>
            <a:r>
              <a:rPr lang="en-US" u="sng" dirty="0" err="1" smtClean="0"/>
              <a:t>Columner</a:t>
            </a:r>
            <a:r>
              <a:rPr lang="en-US" u="sng" dirty="0" smtClean="0"/>
              <a:t> </a:t>
            </a:r>
            <a:r>
              <a:rPr lang="en-US" u="sng" dirty="0" err="1"/>
              <a:t>metaplasia</a:t>
            </a:r>
            <a:r>
              <a:rPr lang="en-US" u="sng" dirty="0"/>
              <a:t> examples </a:t>
            </a:r>
            <a:r>
              <a:rPr lang="en-US" dirty="0"/>
              <a:t> (Q-2)</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marR="0">
              <a:spcBef>
                <a:spcPts val="0"/>
              </a:spcBef>
              <a:spcAft>
                <a:spcPts val="0"/>
              </a:spcAft>
              <a:buNone/>
            </a:pPr>
            <a:r>
              <a:rPr lang="en-US" b="1" dirty="0" smtClean="0">
                <a:solidFill>
                  <a:srgbClr val="000000"/>
                </a:solidFill>
                <a:ea typeface="Calibri"/>
              </a:rPr>
              <a:t>5. </a:t>
            </a:r>
            <a:r>
              <a:rPr lang="en-US" dirty="0" smtClean="0">
                <a:solidFill>
                  <a:srgbClr val="000000"/>
                </a:solidFill>
                <a:ea typeface="Calibri"/>
                <a:cs typeface="Calibri"/>
              </a:rPr>
              <a:t>Localized </a:t>
            </a:r>
            <a:r>
              <a:rPr lang="en-US" dirty="0" err="1" smtClean="0">
                <a:solidFill>
                  <a:srgbClr val="000000"/>
                </a:solidFill>
                <a:ea typeface="Calibri"/>
                <a:cs typeface="Calibri"/>
              </a:rPr>
              <a:t>oedema</a:t>
            </a:r>
            <a:r>
              <a:rPr lang="en-US" dirty="0" smtClean="0">
                <a:solidFill>
                  <a:srgbClr val="000000"/>
                </a:solidFill>
                <a:ea typeface="Calibri"/>
                <a:cs typeface="Calibri"/>
              </a:rPr>
              <a:t> occurs in-</a:t>
            </a:r>
            <a:endParaRPr lang="en-US" dirty="0" smtClean="0">
              <a:solidFill>
                <a:srgbClr val="000000"/>
              </a:solidFill>
              <a:ea typeface="Calibri"/>
            </a:endParaRPr>
          </a:p>
          <a:p>
            <a:pPr marL="0" marR="0" algn="just">
              <a:spcBef>
                <a:spcPts val="0"/>
              </a:spcBef>
              <a:spcAft>
                <a:spcPts val="0"/>
              </a:spcAft>
              <a:buNone/>
              <a:tabLst>
                <a:tab pos="1427480" algn="l"/>
              </a:tabLst>
            </a:pPr>
            <a:r>
              <a:rPr lang="en-US" dirty="0" smtClean="0">
                <a:solidFill>
                  <a:srgbClr val="000000"/>
                </a:solidFill>
                <a:ea typeface="Calibri"/>
                <a:cs typeface="Calibri"/>
              </a:rPr>
              <a:t>a) Pregnancy </a:t>
            </a:r>
            <a:endParaRPr lang="en-US" dirty="0" smtClean="0">
              <a:solidFill>
                <a:srgbClr val="000000"/>
              </a:solidFill>
              <a:ea typeface="Calibri"/>
            </a:endParaRPr>
          </a:p>
          <a:p>
            <a:pPr marL="0" marR="0" algn="just">
              <a:spcBef>
                <a:spcPts val="0"/>
              </a:spcBef>
              <a:spcAft>
                <a:spcPts val="0"/>
              </a:spcAft>
              <a:buNone/>
              <a:tabLst>
                <a:tab pos="1427480" algn="l"/>
              </a:tabLst>
            </a:pPr>
            <a:r>
              <a:rPr lang="en-US" dirty="0" smtClean="0">
                <a:solidFill>
                  <a:srgbClr val="000000"/>
                </a:solidFill>
                <a:ea typeface="Calibri"/>
                <a:cs typeface="Calibri"/>
              </a:rPr>
              <a:t>b) </a:t>
            </a:r>
            <a:r>
              <a:rPr lang="en-US" dirty="0" err="1" smtClean="0">
                <a:solidFill>
                  <a:srgbClr val="000000"/>
                </a:solidFill>
                <a:ea typeface="Calibri"/>
                <a:cs typeface="Calibri"/>
              </a:rPr>
              <a:t>Filariasis</a:t>
            </a:r>
            <a:endParaRPr lang="en-US" dirty="0" smtClean="0">
              <a:solidFill>
                <a:srgbClr val="000000"/>
              </a:solidFill>
              <a:ea typeface="Calibri"/>
            </a:endParaRPr>
          </a:p>
          <a:p>
            <a:pPr marL="0" marR="0" algn="just">
              <a:spcBef>
                <a:spcPts val="0"/>
              </a:spcBef>
              <a:spcAft>
                <a:spcPts val="0"/>
              </a:spcAft>
              <a:buNone/>
              <a:tabLst>
                <a:tab pos="1427480" algn="l"/>
              </a:tabLst>
            </a:pPr>
            <a:r>
              <a:rPr lang="en-US" dirty="0" smtClean="0">
                <a:solidFill>
                  <a:srgbClr val="000000"/>
                </a:solidFill>
                <a:ea typeface="Calibri"/>
              </a:rPr>
              <a:t>c) </a:t>
            </a:r>
            <a:r>
              <a:rPr lang="en-US" dirty="0" err="1" smtClean="0">
                <a:solidFill>
                  <a:srgbClr val="000000"/>
                </a:solidFill>
                <a:ea typeface="Calibri"/>
              </a:rPr>
              <a:t>Urticaria</a:t>
            </a:r>
            <a:endParaRPr lang="en-US" dirty="0" smtClean="0">
              <a:solidFill>
                <a:srgbClr val="000000"/>
              </a:solidFill>
              <a:ea typeface="Calibri"/>
            </a:endParaRPr>
          </a:p>
          <a:p>
            <a:pPr marL="0" marR="0" algn="just">
              <a:spcBef>
                <a:spcPts val="0"/>
              </a:spcBef>
              <a:spcAft>
                <a:spcPts val="0"/>
              </a:spcAft>
              <a:buNone/>
              <a:tabLst>
                <a:tab pos="1430655" algn="l"/>
              </a:tabLst>
            </a:pPr>
            <a:r>
              <a:rPr lang="en-US" dirty="0" smtClean="0">
                <a:solidFill>
                  <a:srgbClr val="000000"/>
                </a:solidFill>
                <a:ea typeface="Calibri"/>
              </a:rPr>
              <a:t>d) </a:t>
            </a:r>
            <a:r>
              <a:rPr lang="en-US" dirty="0" err="1" smtClean="0">
                <a:solidFill>
                  <a:srgbClr val="000000"/>
                </a:solidFill>
                <a:ea typeface="Calibri"/>
              </a:rPr>
              <a:t>Nephrotic</a:t>
            </a:r>
            <a:r>
              <a:rPr lang="en-US" dirty="0" smtClean="0">
                <a:solidFill>
                  <a:srgbClr val="000000"/>
                </a:solidFill>
                <a:ea typeface="Calibri"/>
              </a:rPr>
              <a:t> </a:t>
            </a:r>
            <a:r>
              <a:rPr lang="en-US" dirty="0" smtClean="0">
                <a:solidFill>
                  <a:srgbClr val="000000"/>
                </a:solidFill>
                <a:ea typeface="Calibri"/>
                <a:cs typeface="Calibri"/>
              </a:rPr>
              <a:t>syndrome</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rPr>
              <a:t>e) venous obstruction </a:t>
            </a:r>
          </a:p>
          <a:p>
            <a:pPr marL="0" marR="0">
              <a:spcBef>
                <a:spcPts val="0"/>
              </a:spcBef>
              <a:spcAft>
                <a:spcPts val="0"/>
              </a:spcAft>
              <a:buNone/>
            </a:pPr>
            <a:r>
              <a:rPr lang="en-US" b="1" dirty="0" smtClean="0">
                <a:solidFill>
                  <a:srgbClr val="000000"/>
                </a:solidFill>
                <a:ea typeface="Calibri"/>
              </a:rPr>
              <a:t>FTTFT</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dirty="0" smtClean="0"/>
              <a:t>8. Vitamins associated with inactivation of free radicals</a:t>
            </a:r>
            <a:endParaRPr lang="en-US" dirty="0" smtClean="0"/>
          </a:p>
          <a:p>
            <a:pPr>
              <a:buNone/>
            </a:pPr>
            <a:r>
              <a:rPr lang="en-US" dirty="0" smtClean="0"/>
              <a:t> a) Retinol</a:t>
            </a:r>
          </a:p>
          <a:p>
            <a:pPr>
              <a:buNone/>
            </a:pPr>
            <a:r>
              <a:rPr lang="en-US" dirty="0" smtClean="0"/>
              <a:t> b) β-carotene</a:t>
            </a:r>
          </a:p>
          <a:p>
            <a:pPr>
              <a:buNone/>
            </a:pPr>
            <a:r>
              <a:rPr lang="en-US" dirty="0" smtClean="0"/>
              <a:t> c) </a:t>
            </a:r>
            <a:r>
              <a:rPr lang="en-US" dirty="0" err="1" smtClean="0"/>
              <a:t>Calciferol</a:t>
            </a:r>
            <a:endParaRPr lang="en-US" dirty="0" smtClean="0"/>
          </a:p>
          <a:p>
            <a:pPr>
              <a:buNone/>
            </a:pPr>
            <a:r>
              <a:rPr lang="en-US" dirty="0" smtClean="0"/>
              <a:t> d) </a:t>
            </a:r>
            <a:r>
              <a:rPr lang="en-US" dirty="0" err="1" smtClean="0"/>
              <a:t>Tocopherol</a:t>
            </a:r>
            <a:endParaRPr lang="en-US" dirty="0" smtClean="0"/>
          </a:p>
          <a:p>
            <a:pPr>
              <a:buNone/>
            </a:pPr>
            <a:r>
              <a:rPr lang="en-US" dirty="0" smtClean="0"/>
              <a:t> e) Ascorbic acid</a:t>
            </a:r>
          </a:p>
          <a:p>
            <a:pPr>
              <a:buNone/>
            </a:pPr>
            <a:r>
              <a:rPr lang="en-US" dirty="0" smtClean="0"/>
              <a:t>FTFTT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lvl="0">
              <a:buNone/>
            </a:pPr>
            <a:r>
              <a:rPr lang="en-US" dirty="0" smtClean="0"/>
              <a:t>8. </a:t>
            </a:r>
            <a:r>
              <a:rPr lang="en-US" u="sng" dirty="0" smtClean="0"/>
              <a:t>Vitamins </a:t>
            </a:r>
            <a:r>
              <a:rPr lang="en-US" u="sng" dirty="0"/>
              <a:t>of ROS inactivation </a:t>
            </a:r>
            <a:endParaRPr lang="en-US" dirty="0"/>
          </a:p>
          <a:p>
            <a:pPr>
              <a:buNone/>
            </a:pPr>
            <a:r>
              <a:rPr lang="en-US" dirty="0" smtClean="0"/>
              <a:t>		E- </a:t>
            </a:r>
            <a:r>
              <a:rPr lang="en-US" dirty="0" err="1"/>
              <a:t>Tocopherol</a:t>
            </a:r>
            <a:endParaRPr lang="en-US" dirty="0"/>
          </a:p>
          <a:p>
            <a:pPr lvl="0">
              <a:buNone/>
            </a:pPr>
            <a:r>
              <a:rPr lang="en-US" dirty="0" smtClean="0"/>
              <a:t>		A- Retinol</a:t>
            </a:r>
            <a:r>
              <a:rPr lang="en-US" dirty="0"/>
              <a:t>, retinal, retinoic acid.</a:t>
            </a:r>
          </a:p>
          <a:p>
            <a:pPr>
              <a:buNone/>
            </a:pPr>
            <a:r>
              <a:rPr lang="en-US" dirty="0" smtClean="0"/>
              <a:t>		C </a:t>
            </a:r>
            <a:r>
              <a:rPr lang="en-US" dirty="0"/>
              <a:t>– Ascorbic acid</a:t>
            </a:r>
          </a:p>
          <a:p>
            <a:pPr>
              <a:buNone/>
            </a:pPr>
            <a:r>
              <a:rPr lang="en-US" dirty="0" smtClean="0"/>
              <a:t>		 Glutathione</a:t>
            </a:r>
            <a:endParaRPr lang="en-US" dirty="0"/>
          </a:p>
          <a:p>
            <a:pPr>
              <a:buNone/>
            </a:pP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dirty="0" smtClean="0"/>
              <a:t>9. Cellular aging  counteracts by </a:t>
            </a:r>
            <a:endParaRPr lang="en-US" dirty="0" smtClean="0"/>
          </a:p>
          <a:p>
            <a:pPr>
              <a:buNone/>
            </a:pPr>
            <a:r>
              <a:rPr lang="en-US" dirty="0" smtClean="0"/>
              <a:t> a) DNA damage</a:t>
            </a:r>
          </a:p>
          <a:p>
            <a:pPr>
              <a:buNone/>
            </a:pPr>
            <a:r>
              <a:rPr lang="en-US" dirty="0" smtClean="0"/>
              <a:t> b) Telomere shortening</a:t>
            </a:r>
          </a:p>
          <a:p>
            <a:pPr>
              <a:buNone/>
            </a:pPr>
            <a:r>
              <a:rPr lang="en-US" dirty="0" smtClean="0"/>
              <a:t> c) Decrease insulin or IGF signaling</a:t>
            </a:r>
          </a:p>
          <a:p>
            <a:pPr>
              <a:buNone/>
            </a:pPr>
            <a:r>
              <a:rPr lang="en-US" dirty="0" smtClean="0"/>
              <a:t> d) Protein homeostasis</a:t>
            </a:r>
          </a:p>
          <a:p>
            <a:pPr>
              <a:buNone/>
            </a:pPr>
            <a:r>
              <a:rPr lang="en-US" dirty="0" smtClean="0"/>
              <a:t> e) Decrease in TOR( mammalian target of </a:t>
            </a:r>
            <a:r>
              <a:rPr lang="en-US" dirty="0" err="1" smtClean="0"/>
              <a:t>rapamycin</a:t>
            </a:r>
            <a:r>
              <a:rPr lang="en-US" dirty="0" smtClean="0"/>
              <a:t>)</a:t>
            </a:r>
          </a:p>
          <a:p>
            <a:pPr>
              <a:buNone/>
            </a:pPr>
            <a:r>
              <a:rPr lang="en-US" dirty="0" smtClean="0"/>
              <a:t>FFTTT(</a:t>
            </a:r>
            <a:r>
              <a:rPr lang="en-US" dirty="0" err="1" smtClean="0"/>
              <a:t>Robbin’s</a:t>
            </a:r>
            <a:r>
              <a:rPr lang="en-US" dirty="0" smtClean="0"/>
              <a:t> 9</a:t>
            </a:r>
            <a:r>
              <a:rPr lang="en-US" baseline="30000" dirty="0" smtClean="0"/>
              <a:t>th</a:t>
            </a:r>
            <a:r>
              <a:rPr lang="en-US" dirty="0" smtClean="0"/>
              <a:t>, Page 66, Fig-2-35)</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5592763"/>
          </a:xfrm>
        </p:spPr>
        <p:txBody>
          <a:bodyPr/>
          <a:lstStyle/>
          <a:p>
            <a:pPr>
              <a:buNone/>
            </a:pPr>
            <a:r>
              <a:rPr lang="en-US" dirty="0" smtClean="0"/>
              <a:t>9. </a:t>
            </a:r>
            <a:r>
              <a:rPr lang="en-US" u="sng" dirty="0" smtClean="0"/>
              <a:t>Cellular </a:t>
            </a:r>
            <a:r>
              <a:rPr lang="en-US" u="sng" dirty="0"/>
              <a:t>aging </a:t>
            </a:r>
            <a:r>
              <a:rPr lang="en-US" u="sng" dirty="0" err="1" smtClean="0"/>
              <a:t>conteracts</a:t>
            </a:r>
            <a:r>
              <a:rPr lang="en-US" u="sng" dirty="0" smtClean="0"/>
              <a:t> </a:t>
            </a:r>
            <a:r>
              <a:rPr lang="en-US" u="sng" dirty="0"/>
              <a:t>by</a:t>
            </a:r>
            <a:r>
              <a:rPr lang="en-US" dirty="0"/>
              <a:t> </a:t>
            </a:r>
            <a:endParaRPr lang="en-US" dirty="0" smtClean="0"/>
          </a:p>
          <a:p>
            <a:pPr lvl="0">
              <a:buNone/>
            </a:pPr>
            <a:r>
              <a:rPr lang="en-US" dirty="0" smtClean="0"/>
              <a:t>1. Telomere </a:t>
            </a:r>
            <a:r>
              <a:rPr lang="en-US" dirty="0"/>
              <a:t>shortening/ attrition </a:t>
            </a:r>
            <a:r>
              <a:rPr lang="en-US" dirty="0">
                <a:sym typeface="Symbol"/>
              </a:rPr>
              <a:t></a:t>
            </a:r>
            <a:r>
              <a:rPr lang="en-US" dirty="0"/>
              <a:t> </a:t>
            </a:r>
            <a:r>
              <a:rPr lang="en-US" dirty="0" err="1"/>
              <a:t>cekk</a:t>
            </a:r>
            <a:r>
              <a:rPr lang="en-US" dirty="0"/>
              <a:t> </a:t>
            </a:r>
            <a:r>
              <a:rPr lang="en-US" dirty="0" err="1"/>
              <a:t>ctcke</a:t>
            </a:r>
            <a:r>
              <a:rPr lang="en-US" dirty="0"/>
              <a:t> arrest</a:t>
            </a:r>
          </a:p>
          <a:p>
            <a:pPr lvl="0">
              <a:buNone/>
            </a:pPr>
            <a:r>
              <a:rPr lang="en-US" dirty="0" smtClean="0">
                <a:sym typeface="Symbol"/>
              </a:rPr>
              <a:t>2. </a:t>
            </a:r>
            <a:r>
              <a:rPr lang="en-US" dirty="0"/>
              <a:t>IGF-1</a:t>
            </a:r>
            <a:r>
              <a:rPr lang="en-US" u="sng" dirty="0"/>
              <a:t> </a:t>
            </a:r>
            <a:r>
              <a:rPr lang="en-US" dirty="0">
                <a:sym typeface="Symbol"/>
              </a:rPr>
              <a:t></a:t>
            </a:r>
            <a:r>
              <a:rPr lang="en-US" dirty="0"/>
              <a:t> Cell growth </a:t>
            </a:r>
            <a:r>
              <a:rPr lang="en-US" dirty="0">
                <a:sym typeface="Symbol"/>
              </a:rPr>
              <a:t></a:t>
            </a:r>
            <a:r>
              <a:rPr lang="en-US" dirty="0"/>
              <a:t> Cell damage</a:t>
            </a:r>
          </a:p>
          <a:p>
            <a:pPr>
              <a:buNone/>
            </a:pPr>
            <a:r>
              <a:rPr lang="en-US" dirty="0" smtClean="0">
                <a:sym typeface="Symbol"/>
              </a:rPr>
              <a:t>				</a:t>
            </a:r>
            <a:r>
              <a:rPr lang="en-US" dirty="0" smtClean="0"/>
              <a:t> </a:t>
            </a:r>
            <a:r>
              <a:rPr lang="en-US" dirty="0"/>
              <a:t>Metabolism</a:t>
            </a:r>
          </a:p>
          <a:p>
            <a:pPr lvl="0">
              <a:buNone/>
            </a:pPr>
            <a:r>
              <a:rPr lang="en-US" dirty="0" smtClean="0"/>
              <a:t>3. Tor </a:t>
            </a:r>
            <a:r>
              <a:rPr lang="en-US" dirty="0"/>
              <a:t>pathway </a:t>
            </a:r>
            <a:r>
              <a:rPr lang="en-US" dirty="0" err="1"/>
              <a:t>stimultion</a:t>
            </a:r>
            <a:r>
              <a:rPr lang="en-US" dirty="0"/>
              <a:t> </a:t>
            </a:r>
            <a:r>
              <a:rPr lang="en-US" dirty="0">
                <a:sym typeface="Symbol"/>
              </a:rPr>
              <a:t></a:t>
            </a:r>
            <a:r>
              <a:rPr lang="en-US" dirty="0"/>
              <a:t> Life span of cell. </a:t>
            </a:r>
            <a:r>
              <a:rPr lang="en-US" dirty="0" smtClean="0"/>
              <a:t>							</a:t>
            </a:r>
          </a:p>
          <a:p>
            <a:pPr lvl="0" algn="r">
              <a:buNone/>
            </a:pPr>
            <a:r>
              <a:rPr lang="en-US" dirty="0" smtClean="0"/>
              <a:t>R-67.68</a:t>
            </a:r>
            <a:endParaRPr lang="en-US" dirty="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b="1" dirty="0" smtClean="0"/>
              <a:t>10. Regarding </a:t>
            </a:r>
            <a:r>
              <a:rPr lang="en-US" b="1" dirty="0" err="1" smtClean="0"/>
              <a:t>autophagy</a:t>
            </a:r>
            <a:endParaRPr lang="en-US" dirty="0" smtClean="0"/>
          </a:p>
          <a:p>
            <a:pPr>
              <a:buNone/>
            </a:pPr>
            <a:r>
              <a:rPr lang="en-US" dirty="0" smtClean="0"/>
              <a:t>a) Acts as a defense against cancers</a:t>
            </a:r>
          </a:p>
          <a:p>
            <a:pPr>
              <a:buNone/>
            </a:pPr>
            <a:r>
              <a:rPr lang="en-US" dirty="0" smtClean="0"/>
              <a:t>b) Is an irreversible changes</a:t>
            </a:r>
          </a:p>
          <a:p>
            <a:pPr>
              <a:buNone/>
            </a:pPr>
            <a:r>
              <a:rPr lang="en-US" dirty="0" smtClean="0"/>
              <a:t>c) Degrades </a:t>
            </a:r>
            <a:r>
              <a:rPr lang="en-US" dirty="0" err="1" smtClean="0"/>
              <a:t>mycobacteria</a:t>
            </a:r>
            <a:endParaRPr lang="en-US" dirty="0" smtClean="0"/>
          </a:p>
          <a:p>
            <a:pPr>
              <a:buNone/>
            </a:pPr>
            <a:r>
              <a:rPr lang="en-US" dirty="0" smtClean="0"/>
              <a:t>d) Impaired formation causes Huntington’s disease</a:t>
            </a:r>
          </a:p>
          <a:p>
            <a:pPr>
              <a:buNone/>
            </a:pPr>
            <a:r>
              <a:rPr lang="en-US" dirty="0" smtClean="0"/>
              <a:t>e) Increased formation causes Alzheimer’s disease</a:t>
            </a:r>
          </a:p>
          <a:p>
            <a:pPr>
              <a:buNone/>
            </a:pPr>
            <a:r>
              <a:rPr lang="en-US" dirty="0" smtClean="0"/>
              <a:t>TFTTT(</a:t>
            </a:r>
            <a:r>
              <a:rPr lang="en-US" dirty="0" err="1" smtClean="0"/>
              <a:t>Robbin’s</a:t>
            </a:r>
            <a:r>
              <a:rPr lang="en-US" dirty="0" smtClean="0"/>
              <a:t> 9</a:t>
            </a:r>
            <a:r>
              <a:rPr lang="en-US" baseline="30000" dirty="0" smtClean="0"/>
              <a:t>th</a:t>
            </a:r>
            <a:r>
              <a:rPr lang="en-US" dirty="0" smtClean="0"/>
              <a:t>, Page 60-61, Khaleque,P-11)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5791200"/>
          </a:xfrm>
        </p:spPr>
        <p:txBody>
          <a:bodyPr>
            <a:normAutofit lnSpcReduction="10000"/>
          </a:bodyPr>
          <a:lstStyle/>
          <a:p>
            <a:pPr>
              <a:buNone/>
            </a:pPr>
            <a:r>
              <a:rPr lang="en-US" dirty="0" smtClean="0"/>
              <a:t>10.</a:t>
            </a:r>
            <a:r>
              <a:rPr lang="en-US" u="sng" dirty="0" smtClean="0"/>
              <a:t> Regarding </a:t>
            </a:r>
            <a:r>
              <a:rPr lang="en-US" u="sng" dirty="0" err="1" smtClean="0"/>
              <a:t>autophagy</a:t>
            </a:r>
            <a:endParaRPr lang="en-US" u="sng" dirty="0" smtClean="0"/>
          </a:p>
          <a:p>
            <a:pPr>
              <a:buNone/>
            </a:pPr>
            <a:r>
              <a:rPr lang="en-US" dirty="0" err="1"/>
              <a:t>Autophagy</a:t>
            </a:r>
            <a:r>
              <a:rPr lang="en-US" dirty="0"/>
              <a:t> can both promote cancer growth &amp; act as a defense against cancers. </a:t>
            </a:r>
          </a:p>
          <a:p>
            <a:pPr>
              <a:buNone/>
            </a:pPr>
            <a:r>
              <a:rPr lang="en-US" dirty="0" err="1"/>
              <a:t>Neuro</a:t>
            </a:r>
            <a:r>
              <a:rPr lang="en-US" dirty="0"/>
              <a:t>-degenerative disorders</a:t>
            </a:r>
          </a:p>
          <a:p>
            <a:pPr>
              <a:buNone/>
            </a:pPr>
            <a:r>
              <a:rPr lang="en-US" dirty="0" smtClean="0"/>
              <a:t>			Alzheimer </a:t>
            </a:r>
            <a:r>
              <a:rPr lang="en-US" dirty="0"/>
              <a:t>disease</a:t>
            </a:r>
          </a:p>
          <a:p>
            <a:pPr>
              <a:buNone/>
            </a:pPr>
            <a:r>
              <a:rPr lang="en-US" dirty="0"/>
              <a:t>	</a:t>
            </a:r>
            <a:r>
              <a:rPr lang="en-US" dirty="0" smtClean="0"/>
              <a:t>		Huntington’s </a:t>
            </a:r>
            <a:r>
              <a:rPr lang="en-US" dirty="0"/>
              <a:t>disease </a:t>
            </a:r>
            <a:endParaRPr lang="en-US" dirty="0" smtClean="0"/>
          </a:p>
          <a:p>
            <a:pPr>
              <a:buNone/>
            </a:pPr>
            <a:r>
              <a:rPr lang="en-US" dirty="0"/>
              <a:t>Infections organisms degradation</a:t>
            </a:r>
          </a:p>
          <a:p>
            <a:pPr>
              <a:buNone/>
            </a:pPr>
            <a:r>
              <a:rPr lang="en-US" dirty="0" smtClean="0"/>
              <a:t>			</a:t>
            </a:r>
            <a:r>
              <a:rPr lang="en-US" dirty="0" err="1" smtClean="0"/>
              <a:t>Mycobacteria</a:t>
            </a:r>
            <a:r>
              <a:rPr lang="en-US" dirty="0" smtClean="0"/>
              <a:t>  </a:t>
            </a:r>
            <a:endParaRPr lang="en-US" dirty="0"/>
          </a:p>
          <a:p>
            <a:pPr>
              <a:buNone/>
            </a:pPr>
            <a:r>
              <a:rPr lang="en-US" dirty="0"/>
              <a:t>	</a:t>
            </a:r>
            <a:r>
              <a:rPr lang="en-US" dirty="0" smtClean="0"/>
              <a:t>		</a:t>
            </a:r>
            <a:r>
              <a:rPr lang="en-US" dirty="0" err="1" smtClean="0"/>
              <a:t>Shigella</a:t>
            </a:r>
            <a:endParaRPr lang="en-US" dirty="0"/>
          </a:p>
          <a:p>
            <a:pPr>
              <a:buNone/>
            </a:pPr>
            <a:r>
              <a:rPr lang="en-US" dirty="0"/>
              <a:t>	</a:t>
            </a:r>
            <a:r>
              <a:rPr lang="en-US" dirty="0" smtClean="0"/>
              <a:t>		HSV-I</a:t>
            </a:r>
          </a:p>
          <a:p>
            <a:pPr>
              <a:buNone/>
            </a:pPr>
            <a:r>
              <a:rPr lang="en-US" dirty="0"/>
              <a:t>IBD (UC &amp; CD) caused by </a:t>
            </a:r>
            <a:r>
              <a:rPr lang="en-US" dirty="0" err="1"/>
              <a:t>autophagy</a:t>
            </a:r>
            <a:r>
              <a:rPr lang="en-US" dirty="0"/>
              <a:t>.  (R-61)</a:t>
            </a:r>
          </a:p>
          <a:p>
            <a:pPr>
              <a:buNone/>
            </a:pPr>
            <a:r>
              <a:rPr lang="en-US" dirty="0" err="1"/>
              <a:t>Autophasy</a:t>
            </a:r>
            <a:r>
              <a:rPr lang="en-US" dirty="0"/>
              <a:t> occurs in atrophy ē is reversible change. </a:t>
            </a:r>
          </a:p>
          <a:p>
            <a:pPr>
              <a:buNone/>
            </a:pPr>
            <a:endParaRPr lang="en-US" dirty="0"/>
          </a:p>
          <a:p>
            <a:pPr>
              <a:buNone/>
            </a:pP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marR="0">
              <a:lnSpc>
                <a:spcPct val="107000"/>
              </a:lnSpc>
              <a:spcBef>
                <a:spcPts val="0"/>
              </a:spcBef>
              <a:spcAft>
                <a:spcPts val="0"/>
              </a:spcAft>
              <a:buNone/>
            </a:pPr>
            <a:r>
              <a:rPr lang="en-US" b="1" dirty="0" smtClean="0">
                <a:ea typeface="Calibri"/>
                <a:cs typeface="Vrinda"/>
              </a:rPr>
              <a:t>11.Which are </a:t>
            </a:r>
            <a:r>
              <a:rPr lang="en-US" b="1" dirty="0" err="1" smtClean="0">
                <a:ea typeface="Calibri"/>
                <a:cs typeface="Vrinda"/>
              </a:rPr>
              <a:t>antiapoptotic</a:t>
            </a:r>
            <a:r>
              <a:rPr lang="en-US" b="1" dirty="0" smtClean="0">
                <a:ea typeface="Calibri"/>
                <a:cs typeface="Vrinda"/>
              </a:rPr>
              <a:t> factors</a:t>
            </a:r>
            <a:endParaRPr lang="en-US" dirty="0" smtClean="0">
              <a:ea typeface="Calibri"/>
              <a:cs typeface="Vrinda"/>
            </a:endParaRPr>
          </a:p>
          <a:p>
            <a:pPr marL="0" marR="0">
              <a:lnSpc>
                <a:spcPct val="107000"/>
              </a:lnSpc>
              <a:spcBef>
                <a:spcPts val="0"/>
              </a:spcBef>
              <a:spcAft>
                <a:spcPts val="0"/>
              </a:spcAft>
              <a:buNone/>
            </a:pPr>
            <a:r>
              <a:rPr lang="en-US" dirty="0" smtClean="0">
                <a:ea typeface="Calibri"/>
                <a:cs typeface="Vrinda"/>
              </a:rPr>
              <a:t>a) BAX</a:t>
            </a:r>
          </a:p>
          <a:p>
            <a:pPr marL="0" marR="0">
              <a:lnSpc>
                <a:spcPct val="107000"/>
              </a:lnSpc>
              <a:spcBef>
                <a:spcPts val="0"/>
              </a:spcBef>
              <a:spcAft>
                <a:spcPts val="0"/>
              </a:spcAft>
              <a:buNone/>
            </a:pPr>
            <a:r>
              <a:rPr lang="en-US" dirty="0" smtClean="0">
                <a:ea typeface="Calibri"/>
                <a:cs typeface="Vrinda"/>
              </a:rPr>
              <a:t>b) BCL-2</a:t>
            </a:r>
          </a:p>
          <a:p>
            <a:pPr marL="0" marR="0">
              <a:lnSpc>
                <a:spcPct val="107000"/>
              </a:lnSpc>
              <a:spcBef>
                <a:spcPts val="0"/>
              </a:spcBef>
              <a:spcAft>
                <a:spcPts val="0"/>
              </a:spcAft>
              <a:buNone/>
            </a:pPr>
            <a:r>
              <a:rPr lang="en-US" dirty="0" smtClean="0">
                <a:ea typeface="Calibri"/>
                <a:cs typeface="Vrinda"/>
              </a:rPr>
              <a:t>c) BAK</a:t>
            </a:r>
          </a:p>
          <a:p>
            <a:pPr marL="0" marR="0">
              <a:lnSpc>
                <a:spcPct val="107000"/>
              </a:lnSpc>
              <a:spcBef>
                <a:spcPts val="0"/>
              </a:spcBef>
              <a:spcAft>
                <a:spcPts val="0"/>
              </a:spcAft>
              <a:buNone/>
            </a:pPr>
            <a:r>
              <a:rPr lang="en-US" dirty="0" smtClean="0">
                <a:ea typeface="Calibri"/>
                <a:cs typeface="Vrinda"/>
              </a:rPr>
              <a:t>d) BAD</a:t>
            </a:r>
          </a:p>
          <a:p>
            <a:pPr marL="0" marR="0">
              <a:lnSpc>
                <a:spcPct val="107000"/>
              </a:lnSpc>
              <a:spcBef>
                <a:spcPts val="0"/>
              </a:spcBef>
              <a:spcAft>
                <a:spcPts val="0"/>
              </a:spcAft>
              <a:buNone/>
            </a:pPr>
            <a:r>
              <a:rPr lang="en-US" dirty="0" smtClean="0">
                <a:ea typeface="Calibri"/>
                <a:cs typeface="Vrinda"/>
              </a:rPr>
              <a:t>e) MCL-1</a:t>
            </a:r>
          </a:p>
          <a:p>
            <a:pPr marL="0" marR="0">
              <a:lnSpc>
                <a:spcPct val="107000"/>
              </a:lnSpc>
              <a:spcBef>
                <a:spcPts val="0"/>
              </a:spcBef>
              <a:spcAft>
                <a:spcPts val="0"/>
              </a:spcAft>
              <a:buNone/>
            </a:pPr>
            <a:r>
              <a:rPr lang="en-US" dirty="0" smtClean="0">
                <a:ea typeface="Calibri"/>
                <a:cs typeface="Vrinda"/>
              </a:rPr>
              <a:t>FTFFT(</a:t>
            </a:r>
            <a:r>
              <a:rPr lang="en-US" dirty="0" err="1" smtClean="0">
                <a:ea typeface="Calibri"/>
                <a:cs typeface="Vrinda"/>
              </a:rPr>
              <a:t>Robbin’s</a:t>
            </a:r>
            <a:r>
              <a:rPr lang="en-US" dirty="0" smtClean="0">
                <a:ea typeface="Calibri"/>
                <a:cs typeface="Vrinda"/>
              </a:rPr>
              <a:t> 9</a:t>
            </a:r>
            <a:r>
              <a:rPr lang="en-US" baseline="30000" dirty="0" smtClean="0">
                <a:ea typeface="Calibri"/>
                <a:cs typeface="Vrinda"/>
              </a:rPr>
              <a:t>th</a:t>
            </a:r>
            <a:r>
              <a:rPr lang="en-US" dirty="0" smtClean="0">
                <a:ea typeface="Calibri"/>
                <a:cs typeface="Vrinda"/>
              </a:rPr>
              <a:t>, Page 55)</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lvl="0">
              <a:buNone/>
            </a:pPr>
            <a:r>
              <a:rPr lang="en-US" u="sng" dirty="0" smtClean="0"/>
              <a:t>11. Anti-apoptotic </a:t>
            </a:r>
            <a:r>
              <a:rPr lang="en-US" u="sng" dirty="0"/>
              <a:t>bodies</a:t>
            </a:r>
            <a:endParaRPr lang="en-US" dirty="0"/>
          </a:p>
          <a:p>
            <a:pPr lvl="3">
              <a:buNone/>
            </a:pPr>
            <a:r>
              <a:rPr lang="en-US" sz="3200" dirty="0"/>
              <a:t>BCL-2</a:t>
            </a:r>
          </a:p>
          <a:p>
            <a:pPr lvl="3">
              <a:buNone/>
            </a:pPr>
            <a:r>
              <a:rPr lang="en-US" sz="3200" dirty="0"/>
              <a:t>BCL-XL</a:t>
            </a:r>
          </a:p>
          <a:p>
            <a:pPr lvl="3">
              <a:buNone/>
            </a:pPr>
            <a:r>
              <a:rPr lang="en-US" sz="3200" dirty="0" smtClean="0"/>
              <a:t>MCL-I</a:t>
            </a:r>
          </a:p>
          <a:p>
            <a:pPr>
              <a:buNone/>
            </a:pPr>
            <a:r>
              <a:rPr lang="en-US" u="sng" dirty="0"/>
              <a:t>Pro-apoptotic</a:t>
            </a:r>
            <a:endParaRPr lang="en-US" dirty="0"/>
          </a:p>
          <a:p>
            <a:pPr>
              <a:buNone/>
            </a:pPr>
            <a:r>
              <a:rPr lang="en-US" dirty="0" smtClean="0"/>
              <a:t>		BAX</a:t>
            </a:r>
            <a:endParaRPr lang="en-US" dirty="0"/>
          </a:p>
          <a:p>
            <a:pPr>
              <a:buNone/>
            </a:pPr>
            <a:r>
              <a:rPr lang="en-US" dirty="0"/>
              <a:t>	</a:t>
            </a:r>
            <a:r>
              <a:rPr lang="en-US" dirty="0" smtClean="0"/>
              <a:t>	BAK</a:t>
            </a:r>
            <a:endParaRPr lang="en-US" dirty="0"/>
          </a:p>
          <a:p>
            <a:pPr>
              <a:buNone/>
            </a:pPr>
            <a:r>
              <a:rPr lang="en-US" u="sng" dirty="0"/>
              <a:t>Sensors</a:t>
            </a:r>
            <a:endParaRPr lang="en-US" dirty="0"/>
          </a:p>
          <a:p>
            <a:pPr>
              <a:buNone/>
            </a:pPr>
            <a:r>
              <a:rPr lang="en-US" dirty="0"/>
              <a:t>	</a:t>
            </a:r>
            <a:r>
              <a:rPr lang="en-US" dirty="0" smtClean="0"/>
              <a:t>	BAD</a:t>
            </a:r>
            <a:endParaRPr lang="en-US" dirty="0"/>
          </a:p>
          <a:p>
            <a:pPr>
              <a:buNone/>
            </a:pPr>
            <a:r>
              <a:rPr lang="en-US" dirty="0"/>
              <a:t>	</a:t>
            </a:r>
            <a:r>
              <a:rPr lang="en-US" dirty="0" smtClean="0"/>
              <a:t>	BIM</a:t>
            </a:r>
            <a:endParaRPr lang="en-US" dirty="0"/>
          </a:p>
          <a:p>
            <a:pPr>
              <a:buNone/>
            </a:pPr>
            <a:r>
              <a:rPr lang="en-US" dirty="0"/>
              <a:t>	</a:t>
            </a:r>
            <a:r>
              <a:rPr lang="en-US" dirty="0" smtClean="0"/>
              <a:t>	BID</a:t>
            </a:r>
            <a:endParaRPr lang="en-US" dirty="0"/>
          </a:p>
          <a:p>
            <a:pPr>
              <a:buNone/>
            </a:pPr>
            <a:r>
              <a:rPr lang="en-US" dirty="0"/>
              <a:t>	</a:t>
            </a:r>
            <a:r>
              <a:rPr lang="en-US" dirty="0" smtClean="0"/>
              <a:t>	Puma</a:t>
            </a:r>
            <a:endParaRPr lang="en-US" dirty="0"/>
          </a:p>
          <a:p>
            <a:pPr>
              <a:buNone/>
            </a:pPr>
            <a:r>
              <a:rPr lang="en-US" dirty="0"/>
              <a:t>	</a:t>
            </a:r>
            <a:r>
              <a:rPr lang="en-US" dirty="0" smtClean="0"/>
              <a:t>	</a:t>
            </a:r>
            <a:r>
              <a:rPr lang="en-US" dirty="0" err="1" smtClean="0"/>
              <a:t>Noxa</a:t>
            </a:r>
            <a:endParaRPr lang="en-US" dirty="0"/>
          </a:p>
          <a:p>
            <a:pPr lvl="3">
              <a:buNone/>
            </a:pPr>
            <a:endParaRPr lang="en-US" sz="3200" b="1"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229600" cy="2286000"/>
          </a:xfrm>
        </p:spPr>
        <p:txBody>
          <a:bodyPr/>
          <a:lstStyle/>
          <a:p>
            <a:pPr lvl="0"/>
            <a:r>
              <a:rPr lang="en-US" dirty="0" smtClean="0"/>
              <a:t>Sense </a:t>
            </a:r>
            <a:r>
              <a:rPr lang="en-US" dirty="0" err="1" smtClean="0"/>
              <a:t>celluars</a:t>
            </a:r>
            <a:r>
              <a:rPr lang="en-US" dirty="0" smtClean="0"/>
              <a:t> stress &amp; damage</a:t>
            </a:r>
          </a:p>
          <a:p>
            <a:pPr lvl="0"/>
            <a:r>
              <a:rPr lang="en-US" dirty="0" smtClean="0"/>
              <a:t>Balance btw two others groups </a:t>
            </a:r>
          </a:p>
          <a:p>
            <a:pPr lvl="0"/>
            <a:r>
              <a:rPr lang="en-US" dirty="0" smtClean="0"/>
              <a:t>Acting as arbiters of </a:t>
            </a:r>
            <a:r>
              <a:rPr lang="en-US" dirty="0" err="1" smtClean="0"/>
              <a:t>apopoes</a:t>
            </a:r>
            <a:r>
              <a:rPr lang="en-US" dirty="0" smtClean="0"/>
              <a:t> </a:t>
            </a:r>
          </a:p>
          <a:p>
            <a:endParaRPr lang="en-US" b="1"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b="1" dirty="0" smtClean="0"/>
              <a:t>12. Intracellular accumulation of protein occurs in</a:t>
            </a:r>
            <a:endParaRPr lang="en-US" dirty="0" smtClean="0"/>
          </a:p>
          <a:p>
            <a:pPr>
              <a:buNone/>
            </a:pPr>
            <a:r>
              <a:rPr lang="en-US" dirty="0" smtClean="0"/>
              <a:t> a) Russell bodies</a:t>
            </a:r>
          </a:p>
          <a:p>
            <a:pPr>
              <a:buNone/>
            </a:pPr>
            <a:r>
              <a:rPr lang="en-US" dirty="0" smtClean="0"/>
              <a:t> b) α1-antitrypsin deficiency</a:t>
            </a:r>
          </a:p>
          <a:p>
            <a:pPr>
              <a:buNone/>
            </a:pPr>
            <a:r>
              <a:rPr lang="en-US" dirty="0" smtClean="0"/>
              <a:t> c) </a:t>
            </a:r>
            <a:r>
              <a:rPr lang="en-US" dirty="0" err="1" smtClean="0"/>
              <a:t>Neurofibrillary</a:t>
            </a:r>
            <a:r>
              <a:rPr lang="en-US" dirty="0" smtClean="0"/>
              <a:t> tangle</a:t>
            </a:r>
          </a:p>
          <a:p>
            <a:pPr>
              <a:buNone/>
            </a:pPr>
            <a:r>
              <a:rPr lang="en-US" dirty="0" smtClean="0"/>
              <a:t> d) Atherosclerosis</a:t>
            </a:r>
          </a:p>
          <a:p>
            <a:pPr>
              <a:buNone/>
            </a:pPr>
            <a:r>
              <a:rPr lang="en-US" dirty="0" smtClean="0"/>
              <a:t> e) </a:t>
            </a:r>
            <a:r>
              <a:rPr lang="en-US" dirty="0" err="1" smtClean="0"/>
              <a:t>Niemann</a:t>
            </a:r>
            <a:r>
              <a:rPr lang="en-US" dirty="0" smtClean="0"/>
              <a:t>-Pick disease Type C</a:t>
            </a:r>
          </a:p>
          <a:p>
            <a:pPr>
              <a:buNone/>
            </a:pPr>
            <a:r>
              <a:rPr lang="en-US" dirty="0" smtClean="0"/>
              <a:t>TTTFF</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marR="0">
              <a:spcBef>
                <a:spcPts val="0"/>
              </a:spcBef>
              <a:spcAft>
                <a:spcPts val="0"/>
              </a:spcAft>
              <a:buNone/>
              <a:tabLst>
                <a:tab pos="1167130" algn="l"/>
              </a:tabLst>
            </a:pPr>
            <a:r>
              <a:rPr lang="en-US" b="1" dirty="0" smtClean="0">
                <a:solidFill>
                  <a:srgbClr val="000000"/>
                </a:solidFill>
                <a:ea typeface="Calibri"/>
                <a:cs typeface="Calibri"/>
              </a:rPr>
              <a:t>5</a:t>
            </a:r>
            <a:r>
              <a:rPr lang="en-US" b="1" dirty="0" smtClean="0">
                <a:solidFill>
                  <a:srgbClr val="000000"/>
                </a:solidFill>
                <a:ea typeface="Calibri"/>
                <a:cs typeface="Calibri"/>
              </a:rPr>
              <a:t>. Pregnancy –dependent edema.</a:t>
            </a:r>
            <a:endParaRPr lang="en-US" dirty="0" smtClean="0">
              <a:solidFill>
                <a:srgbClr val="000000"/>
              </a:solidFill>
              <a:ea typeface="Calibri"/>
            </a:endParaRPr>
          </a:p>
          <a:p>
            <a:pPr marL="0" marR="0">
              <a:spcBef>
                <a:spcPts val="0"/>
              </a:spcBef>
              <a:spcAft>
                <a:spcPts val="0"/>
              </a:spcAft>
              <a:buNone/>
              <a:tabLst>
                <a:tab pos="1167130" algn="l"/>
              </a:tabLst>
            </a:pPr>
            <a:r>
              <a:rPr lang="en-US" dirty="0" err="1" smtClean="0">
                <a:solidFill>
                  <a:srgbClr val="000000"/>
                </a:solidFill>
                <a:ea typeface="Calibri"/>
                <a:cs typeface="Calibri"/>
              </a:rPr>
              <a:t>Urticaria</a:t>
            </a:r>
            <a:r>
              <a:rPr lang="en-US" dirty="0" smtClean="0">
                <a:solidFill>
                  <a:srgbClr val="000000"/>
                </a:solidFill>
                <a:ea typeface="Calibri"/>
                <a:cs typeface="Calibri"/>
              </a:rPr>
              <a:t> – </a:t>
            </a:r>
            <a:r>
              <a:rPr lang="en-US" dirty="0" err="1" smtClean="0">
                <a:solidFill>
                  <a:srgbClr val="000000"/>
                </a:solidFill>
                <a:ea typeface="Calibri"/>
                <a:cs typeface="Calibri"/>
              </a:rPr>
              <a:t>Allergi</a:t>
            </a:r>
            <a:r>
              <a:rPr lang="en-US" dirty="0" smtClean="0">
                <a:solidFill>
                  <a:srgbClr val="000000"/>
                </a:solidFill>
                <a:ea typeface="Calibri"/>
                <a:cs typeface="Calibri"/>
              </a:rPr>
              <a:t> condition causes localized </a:t>
            </a:r>
            <a:endParaRPr lang="en-US" dirty="0" smtClean="0">
              <a:solidFill>
                <a:srgbClr val="000000"/>
              </a:solidFill>
              <a:ea typeface="Calibri"/>
            </a:endParaRPr>
          </a:p>
          <a:p>
            <a:pPr marL="0" marR="0">
              <a:spcBef>
                <a:spcPts val="0"/>
              </a:spcBef>
              <a:spcAft>
                <a:spcPts val="0"/>
              </a:spcAft>
              <a:buNone/>
              <a:tabLst>
                <a:tab pos="1167130" algn="l"/>
              </a:tabLst>
            </a:pPr>
            <a:r>
              <a:rPr lang="en-US" dirty="0" smtClean="0">
                <a:solidFill>
                  <a:srgbClr val="000000"/>
                </a:solidFill>
                <a:ea typeface="Calibri"/>
                <a:cs typeface="Calibri"/>
              </a:rPr>
              <a:t>A-Allergic</a:t>
            </a:r>
            <a:endParaRPr lang="en-US" dirty="0" smtClean="0">
              <a:solidFill>
                <a:srgbClr val="000000"/>
              </a:solidFill>
              <a:ea typeface="Calibri"/>
            </a:endParaRPr>
          </a:p>
          <a:p>
            <a:pPr marL="0" marR="0">
              <a:spcBef>
                <a:spcPts val="0"/>
              </a:spcBef>
              <a:spcAft>
                <a:spcPts val="0"/>
              </a:spcAft>
              <a:buNone/>
              <a:tabLst>
                <a:tab pos="1167130" algn="l"/>
              </a:tabLst>
            </a:pPr>
            <a:r>
              <a:rPr lang="en-US" dirty="0" smtClean="0">
                <a:solidFill>
                  <a:srgbClr val="000000"/>
                </a:solidFill>
                <a:ea typeface="Calibri"/>
                <a:cs typeface="Calibri"/>
              </a:rPr>
              <a:t>L-lymphatic</a:t>
            </a:r>
            <a:endParaRPr lang="en-US" dirty="0" smtClean="0">
              <a:solidFill>
                <a:srgbClr val="000000"/>
              </a:solidFill>
              <a:ea typeface="Calibri"/>
            </a:endParaRPr>
          </a:p>
          <a:p>
            <a:pPr marL="0" marR="0">
              <a:spcBef>
                <a:spcPts val="0"/>
              </a:spcBef>
              <a:spcAft>
                <a:spcPts val="0"/>
              </a:spcAft>
              <a:buNone/>
              <a:tabLst>
                <a:tab pos="1167130" algn="l"/>
              </a:tabLst>
            </a:pPr>
            <a:r>
              <a:rPr lang="en-US" dirty="0" smtClean="0">
                <a:solidFill>
                  <a:srgbClr val="000000"/>
                </a:solidFill>
                <a:ea typeface="Calibri"/>
                <a:cs typeface="Calibri"/>
              </a:rPr>
              <a:t>I-Inflammatory(Infection injury)</a:t>
            </a:r>
            <a:endParaRPr lang="en-US" dirty="0" smtClean="0">
              <a:solidFill>
                <a:srgbClr val="000000"/>
              </a:solidFill>
              <a:ea typeface="Calibri"/>
            </a:endParaRPr>
          </a:p>
          <a:p>
            <a:pPr marL="0" marR="0">
              <a:spcBef>
                <a:spcPts val="0"/>
              </a:spcBef>
              <a:spcAft>
                <a:spcPts val="0"/>
              </a:spcAft>
              <a:buNone/>
              <a:tabLst>
                <a:tab pos="1167130" algn="l"/>
              </a:tabLst>
            </a:pPr>
            <a:r>
              <a:rPr lang="en-US" dirty="0" smtClean="0">
                <a:solidFill>
                  <a:srgbClr val="000000"/>
                </a:solidFill>
                <a:ea typeface="Calibri"/>
                <a:cs typeface="Calibri"/>
              </a:rPr>
              <a:t>V-Venous Insufficiency</a:t>
            </a:r>
            <a:endParaRPr lang="en-US" dirty="0" smtClean="0">
              <a:solidFill>
                <a:srgbClr val="000000"/>
              </a:solidFill>
              <a:ea typeface="Calibri"/>
            </a:endParaRPr>
          </a:p>
          <a:p>
            <a:pPr marL="0" marR="0">
              <a:spcBef>
                <a:spcPts val="0"/>
              </a:spcBef>
              <a:spcAft>
                <a:spcPts val="0"/>
              </a:spcAft>
              <a:buNone/>
              <a:tabLst>
                <a:tab pos="1167130" algn="l"/>
              </a:tabLst>
            </a:pPr>
            <a:r>
              <a:rPr lang="en-US" dirty="0" smtClean="0">
                <a:solidFill>
                  <a:srgbClr val="000000"/>
                </a:solidFill>
                <a:ea typeface="Calibri"/>
                <a:cs typeface="Calibri"/>
              </a:rPr>
              <a:t>E- </a:t>
            </a:r>
            <a:r>
              <a:rPr lang="en-US" dirty="0" err="1" smtClean="0">
                <a:solidFill>
                  <a:srgbClr val="000000"/>
                </a:solidFill>
                <a:ea typeface="Calibri"/>
                <a:cs typeface="Calibri"/>
              </a:rPr>
              <a:t>ETc</a:t>
            </a:r>
            <a:endParaRPr lang="en-US" dirty="0" smtClean="0">
              <a:solidFill>
                <a:srgbClr val="000000"/>
              </a:solidFill>
              <a:ea typeface="Calibri"/>
            </a:endParaRPr>
          </a:p>
          <a:p>
            <a:pPr>
              <a:buNone/>
            </a:pP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lvl="0">
              <a:buNone/>
            </a:pPr>
            <a:r>
              <a:rPr lang="en-US" dirty="0" smtClean="0"/>
              <a:t>12. </a:t>
            </a:r>
            <a:r>
              <a:rPr lang="en-US" u="sng" dirty="0" err="1" smtClean="0"/>
              <a:t>Intracellulas</a:t>
            </a:r>
            <a:r>
              <a:rPr lang="en-US" u="sng" dirty="0" smtClean="0"/>
              <a:t> </a:t>
            </a:r>
            <a:r>
              <a:rPr lang="en-US" u="sng" dirty="0"/>
              <a:t>proteins accumulation </a:t>
            </a:r>
            <a:endParaRPr lang="en-US" u="sng" dirty="0" smtClean="0"/>
          </a:p>
          <a:p>
            <a:pPr lvl="0">
              <a:buNone/>
            </a:pPr>
            <a:r>
              <a:rPr lang="en-US" dirty="0" err="1"/>
              <a:t>Proteis</a:t>
            </a:r>
            <a:r>
              <a:rPr lang="en-US" dirty="0"/>
              <a:t> are rounded, </a:t>
            </a:r>
            <a:r>
              <a:rPr lang="en-US" dirty="0" err="1"/>
              <a:t>eosinophilic</a:t>
            </a:r>
            <a:r>
              <a:rPr lang="en-US" dirty="0"/>
              <a:t> droplets</a:t>
            </a:r>
            <a:r>
              <a:rPr lang="en-US" dirty="0" smtClean="0"/>
              <a:t>.</a:t>
            </a:r>
          </a:p>
          <a:p>
            <a:pPr>
              <a:buNone/>
            </a:pPr>
            <a:r>
              <a:rPr lang="en-US" dirty="0">
                <a:sym typeface="Symbol"/>
              </a:rPr>
              <a:t></a:t>
            </a:r>
            <a:r>
              <a:rPr lang="en-US" dirty="0"/>
              <a:t> In </a:t>
            </a:r>
            <a:r>
              <a:rPr lang="en-US" dirty="0" err="1"/>
              <a:t>proteinusia</a:t>
            </a:r>
            <a:r>
              <a:rPr lang="en-US" dirty="0"/>
              <a:t>, Proteins reabsorbed in renal tubules. </a:t>
            </a:r>
          </a:p>
          <a:p>
            <a:pPr>
              <a:buNone/>
            </a:pPr>
            <a:r>
              <a:rPr lang="en-US" dirty="0">
                <a:sym typeface="Symbol"/>
              </a:rPr>
              <a:t></a:t>
            </a:r>
            <a:r>
              <a:rPr lang="en-US" dirty="0"/>
              <a:t> Russell bodies (14 proteins accumulated in plasma cell)</a:t>
            </a:r>
          </a:p>
          <a:p>
            <a:pPr>
              <a:buNone/>
            </a:pPr>
            <a:r>
              <a:rPr lang="en-US" dirty="0">
                <a:sym typeface="Symbol"/>
              </a:rPr>
              <a:t></a:t>
            </a:r>
            <a:r>
              <a:rPr lang="en-US" dirty="0"/>
              <a:t> Defective intracellular transport in 1-AT deficiency (</a:t>
            </a:r>
            <a:r>
              <a:rPr lang="en-US" dirty="0" err="1"/>
              <a:t>Misfolded</a:t>
            </a:r>
            <a:r>
              <a:rPr lang="en-US" dirty="0"/>
              <a:t> proteins)</a:t>
            </a:r>
          </a:p>
          <a:p>
            <a:pPr>
              <a:buNone/>
            </a:pPr>
            <a:r>
              <a:rPr lang="en-US" dirty="0"/>
              <a:t>Circulating enzyme deficiency Emphysema </a:t>
            </a:r>
          </a:p>
          <a:p>
            <a:pPr>
              <a:buNone/>
            </a:pPr>
            <a:r>
              <a:rPr lang="en-US" dirty="0">
                <a:sym typeface="Symbol"/>
              </a:rPr>
              <a:t></a:t>
            </a:r>
            <a:r>
              <a:rPr lang="en-US" dirty="0"/>
              <a:t> Accumulation of </a:t>
            </a:r>
            <a:r>
              <a:rPr lang="en-US" dirty="0" err="1"/>
              <a:t>cytoskeletal</a:t>
            </a:r>
            <a:r>
              <a:rPr lang="en-US" dirty="0"/>
              <a:t> proteins. </a:t>
            </a:r>
          </a:p>
          <a:p>
            <a:pPr lvl="0">
              <a:buNone/>
            </a:pP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err="1">
                <a:latin typeface="SutonnyMJ" pitchFamily="2" charset="0"/>
                <a:cs typeface="SutonnyMJ" pitchFamily="2" charset="0"/>
              </a:rPr>
              <a:t>wWg</a:t>
            </a:r>
            <a:r>
              <a:rPr lang="en-US" dirty="0">
                <a:latin typeface="SutonnyMJ" pitchFamily="2" charset="0"/>
                <a:cs typeface="SutonnyMJ" pitchFamily="2" charset="0"/>
              </a:rPr>
              <a:t> 		</a:t>
            </a:r>
            <a:r>
              <a:rPr lang="en-US" dirty="0" smtClean="0">
                <a:latin typeface="SutonnyMJ" pitchFamily="2" charset="0"/>
                <a:cs typeface="SutonnyMJ" pitchFamily="2" charset="0"/>
              </a:rPr>
              <a:t>	†</a:t>
            </a:r>
            <a:r>
              <a:rPr lang="en-US" dirty="0">
                <a:latin typeface="SutonnyMJ" pitchFamily="2" charset="0"/>
                <a:cs typeface="SutonnyMJ" pitchFamily="2" charset="0"/>
              </a:rPr>
              <a:t>K 		</a:t>
            </a:r>
            <a:r>
              <a:rPr lang="en-US" dirty="0" smtClean="0">
                <a:latin typeface="SutonnyMJ" pitchFamily="2" charset="0"/>
                <a:cs typeface="SutonnyMJ" pitchFamily="2" charset="0"/>
              </a:rPr>
              <a:t>	</a:t>
            </a:r>
            <a:r>
              <a:rPr lang="en-US" dirty="0" err="1" smtClean="0">
                <a:latin typeface="SutonnyMJ" pitchFamily="2" charset="0"/>
                <a:cs typeface="SutonnyMJ" pitchFamily="2" charset="0"/>
              </a:rPr>
              <a:t>fv‡m</a:t>
            </a:r>
            <a:endParaRPr lang="en-US" dirty="0">
              <a:latin typeface="SutonnyMJ" pitchFamily="2" charset="0"/>
              <a:cs typeface="SutonnyMJ" pitchFamily="2" charset="0"/>
            </a:endParaRPr>
          </a:p>
          <a:p>
            <a:pPr>
              <a:buNone/>
            </a:pPr>
            <a:r>
              <a:rPr lang="en-US" dirty="0" err="1"/>
              <a:t>Desmin</a:t>
            </a:r>
            <a:r>
              <a:rPr lang="en-US" dirty="0"/>
              <a:t>		Keratin	</a:t>
            </a:r>
            <a:r>
              <a:rPr lang="en-US" dirty="0" smtClean="0"/>
              <a:t>  </a:t>
            </a:r>
            <a:r>
              <a:rPr lang="en-US" dirty="0" err="1" smtClean="0"/>
              <a:t>Vimentin</a:t>
            </a:r>
            <a:endParaRPr lang="en-US" dirty="0"/>
          </a:p>
          <a:p>
            <a:pPr>
              <a:buNone/>
            </a:pPr>
            <a:r>
              <a:rPr lang="en-US" dirty="0"/>
              <a:t>Muscle		Epithelium	</a:t>
            </a:r>
            <a:r>
              <a:rPr lang="en-US" dirty="0" smtClean="0"/>
              <a:t>  Connective </a:t>
            </a:r>
            <a:r>
              <a:rPr lang="en-US" dirty="0"/>
              <a:t>Tissue</a:t>
            </a:r>
          </a:p>
          <a:p>
            <a:pPr>
              <a:buNone/>
            </a:pPr>
            <a:endParaRPr lang="en-US" u="sng" dirty="0" smtClean="0"/>
          </a:p>
          <a:p>
            <a:pPr>
              <a:buNone/>
            </a:pPr>
            <a:r>
              <a:rPr lang="en-US" u="sng" dirty="0" err="1" smtClean="0"/>
              <a:t>Extracellulos</a:t>
            </a:r>
            <a:r>
              <a:rPr lang="en-US" u="sng" dirty="0" smtClean="0"/>
              <a:t> </a:t>
            </a:r>
            <a:r>
              <a:rPr lang="en-US" u="sng" dirty="0"/>
              <a:t>protein </a:t>
            </a:r>
            <a:endParaRPr lang="en-US" dirty="0"/>
          </a:p>
          <a:p>
            <a:pPr>
              <a:buNone/>
            </a:pPr>
            <a:r>
              <a:rPr lang="en-US" dirty="0"/>
              <a:t>				</a:t>
            </a:r>
            <a:r>
              <a:rPr lang="en-US" dirty="0" err="1"/>
              <a:t>Anyleidosis</a:t>
            </a:r>
            <a:r>
              <a:rPr lang="en-US" dirty="0"/>
              <a:t> </a:t>
            </a:r>
          </a:p>
          <a:p>
            <a:pPr>
              <a:buNone/>
            </a:pP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dirty="0" smtClean="0"/>
              <a:t>13. The sites in which metastatic calcification occur</a:t>
            </a:r>
            <a:endParaRPr lang="en-US" dirty="0" smtClean="0"/>
          </a:p>
          <a:p>
            <a:pPr>
              <a:buNone/>
            </a:pPr>
            <a:r>
              <a:rPr lang="en-US" dirty="0" smtClean="0"/>
              <a:t> a) Kidney </a:t>
            </a:r>
          </a:p>
          <a:p>
            <a:pPr>
              <a:buNone/>
            </a:pPr>
            <a:r>
              <a:rPr lang="en-US" dirty="0" smtClean="0"/>
              <a:t> b) The wall of IVC</a:t>
            </a:r>
          </a:p>
          <a:p>
            <a:pPr>
              <a:buNone/>
            </a:pPr>
            <a:r>
              <a:rPr lang="en-US" dirty="0" smtClean="0"/>
              <a:t> c) Old </a:t>
            </a:r>
            <a:r>
              <a:rPr lang="en-US" dirty="0" err="1" smtClean="0"/>
              <a:t>tuberculous</a:t>
            </a:r>
            <a:r>
              <a:rPr lang="en-US" dirty="0" smtClean="0"/>
              <a:t> lesion</a:t>
            </a:r>
          </a:p>
          <a:p>
            <a:pPr>
              <a:buNone/>
            </a:pPr>
            <a:r>
              <a:rPr lang="en-US" dirty="0" smtClean="0"/>
              <a:t> d) </a:t>
            </a:r>
            <a:r>
              <a:rPr lang="en-US" dirty="0" err="1" smtClean="0"/>
              <a:t>Atheroma</a:t>
            </a:r>
            <a:endParaRPr lang="en-US" dirty="0" smtClean="0"/>
          </a:p>
          <a:p>
            <a:pPr>
              <a:buNone/>
            </a:pPr>
            <a:r>
              <a:rPr lang="en-US" dirty="0" smtClean="0"/>
              <a:t> e) Cornea</a:t>
            </a:r>
          </a:p>
          <a:p>
            <a:pPr>
              <a:buNone/>
            </a:pPr>
            <a:r>
              <a:rPr lang="en-US" dirty="0" smtClean="0"/>
              <a:t>TFFFT(</a:t>
            </a:r>
            <a:r>
              <a:rPr lang="en-US" dirty="0" err="1" smtClean="0"/>
              <a:t>Smiddy</a:t>
            </a:r>
            <a:r>
              <a:rPr lang="en-US" dirty="0" smtClean="0"/>
              <a:t> 9.6)</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0">
              <a:buNone/>
            </a:pPr>
            <a:r>
              <a:rPr lang="en-US" dirty="0" smtClean="0"/>
              <a:t>13. Metastatic </a:t>
            </a:r>
            <a:r>
              <a:rPr lang="en-US" dirty="0"/>
              <a:t>Calcification occur </a:t>
            </a:r>
          </a:p>
          <a:p>
            <a:pPr>
              <a:buNone/>
            </a:pPr>
            <a:r>
              <a:rPr lang="en-US" dirty="0"/>
              <a:t>Kidney </a:t>
            </a:r>
            <a:r>
              <a:rPr lang="en-US" dirty="0">
                <a:sym typeface="Symbol"/>
              </a:rPr>
              <a:t></a:t>
            </a:r>
            <a:r>
              <a:rPr lang="en-US" dirty="0"/>
              <a:t> </a:t>
            </a:r>
            <a:r>
              <a:rPr lang="en-US" dirty="0" err="1"/>
              <a:t>Hypercalcaemia</a:t>
            </a:r>
            <a:r>
              <a:rPr lang="en-US" dirty="0"/>
              <a:t> </a:t>
            </a:r>
          </a:p>
          <a:p>
            <a:pPr>
              <a:buNone/>
            </a:pPr>
            <a:r>
              <a:rPr lang="en-US" dirty="0"/>
              <a:t>	  </a:t>
            </a:r>
            <a:r>
              <a:rPr lang="en-US" dirty="0" smtClean="0"/>
              <a:t>		</a:t>
            </a:r>
            <a:r>
              <a:rPr lang="en-US" dirty="0" err="1" smtClean="0"/>
              <a:t>Hypercalciunia</a:t>
            </a:r>
            <a:endParaRPr lang="en-US" dirty="0"/>
          </a:p>
          <a:p>
            <a:pPr>
              <a:buNone/>
            </a:pPr>
            <a:r>
              <a:rPr lang="en-US" dirty="0"/>
              <a:t>IVC- </a:t>
            </a:r>
            <a:r>
              <a:rPr lang="en-US" dirty="0">
                <a:latin typeface="SutonnyMJ" pitchFamily="2" charset="0"/>
                <a:cs typeface="SutonnyMJ" pitchFamily="2" charset="0"/>
              </a:rPr>
              <a:t>‡Z </a:t>
            </a:r>
            <a:r>
              <a:rPr lang="en-US" dirty="0"/>
              <a:t>Calcification </a:t>
            </a:r>
            <a:r>
              <a:rPr lang="en-US" dirty="0" err="1">
                <a:latin typeface="SutonnyMJ" pitchFamily="2" charset="0"/>
                <a:cs typeface="SutonnyMJ" pitchFamily="2" charset="0"/>
              </a:rPr>
              <a:t>nq</a:t>
            </a:r>
            <a:r>
              <a:rPr lang="en-US" dirty="0">
                <a:latin typeface="SutonnyMJ" pitchFamily="2" charset="0"/>
                <a:cs typeface="SutonnyMJ" pitchFamily="2" charset="0"/>
              </a:rPr>
              <a:t> </a:t>
            </a:r>
            <a:r>
              <a:rPr lang="en-US" dirty="0" err="1">
                <a:latin typeface="SutonnyMJ" pitchFamily="2" charset="0"/>
                <a:cs typeface="SutonnyMJ" pitchFamily="2" charset="0"/>
              </a:rPr>
              <a:t>bv</a:t>
            </a:r>
            <a:r>
              <a:rPr lang="en-US" dirty="0">
                <a:latin typeface="SutonnyMJ" pitchFamily="2" charset="0"/>
                <a:cs typeface="SutonnyMJ" pitchFamily="2" charset="0"/>
              </a:rPr>
              <a:t>, </a:t>
            </a:r>
            <a:r>
              <a:rPr lang="en-US" dirty="0" err="1">
                <a:latin typeface="SutonnyMJ" pitchFamily="2" charset="0"/>
                <a:cs typeface="SutonnyMJ" pitchFamily="2" charset="0"/>
              </a:rPr>
              <a:t>KviY</a:t>
            </a:r>
            <a:r>
              <a:rPr lang="en-US" dirty="0"/>
              <a:t> </a:t>
            </a:r>
            <a:r>
              <a:rPr lang="en-US" dirty="0">
                <a:sym typeface="Symbol"/>
              </a:rPr>
              <a:t></a:t>
            </a:r>
            <a:r>
              <a:rPr lang="en-US" dirty="0"/>
              <a:t> Co</a:t>
            </a:r>
            <a:r>
              <a:rPr lang="en-US" baseline="-25000" dirty="0"/>
              <a:t>2</a:t>
            </a:r>
            <a:r>
              <a:rPr lang="en-US" dirty="0"/>
              <a:t> level &amp; low pH in venous blood.</a:t>
            </a:r>
          </a:p>
          <a:p>
            <a:pPr>
              <a:buNone/>
            </a:pPr>
            <a:r>
              <a:rPr lang="en-US" dirty="0"/>
              <a:t>Cornea is frequently affected. 	</a:t>
            </a:r>
          </a:p>
          <a:p>
            <a:pPr>
              <a:buNone/>
            </a:pP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b="1" dirty="0" smtClean="0"/>
              <a:t>14. Free radicals are generated from the cells </a:t>
            </a:r>
            <a:endParaRPr lang="en-US" dirty="0" smtClean="0"/>
          </a:p>
          <a:p>
            <a:pPr>
              <a:buNone/>
            </a:pPr>
            <a:r>
              <a:rPr lang="en-US" dirty="0" smtClean="0"/>
              <a:t>a) During inflammation</a:t>
            </a:r>
          </a:p>
          <a:p>
            <a:pPr>
              <a:buNone/>
            </a:pPr>
            <a:r>
              <a:rPr lang="en-US" dirty="0" smtClean="0"/>
              <a:t>b) By glutathione</a:t>
            </a:r>
          </a:p>
          <a:p>
            <a:pPr>
              <a:buNone/>
            </a:pPr>
            <a:r>
              <a:rPr lang="en-US" dirty="0" smtClean="0"/>
              <a:t>c) By </a:t>
            </a:r>
            <a:r>
              <a:rPr lang="en-US" dirty="0" err="1" smtClean="0"/>
              <a:t>ceruloplasmin</a:t>
            </a:r>
            <a:endParaRPr lang="en-US" dirty="0" smtClean="0"/>
          </a:p>
          <a:p>
            <a:pPr>
              <a:buNone/>
            </a:pPr>
            <a:r>
              <a:rPr lang="en-US" dirty="0" smtClean="0"/>
              <a:t>d) By enzymatic metabolism of drugs</a:t>
            </a:r>
          </a:p>
          <a:p>
            <a:pPr>
              <a:buNone/>
            </a:pPr>
            <a:r>
              <a:rPr lang="en-US" dirty="0" smtClean="0"/>
              <a:t>e) During normal metabolic process</a:t>
            </a:r>
          </a:p>
          <a:p>
            <a:pPr>
              <a:buNone/>
            </a:pPr>
            <a:r>
              <a:rPr lang="en-US" dirty="0" smtClean="0"/>
              <a:t>TFFTT(</a:t>
            </a:r>
            <a:r>
              <a:rPr lang="en-US" dirty="0" err="1" smtClean="0"/>
              <a:t>Robbin’s</a:t>
            </a:r>
            <a:r>
              <a:rPr lang="en-US" dirty="0" smtClean="0"/>
              <a:t> 9</a:t>
            </a:r>
            <a:r>
              <a:rPr lang="en-US" baseline="30000" dirty="0" smtClean="0"/>
              <a:t>th</a:t>
            </a:r>
            <a:r>
              <a:rPr lang="en-US" dirty="0" smtClean="0"/>
              <a:t>, Page 47-48, Khaleque,P-6)</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dirty="0" smtClean="0"/>
              <a:t>14. Free </a:t>
            </a:r>
            <a:r>
              <a:rPr lang="en-US" dirty="0"/>
              <a:t>radicals generated from </a:t>
            </a:r>
            <a:endParaRPr lang="en-US" dirty="0" smtClean="0"/>
          </a:p>
          <a:p>
            <a:pPr>
              <a:buNone/>
            </a:pPr>
            <a:r>
              <a:rPr lang="en-US" dirty="0" smtClean="0"/>
              <a:t>Normal </a:t>
            </a:r>
            <a:r>
              <a:rPr lang="en-US" dirty="0"/>
              <a:t>metabolic process</a:t>
            </a:r>
          </a:p>
          <a:p>
            <a:pPr>
              <a:buNone/>
            </a:pPr>
            <a:r>
              <a:rPr lang="en-US" dirty="0" smtClean="0"/>
              <a:t>Absorption of radiant energy</a:t>
            </a:r>
          </a:p>
          <a:p>
            <a:pPr>
              <a:buNone/>
            </a:pPr>
            <a:r>
              <a:rPr lang="en-US" dirty="0" smtClean="0"/>
              <a:t>Inflammation</a:t>
            </a:r>
          </a:p>
          <a:p>
            <a:pPr>
              <a:buNone/>
            </a:pPr>
            <a:r>
              <a:rPr lang="en-US" dirty="0" smtClean="0"/>
              <a:t>Enzymatic metabolism of exogenous chemicals as drugs. </a:t>
            </a:r>
          </a:p>
          <a:p>
            <a:pPr>
              <a:buNone/>
            </a:pPr>
            <a:r>
              <a:rPr lang="en-US" dirty="0" smtClean="0"/>
              <a:t>Transition metals, Fe, Cu. </a:t>
            </a:r>
          </a:p>
          <a:p>
            <a:pPr>
              <a:buNone/>
            </a:pPr>
            <a:r>
              <a:rPr lang="en-US" dirty="0" smtClean="0"/>
              <a:t>No (Produced by endothelial cells, macrophages, neurons etc.)</a:t>
            </a:r>
          </a:p>
          <a:p>
            <a:pPr>
              <a:buNone/>
            </a:pPr>
            <a:endParaRPr lang="en-US" dirty="0"/>
          </a:p>
        </p:txBody>
      </p:sp>
      <p:sp>
        <p:nvSpPr>
          <p:cNvPr id="1026" name="Text Box 2"/>
          <p:cNvSpPr txBox="1">
            <a:spLocks noChangeArrowheads="1"/>
          </p:cNvSpPr>
          <p:nvPr/>
        </p:nvSpPr>
        <p:spPr bwMode="auto">
          <a:xfrm>
            <a:off x="6019800" y="838200"/>
            <a:ext cx="2819400" cy="1981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O</a:t>
            </a:r>
            <a:r>
              <a:rPr kumimoji="0" lang="en-US" sz="1400" b="0" i="0" u="none" strike="noStrike" cap="none" normalizeH="0" baseline="-25000" dirty="0" smtClean="0">
                <a:ln>
                  <a:noFill/>
                </a:ln>
                <a:solidFill>
                  <a:schemeClr val="tx1"/>
                </a:solidFill>
                <a:effectLst/>
                <a:latin typeface="Calibri" pitchFamily="34" charset="0"/>
                <a:ea typeface="Arial" pitchFamily="34" charset="0"/>
                <a:cs typeface="Arial" pitchFamily="34" charset="0"/>
              </a:rPr>
              <a:t>2</a:t>
            </a:r>
            <a:endParaRPr kumimoji="0" lang="en-US" sz="1400" b="0" i="0" u="none" strike="noStrike" cap="none" normalizeH="0" baseline="0" dirty="0" smtClean="0">
              <a:ln>
                <a:noFill/>
              </a:ln>
              <a:solidFill>
                <a:schemeClr val="tx1"/>
              </a:solidFill>
              <a:effectLst/>
              <a:latin typeface="Vrinda" pitchFamily="34" charset="0"/>
              <a:ea typeface="Arial" pitchFamily="34" charset="0"/>
              <a:cs typeface="Arial" pitchFamily="34" charset="0"/>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rinda" pitchFamily="34" charset="0"/>
                <a:ea typeface="Arial" pitchFamily="34" charset="0"/>
                <a:cs typeface="Arial" pitchFamily="34" charset="0"/>
                <a:sym typeface="Symbol" pitchFamily="18" charset="2"/>
              </a:rPr>
              <a:t></a:t>
            </a:r>
            <a:r>
              <a:rPr kumimoji="0" lang="en-US"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SOD</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H</a:t>
            </a:r>
            <a:r>
              <a:rPr kumimoji="0" lang="en-US" sz="1400" b="0" i="0" u="none" strike="noStrike" cap="none" normalizeH="0" baseline="-25000" dirty="0" smtClean="0">
                <a:ln>
                  <a:noFill/>
                </a:ln>
                <a:solidFill>
                  <a:schemeClr val="tx1"/>
                </a:solidFill>
                <a:effectLst/>
                <a:latin typeface="Calibri" pitchFamily="34" charset="0"/>
                <a:ea typeface="Arial" pitchFamily="34" charset="0"/>
                <a:cs typeface="Arial" pitchFamily="34" charset="0"/>
              </a:rPr>
              <a:t>2</a:t>
            </a:r>
            <a:r>
              <a:rPr kumimoji="0" lang="en-US"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O</a:t>
            </a:r>
            <a:r>
              <a:rPr kumimoji="0" lang="en-US" sz="1400" b="0" i="0" u="none" strike="noStrike" cap="none" normalizeH="0" baseline="-25000" dirty="0" smtClean="0">
                <a:ln>
                  <a:noFill/>
                </a:ln>
                <a:solidFill>
                  <a:schemeClr val="tx1"/>
                </a:solidFill>
                <a:effectLst/>
                <a:latin typeface="Calibri" pitchFamily="34" charset="0"/>
                <a:ea typeface="Arial" pitchFamily="34" charset="0"/>
                <a:cs typeface="Arial" pitchFamily="34" charset="0"/>
              </a:rPr>
              <a:t>2     </a:t>
            </a:r>
            <a:r>
              <a:rPr kumimoji="0" lang="en-US" sz="1400" b="0" i="0" u="none" strike="noStrike" cap="none" normalizeH="0" baseline="0" dirty="0" smtClean="0">
                <a:ln>
                  <a:noFill/>
                </a:ln>
                <a:solidFill>
                  <a:schemeClr val="tx1"/>
                </a:solidFill>
                <a:effectLst/>
                <a:latin typeface="Vrinda" pitchFamily="34" charset="0"/>
                <a:ea typeface="Arial" pitchFamily="34" charset="0"/>
                <a:cs typeface="Arial" pitchFamily="34" charset="0"/>
                <a:sym typeface="Symbol" pitchFamily="18" charset="2"/>
              </a:rPr>
              <a:t></a:t>
            </a:r>
            <a:r>
              <a:rPr kumimoji="0" lang="en-US"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H</a:t>
            </a:r>
            <a:r>
              <a:rPr kumimoji="0" lang="en-US" sz="1400" b="0" i="0" u="none" strike="noStrike" cap="none" normalizeH="0" baseline="-25000" dirty="0" smtClean="0">
                <a:ln>
                  <a:noFill/>
                </a:ln>
                <a:solidFill>
                  <a:schemeClr val="tx1"/>
                </a:solidFill>
                <a:effectLst/>
                <a:latin typeface="Calibri" pitchFamily="34" charset="0"/>
                <a:ea typeface="Arial" pitchFamily="34" charset="0"/>
                <a:cs typeface="Arial" pitchFamily="34" charset="0"/>
              </a:rPr>
              <a:t>2</a:t>
            </a:r>
            <a:r>
              <a:rPr kumimoji="0" lang="en-US"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O+O</a:t>
            </a:r>
            <a:r>
              <a:rPr kumimoji="0" lang="en-US" sz="1400" b="0" i="0" u="none" strike="noStrike" cap="none" normalizeH="0" baseline="-25000" dirty="0" smtClean="0">
                <a:ln>
                  <a:noFill/>
                </a:ln>
                <a:solidFill>
                  <a:schemeClr val="tx1"/>
                </a:solidFill>
                <a:effectLst/>
                <a:latin typeface="Calibri" pitchFamily="34" charset="0"/>
                <a:ea typeface="Arial" pitchFamily="34" charset="0"/>
                <a:cs typeface="Arial" pitchFamily="34" charset="0"/>
              </a:rPr>
              <a:t>2</a:t>
            </a:r>
            <a:endParaRPr kumimoji="0" lang="en-US" sz="1400" b="0" i="0" u="none" strike="noStrike" cap="none" normalizeH="0" baseline="-25000" dirty="0" smtClean="0">
              <a:ln>
                <a:noFill/>
              </a:ln>
              <a:solidFill>
                <a:schemeClr val="tx1"/>
              </a:solidFill>
              <a:effectLst/>
              <a:latin typeface="Vrinda" pitchFamily="34" charset="0"/>
              <a:ea typeface="Arial" pitchFamily="34" charset="0"/>
              <a:cs typeface="Arial" pitchFamily="34" charset="0"/>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a:t>
            </a:r>
            <a:r>
              <a:rPr kumimoji="0" lang="en-US" sz="14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Catalose</a:t>
            </a:r>
            <a:endParaRPr kumimoji="0" lang="en-US" sz="1400" b="0" i="0" u="none" strike="noStrike" cap="none" normalizeH="0" baseline="0" dirty="0" smtClean="0">
              <a:ln>
                <a:noFill/>
              </a:ln>
              <a:solidFill>
                <a:schemeClr val="tx1"/>
              </a:solidFill>
              <a:effectLst/>
              <a:latin typeface="Vrinda" pitchFamily="34" charset="0"/>
              <a:ea typeface="Arial" pitchFamily="34" charset="0"/>
              <a:cs typeface="Arial" pitchFamily="34" charset="0"/>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rinda" pitchFamily="34" charset="0"/>
                <a:ea typeface="Arial" pitchFamily="34" charset="0"/>
                <a:cs typeface="Arial" pitchFamily="34" charset="0"/>
                <a:sym typeface="Symbol" pitchFamily="18" charset="2"/>
              </a:rPr>
              <a:t></a:t>
            </a:r>
            <a:r>
              <a:rPr kumimoji="0" lang="en-US"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GPO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OH</a:t>
            </a:r>
            <a:r>
              <a:rPr kumimoji="0" lang="en-US" sz="1400" b="0" i="0" u="none" strike="noStrike" cap="none" normalizeH="0" baseline="30000" dirty="0" smtClean="0">
                <a:ln>
                  <a:noFill/>
                </a:ln>
                <a:solidFill>
                  <a:schemeClr val="tx1"/>
                </a:solidFill>
                <a:effectLst/>
                <a:latin typeface="Vrinda" pitchFamily="34" charset="0"/>
                <a:ea typeface="Arial" pitchFamily="34" charset="0"/>
                <a:cs typeface="Arial" pitchFamily="34" charset="0"/>
              </a:rPr>
              <a:t>-</a:t>
            </a:r>
            <a:r>
              <a:rPr kumimoji="0" lang="en-US" sz="1400" b="0" i="0" u="none" strike="noStrike" cap="none" normalizeH="0" baseline="0" dirty="0" smtClean="0">
                <a:ln>
                  <a:noFill/>
                </a:ln>
                <a:solidFill>
                  <a:schemeClr val="tx1"/>
                </a:solidFill>
                <a:effectLst/>
                <a:latin typeface="Vrinda" pitchFamily="34" charset="0"/>
                <a:ea typeface="Arial" pitchFamily="34" charset="0"/>
                <a:cs typeface="Arial" pitchFamily="34" charset="0"/>
                <a:sym typeface="Symbol" pitchFamily="18" charset="2"/>
              </a:rPr>
              <a:t></a:t>
            </a:r>
            <a:r>
              <a:rPr kumimoji="0" lang="en-US"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GS-S4+2H</a:t>
            </a:r>
            <a:r>
              <a:rPr kumimoji="0" lang="en-US" sz="1400" b="0" i="0" u="none" strike="noStrike" cap="none" normalizeH="0" baseline="-25000" dirty="0" smtClean="0">
                <a:ln>
                  <a:noFill/>
                </a:ln>
                <a:solidFill>
                  <a:schemeClr val="tx1"/>
                </a:solidFill>
                <a:effectLst/>
                <a:latin typeface="Calibri" pitchFamily="34" charset="0"/>
                <a:ea typeface="Arial" pitchFamily="34" charset="0"/>
                <a:cs typeface="Arial" pitchFamily="34" charset="0"/>
              </a:rPr>
              <a:t>2</a:t>
            </a:r>
            <a:r>
              <a:rPr kumimoji="0" lang="en-US"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O</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b="1" dirty="0" smtClean="0"/>
              <a:t>15. Morphological features of apoptosis </a:t>
            </a:r>
            <a:endParaRPr lang="en-US" dirty="0" smtClean="0"/>
          </a:p>
          <a:p>
            <a:pPr>
              <a:buNone/>
            </a:pPr>
            <a:r>
              <a:rPr lang="en-US" dirty="0" smtClean="0"/>
              <a:t>a) Nuclear fragmentation</a:t>
            </a:r>
          </a:p>
          <a:p>
            <a:pPr>
              <a:buNone/>
            </a:pPr>
            <a:r>
              <a:rPr lang="en-US" dirty="0" smtClean="0"/>
              <a:t>b) Chromatin condensation</a:t>
            </a:r>
          </a:p>
          <a:p>
            <a:pPr>
              <a:buNone/>
            </a:pPr>
            <a:r>
              <a:rPr lang="en-US" dirty="0" smtClean="0"/>
              <a:t>c) </a:t>
            </a:r>
            <a:r>
              <a:rPr lang="en-US" dirty="0" err="1" smtClean="0"/>
              <a:t>Cytoplasmic</a:t>
            </a:r>
            <a:r>
              <a:rPr lang="en-US" dirty="0" smtClean="0"/>
              <a:t> blebs</a:t>
            </a:r>
          </a:p>
          <a:p>
            <a:pPr>
              <a:buNone/>
            </a:pPr>
            <a:r>
              <a:rPr lang="en-US" dirty="0" smtClean="0"/>
              <a:t>d) Cellular swelling</a:t>
            </a:r>
          </a:p>
          <a:p>
            <a:pPr>
              <a:buNone/>
            </a:pPr>
            <a:r>
              <a:rPr lang="en-US" dirty="0" smtClean="0"/>
              <a:t>e) </a:t>
            </a:r>
            <a:r>
              <a:rPr lang="en-US" dirty="0" err="1" smtClean="0"/>
              <a:t>Phagocytosis</a:t>
            </a:r>
            <a:r>
              <a:rPr lang="en-US" dirty="0" smtClean="0"/>
              <a:t> by macrophages.</a:t>
            </a:r>
          </a:p>
          <a:p>
            <a:pPr>
              <a:buNone/>
            </a:pPr>
            <a:r>
              <a:rPr lang="en-US" dirty="0" smtClean="0"/>
              <a:t>TTTFT(</a:t>
            </a:r>
            <a:r>
              <a:rPr lang="en-US" dirty="0" err="1" smtClean="0"/>
              <a:t>Robbin’s</a:t>
            </a:r>
            <a:r>
              <a:rPr lang="en-US" dirty="0" smtClean="0"/>
              <a:t> 9</a:t>
            </a:r>
            <a:r>
              <a:rPr lang="en-US" baseline="30000" dirty="0" smtClean="0"/>
              <a:t>th</a:t>
            </a:r>
            <a:r>
              <a:rPr lang="en-US" dirty="0" smtClean="0"/>
              <a:t>, Page 40, Table-2.2)</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lvl="0">
              <a:buNone/>
            </a:pPr>
            <a:r>
              <a:rPr lang="en-US" dirty="0" smtClean="0"/>
              <a:t>15 . Apoptosis </a:t>
            </a:r>
          </a:p>
          <a:p>
            <a:pPr lvl="4">
              <a:buNone/>
            </a:pPr>
            <a:r>
              <a:rPr lang="en-US" sz="3200" dirty="0" smtClean="0"/>
              <a:t>R.40</a:t>
            </a:r>
            <a:endParaRPr lang="en-US" sz="3200" dirty="0"/>
          </a:p>
          <a:p>
            <a:pPr lvl="4">
              <a:buNone/>
            </a:pPr>
            <a:r>
              <a:rPr lang="en-US" sz="3200" dirty="0"/>
              <a:t>Box-2.2	</a:t>
            </a:r>
          </a:p>
          <a:p>
            <a:pPr lvl="2">
              <a:buNone/>
            </a:pPr>
            <a:endParaRPr lang="en-US" dirty="0"/>
          </a:p>
        </p:txBody>
      </p:sp>
      <p:sp>
        <p:nvSpPr>
          <p:cNvPr id="2050" name="Text Box 2"/>
          <p:cNvSpPr txBox="1">
            <a:spLocks noChangeArrowheads="1"/>
          </p:cNvSpPr>
          <p:nvPr/>
        </p:nvSpPr>
        <p:spPr bwMode="auto">
          <a:xfrm>
            <a:off x="5486400" y="609600"/>
            <a:ext cx="2895600" cy="5105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sng" strike="noStrike" cap="none" normalizeH="0" baseline="0" dirty="0" smtClean="0">
                <a:ln>
                  <a:noFill/>
                </a:ln>
                <a:solidFill>
                  <a:schemeClr val="tx1"/>
                </a:solidFill>
                <a:effectLst/>
                <a:latin typeface="Calibri" pitchFamily="34" charset="0"/>
                <a:ea typeface="Arial" pitchFamily="34" charset="0"/>
                <a:cs typeface="Arial" pitchFamily="34" charset="0"/>
              </a:rPr>
              <a:t>Neutralized by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Antioxidants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Transpart</a:t>
            </a:r>
            <a:r>
              <a:rPr kumimoji="0" lang="en-US" sz="32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proteins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Transferrin</a:t>
            </a:r>
            <a:endParaRPr kumimoji="0" lang="en-US" sz="3200" b="0" i="0" u="none" strike="noStrike" cap="none" normalizeH="0" baseline="0" dirty="0" smtClean="0">
              <a:ln>
                <a:noFill/>
              </a:ln>
              <a:solidFill>
                <a:schemeClr val="tx1"/>
              </a:solidFill>
              <a:effectLst/>
              <a:latin typeface="Calibri"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Ferritin</a:t>
            </a:r>
            <a:endParaRPr kumimoji="0" lang="en-US" sz="3200" b="0" i="0" u="none" strike="noStrike" cap="none" normalizeH="0" baseline="0" dirty="0" smtClean="0">
              <a:ln>
                <a:noFill/>
              </a:ln>
              <a:solidFill>
                <a:schemeClr val="tx1"/>
              </a:solidFill>
              <a:effectLst/>
              <a:latin typeface="Calibri"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Lactoferrin</a:t>
            </a:r>
            <a:endParaRPr kumimoji="0" lang="en-US" sz="3200" b="0" i="0" u="none" strike="noStrike" cap="none" normalizeH="0" baseline="0" dirty="0" smtClean="0">
              <a:ln>
                <a:noFill/>
              </a:ln>
              <a:solidFill>
                <a:schemeClr val="tx1"/>
              </a:solidFill>
              <a:effectLst/>
              <a:latin typeface="Calibri"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Ceruloplasmin</a:t>
            </a:r>
            <a:endParaRPr kumimoji="0" lang="en-US" sz="3200" b="0" i="0" u="none" strike="noStrike" cap="none" normalizeH="0" baseline="0" dirty="0" smtClean="0">
              <a:ln>
                <a:noFill/>
              </a:ln>
              <a:solidFill>
                <a:schemeClr val="tx1"/>
              </a:solidFill>
              <a:effectLst/>
              <a:latin typeface="Calibri"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pitchFamily="34" charset="0"/>
                <a:ea typeface="Arial" pitchFamily="34" charset="0"/>
                <a:cs typeface="Arial" pitchFamily="34" charset="0"/>
              </a:rPr>
              <a:t>Enzymes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lnSpc>
                <a:spcPct val="107000"/>
              </a:lnSpc>
              <a:spcBef>
                <a:spcPts val="0"/>
              </a:spcBef>
              <a:spcAft>
                <a:spcPts val="0"/>
              </a:spcAft>
              <a:buNone/>
            </a:pPr>
            <a:r>
              <a:rPr lang="en-US" b="1" dirty="0" smtClean="0">
                <a:ea typeface="Calibri"/>
                <a:cs typeface="Vrinda"/>
              </a:rPr>
              <a:t>16.Fatty changes in liver occurs in</a:t>
            </a:r>
            <a:endParaRPr lang="en-US" dirty="0" smtClean="0">
              <a:ea typeface="Calibri"/>
              <a:cs typeface="Vrinda"/>
            </a:endParaRPr>
          </a:p>
          <a:p>
            <a:pPr marL="0" marR="0">
              <a:lnSpc>
                <a:spcPct val="107000"/>
              </a:lnSpc>
              <a:spcBef>
                <a:spcPts val="0"/>
              </a:spcBef>
              <a:spcAft>
                <a:spcPts val="0"/>
              </a:spcAft>
              <a:buNone/>
            </a:pPr>
            <a:r>
              <a:rPr lang="en-US" dirty="0" smtClean="0">
                <a:ea typeface="Calibri"/>
                <a:cs typeface="Vrinda"/>
              </a:rPr>
              <a:t> a) Starvation</a:t>
            </a:r>
          </a:p>
          <a:p>
            <a:pPr marL="0" marR="0">
              <a:lnSpc>
                <a:spcPct val="107000"/>
              </a:lnSpc>
              <a:spcBef>
                <a:spcPts val="0"/>
              </a:spcBef>
              <a:spcAft>
                <a:spcPts val="0"/>
              </a:spcAft>
              <a:buNone/>
            </a:pPr>
            <a:r>
              <a:rPr lang="en-US" dirty="0" smtClean="0">
                <a:ea typeface="Calibri"/>
                <a:cs typeface="Vrinda"/>
              </a:rPr>
              <a:t> b) PEM</a:t>
            </a:r>
          </a:p>
          <a:p>
            <a:pPr marL="0" marR="0">
              <a:lnSpc>
                <a:spcPct val="107000"/>
              </a:lnSpc>
              <a:spcBef>
                <a:spcPts val="0"/>
              </a:spcBef>
              <a:spcAft>
                <a:spcPts val="0"/>
              </a:spcAft>
              <a:buNone/>
            </a:pPr>
            <a:r>
              <a:rPr lang="en-US" dirty="0" smtClean="0">
                <a:ea typeface="Calibri"/>
                <a:cs typeface="Vrinda"/>
              </a:rPr>
              <a:t> c) Vitamin E deficiency</a:t>
            </a:r>
          </a:p>
          <a:p>
            <a:pPr marL="0" marR="0">
              <a:lnSpc>
                <a:spcPct val="107000"/>
              </a:lnSpc>
              <a:spcBef>
                <a:spcPts val="0"/>
              </a:spcBef>
              <a:spcAft>
                <a:spcPts val="0"/>
              </a:spcAft>
              <a:buNone/>
            </a:pPr>
            <a:r>
              <a:rPr lang="en-US" dirty="0" smtClean="0">
                <a:ea typeface="Calibri"/>
                <a:cs typeface="Vrinda"/>
              </a:rPr>
              <a:t> d) Beriberi</a:t>
            </a:r>
          </a:p>
          <a:p>
            <a:pPr marL="0" marR="0">
              <a:lnSpc>
                <a:spcPct val="107000"/>
              </a:lnSpc>
              <a:spcBef>
                <a:spcPts val="0"/>
              </a:spcBef>
              <a:spcAft>
                <a:spcPts val="0"/>
              </a:spcAft>
              <a:buNone/>
            </a:pPr>
            <a:r>
              <a:rPr lang="en-US" dirty="0" smtClean="0">
                <a:ea typeface="Calibri"/>
                <a:cs typeface="Vrinda"/>
              </a:rPr>
              <a:t> e) Diabetes mellitus</a:t>
            </a:r>
          </a:p>
          <a:p>
            <a:pPr marL="0" marR="0">
              <a:lnSpc>
                <a:spcPct val="107000"/>
              </a:lnSpc>
              <a:spcBef>
                <a:spcPts val="0"/>
              </a:spcBef>
              <a:spcAft>
                <a:spcPts val="0"/>
              </a:spcAft>
              <a:buNone/>
            </a:pPr>
            <a:r>
              <a:rPr lang="en-US" dirty="0" smtClean="0">
                <a:ea typeface="Calibri"/>
                <a:cs typeface="Vrinda"/>
              </a:rPr>
              <a:t>TTFFT (M-9)</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lvl="0">
              <a:buNone/>
            </a:pPr>
            <a:r>
              <a:rPr lang="en-US" dirty="0" smtClean="0"/>
              <a:t>16.</a:t>
            </a:r>
            <a:r>
              <a:rPr lang="en-US" u="sng" dirty="0" smtClean="0"/>
              <a:t> Fatty </a:t>
            </a:r>
            <a:r>
              <a:rPr lang="en-US" u="sng" dirty="0"/>
              <a:t>changes in liver</a:t>
            </a:r>
            <a:endParaRPr lang="en-US" dirty="0"/>
          </a:p>
          <a:p>
            <a:pPr>
              <a:buNone/>
            </a:pPr>
            <a:r>
              <a:rPr lang="en-US" dirty="0"/>
              <a:t>Excess accumulation of T4 within </a:t>
            </a:r>
            <a:r>
              <a:rPr lang="en-US" dirty="0" err="1"/>
              <a:t>parenclymal</a:t>
            </a:r>
            <a:r>
              <a:rPr lang="en-US" dirty="0"/>
              <a:t> cells. Causes- </a:t>
            </a:r>
          </a:p>
          <a:p>
            <a:pPr>
              <a:buNone/>
            </a:pPr>
            <a:r>
              <a:rPr lang="en-US" dirty="0"/>
              <a:t>	</a:t>
            </a:r>
            <a:r>
              <a:rPr lang="en-US" dirty="0" smtClean="0"/>
              <a:t>	Alcohol </a:t>
            </a:r>
            <a:r>
              <a:rPr lang="en-US" dirty="0"/>
              <a:t>(most common)</a:t>
            </a:r>
          </a:p>
          <a:p>
            <a:pPr>
              <a:buNone/>
            </a:pPr>
            <a:r>
              <a:rPr lang="en-US" dirty="0"/>
              <a:t>	</a:t>
            </a:r>
            <a:r>
              <a:rPr lang="en-US" dirty="0" smtClean="0"/>
              <a:t>	Obesity</a:t>
            </a:r>
            <a:endParaRPr lang="en-US" dirty="0"/>
          </a:p>
          <a:p>
            <a:pPr>
              <a:buNone/>
            </a:pPr>
            <a:r>
              <a:rPr lang="en-US" dirty="0"/>
              <a:t>	</a:t>
            </a:r>
            <a:r>
              <a:rPr lang="en-US" dirty="0" smtClean="0"/>
              <a:t>	DM</a:t>
            </a:r>
            <a:r>
              <a:rPr lang="en-US" dirty="0"/>
              <a:t>		ASADOP</a:t>
            </a:r>
          </a:p>
          <a:p>
            <a:pPr>
              <a:buNone/>
            </a:pPr>
            <a:r>
              <a:rPr lang="en-US" dirty="0"/>
              <a:t>	</a:t>
            </a:r>
            <a:r>
              <a:rPr lang="en-US" dirty="0" smtClean="0"/>
              <a:t>	Anoxia</a:t>
            </a:r>
            <a:endParaRPr lang="en-US" dirty="0"/>
          </a:p>
          <a:p>
            <a:pPr>
              <a:buNone/>
            </a:pPr>
            <a:r>
              <a:rPr lang="en-US" dirty="0"/>
              <a:t>	</a:t>
            </a:r>
            <a:r>
              <a:rPr lang="en-US" dirty="0" smtClean="0"/>
              <a:t>	PEM</a:t>
            </a:r>
            <a:endParaRPr lang="en-US" dirty="0"/>
          </a:p>
          <a:p>
            <a:pPr>
              <a:buNone/>
            </a:pPr>
            <a:r>
              <a:rPr lang="en-US" dirty="0"/>
              <a:t>	</a:t>
            </a:r>
            <a:r>
              <a:rPr lang="en-US" dirty="0" smtClean="0"/>
              <a:t>	Starvation</a:t>
            </a:r>
            <a:endParaRPr lang="en-US" dirty="0"/>
          </a:p>
          <a:p>
            <a:pPr>
              <a:buNone/>
            </a:pPr>
            <a:r>
              <a:rPr lang="en-US" dirty="0"/>
              <a:t>	</a:t>
            </a:r>
            <a:r>
              <a:rPr lang="en-US" dirty="0" smtClean="0"/>
              <a:t>	</a:t>
            </a:r>
            <a:r>
              <a:rPr lang="en-US" dirty="0" err="1" smtClean="0"/>
              <a:t>Conrticosteroids</a:t>
            </a:r>
            <a:r>
              <a:rPr lang="en-US" dirty="0"/>
              <a: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marR="0">
              <a:spcBef>
                <a:spcPts val="0"/>
              </a:spcBef>
              <a:spcAft>
                <a:spcPts val="0"/>
              </a:spcAft>
              <a:buNone/>
              <a:tabLst>
                <a:tab pos="1167130" algn="l"/>
              </a:tabLst>
            </a:pPr>
            <a:r>
              <a:rPr lang="en-US" b="1" dirty="0" smtClean="0">
                <a:solidFill>
                  <a:srgbClr val="000000"/>
                </a:solidFill>
                <a:ea typeface="Calibri"/>
                <a:cs typeface="Calibri"/>
              </a:rPr>
              <a:t>6.Forces causing outward movement of fluid at the arterial end of capillaries</a:t>
            </a:r>
            <a:r>
              <a:rPr lang="en-US" dirty="0" smtClean="0">
                <a:solidFill>
                  <a:srgbClr val="000000"/>
                </a:solidFill>
                <a:ea typeface="Calibri"/>
                <a:cs typeface="Calibri"/>
              </a:rPr>
              <a:t> -</a:t>
            </a:r>
            <a:endParaRPr lang="en-US" dirty="0" smtClean="0">
              <a:solidFill>
                <a:srgbClr val="000000"/>
              </a:solidFill>
              <a:ea typeface="Calibri"/>
            </a:endParaRPr>
          </a:p>
          <a:p>
            <a:pPr marL="0" marR="0" algn="just">
              <a:spcBef>
                <a:spcPts val="0"/>
              </a:spcBef>
              <a:spcAft>
                <a:spcPts val="0"/>
              </a:spcAft>
              <a:buNone/>
              <a:tabLst>
                <a:tab pos="1157605" algn="l"/>
              </a:tabLst>
            </a:pPr>
            <a:r>
              <a:rPr lang="en-US" dirty="0" smtClean="0">
                <a:solidFill>
                  <a:srgbClr val="000000"/>
                </a:solidFill>
                <a:ea typeface="Calibri"/>
                <a:cs typeface="Calibri"/>
              </a:rPr>
              <a:t>a) Capillary hydrostatic pressure</a:t>
            </a:r>
            <a:endParaRPr lang="en-US" dirty="0" smtClean="0">
              <a:solidFill>
                <a:srgbClr val="000000"/>
              </a:solidFill>
              <a:ea typeface="Calibri"/>
            </a:endParaRPr>
          </a:p>
          <a:p>
            <a:pPr marL="0" marR="0" algn="just">
              <a:spcBef>
                <a:spcPts val="0"/>
              </a:spcBef>
              <a:spcAft>
                <a:spcPts val="0"/>
              </a:spcAft>
              <a:buNone/>
              <a:tabLst>
                <a:tab pos="1174115" algn="l"/>
              </a:tabLst>
            </a:pPr>
            <a:r>
              <a:rPr lang="en-US" dirty="0" smtClean="0">
                <a:solidFill>
                  <a:srgbClr val="000000"/>
                </a:solidFill>
                <a:ea typeface="Calibri"/>
                <a:cs typeface="Calibri"/>
              </a:rPr>
              <a:t>b) Negative </a:t>
            </a:r>
            <a:r>
              <a:rPr lang="en-US" dirty="0" err="1" smtClean="0">
                <a:solidFill>
                  <a:srgbClr val="000000"/>
                </a:solidFill>
                <a:ea typeface="Calibri"/>
                <a:cs typeface="Calibri"/>
              </a:rPr>
              <a:t>interestitial</a:t>
            </a:r>
            <a:r>
              <a:rPr lang="en-US" dirty="0" smtClean="0">
                <a:solidFill>
                  <a:srgbClr val="000000"/>
                </a:solidFill>
                <a:ea typeface="Calibri"/>
                <a:cs typeface="Calibri"/>
              </a:rPr>
              <a:t> fluid pressure</a:t>
            </a:r>
            <a:endParaRPr lang="en-US" dirty="0" smtClean="0">
              <a:solidFill>
                <a:srgbClr val="000000"/>
              </a:solidFill>
              <a:ea typeface="Calibri"/>
            </a:endParaRPr>
          </a:p>
          <a:p>
            <a:pPr marL="0" marR="0" algn="just">
              <a:spcBef>
                <a:spcPts val="0"/>
              </a:spcBef>
              <a:spcAft>
                <a:spcPts val="0"/>
              </a:spcAft>
              <a:buNone/>
              <a:tabLst>
                <a:tab pos="1174115" algn="l"/>
              </a:tabLst>
            </a:pPr>
            <a:r>
              <a:rPr lang="en-US" dirty="0" smtClean="0">
                <a:solidFill>
                  <a:srgbClr val="000000"/>
                </a:solidFill>
                <a:ea typeface="Calibri"/>
                <a:cs typeface="Calibri"/>
              </a:rPr>
              <a:t>c) Mean systemic filling pressure</a:t>
            </a:r>
            <a:endParaRPr lang="en-US" dirty="0" smtClean="0">
              <a:solidFill>
                <a:srgbClr val="000000"/>
              </a:solidFill>
              <a:ea typeface="Calibri"/>
            </a:endParaRPr>
          </a:p>
          <a:p>
            <a:pPr marL="0" marR="0" algn="just">
              <a:spcBef>
                <a:spcPts val="0"/>
              </a:spcBef>
              <a:spcAft>
                <a:spcPts val="0"/>
              </a:spcAft>
              <a:buNone/>
              <a:tabLst>
                <a:tab pos="1174115" algn="l"/>
              </a:tabLst>
            </a:pPr>
            <a:r>
              <a:rPr lang="en-US" dirty="0" smtClean="0">
                <a:solidFill>
                  <a:srgbClr val="000000"/>
                </a:solidFill>
                <a:ea typeface="Calibri"/>
                <a:cs typeface="Calibri"/>
              </a:rPr>
              <a:t>d) Plasma colloid osmotic pressure</a:t>
            </a:r>
            <a:endParaRPr lang="en-US" dirty="0" smtClean="0">
              <a:solidFill>
                <a:srgbClr val="000000"/>
              </a:solidFill>
              <a:ea typeface="Calibri"/>
            </a:endParaRPr>
          </a:p>
          <a:p>
            <a:pPr marL="0" marR="0" algn="just">
              <a:spcBef>
                <a:spcPts val="0"/>
              </a:spcBef>
              <a:spcAft>
                <a:spcPts val="0"/>
              </a:spcAft>
              <a:buNone/>
              <a:tabLst>
                <a:tab pos="1174115" algn="l"/>
              </a:tabLst>
            </a:pPr>
            <a:r>
              <a:rPr lang="en-US" dirty="0" smtClean="0">
                <a:solidFill>
                  <a:srgbClr val="000000"/>
                </a:solidFill>
                <a:ea typeface="Calibri"/>
                <a:cs typeface="Calibri"/>
              </a:rPr>
              <a:t>e) </a:t>
            </a:r>
            <a:r>
              <a:rPr lang="en-US" dirty="0" err="1" smtClean="0">
                <a:solidFill>
                  <a:srgbClr val="000000"/>
                </a:solidFill>
                <a:ea typeface="Calibri"/>
                <a:cs typeface="Calibri"/>
              </a:rPr>
              <a:t>Interestitial</a:t>
            </a:r>
            <a:r>
              <a:rPr lang="en-US" dirty="0" smtClean="0">
                <a:solidFill>
                  <a:srgbClr val="000000"/>
                </a:solidFill>
                <a:ea typeface="Calibri"/>
                <a:cs typeface="Calibri"/>
              </a:rPr>
              <a:t> fluid colloid osmotic pressure </a:t>
            </a:r>
            <a:endParaRPr lang="en-US" dirty="0" smtClean="0">
              <a:solidFill>
                <a:srgbClr val="000000"/>
              </a:solidFill>
              <a:ea typeface="Calibri"/>
            </a:endParaRPr>
          </a:p>
          <a:p>
            <a:pPr marL="0" marR="0" algn="just">
              <a:spcBef>
                <a:spcPts val="0"/>
              </a:spcBef>
              <a:spcAft>
                <a:spcPts val="0"/>
              </a:spcAft>
              <a:buNone/>
              <a:tabLst>
                <a:tab pos="1174115" algn="l"/>
              </a:tabLst>
            </a:pPr>
            <a:r>
              <a:rPr lang="en-US" b="1" dirty="0" smtClean="0">
                <a:solidFill>
                  <a:srgbClr val="000000"/>
                </a:solidFill>
                <a:ea typeface="Calibri"/>
                <a:cs typeface="Calibri"/>
              </a:rPr>
              <a:t>TTFFT</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lnSpc>
                <a:spcPct val="107000"/>
              </a:lnSpc>
              <a:spcBef>
                <a:spcPts val="0"/>
              </a:spcBef>
              <a:spcAft>
                <a:spcPts val="0"/>
              </a:spcAft>
              <a:buNone/>
            </a:pPr>
            <a:r>
              <a:rPr lang="en-US" b="1" dirty="0" smtClean="0">
                <a:ea typeface="Calibri"/>
                <a:cs typeface="Vrinda"/>
              </a:rPr>
              <a:t>17.Hypertrophy is associated with an </a:t>
            </a:r>
            <a:endParaRPr lang="en-US" dirty="0" smtClean="0">
              <a:ea typeface="Calibri"/>
              <a:cs typeface="Vrinda"/>
            </a:endParaRPr>
          </a:p>
          <a:p>
            <a:pPr marL="0" marR="0">
              <a:lnSpc>
                <a:spcPct val="107000"/>
              </a:lnSpc>
              <a:spcBef>
                <a:spcPts val="0"/>
              </a:spcBef>
              <a:spcAft>
                <a:spcPts val="0"/>
              </a:spcAft>
              <a:buNone/>
            </a:pPr>
            <a:r>
              <a:rPr lang="en-US" dirty="0" smtClean="0">
                <a:ea typeface="Calibri"/>
                <a:cs typeface="Vrinda"/>
              </a:rPr>
              <a:t>a) Increase in the number of mitoses</a:t>
            </a:r>
          </a:p>
          <a:p>
            <a:pPr marL="0" marR="0">
              <a:lnSpc>
                <a:spcPct val="107000"/>
              </a:lnSpc>
              <a:spcBef>
                <a:spcPts val="0"/>
              </a:spcBef>
              <a:spcAft>
                <a:spcPts val="0"/>
              </a:spcAft>
              <a:buNone/>
            </a:pPr>
            <a:r>
              <a:rPr lang="en-US" dirty="0" smtClean="0">
                <a:ea typeface="Calibri"/>
                <a:cs typeface="Vrinda"/>
              </a:rPr>
              <a:t>b) Increase in the bulk of a tissue or organ</a:t>
            </a:r>
          </a:p>
          <a:p>
            <a:pPr marL="0" marR="0">
              <a:lnSpc>
                <a:spcPct val="107000"/>
              </a:lnSpc>
              <a:spcBef>
                <a:spcPts val="0"/>
              </a:spcBef>
              <a:spcAft>
                <a:spcPts val="0"/>
              </a:spcAft>
              <a:buNone/>
            </a:pPr>
            <a:r>
              <a:rPr lang="en-US" dirty="0" smtClean="0">
                <a:ea typeface="Calibri"/>
                <a:cs typeface="Vrinda"/>
              </a:rPr>
              <a:t>c) Increase in the number of cells in an organ or tissue</a:t>
            </a:r>
          </a:p>
          <a:p>
            <a:pPr marL="0" marR="0">
              <a:lnSpc>
                <a:spcPct val="107000"/>
              </a:lnSpc>
              <a:spcBef>
                <a:spcPts val="0"/>
              </a:spcBef>
              <a:spcAft>
                <a:spcPts val="0"/>
              </a:spcAft>
              <a:buNone/>
            </a:pPr>
            <a:r>
              <a:rPr lang="en-US" dirty="0" smtClean="0">
                <a:ea typeface="Calibri"/>
                <a:cs typeface="Vrinda"/>
              </a:rPr>
              <a:t>d) Absolute decrease in interstitial tissue</a:t>
            </a:r>
          </a:p>
          <a:p>
            <a:pPr marL="0" marR="0">
              <a:lnSpc>
                <a:spcPct val="107000"/>
              </a:lnSpc>
              <a:spcBef>
                <a:spcPts val="0"/>
              </a:spcBef>
              <a:spcAft>
                <a:spcPts val="0"/>
              </a:spcAft>
              <a:buNone/>
            </a:pPr>
            <a:r>
              <a:rPr lang="en-US" dirty="0" smtClean="0">
                <a:ea typeface="Calibri"/>
                <a:cs typeface="Vrinda"/>
              </a:rPr>
              <a:t>e) Increase in functional capacity of organs.</a:t>
            </a:r>
          </a:p>
          <a:p>
            <a:pPr>
              <a:buNone/>
            </a:pPr>
            <a:r>
              <a:rPr lang="en-US" dirty="0" smtClean="0">
                <a:ea typeface="Calibri"/>
                <a:cs typeface="Vrinda"/>
              </a:rPr>
              <a:t>FTFFT(M-9) (</a:t>
            </a:r>
            <a:r>
              <a:rPr lang="en-US" dirty="0" err="1" smtClean="0">
                <a:ea typeface="Calibri"/>
                <a:cs typeface="Vrinda"/>
              </a:rPr>
              <a:t>Smiddy</a:t>
            </a:r>
            <a:r>
              <a:rPr lang="en-US" dirty="0" smtClean="0">
                <a:ea typeface="Calibri"/>
                <a:cs typeface="Vrinda"/>
              </a:rPr>
              <a:t> 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0">
              <a:buNone/>
            </a:pPr>
            <a:r>
              <a:rPr lang="en-US" dirty="0" smtClean="0"/>
              <a:t>17. Hypertrophy </a:t>
            </a:r>
            <a:r>
              <a:rPr lang="en-US" dirty="0"/>
              <a:t>is associated ē</a:t>
            </a:r>
          </a:p>
          <a:p>
            <a:pPr>
              <a:buNone/>
            </a:pPr>
            <a:r>
              <a:rPr lang="en-US" dirty="0" smtClean="0"/>
              <a:t>			Relative </a:t>
            </a:r>
            <a:r>
              <a:rPr lang="en-US" dirty="0"/>
              <a:t>decrease in interstitial tissue. </a:t>
            </a:r>
          </a:p>
          <a:p>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lnSpc>
                <a:spcPct val="107000"/>
              </a:lnSpc>
              <a:spcBef>
                <a:spcPts val="0"/>
              </a:spcBef>
              <a:spcAft>
                <a:spcPts val="0"/>
              </a:spcAft>
              <a:buNone/>
            </a:pPr>
            <a:r>
              <a:rPr lang="en-US" b="1" dirty="0" smtClean="0">
                <a:ea typeface="Calibri"/>
                <a:cs typeface="Vrinda"/>
              </a:rPr>
              <a:t>18.Characteristics of reversible cell injury</a:t>
            </a:r>
            <a:endParaRPr lang="en-US" dirty="0" smtClean="0">
              <a:ea typeface="Calibri"/>
              <a:cs typeface="Vrinda"/>
            </a:endParaRPr>
          </a:p>
          <a:p>
            <a:pPr marL="0" marR="0">
              <a:lnSpc>
                <a:spcPct val="107000"/>
              </a:lnSpc>
              <a:spcBef>
                <a:spcPts val="0"/>
              </a:spcBef>
              <a:spcAft>
                <a:spcPts val="0"/>
              </a:spcAft>
              <a:buNone/>
            </a:pPr>
            <a:r>
              <a:rPr lang="en-US" dirty="0" smtClean="0">
                <a:ea typeface="Calibri"/>
                <a:cs typeface="Vrinda"/>
              </a:rPr>
              <a:t> a) </a:t>
            </a:r>
            <a:r>
              <a:rPr lang="en-US" dirty="0" err="1" smtClean="0">
                <a:ea typeface="Calibri"/>
                <a:cs typeface="Vrinda"/>
              </a:rPr>
              <a:t>Hydropic</a:t>
            </a:r>
            <a:r>
              <a:rPr lang="en-US" dirty="0" smtClean="0">
                <a:ea typeface="Calibri"/>
                <a:cs typeface="Vrinda"/>
              </a:rPr>
              <a:t> change</a:t>
            </a:r>
          </a:p>
          <a:p>
            <a:pPr marL="0" marR="0">
              <a:lnSpc>
                <a:spcPct val="107000"/>
              </a:lnSpc>
              <a:spcBef>
                <a:spcPts val="0"/>
              </a:spcBef>
              <a:spcAft>
                <a:spcPts val="0"/>
              </a:spcAft>
              <a:buNone/>
            </a:pPr>
            <a:r>
              <a:rPr lang="en-US" dirty="0" smtClean="0">
                <a:ea typeface="Calibri"/>
                <a:cs typeface="Vrinda"/>
              </a:rPr>
              <a:t> b)  Increased </a:t>
            </a:r>
            <a:r>
              <a:rPr lang="en-US" dirty="0" err="1" smtClean="0">
                <a:ea typeface="Calibri"/>
                <a:cs typeface="Vrinda"/>
              </a:rPr>
              <a:t>basophilia</a:t>
            </a:r>
            <a:r>
              <a:rPr lang="en-US" dirty="0" smtClean="0">
                <a:ea typeface="Calibri"/>
                <a:cs typeface="Vrinda"/>
              </a:rPr>
              <a:t> of cytoplasm</a:t>
            </a:r>
          </a:p>
          <a:p>
            <a:pPr marL="0" marR="0">
              <a:lnSpc>
                <a:spcPct val="107000"/>
              </a:lnSpc>
              <a:spcBef>
                <a:spcPts val="0"/>
              </a:spcBef>
              <a:spcAft>
                <a:spcPts val="0"/>
              </a:spcAft>
              <a:buNone/>
            </a:pPr>
            <a:r>
              <a:rPr lang="en-US" dirty="0" smtClean="0">
                <a:ea typeface="Calibri"/>
                <a:cs typeface="Vrinda"/>
              </a:rPr>
              <a:t> c) Breakdown of plasma membrane </a:t>
            </a:r>
          </a:p>
          <a:p>
            <a:pPr marL="0" marR="0">
              <a:lnSpc>
                <a:spcPct val="107000"/>
              </a:lnSpc>
              <a:spcBef>
                <a:spcPts val="0"/>
              </a:spcBef>
              <a:spcAft>
                <a:spcPts val="0"/>
              </a:spcAft>
              <a:buNone/>
            </a:pPr>
            <a:r>
              <a:rPr lang="en-US" dirty="0" smtClean="0">
                <a:ea typeface="Calibri"/>
                <a:cs typeface="Vrinda"/>
              </a:rPr>
              <a:t>d) Fatty change</a:t>
            </a:r>
          </a:p>
          <a:p>
            <a:pPr marL="0" marR="0">
              <a:lnSpc>
                <a:spcPct val="107000"/>
              </a:lnSpc>
              <a:spcBef>
                <a:spcPts val="0"/>
              </a:spcBef>
              <a:spcAft>
                <a:spcPts val="0"/>
              </a:spcAft>
              <a:buNone/>
            </a:pPr>
            <a:r>
              <a:rPr lang="en-US" dirty="0" smtClean="0">
                <a:ea typeface="Calibri"/>
                <a:cs typeface="Vrinda"/>
              </a:rPr>
              <a:t>e) </a:t>
            </a:r>
            <a:r>
              <a:rPr lang="en-US" dirty="0" err="1" smtClean="0">
                <a:ea typeface="Calibri"/>
                <a:cs typeface="Vrinda"/>
              </a:rPr>
              <a:t>Intracytoplasmic</a:t>
            </a:r>
            <a:r>
              <a:rPr lang="en-US" dirty="0" smtClean="0">
                <a:ea typeface="Calibri"/>
                <a:cs typeface="Vrinda"/>
              </a:rPr>
              <a:t> myelin figures</a:t>
            </a:r>
          </a:p>
          <a:p>
            <a:pPr marL="0" marR="0">
              <a:lnSpc>
                <a:spcPct val="107000"/>
              </a:lnSpc>
              <a:spcBef>
                <a:spcPts val="0"/>
              </a:spcBef>
              <a:spcAft>
                <a:spcPts val="0"/>
              </a:spcAft>
              <a:buNone/>
            </a:pPr>
            <a:r>
              <a:rPr lang="en-US" dirty="0" smtClean="0">
                <a:ea typeface="Calibri"/>
                <a:cs typeface="Vrinda"/>
              </a:rPr>
              <a:t>TFFTT(M-9) (</a:t>
            </a:r>
            <a:r>
              <a:rPr lang="en-US" dirty="0" err="1" smtClean="0">
                <a:ea typeface="Calibri"/>
                <a:cs typeface="Vrinda"/>
              </a:rPr>
              <a:t>Robbin’s</a:t>
            </a:r>
            <a:r>
              <a:rPr lang="en-US" dirty="0" smtClean="0">
                <a:ea typeface="Calibri"/>
                <a:cs typeface="Vrinda"/>
              </a:rPr>
              <a:t> 9</a:t>
            </a:r>
            <a:r>
              <a:rPr lang="en-US" baseline="30000" dirty="0" smtClean="0">
                <a:ea typeface="Calibri"/>
                <a:cs typeface="Vrinda"/>
              </a:rPr>
              <a:t>th</a:t>
            </a:r>
            <a:r>
              <a:rPr lang="en-US" dirty="0" smtClean="0">
                <a:ea typeface="Calibri"/>
                <a:cs typeface="Vrinda"/>
              </a:rPr>
              <a:t>, Page 41)</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lvl="0">
              <a:buNone/>
            </a:pPr>
            <a:r>
              <a:rPr lang="en-US" dirty="0" smtClean="0"/>
              <a:t>18. </a:t>
            </a:r>
            <a:r>
              <a:rPr lang="en-US" dirty="0" err="1" smtClean="0"/>
              <a:t>Reversilde</a:t>
            </a:r>
            <a:r>
              <a:rPr lang="en-US" dirty="0" smtClean="0"/>
              <a:t> </a:t>
            </a:r>
            <a:r>
              <a:rPr lang="en-US" dirty="0"/>
              <a:t>cell injury</a:t>
            </a:r>
          </a:p>
          <a:p>
            <a:pPr>
              <a:buNone/>
            </a:pPr>
            <a:r>
              <a:rPr lang="en-US" dirty="0"/>
              <a:t>Kh-2			Irreversible</a:t>
            </a:r>
          </a:p>
          <a:p>
            <a:pPr>
              <a:buNone/>
            </a:pPr>
            <a:r>
              <a:rPr lang="en-US" dirty="0" smtClean="0">
                <a:sym typeface="Symbol"/>
              </a:rPr>
              <a:t>			</a:t>
            </a:r>
            <a:r>
              <a:rPr lang="en-US" dirty="0" smtClean="0"/>
              <a:t> </a:t>
            </a:r>
            <a:r>
              <a:rPr lang="en-US" u="sng" dirty="0"/>
              <a:t>Membrane</a:t>
            </a:r>
            <a:r>
              <a:rPr lang="en-US" dirty="0"/>
              <a:t> </a:t>
            </a:r>
            <a:r>
              <a:rPr lang="en-US" dirty="0" smtClean="0"/>
              <a:t>Injury</a:t>
            </a:r>
          </a:p>
          <a:p>
            <a:pPr>
              <a:buNone/>
            </a:pPr>
            <a:r>
              <a:rPr lang="en-US" dirty="0" err="1"/>
              <a:t>Lysosomalentymes</a:t>
            </a:r>
            <a:r>
              <a:rPr lang="en-US" dirty="0"/>
              <a:t>	</a:t>
            </a:r>
            <a:r>
              <a:rPr lang="en-US" dirty="0" smtClean="0"/>
              <a:t>Loss </a:t>
            </a:r>
            <a:r>
              <a:rPr lang="en-US" dirty="0"/>
              <a:t>of phospholipids	</a:t>
            </a:r>
            <a:endParaRPr lang="en-US" dirty="0" smtClean="0"/>
          </a:p>
          <a:p>
            <a:pPr>
              <a:buNone/>
            </a:pPr>
            <a:r>
              <a:rPr lang="en-US" dirty="0" smtClean="0">
                <a:sym typeface="Symbol"/>
              </a:rPr>
              <a:t>		</a:t>
            </a:r>
            <a:r>
              <a:rPr lang="en-US" dirty="0"/>
              <a:t>				ROS</a:t>
            </a:r>
          </a:p>
          <a:p>
            <a:pPr>
              <a:buFont typeface="Symbol" pitchFamily="18" charset="2"/>
              <a:buChar char="¯"/>
            </a:pPr>
            <a:r>
              <a:rPr lang="en-US" dirty="0" err="1" smtClean="0"/>
              <a:t>Basophilia</a:t>
            </a:r>
            <a:r>
              <a:rPr lang="en-US" dirty="0" smtClean="0"/>
              <a:t> </a:t>
            </a:r>
            <a:r>
              <a:rPr lang="en-US" dirty="0"/>
              <a:t>(</a:t>
            </a:r>
            <a:r>
              <a:rPr lang="en-US" dirty="0">
                <a:sym typeface="Symbol"/>
              </a:rPr>
              <a:t></a:t>
            </a:r>
            <a:r>
              <a:rPr lang="en-US" dirty="0"/>
              <a:t>RNP)	</a:t>
            </a:r>
            <a:r>
              <a:rPr lang="en-US" dirty="0" err="1" smtClean="0"/>
              <a:t>Cytoskeletal</a:t>
            </a:r>
            <a:r>
              <a:rPr lang="en-US" dirty="0" smtClean="0"/>
              <a:t> abnormally</a:t>
            </a:r>
          </a:p>
          <a:p>
            <a:pPr>
              <a:buNone/>
            </a:pPr>
            <a:r>
              <a:rPr lang="en-US" dirty="0" smtClean="0"/>
              <a:t>	Nuclear </a:t>
            </a:r>
            <a:r>
              <a:rPr lang="en-US" dirty="0"/>
              <a:t>changes	</a:t>
            </a:r>
            <a:r>
              <a:rPr lang="en-US" dirty="0" smtClean="0"/>
              <a:t>Lipid breakdown</a:t>
            </a:r>
          </a:p>
          <a:p>
            <a:pPr>
              <a:buNone/>
            </a:pPr>
            <a:r>
              <a:rPr lang="en-US" dirty="0" smtClean="0"/>
              <a:t>	Protein </a:t>
            </a:r>
            <a:r>
              <a:rPr lang="en-US" dirty="0"/>
              <a:t>digestion			</a:t>
            </a:r>
            <a:r>
              <a:rPr lang="en-US" dirty="0" smtClean="0">
                <a:sym typeface="Symbol"/>
              </a:rPr>
              <a:t></a:t>
            </a:r>
          </a:p>
          <a:p>
            <a:pPr>
              <a:buNone/>
            </a:pPr>
            <a:r>
              <a:rPr lang="en-US" dirty="0" smtClean="0"/>
              <a:t>						   Ca</a:t>
            </a:r>
            <a:r>
              <a:rPr lang="en-US" baseline="30000" dirty="0"/>
              <a:t>++</a:t>
            </a:r>
            <a:r>
              <a:rPr lang="en-US" dirty="0"/>
              <a:t> influx </a:t>
            </a:r>
          </a:p>
          <a:p>
            <a:pPr>
              <a:buNone/>
            </a:pPr>
            <a:endParaRPr lang="en-US" dirty="0"/>
          </a:p>
          <a:p>
            <a:pPr>
              <a:buFont typeface="Symbol" pitchFamily="18" charset="2"/>
              <a:buChar char="¯"/>
            </a:pP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lnSpc>
                <a:spcPct val="107000"/>
              </a:lnSpc>
              <a:spcBef>
                <a:spcPts val="0"/>
              </a:spcBef>
              <a:spcAft>
                <a:spcPts val="0"/>
              </a:spcAft>
              <a:buNone/>
            </a:pPr>
            <a:r>
              <a:rPr lang="en-US" b="1" dirty="0" smtClean="0">
                <a:ea typeface="Calibri"/>
                <a:cs typeface="Vrinda"/>
              </a:rPr>
              <a:t>19.Hydrogen peroxide can be neutralized by </a:t>
            </a:r>
            <a:endParaRPr lang="en-US" dirty="0" smtClean="0">
              <a:ea typeface="Calibri"/>
              <a:cs typeface="Vrinda"/>
            </a:endParaRPr>
          </a:p>
          <a:p>
            <a:pPr marL="0" marR="0">
              <a:lnSpc>
                <a:spcPct val="107000"/>
              </a:lnSpc>
              <a:spcBef>
                <a:spcPts val="0"/>
              </a:spcBef>
              <a:spcAft>
                <a:spcPts val="0"/>
              </a:spcAft>
              <a:buNone/>
            </a:pPr>
            <a:r>
              <a:rPr lang="en-US" dirty="0" smtClean="0">
                <a:ea typeface="Calibri"/>
                <a:cs typeface="Vrinda"/>
              </a:rPr>
              <a:t> a) Superoxide dismutase</a:t>
            </a:r>
          </a:p>
          <a:p>
            <a:pPr marL="0" marR="0">
              <a:lnSpc>
                <a:spcPct val="107000"/>
              </a:lnSpc>
              <a:spcBef>
                <a:spcPts val="0"/>
              </a:spcBef>
              <a:spcAft>
                <a:spcPts val="0"/>
              </a:spcAft>
              <a:buNone/>
            </a:pPr>
            <a:r>
              <a:rPr lang="en-US" dirty="0" smtClean="0">
                <a:ea typeface="Calibri"/>
                <a:cs typeface="Vrinda"/>
              </a:rPr>
              <a:t> b) </a:t>
            </a:r>
            <a:r>
              <a:rPr lang="en-US" dirty="0" err="1" smtClean="0">
                <a:ea typeface="Calibri"/>
                <a:cs typeface="Vrinda"/>
              </a:rPr>
              <a:t>Catalase</a:t>
            </a:r>
            <a:endParaRPr lang="en-US" dirty="0" smtClean="0">
              <a:ea typeface="Calibri"/>
              <a:cs typeface="Vrinda"/>
            </a:endParaRPr>
          </a:p>
          <a:p>
            <a:pPr marL="0" marR="0">
              <a:lnSpc>
                <a:spcPct val="107000"/>
              </a:lnSpc>
              <a:spcBef>
                <a:spcPts val="0"/>
              </a:spcBef>
              <a:spcAft>
                <a:spcPts val="0"/>
              </a:spcAft>
              <a:buNone/>
            </a:pPr>
            <a:r>
              <a:rPr lang="en-US" dirty="0" smtClean="0">
                <a:ea typeface="Calibri"/>
                <a:cs typeface="Vrinda"/>
              </a:rPr>
              <a:t> c) </a:t>
            </a:r>
            <a:r>
              <a:rPr lang="en-US" dirty="0" err="1" smtClean="0">
                <a:ea typeface="Calibri"/>
                <a:cs typeface="Vrinda"/>
              </a:rPr>
              <a:t>Myeloperoxidase</a:t>
            </a:r>
            <a:endParaRPr lang="en-US" dirty="0" smtClean="0">
              <a:ea typeface="Calibri"/>
              <a:cs typeface="Vrinda"/>
            </a:endParaRPr>
          </a:p>
          <a:p>
            <a:pPr marL="0" marR="0">
              <a:lnSpc>
                <a:spcPct val="107000"/>
              </a:lnSpc>
              <a:spcBef>
                <a:spcPts val="0"/>
              </a:spcBef>
              <a:spcAft>
                <a:spcPts val="0"/>
              </a:spcAft>
              <a:buNone/>
            </a:pPr>
            <a:r>
              <a:rPr lang="en-US" dirty="0" smtClean="0">
                <a:ea typeface="Calibri"/>
                <a:cs typeface="Vrinda"/>
              </a:rPr>
              <a:t> d) Glucose 6-phosphate </a:t>
            </a:r>
            <a:r>
              <a:rPr lang="en-US" dirty="0" err="1" smtClean="0">
                <a:ea typeface="Calibri"/>
                <a:cs typeface="Vrinda"/>
              </a:rPr>
              <a:t>dehydrogenase</a:t>
            </a:r>
            <a:endParaRPr lang="en-US" dirty="0" smtClean="0">
              <a:ea typeface="Calibri"/>
              <a:cs typeface="Vrinda"/>
            </a:endParaRPr>
          </a:p>
          <a:p>
            <a:pPr marL="0" marR="0">
              <a:lnSpc>
                <a:spcPct val="107000"/>
              </a:lnSpc>
              <a:spcBef>
                <a:spcPts val="0"/>
              </a:spcBef>
              <a:spcAft>
                <a:spcPts val="0"/>
              </a:spcAft>
              <a:buNone/>
            </a:pPr>
            <a:r>
              <a:rPr lang="en-US" dirty="0" smtClean="0">
                <a:ea typeface="Calibri"/>
                <a:cs typeface="Vrinda"/>
              </a:rPr>
              <a:t> e) Glutathione </a:t>
            </a:r>
            <a:r>
              <a:rPr lang="en-US" dirty="0" err="1" smtClean="0">
                <a:ea typeface="Calibri"/>
                <a:cs typeface="Vrinda"/>
              </a:rPr>
              <a:t>peroxidase</a:t>
            </a:r>
            <a:r>
              <a:rPr lang="en-US" dirty="0" smtClean="0">
                <a:ea typeface="Calibri"/>
                <a:cs typeface="Vrinda"/>
              </a:rPr>
              <a:t>.</a:t>
            </a:r>
          </a:p>
          <a:p>
            <a:pPr marL="0" marR="0">
              <a:lnSpc>
                <a:spcPct val="107000"/>
              </a:lnSpc>
              <a:spcBef>
                <a:spcPts val="0"/>
              </a:spcBef>
              <a:spcAft>
                <a:spcPts val="0"/>
              </a:spcAft>
              <a:buNone/>
            </a:pPr>
            <a:r>
              <a:rPr lang="en-US" dirty="0" smtClean="0">
                <a:ea typeface="Calibri"/>
                <a:cs typeface="Vrinda"/>
              </a:rPr>
              <a:t>FTFFT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lvl="0">
              <a:buNone/>
            </a:pPr>
            <a:r>
              <a:rPr lang="en-US" sz="4800" dirty="0" smtClean="0"/>
              <a:t>19. Hydrogen </a:t>
            </a:r>
            <a:r>
              <a:rPr lang="en-US" sz="4800" dirty="0"/>
              <a:t>peroxide can be neutralized by (Q-14)</a:t>
            </a:r>
          </a:p>
          <a:p>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b="1" dirty="0" smtClean="0"/>
              <a:t>20. Regarding dystrophic calcification </a:t>
            </a:r>
            <a:endParaRPr lang="en-US" dirty="0" smtClean="0"/>
          </a:p>
          <a:p>
            <a:pPr>
              <a:buNone/>
            </a:pPr>
            <a:r>
              <a:rPr lang="en-US" dirty="0" smtClean="0"/>
              <a:t>a) Occurs in normal tissues</a:t>
            </a:r>
          </a:p>
          <a:p>
            <a:pPr>
              <a:buNone/>
            </a:pPr>
            <a:r>
              <a:rPr lang="en-US" dirty="0" smtClean="0"/>
              <a:t>b) Is encountered in areas of necrosis</a:t>
            </a:r>
          </a:p>
          <a:p>
            <a:pPr>
              <a:buNone/>
            </a:pPr>
            <a:r>
              <a:rPr lang="en-US" dirty="0" smtClean="0"/>
              <a:t>c) Occurs whenever there is </a:t>
            </a:r>
            <a:r>
              <a:rPr lang="en-US" dirty="0" err="1" smtClean="0"/>
              <a:t>hypercalcaemia</a:t>
            </a:r>
            <a:endParaRPr lang="en-US" dirty="0" smtClean="0"/>
          </a:p>
          <a:p>
            <a:pPr>
              <a:buNone/>
            </a:pPr>
            <a:r>
              <a:rPr lang="en-US" dirty="0" smtClean="0"/>
              <a:t>d) Is a telltale sign of previous cell injury</a:t>
            </a:r>
          </a:p>
          <a:p>
            <a:pPr>
              <a:buNone/>
            </a:pPr>
            <a:r>
              <a:rPr lang="en-US" dirty="0" smtClean="0"/>
              <a:t>e) Appear microscopically as fine white granules </a:t>
            </a:r>
          </a:p>
          <a:p>
            <a:pPr>
              <a:buNone/>
            </a:pPr>
            <a:r>
              <a:rPr lang="en-US" dirty="0" smtClean="0"/>
              <a:t>FTFTF(</a:t>
            </a:r>
            <a:r>
              <a:rPr lang="en-US" dirty="0" err="1" smtClean="0"/>
              <a:t>Robbin’s</a:t>
            </a:r>
            <a:r>
              <a:rPr lang="en-US" dirty="0" smtClean="0"/>
              <a:t> 9</a:t>
            </a:r>
            <a:r>
              <a:rPr lang="en-US" baseline="30000" dirty="0" smtClean="0"/>
              <a:t>th</a:t>
            </a:r>
            <a:r>
              <a:rPr lang="en-US" dirty="0" smtClean="0"/>
              <a:t>, Page 65)</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a:bodyPr>
          <a:lstStyle/>
          <a:p>
            <a:pPr lvl="0"/>
            <a:r>
              <a:rPr lang="en-US" dirty="0" smtClean="0"/>
              <a:t>20. Dystrophic </a:t>
            </a:r>
            <a:r>
              <a:rPr lang="en-US" dirty="0"/>
              <a:t>calcification (Q-6</a:t>
            </a:r>
            <a:r>
              <a:rPr lang="en-US" dirty="0" smtClean="0"/>
              <a:t>)</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marR="0" algn="just">
              <a:lnSpc>
                <a:spcPct val="107000"/>
              </a:lnSpc>
              <a:spcBef>
                <a:spcPts val="0"/>
              </a:spcBef>
              <a:spcAft>
                <a:spcPts val="0"/>
              </a:spcAft>
              <a:buNone/>
            </a:pPr>
            <a:r>
              <a:rPr lang="en-US" b="1" dirty="0" smtClean="0">
                <a:ea typeface="Calibri"/>
                <a:cs typeface="Vrinda"/>
              </a:rPr>
              <a:t>21. Given a husband with </a:t>
            </a:r>
            <a:r>
              <a:rPr lang="en-US" b="1" dirty="0" err="1" smtClean="0">
                <a:ea typeface="Calibri"/>
                <a:cs typeface="Vrinda"/>
              </a:rPr>
              <a:t>hemophillia</a:t>
            </a:r>
            <a:r>
              <a:rPr lang="en-US" b="1" dirty="0" smtClean="0">
                <a:ea typeface="Calibri"/>
                <a:cs typeface="Vrinda"/>
              </a:rPr>
              <a:t> and his unaffected wife-</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None of their daughter will be affected</a:t>
            </a:r>
          </a:p>
          <a:p>
            <a:pPr marL="0" marR="0" algn="just">
              <a:lnSpc>
                <a:spcPct val="107000"/>
              </a:lnSpc>
              <a:spcBef>
                <a:spcPts val="0"/>
              </a:spcBef>
              <a:spcAft>
                <a:spcPts val="0"/>
              </a:spcAft>
              <a:buNone/>
            </a:pPr>
            <a:r>
              <a:rPr lang="en-US" dirty="0" smtClean="0">
                <a:ea typeface="Calibri"/>
                <a:cs typeface="Vrinda"/>
              </a:rPr>
              <a:t>b) All of their daughters will carry the </a:t>
            </a:r>
            <a:r>
              <a:rPr lang="en-US" dirty="0" err="1" smtClean="0">
                <a:ea typeface="Calibri"/>
                <a:cs typeface="Vrinda"/>
              </a:rPr>
              <a:t>hemophillic</a:t>
            </a:r>
            <a:r>
              <a:rPr lang="en-US" dirty="0" smtClean="0">
                <a:ea typeface="Calibri"/>
                <a:cs typeface="Vrinda"/>
              </a:rPr>
              <a:t> gene</a:t>
            </a:r>
          </a:p>
          <a:p>
            <a:pPr marL="0" marR="0" algn="just">
              <a:lnSpc>
                <a:spcPct val="107000"/>
              </a:lnSpc>
              <a:spcBef>
                <a:spcPts val="0"/>
              </a:spcBef>
              <a:spcAft>
                <a:spcPts val="0"/>
              </a:spcAft>
              <a:buNone/>
            </a:pPr>
            <a:r>
              <a:rPr lang="en-US" dirty="0" smtClean="0">
                <a:ea typeface="Calibri"/>
                <a:cs typeface="Vrinda"/>
              </a:rPr>
              <a:t>c) A Daughter with turner’s syndrome may also have </a:t>
            </a:r>
            <a:r>
              <a:rPr lang="en-US" dirty="0" err="1" smtClean="0">
                <a:ea typeface="Calibri"/>
                <a:cs typeface="Vrinda"/>
              </a:rPr>
              <a:t>haemophilla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d) All of his sisters will be carriers</a:t>
            </a:r>
          </a:p>
          <a:p>
            <a:pPr marL="0" marR="0" algn="just">
              <a:lnSpc>
                <a:spcPct val="107000"/>
              </a:lnSpc>
              <a:spcBef>
                <a:spcPts val="0"/>
              </a:spcBef>
              <a:spcAft>
                <a:spcPts val="0"/>
              </a:spcAft>
              <a:buNone/>
            </a:pPr>
            <a:r>
              <a:rPr lang="en-US" dirty="0" smtClean="0">
                <a:ea typeface="Calibri"/>
                <a:cs typeface="Vrinda"/>
              </a:rPr>
              <a:t>e) His maternal grandfather could have had hemophilia</a:t>
            </a:r>
          </a:p>
          <a:p>
            <a:pPr marL="0" marR="0" algn="just">
              <a:lnSpc>
                <a:spcPct val="107000"/>
              </a:lnSpc>
              <a:spcBef>
                <a:spcPts val="0"/>
              </a:spcBef>
              <a:spcAft>
                <a:spcPts val="0"/>
              </a:spcAft>
              <a:buNone/>
            </a:pPr>
            <a:r>
              <a:rPr lang="en-US" dirty="0" smtClean="0">
                <a:ea typeface="Calibri"/>
                <a:cs typeface="Vrinda"/>
              </a:rPr>
              <a:t>TTTF(All of his daughters) 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ormAutofit/>
          </a:bodyPr>
          <a:lstStyle/>
          <a:p>
            <a:pPr lvl="0"/>
            <a:r>
              <a:rPr lang="en-US" dirty="0" smtClean="0"/>
              <a:t>21. Liver </a:t>
            </a:r>
            <a:r>
              <a:rPr lang="en-US" dirty="0"/>
              <a:t>a husband ē </a:t>
            </a:r>
            <a:r>
              <a:rPr lang="en-US" dirty="0" err="1"/>
              <a:t>haemophilia</a:t>
            </a:r>
            <a:r>
              <a:rPr lang="en-US" dirty="0"/>
              <a:t> &amp; his unaffected wife</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marR="0">
              <a:spcBef>
                <a:spcPts val="0"/>
              </a:spcBef>
              <a:spcAft>
                <a:spcPts val="0"/>
              </a:spcAft>
              <a:buNone/>
            </a:pPr>
            <a:r>
              <a:rPr lang="en-US" b="1" u="sng" dirty="0" smtClean="0">
                <a:solidFill>
                  <a:srgbClr val="0D0D0D"/>
                </a:solidFill>
                <a:latin typeface="Times New Roman"/>
                <a:ea typeface="Calibri"/>
                <a:cs typeface="Times New Roman"/>
              </a:rPr>
              <a:t>6</a:t>
            </a:r>
            <a:r>
              <a:rPr lang="en-US" b="1" u="sng" dirty="0" smtClean="0">
                <a:solidFill>
                  <a:srgbClr val="0D0D0D"/>
                </a:solidFill>
                <a:latin typeface="Times New Roman"/>
                <a:ea typeface="Calibri"/>
                <a:cs typeface="Times New Roman"/>
              </a:rPr>
              <a:t>. State the factors that maintain fluid balance in our body</a:t>
            </a:r>
            <a:r>
              <a:rPr lang="en-US" u="sng" dirty="0" smtClean="0">
                <a:solidFill>
                  <a:srgbClr val="000000"/>
                </a:solidFill>
                <a:latin typeface="Times New Roman"/>
                <a:ea typeface="Calibri"/>
                <a:cs typeface="Times New Roman"/>
              </a:rPr>
              <a:t>:</a:t>
            </a:r>
            <a:endParaRPr lang="en-US" dirty="0" smtClean="0">
              <a:solidFill>
                <a:srgbClr val="000000"/>
              </a:solidFill>
              <a:ea typeface="Calibri"/>
            </a:endParaRPr>
          </a:p>
          <a:p>
            <a:pPr marL="0" marR="0" algn="just">
              <a:spcBef>
                <a:spcPts val="0"/>
              </a:spcBef>
              <a:spcAft>
                <a:spcPts val="0"/>
              </a:spcAft>
              <a:buNone/>
              <a:tabLst>
                <a:tab pos="821690" algn="l"/>
              </a:tabLst>
            </a:pPr>
            <a:r>
              <a:rPr lang="en-US" u="sng" dirty="0" smtClean="0">
                <a:solidFill>
                  <a:srgbClr val="000000"/>
                </a:solidFill>
                <a:latin typeface="Times New Roman"/>
                <a:ea typeface="Calibri"/>
                <a:cs typeface="Times New Roman"/>
              </a:rPr>
              <a:t>Inward force:</a:t>
            </a:r>
            <a:endParaRPr lang="en-US" dirty="0" smtClean="0">
              <a:solidFill>
                <a:srgbClr val="000000"/>
              </a:solidFill>
              <a:ea typeface="Calibri"/>
            </a:endParaRPr>
          </a:p>
          <a:p>
            <a:pPr marL="0" marR="0" algn="just">
              <a:spcBef>
                <a:spcPts val="0"/>
              </a:spcBef>
              <a:spcAft>
                <a:spcPts val="0"/>
              </a:spcAft>
              <a:buNone/>
              <a:tabLst>
                <a:tab pos="821690" algn="l"/>
              </a:tabLst>
            </a:pPr>
            <a:r>
              <a:rPr lang="en-US" u="sng" dirty="0" smtClean="0">
                <a:solidFill>
                  <a:srgbClr val="000000"/>
                </a:solidFill>
                <a:latin typeface="Times New Roman"/>
                <a:ea typeface="Calibri"/>
                <a:cs typeface="Times New Roman"/>
              </a:rPr>
              <a:t> Plasma </a:t>
            </a:r>
            <a:r>
              <a:rPr lang="en-US" u="sng" dirty="0" err="1" smtClean="0">
                <a:solidFill>
                  <a:srgbClr val="000000"/>
                </a:solidFill>
                <a:latin typeface="Times New Roman"/>
                <a:ea typeface="Calibri"/>
                <a:cs typeface="Times New Roman"/>
              </a:rPr>
              <a:t>oncotic</a:t>
            </a:r>
            <a:r>
              <a:rPr lang="en-US" u="sng" dirty="0" smtClean="0">
                <a:solidFill>
                  <a:srgbClr val="000000"/>
                </a:solidFill>
                <a:latin typeface="Times New Roman"/>
                <a:ea typeface="Calibri"/>
                <a:cs typeface="Times New Roman"/>
              </a:rPr>
              <a:t> pressure</a:t>
            </a:r>
            <a:endParaRPr lang="en-US" dirty="0" smtClean="0">
              <a:solidFill>
                <a:srgbClr val="000000"/>
              </a:solidFill>
              <a:ea typeface="Calibri"/>
            </a:endParaRPr>
          </a:p>
          <a:p>
            <a:pPr marL="0" marR="0" algn="just">
              <a:spcBef>
                <a:spcPts val="0"/>
              </a:spcBef>
              <a:spcAft>
                <a:spcPts val="0"/>
              </a:spcAft>
              <a:buNone/>
              <a:tabLst>
                <a:tab pos="821690" algn="l"/>
              </a:tabLst>
            </a:pPr>
            <a:r>
              <a:rPr lang="en-US" u="sng" dirty="0" smtClean="0">
                <a:solidFill>
                  <a:srgbClr val="000000"/>
                </a:solidFill>
                <a:latin typeface="Times New Roman"/>
                <a:ea typeface="Calibri"/>
                <a:cs typeface="Times New Roman"/>
              </a:rPr>
              <a:t>Tissue tension </a:t>
            </a:r>
            <a:r>
              <a:rPr lang="en-US" b="1" dirty="0" smtClean="0">
                <a:solidFill>
                  <a:srgbClr val="000000"/>
                </a:solidFill>
                <a:latin typeface="Times New Roman"/>
                <a:ea typeface="Calibri"/>
                <a:cs typeface="Times New Roman"/>
              </a:rPr>
              <a:t>Outward force</a:t>
            </a:r>
            <a:endParaRPr lang="en-US" dirty="0" smtClean="0">
              <a:solidFill>
                <a:srgbClr val="000000"/>
              </a:solidFill>
              <a:ea typeface="Calibri"/>
            </a:endParaRPr>
          </a:p>
          <a:p>
            <a:pPr marL="0" marR="0" algn="just">
              <a:spcBef>
                <a:spcPts val="0"/>
              </a:spcBef>
              <a:spcAft>
                <a:spcPts val="0"/>
              </a:spcAft>
              <a:buNone/>
              <a:tabLst>
                <a:tab pos="821690" algn="l"/>
              </a:tabLst>
            </a:pPr>
            <a:r>
              <a:rPr lang="en-US" dirty="0" smtClean="0">
                <a:solidFill>
                  <a:srgbClr val="000000"/>
                </a:solidFill>
                <a:ea typeface="Calibri"/>
              </a:rPr>
              <a:t>Hydrostatic pressure of blood vessels</a:t>
            </a:r>
          </a:p>
          <a:p>
            <a:pPr>
              <a:buNone/>
            </a:pPr>
            <a:r>
              <a:rPr lang="en-US" dirty="0" smtClean="0">
                <a:solidFill>
                  <a:srgbClr val="000000"/>
                </a:solidFill>
                <a:ea typeface="Calibri"/>
              </a:rPr>
              <a:t>Osmotic pressure of fluid of interstitial space </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lgn="just">
              <a:lnSpc>
                <a:spcPct val="107000"/>
              </a:lnSpc>
              <a:spcBef>
                <a:spcPts val="0"/>
              </a:spcBef>
              <a:spcAft>
                <a:spcPts val="0"/>
              </a:spcAft>
              <a:buNone/>
            </a:pPr>
            <a:r>
              <a:rPr lang="en-US" b="1" dirty="0" smtClean="0">
                <a:ea typeface="Calibri"/>
                <a:cs typeface="Vrinda"/>
              </a:rPr>
              <a:t>22. </a:t>
            </a:r>
            <a:r>
              <a:rPr lang="en-US" b="1" dirty="0" err="1" smtClean="0">
                <a:ea typeface="Calibri"/>
                <a:cs typeface="Vrinda"/>
              </a:rPr>
              <a:t>Autosomal</a:t>
            </a:r>
            <a:r>
              <a:rPr lang="en-US" b="1" dirty="0" smtClean="0">
                <a:ea typeface="Calibri"/>
                <a:cs typeface="Vrinda"/>
              </a:rPr>
              <a:t> dominant diseases-</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A child of affected parent has 50% risk</a:t>
            </a:r>
          </a:p>
          <a:p>
            <a:pPr marL="0" marR="0" algn="just">
              <a:lnSpc>
                <a:spcPct val="107000"/>
              </a:lnSpc>
              <a:spcBef>
                <a:spcPts val="0"/>
              </a:spcBef>
              <a:spcAft>
                <a:spcPts val="0"/>
              </a:spcAft>
              <a:buNone/>
            </a:pPr>
            <a:r>
              <a:rPr lang="en-US" dirty="0" smtClean="0">
                <a:ea typeface="Calibri"/>
                <a:cs typeface="Vrinda"/>
              </a:rPr>
              <a:t>b) Affected individuals present in every generations</a:t>
            </a:r>
          </a:p>
          <a:p>
            <a:pPr marL="0" marR="0" algn="just">
              <a:lnSpc>
                <a:spcPct val="107000"/>
              </a:lnSpc>
              <a:spcBef>
                <a:spcPts val="0"/>
              </a:spcBef>
              <a:spcAft>
                <a:spcPts val="0"/>
              </a:spcAft>
              <a:buNone/>
            </a:pPr>
            <a:r>
              <a:rPr lang="en-US" dirty="0" smtClean="0">
                <a:ea typeface="Calibri"/>
                <a:cs typeface="Vrinda"/>
              </a:rPr>
              <a:t>c) Double dose of mutant gene is required to manifest the disease</a:t>
            </a:r>
          </a:p>
          <a:p>
            <a:pPr marL="0" marR="0" algn="just">
              <a:lnSpc>
                <a:spcPct val="107000"/>
              </a:lnSpc>
              <a:spcBef>
                <a:spcPts val="0"/>
              </a:spcBef>
              <a:spcAft>
                <a:spcPts val="0"/>
              </a:spcAft>
              <a:buNone/>
            </a:pPr>
            <a:r>
              <a:rPr lang="en-US" dirty="0" smtClean="0">
                <a:ea typeface="Calibri"/>
                <a:cs typeface="Vrinda"/>
              </a:rPr>
              <a:t>d) Males are more affected</a:t>
            </a:r>
          </a:p>
          <a:p>
            <a:pPr marL="0" marR="0" algn="just">
              <a:lnSpc>
                <a:spcPct val="107000"/>
              </a:lnSpc>
              <a:spcBef>
                <a:spcPts val="0"/>
              </a:spcBef>
              <a:spcAft>
                <a:spcPts val="0"/>
              </a:spcAft>
              <a:buNone/>
            </a:pPr>
            <a:r>
              <a:rPr lang="en-US" dirty="0" smtClean="0">
                <a:ea typeface="Calibri"/>
                <a:cs typeface="Vrinda"/>
              </a:rPr>
              <a:t>e) New mutation is suspected if the parents are genetically normal</a:t>
            </a:r>
          </a:p>
          <a:p>
            <a:pPr marL="0" marR="0" algn="just">
              <a:lnSpc>
                <a:spcPct val="107000"/>
              </a:lnSpc>
              <a:spcBef>
                <a:spcPts val="0"/>
              </a:spcBef>
              <a:spcAft>
                <a:spcPts val="0"/>
              </a:spcAft>
              <a:buNone/>
            </a:pPr>
            <a:r>
              <a:rPr lang="en-US" dirty="0" smtClean="0">
                <a:ea typeface="Calibri"/>
                <a:cs typeface="Vrinda"/>
              </a:rPr>
              <a:t>TTF(Single gene) F(Male= Female 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0">
              <a:buNone/>
            </a:pPr>
            <a:r>
              <a:rPr lang="en-US" dirty="0" smtClean="0"/>
              <a:t>22.    AD </a:t>
            </a:r>
            <a:r>
              <a:rPr lang="en-US" dirty="0"/>
              <a:t>diseases </a:t>
            </a:r>
          </a:p>
          <a:p>
            <a:pPr>
              <a:buNone/>
            </a:pPr>
            <a:r>
              <a:rPr lang="en-US" dirty="0" smtClean="0"/>
              <a:t>		Both </a:t>
            </a:r>
            <a:r>
              <a:rPr lang="en-US" dirty="0"/>
              <a:t>AD 2 </a:t>
            </a:r>
            <a:r>
              <a:rPr lang="en-US" dirty="0" smtClean="0"/>
              <a:t>AR</a:t>
            </a:r>
          </a:p>
          <a:p>
            <a:pPr>
              <a:buNone/>
            </a:pPr>
            <a:endParaRPr lang="en-US" dirty="0" smtClean="0"/>
          </a:p>
          <a:p>
            <a:pPr lvl="0">
              <a:buNone/>
            </a:pPr>
            <a:r>
              <a:rPr lang="en-US" dirty="0" smtClean="0"/>
              <a:t>1. Both </a:t>
            </a:r>
            <a:r>
              <a:rPr lang="en-US" dirty="0"/>
              <a:t>male &amp; female affected &amp; </a:t>
            </a:r>
            <a:r>
              <a:rPr lang="en-US" dirty="0" err="1"/>
              <a:t>equeal</a:t>
            </a:r>
            <a:r>
              <a:rPr lang="en-US" dirty="0"/>
              <a:t> transmission</a:t>
            </a:r>
          </a:p>
          <a:p>
            <a:pPr lvl="0">
              <a:buNone/>
            </a:pPr>
            <a:r>
              <a:rPr lang="en-US" dirty="0" smtClean="0"/>
              <a:t>2. </a:t>
            </a:r>
            <a:r>
              <a:rPr lang="en-US" dirty="0" err="1" smtClean="0"/>
              <a:t>Pleotropism</a:t>
            </a:r>
            <a:r>
              <a:rPr lang="en-US" dirty="0" smtClean="0"/>
              <a:t> (</a:t>
            </a:r>
            <a:r>
              <a:rPr lang="en-US" dirty="0" err="1" smtClean="0">
                <a:latin typeface="Kalpurush ANSI" pitchFamily="2" charset="0"/>
              </a:rPr>
              <a:t>Ab¨vb</a:t>
            </a:r>
            <a:r>
              <a:rPr lang="en-US" dirty="0" smtClean="0">
                <a:latin typeface="Kalpurush ANSI" pitchFamily="2" charset="0"/>
              </a:rPr>
              <a:t>¨ </a:t>
            </a:r>
            <a:r>
              <a:rPr lang="en-US" dirty="0" smtClean="0"/>
              <a:t>Trait </a:t>
            </a:r>
            <a:r>
              <a:rPr lang="en-US" dirty="0" err="1" smtClean="0">
                <a:latin typeface="Kalpurush ANSI" pitchFamily="2" charset="0"/>
              </a:rPr>
              <a:t>Gi</a:t>
            </a:r>
            <a:r>
              <a:rPr lang="en-US" dirty="0" smtClean="0">
                <a:latin typeface="Kalpurush ANSI" pitchFamily="2" charset="0"/>
              </a:rPr>
              <a:t> </a:t>
            </a:r>
            <a:r>
              <a:rPr lang="en-US" dirty="0" err="1" smtClean="0">
                <a:latin typeface="Kalpurush ANSI" pitchFamily="2" charset="0"/>
              </a:rPr>
              <a:t>Rxb‡K</a:t>
            </a:r>
            <a:r>
              <a:rPr lang="en-US" dirty="0" smtClean="0">
                <a:latin typeface="Kalpurush ANSI" pitchFamily="2" charset="0"/>
              </a:rPr>
              <a:t> </a:t>
            </a:r>
            <a:r>
              <a:rPr lang="en-US" dirty="0" smtClean="0"/>
              <a:t>influence </a:t>
            </a:r>
            <a:r>
              <a:rPr lang="en-US" dirty="0" err="1" smtClean="0">
                <a:latin typeface="Kalpurush ANSI" pitchFamily="2" charset="0"/>
              </a:rPr>
              <a:t>Kiv</a:t>
            </a:r>
            <a:r>
              <a:rPr lang="en-US" dirty="0" smtClean="0"/>
              <a:t>)</a:t>
            </a:r>
          </a:p>
          <a:p>
            <a:pPr>
              <a:buNone/>
            </a:pPr>
            <a:endParaRPr lang="en-US" dirty="0" smtClean="0"/>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ctr">
              <a:buNone/>
            </a:pPr>
            <a:r>
              <a:rPr lang="en-US" dirty="0"/>
              <a:t>AD 		    Vs 		AR</a:t>
            </a:r>
          </a:p>
          <a:p>
            <a:pPr>
              <a:buNone/>
            </a:pPr>
            <a:endParaRPr lang="en-US" dirty="0"/>
          </a:p>
        </p:txBody>
      </p:sp>
      <p:graphicFrame>
        <p:nvGraphicFramePr>
          <p:cNvPr id="4" name="Table 3"/>
          <p:cNvGraphicFramePr>
            <a:graphicFrameLocks noGrp="1"/>
          </p:cNvGraphicFramePr>
          <p:nvPr/>
        </p:nvGraphicFramePr>
        <p:xfrm>
          <a:off x="1447800" y="1066800"/>
          <a:ext cx="6934200" cy="5121909"/>
        </p:xfrm>
        <a:graphic>
          <a:graphicData uri="http://schemas.openxmlformats.org/drawingml/2006/table">
            <a:tbl>
              <a:tblPr firstRow="1" bandRow="1">
                <a:tableStyleId>{2D5ABB26-0587-4C30-8999-92F81FD0307C}</a:tableStyleId>
              </a:tblPr>
              <a:tblGrid>
                <a:gridCol w="3467100"/>
                <a:gridCol w="3467100"/>
              </a:tblGrid>
              <a:tr h="314347">
                <a:tc>
                  <a:txBody>
                    <a:bodyPr/>
                    <a:lstStyle/>
                    <a:p>
                      <a:pPr marL="0" marR="0" algn="l">
                        <a:lnSpc>
                          <a:spcPct val="115000"/>
                        </a:lnSpc>
                        <a:spcBef>
                          <a:spcPts val="0"/>
                        </a:spcBef>
                        <a:spcAft>
                          <a:spcPts val="0"/>
                        </a:spcAft>
                      </a:pPr>
                      <a:r>
                        <a:rPr lang="en-US" sz="2800" dirty="0">
                          <a:latin typeface="Calibri"/>
                          <a:ea typeface="Calibri"/>
                          <a:cs typeface="Calibri"/>
                        </a:rPr>
                        <a:t>At least one parent is usually affected </a:t>
                      </a:r>
                      <a:endParaRPr lang="en-US" sz="2800" dirty="0">
                        <a:latin typeface="Calibri"/>
                        <a:ea typeface="Calibri"/>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2800">
                          <a:latin typeface="Calibri"/>
                          <a:ea typeface="Calibri"/>
                          <a:cs typeface="Calibri"/>
                        </a:rPr>
                        <a:t>Parents may be normal carriers </a:t>
                      </a:r>
                      <a:endParaRPr lang="en-US" sz="2800">
                        <a:latin typeface="Calibri"/>
                        <a:ea typeface="Calibri"/>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070">
                <a:tc>
                  <a:txBody>
                    <a:bodyPr/>
                    <a:lstStyle/>
                    <a:p>
                      <a:pPr marL="0" marR="0" algn="l">
                        <a:lnSpc>
                          <a:spcPct val="115000"/>
                        </a:lnSpc>
                        <a:spcBef>
                          <a:spcPts val="0"/>
                        </a:spcBef>
                        <a:spcAft>
                          <a:spcPts val="0"/>
                        </a:spcAft>
                      </a:pPr>
                      <a:r>
                        <a:rPr lang="en-US" sz="2800" dirty="0">
                          <a:latin typeface="Calibri"/>
                          <a:ea typeface="Calibri"/>
                          <a:cs typeface="Calibri"/>
                        </a:rPr>
                        <a:t>Vertical Transmission</a:t>
                      </a:r>
                      <a:endParaRPr lang="en-US" sz="2800" dirty="0">
                        <a:latin typeface="Calibri"/>
                        <a:ea typeface="Calibri"/>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2800" dirty="0">
                          <a:latin typeface="Calibri"/>
                          <a:ea typeface="Calibri"/>
                          <a:cs typeface="Calibri"/>
                        </a:rPr>
                        <a:t>Horizontal Transmission</a:t>
                      </a:r>
                      <a:endParaRPr lang="en-US" sz="2800" dirty="0">
                        <a:latin typeface="Calibri"/>
                        <a:ea typeface="Calibri"/>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070">
                <a:tc>
                  <a:txBody>
                    <a:bodyPr/>
                    <a:lstStyle/>
                    <a:p>
                      <a:pPr marL="0" marR="0" algn="l">
                        <a:lnSpc>
                          <a:spcPct val="115000"/>
                        </a:lnSpc>
                        <a:spcBef>
                          <a:spcPts val="0"/>
                        </a:spcBef>
                        <a:spcAft>
                          <a:spcPts val="0"/>
                        </a:spcAft>
                      </a:pPr>
                      <a:r>
                        <a:rPr lang="en-US" sz="2800">
                          <a:latin typeface="Calibri"/>
                          <a:ea typeface="Calibri"/>
                          <a:cs typeface="Calibri"/>
                        </a:rPr>
                        <a:t>Variable expressivity </a:t>
                      </a:r>
                      <a:endParaRPr lang="en-US" sz="2800">
                        <a:latin typeface="Calibri"/>
                        <a:ea typeface="Calibri"/>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2800" dirty="0">
                          <a:latin typeface="Calibri"/>
                          <a:ea typeface="Calibri"/>
                          <a:cs typeface="Calibri"/>
                        </a:rPr>
                        <a:t>Uniform</a:t>
                      </a:r>
                      <a:endParaRPr lang="en-US" sz="2800" dirty="0">
                        <a:latin typeface="Calibri"/>
                        <a:ea typeface="Calibri"/>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070">
                <a:tc>
                  <a:txBody>
                    <a:bodyPr/>
                    <a:lstStyle/>
                    <a:p>
                      <a:pPr marL="0" marR="0" algn="l">
                        <a:lnSpc>
                          <a:spcPct val="115000"/>
                        </a:lnSpc>
                        <a:spcBef>
                          <a:spcPts val="0"/>
                        </a:spcBef>
                        <a:spcAft>
                          <a:spcPts val="0"/>
                        </a:spcAft>
                      </a:pPr>
                      <a:r>
                        <a:rPr lang="en-US" sz="2800">
                          <a:latin typeface="Calibri"/>
                          <a:ea typeface="Calibri"/>
                          <a:cs typeface="Calibri"/>
                        </a:rPr>
                        <a:t>Reduced Penetrance </a:t>
                      </a:r>
                      <a:endParaRPr lang="en-US" sz="2800">
                        <a:latin typeface="Calibri"/>
                        <a:ea typeface="Calibri"/>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2800" dirty="0">
                          <a:latin typeface="Calibri"/>
                          <a:ea typeface="Calibri"/>
                          <a:cs typeface="Calibri"/>
                        </a:rPr>
                        <a:t>Complete</a:t>
                      </a:r>
                      <a:endParaRPr lang="en-US" sz="2800" dirty="0">
                        <a:latin typeface="Calibri"/>
                        <a:ea typeface="Calibri"/>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070">
                <a:tc>
                  <a:txBody>
                    <a:bodyPr/>
                    <a:lstStyle/>
                    <a:p>
                      <a:pPr marL="0" marR="0" algn="l">
                        <a:lnSpc>
                          <a:spcPct val="115000"/>
                        </a:lnSpc>
                        <a:spcBef>
                          <a:spcPts val="0"/>
                        </a:spcBef>
                        <a:spcAft>
                          <a:spcPts val="0"/>
                        </a:spcAft>
                      </a:pPr>
                      <a:r>
                        <a:rPr lang="en-US" sz="2800" dirty="0">
                          <a:latin typeface="Calibri"/>
                          <a:ea typeface="Calibri"/>
                          <a:cs typeface="Calibri"/>
                        </a:rPr>
                        <a:t>Delayed age onset </a:t>
                      </a:r>
                      <a:endParaRPr lang="en-US" sz="2800" dirty="0">
                        <a:latin typeface="Calibri"/>
                        <a:ea typeface="Calibri"/>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2800" dirty="0">
                          <a:latin typeface="Calibri"/>
                          <a:ea typeface="Calibri"/>
                          <a:cs typeface="Calibri"/>
                        </a:rPr>
                        <a:t>Early age onset</a:t>
                      </a:r>
                      <a:endParaRPr lang="en-US" sz="2800" dirty="0">
                        <a:latin typeface="Calibri"/>
                        <a:ea typeface="Calibri"/>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14042">
                <a:tc>
                  <a:txBody>
                    <a:bodyPr/>
                    <a:lstStyle/>
                    <a:p>
                      <a:pPr marL="0" marR="0" algn="l">
                        <a:lnSpc>
                          <a:spcPct val="115000"/>
                        </a:lnSpc>
                        <a:spcBef>
                          <a:spcPts val="0"/>
                        </a:spcBef>
                        <a:spcAft>
                          <a:spcPts val="0"/>
                        </a:spcAft>
                      </a:pPr>
                      <a:r>
                        <a:rPr lang="en-US" sz="2800" dirty="0">
                          <a:latin typeface="Calibri"/>
                          <a:ea typeface="Calibri"/>
                          <a:cs typeface="Calibri"/>
                        </a:rPr>
                        <a:t>Non enzyme &amp; structural proteins affected</a:t>
                      </a:r>
                      <a:endParaRPr lang="en-US" sz="2800" dirty="0">
                        <a:latin typeface="Calibri"/>
                        <a:ea typeface="Calibri"/>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2800" dirty="0">
                          <a:latin typeface="Calibri"/>
                          <a:ea typeface="Calibri"/>
                          <a:cs typeface="Calibri"/>
                        </a:rPr>
                        <a:t>Enzyme proteins affected</a:t>
                      </a:r>
                      <a:endParaRPr lang="en-US" sz="2800" dirty="0">
                        <a:latin typeface="Calibri"/>
                        <a:ea typeface="Calibri"/>
                        <a:cs typeface="Vrind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2732">
                <a:tc gridSpan="2">
                  <a:txBody>
                    <a:bodyPr/>
                    <a:lstStyle/>
                    <a:p>
                      <a:pPr marL="0" marR="0" algn="l">
                        <a:lnSpc>
                          <a:spcPct val="115000"/>
                        </a:lnSpc>
                        <a:spcBef>
                          <a:spcPts val="0"/>
                        </a:spcBef>
                        <a:spcAft>
                          <a:spcPts val="0"/>
                        </a:spcAft>
                      </a:pPr>
                      <a:r>
                        <a:rPr lang="en-US" sz="2000" dirty="0" smtClean="0">
                          <a:latin typeface="Calibri"/>
                          <a:ea typeface="Calibri"/>
                          <a:cs typeface="Calibri"/>
                        </a:rPr>
                        <a:t>AD -affected </a:t>
                      </a:r>
                      <a:r>
                        <a:rPr lang="en-US" sz="2000" dirty="0" err="1">
                          <a:latin typeface="SutonnyMJ"/>
                          <a:ea typeface="Calibri"/>
                          <a:cs typeface="Vrinda"/>
                        </a:rPr>
                        <a:t>Kv‡iv</a:t>
                      </a:r>
                      <a:r>
                        <a:rPr lang="en-US" sz="2000" dirty="0">
                          <a:latin typeface="SutonnyMJ"/>
                          <a:ea typeface="Calibri"/>
                          <a:cs typeface="Vrinda"/>
                        </a:rPr>
                        <a:t> </a:t>
                      </a:r>
                      <a:r>
                        <a:rPr lang="en-US" sz="2000" dirty="0" err="1">
                          <a:latin typeface="SutonnyMJ"/>
                          <a:ea typeface="Calibri"/>
                          <a:cs typeface="Vrinda"/>
                        </a:rPr>
                        <a:t>Kgc‡ÿ</a:t>
                      </a:r>
                      <a:r>
                        <a:rPr lang="en-US" sz="2000" dirty="0">
                          <a:latin typeface="SutonnyMJ"/>
                          <a:ea typeface="Calibri"/>
                          <a:cs typeface="Vrinda"/>
                        </a:rPr>
                        <a:t> </a:t>
                      </a:r>
                      <a:r>
                        <a:rPr lang="en-US" sz="2000" dirty="0" err="1">
                          <a:latin typeface="SutonnyMJ"/>
                          <a:ea typeface="Calibri"/>
                          <a:cs typeface="Vrinda"/>
                        </a:rPr>
                        <a:t>evev</a:t>
                      </a:r>
                      <a:r>
                        <a:rPr lang="en-US" sz="2000" dirty="0">
                          <a:latin typeface="SutonnyMJ"/>
                          <a:ea typeface="Calibri"/>
                          <a:cs typeface="Vrinda"/>
                        </a:rPr>
                        <a:t> </a:t>
                      </a:r>
                      <a:r>
                        <a:rPr lang="en-US" sz="2000" dirty="0" err="1">
                          <a:latin typeface="SutonnyMJ"/>
                          <a:ea typeface="Calibri"/>
                          <a:cs typeface="Vrinda"/>
                        </a:rPr>
                        <a:t>A_ev</a:t>
                      </a:r>
                      <a:r>
                        <a:rPr lang="en-US" sz="2000" dirty="0">
                          <a:latin typeface="SutonnyMJ"/>
                          <a:ea typeface="Calibri"/>
                          <a:cs typeface="Vrinda"/>
                        </a:rPr>
                        <a:t> </a:t>
                      </a:r>
                      <a:r>
                        <a:rPr lang="en-US" sz="2000" dirty="0" err="1">
                          <a:latin typeface="SutonnyMJ"/>
                          <a:ea typeface="Calibri"/>
                          <a:cs typeface="Vrinda"/>
                        </a:rPr>
                        <a:t>gv‡K</a:t>
                      </a:r>
                      <a:r>
                        <a:rPr lang="en-US" sz="2000" dirty="0">
                          <a:latin typeface="SutonnyMJ"/>
                          <a:ea typeface="Calibri"/>
                          <a:cs typeface="Vrinda"/>
                        </a:rPr>
                        <a:t> </a:t>
                      </a:r>
                      <a:r>
                        <a:rPr lang="en-US" sz="2000" dirty="0">
                          <a:latin typeface="Calibri"/>
                          <a:ea typeface="Calibri"/>
                          <a:cs typeface="Calibri"/>
                        </a:rPr>
                        <a:t>affected </a:t>
                      </a:r>
                      <a:r>
                        <a:rPr lang="en-US" sz="2000" dirty="0">
                          <a:latin typeface="SutonnyMJ"/>
                          <a:ea typeface="Calibri"/>
                          <a:cs typeface="Vrinda"/>
                        </a:rPr>
                        <a:t>_</a:t>
                      </a:r>
                      <a:r>
                        <a:rPr lang="en-US" sz="2000" dirty="0" err="1">
                          <a:latin typeface="SutonnyMJ"/>
                          <a:ea typeface="Calibri"/>
                          <a:cs typeface="Vrinda"/>
                        </a:rPr>
                        <a:t>vK‡Z</a:t>
                      </a:r>
                      <a:r>
                        <a:rPr lang="en-US" sz="2000" dirty="0">
                          <a:latin typeface="SutonnyMJ"/>
                          <a:ea typeface="Calibri"/>
                          <a:cs typeface="Vrinda"/>
                        </a:rPr>
                        <a:t> </a:t>
                      </a:r>
                      <a:r>
                        <a:rPr lang="en-US" sz="2000" dirty="0" err="1">
                          <a:latin typeface="SutonnyMJ"/>
                          <a:ea typeface="Calibri"/>
                          <a:cs typeface="Vrinda"/>
                        </a:rPr>
                        <a:t>n‡e</a:t>
                      </a:r>
                      <a:endParaRPr lang="en-US" sz="2000" dirty="0">
                        <a:latin typeface="Calibri"/>
                        <a:ea typeface="Calibri"/>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lnSpc>
                          <a:spcPct val="115000"/>
                        </a:lnSpc>
                        <a:spcBef>
                          <a:spcPts val="0"/>
                        </a:spcBef>
                        <a:spcAft>
                          <a:spcPts val="0"/>
                        </a:spcAft>
                      </a:pPr>
                      <a:endParaRPr lang="en-US" sz="1100" dirty="0">
                        <a:latin typeface="Calibri"/>
                        <a:ea typeface="Calibri"/>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marR="0" algn="just">
              <a:lnSpc>
                <a:spcPct val="107000"/>
              </a:lnSpc>
              <a:spcBef>
                <a:spcPts val="0"/>
              </a:spcBef>
              <a:spcAft>
                <a:spcPts val="0"/>
              </a:spcAft>
              <a:buNone/>
            </a:pPr>
            <a:r>
              <a:rPr lang="en-US" b="1" dirty="0" smtClean="0">
                <a:ea typeface="Calibri"/>
                <a:cs typeface="Vrinda"/>
              </a:rPr>
              <a:t>23. An X-linked recessive condition-</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Is manifest in females only when the gene is in homozygous state</a:t>
            </a:r>
          </a:p>
          <a:p>
            <a:pPr marL="0" marR="0" algn="just">
              <a:lnSpc>
                <a:spcPct val="107000"/>
              </a:lnSpc>
              <a:spcBef>
                <a:spcPts val="0"/>
              </a:spcBef>
              <a:spcAft>
                <a:spcPts val="0"/>
              </a:spcAft>
              <a:buNone/>
            </a:pPr>
            <a:r>
              <a:rPr lang="en-US" dirty="0" smtClean="0">
                <a:ea typeface="Calibri"/>
                <a:cs typeface="Vrinda"/>
              </a:rPr>
              <a:t>b) Is transmitted by affected males and by female carrier</a:t>
            </a:r>
          </a:p>
          <a:p>
            <a:pPr marL="0" marR="0" algn="just">
              <a:lnSpc>
                <a:spcPct val="107000"/>
              </a:lnSpc>
              <a:spcBef>
                <a:spcPts val="0"/>
              </a:spcBef>
              <a:spcAft>
                <a:spcPts val="0"/>
              </a:spcAft>
              <a:buNone/>
            </a:pPr>
            <a:r>
              <a:rPr lang="en-US" dirty="0" smtClean="0">
                <a:ea typeface="Calibri"/>
                <a:cs typeface="Vrinda"/>
              </a:rPr>
              <a:t>c) All </a:t>
            </a:r>
            <a:r>
              <a:rPr lang="en-US" dirty="0" err="1" smtClean="0">
                <a:ea typeface="Calibri"/>
                <a:cs typeface="Vrinda"/>
              </a:rPr>
              <a:t>doughters</a:t>
            </a:r>
            <a:r>
              <a:rPr lang="en-US" dirty="0" smtClean="0">
                <a:ea typeface="Calibri"/>
                <a:cs typeface="Vrinda"/>
              </a:rPr>
              <a:t> of an affected male are carriers.</a:t>
            </a:r>
          </a:p>
          <a:p>
            <a:pPr marL="0" marR="0" algn="just">
              <a:lnSpc>
                <a:spcPct val="107000"/>
              </a:lnSpc>
              <a:spcBef>
                <a:spcPts val="0"/>
              </a:spcBef>
              <a:spcAft>
                <a:spcPts val="0"/>
              </a:spcAft>
              <a:buNone/>
            </a:pPr>
            <a:r>
              <a:rPr lang="en-US" dirty="0" smtClean="0">
                <a:ea typeface="Calibri"/>
                <a:cs typeface="Vrinda"/>
              </a:rPr>
              <a:t>d) All sons of an affected male are affected</a:t>
            </a:r>
          </a:p>
          <a:p>
            <a:pPr marL="0" marR="0" algn="just">
              <a:lnSpc>
                <a:spcPct val="107000"/>
              </a:lnSpc>
              <a:spcBef>
                <a:spcPts val="0"/>
              </a:spcBef>
              <a:spcAft>
                <a:spcPts val="0"/>
              </a:spcAft>
              <a:buNone/>
            </a:pPr>
            <a:r>
              <a:rPr lang="en-US" dirty="0" smtClean="0">
                <a:ea typeface="Calibri"/>
                <a:cs typeface="Vrinda"/>
              </a:rPr>
              <a:t>e) if a female carrier marries a normal male half her sons will be affected</a:t>
            </a:r>
          </a:p>
          <a:p>
            <a:pPr marL="0" marR="0" algn="just">
              <a:lnSpc>
                <a:spcPct val="107000"/>
              </a:lnSpc>
              <a:spcBef>
                <a:spcPts val="0"/>
              </a:spcBef>
              <a:spcAft>
                <a:spcPts val="0"/>
              </a:spcAft>
              <a:buNone/>
            </a:pPr>
            <a:r>
              <a:rPr lang="en-US" dirty="0" smtClean="0">
                <a:ea typeface="Calibri"/>
                <a:cs typeface="Vrinda"/>
              </a:rPr>
              <a:t>TTTF(affected male can’t transmit to sons) 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dirty="0" smtClean="0"/>
              <a:t>23. XLR Condition</a:t>
            </a:r>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lgn="just">
              <a:lnSpc>
                <a:spcPct val="107000"/>
              </a:lnSpc>
              <a:spcBef>
                <a:spcPts val="0"/>
              </a:spcBef>
              <a:spcAft>
                <a:spcPts val="0"/>
              </a:spcAft>
              <a:buNone/>
            </a:pPr>
            <a:r>
              <a:rPr lang="en-US" b="1" dirty="0" smtClean="0">
                <a:ea typeface="Calibri"/>
                <a:cs typeface="Vrinda"/>
              </a:rPr>
              <a:t>24. </a:t>
            </a:r>
            <a:r>
              <a:rPr lang="en-US" b="1" dirty="0" err="1" smtClean="0">
                <a:ea typeface="Calibri"/>
                <a:cs typeface="Vrinda"/>
              </a:rPr>
              <a:t>Mendelian</a:t>
            </a:r>
            <a:r>
              <a:rPr lang="en-US" b="1" dirty="0" smtClean="0">
                <a:ea typeface="Calibri"/>
                <a:cs typeface="Vrinda"/>
              </a:rPr>
              <a:t> disorders involve-</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Single gene</a:t>
            </a:r>
          </a:p>
          <a:p>
            <a:pPr marL="0" marR="0" algn="just">
              <a:lnSpc>
                <a:spcPct val="107000"/>
              </a:lnSpc>
              <a:spcBef>
                <a:spcPts val="0"/>
              </a:spcBef>
              <a:spcAft>
                <a:spcPts val="0"/>
              </a:spcAft>
              <a:buNone/>
            </a:pPr>
            <a:r>
              <a:rPr lang="en-US" dirty="0" smtClean="0">
                <a:ea typeface="Calibri"/>
                <a:cs typeface="Vrinda"/>
              </a:rPr>
              <a:t>b) </a:t>
            </a:r>
            <a:r>
              <a:rPr lang="en-US" dirty="0" err="1" smtClean="0">
                <a:ea typeface="Calibri"/>
                <a:cs typeface="Vrinda"/>
              </a:rPr>
              <a:t>Autosome</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c) Multiple genes</a:t>
            </a:r>
          </a:p>
          <a:p>
            <a:pPr marL="0" marR="0" algn="just">
              <a:lnSpc>
                <a:spcPct val="107000"/>
              </a:lnSpc>
              <a:spcBef>
                <a:spcPts val="0"/>
              </a:spcBef>
              <a:spcAft>
                <a:spcPts val="0"/>
              </a:spcAft>
              <a:buNone/>
            </a:pPr>
            <a:r>
              <a:rPr lang="en-US" dirty="0" smtClean="0">
                <a:ea typeface="Calibri"/>
                <a:cs typeface="Vrinda"/>
              </a:rPr>
              <a:t>d) Mitochondrial genes</a:t>
            </a:r>
          </a:p>
          <a:p>
            <a:pPr marL="0" marR="0" algn="just">
              <a:lnSpc>
                <a:spcPct val="107000"/>
              </a:lnSpc>
              <a:spcBef>
                <a:spcPts val="0"/>
              </a:spcBef>
              <a:spcAft>
                <a:spcPts val="0"/>
              </a:spcAft>
              <a:buNone/>
            </a:pPr>
            <a:r>
              <a:rPr lang="en-US" dirty="0" smtClean="0">
                <a:ea typeface="Calibri"/>
                <a:cs typeface="Vrinda"/>
              </a:rPr>
              <a:t>e) Sex chromosome</a:t>
            </a:r>
          </a:p>
          <a:p>
            <a:pPr marL="0" marR="0" algn="just">
              <a:lnSpc>
                <a:spcPct val="107000"/>
              </a:lnSpc>
              <a:spcBef>
                <a:spcPts val="0"/>
              </a:spcBef>
              <a:spcAft>
                <a:spcPts val="0"/>
              </a:spcAft>
              <a:buNone/>
            </a:pPr>
            <a:r>
              <a:rPr lang="en-US" dirty="0" smtClean="0">
                <a:ea typeface="Calibri"/>
                <a:cs typeface="Vrinda"/>
              </a:rPr>
              <a:t>TTFFT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0">
              <a:buNone/>
            </a:pPr>
            <a:r>
              <a:rPr lang="en-US" dirty="0" smtClean="0"/>
              <a:t>24. </a:t>
            </a:r>
            <a:r>
              <a:rPr lang="en-US" dirty="0" err="1" smtClean="0"/>
              <a:t>Mendetion</a:t>
            </a:r>
            <a:r>
              <a:rPr lang="en-US" dirty="0" smtClean="0"/>
              <a:t> </a:t>
            </a:r>
            <a:r>
              <a:rPr lang="en-US" dirty="0" err="1"/>
              <a:t>disonders</a:t>
            </a:r>
            <a:r>
              <a:rPr lang="en-US" dirty="0"/>
              <a:t> </a:t>
            </a:r>
            <a:r>
              <a:rPr lang="en-US" dirty="0" smtClean="0"/>
              <a:t>involve</a:t>
            </a:r>
          </a:p>
          <a:p>
            <a:pPr marL="914400" lvl="1" indent="-514350">
              <a:buFont typeface="+mj-lt"/>
              <a:buAutoNum type="arabicPeriod"/>
            </a:pPr>
            <a:r>
              <a:rPr lang="en-US" sz="3200" dirty="0"/>
              <a:t>Principle of unit inheritance- single gene</a:t>
            </a:r>
          </a:p>
          <a:p>
            <a:pPr marL="914400" lvl="1" indent="-514350">
              <a:buFont typeface="+mj-lt"/>
              <a:buAutoNum type="arabicPeriod"/>
            </a:pPr>
            <a:r>
              <a:rPr lang="en-US" sz="3200" dirty="0"/>
              <a:t>Principle of dominance </a:t>
            </a:r>
          </a:p>
          <a:p>
            <a:pPr marL="914400" lvl="1" indent="-514350">
              <a:buFont typeface="+mj-lt"/>
              <a:buAutoNum type="arabicPeriod"/>
            </a:pPr>
            <a:r>
              <a:rPr lang="en-US" sz="3200" dirty="0"/>
              <a:t>Principle of </a:t>
            </a:r>
            <a:r>
              <a:rPr lang="en-US" sz="3200" dirty="0" err="1"/>
              <a:t>segragation</a:t>
            </a:r>
            <a:endParaRPr lang="en-US" sz="3200" dirty="0"/>
          </a:p>
          <a:p>
            <a:pPr marL="914400" lvl="1" indent="-514350">
              <a:buFont typeface="+mj-lt"/>
              <a:buAutoNum type="arabicPeriod"/>
            </a:pPr>
            <a:r>
              <a:rPr lang="en-US" sz="3200" dirty="0"/>
              <a:t>Principle of independent </a:t>
            </a:r>
            <a:r>
              <a:rPr lang="en-US" sz="3200" dirty="0" err="1"/>
              <a:t>Assortnent</a:t>
            </a:r>
            <a:r>
              <a:rPr lang="en-US" sz="3200" dirty="0"/>
              <a:t> </a:t>
            </a:r>
          </a:p>
          <a:p>
            <a:pPr lvl="0">
              <a:buNone/>
            </a:pPr>
            <a:endParaRPr lang="en-US" dirty="0"/>
          </a:p>
          <a:p>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lgn="just">
              <a:lnSpc>
                <a:spcPct val="107000"/>
              </a:lnSpc>
              <a:spcBef>
                <a:spcPts val="0"/>
              </a:spcBef>
              <a:spcAft>
                <a:spcPts val="0"/>
              </a:spcAft>
              <a:buNone/>
            </a:pPr>
            <a:r>
              <a:rPr lang="en-US" b="1" dirty="0" smtClean="0">
                <a:ea typeface="Calibri"/>
                <a:cs typeface="Vrinda"/>
              </a:rPr>
              <a:t>25. Following genetic disorders are associated with congenital heart diseases-</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a:t>
            </a:r>
            <a:r>
              <a:rPr lang="en-US" dirty="0" err="1" smtClean="0">
                <a:ea typeface="Calibri"/>
                <a:cs typeface="Vrinda"/>
              </a:rPr>
              <a:t>Klinefelter’s</a:t>
            </a:r>
            <a:r>
              <a:rPr lang="en-US" dirty="0" smtClean="0">
                <a:ea typeface="Calibri"/>
                <a:cs typeface="Vrinda"/>
              </a:rPr>
              <a:t> syndrome</a:t>
            </a:r>
          </a:p>
          <a:p>
            <a:pPr marL="0" marR="0" algn="just">
              <a:lnSpc>
                <a:spcPct val="107000"/>
              </a:lnSpc>
              <a:spcBef>
                <a:spcPts val="0"/>
              </a:spcBef>
              <a:spcAft>
                <a:spcPts val="0"/>
              </a:spcAft>
              <a:buNone/>
            </a:pPr>
            <a:r>
              <a:rPr lang="en-US" dirty="0" smtClean="0">
                <a:ea typeface="Calibri"/>
                <a:cs typeface="Vrinda"/>
              </a:rPr>
              <a:t>b) </a:t>
            </a:r>
            <a:r>
              <a:rPr lang="en-US" dirty="0" err="1" smtClean="0">
                <a:ea typeface="Calibri"/>
                <a:cs typeface="Vrinda"/>
              </a:rPr>
              <a:t>Trisomy</a:t>
            </a:r>
            <a:r>
              <a:rPr lang="en-US" dirty="0" smtClean="0">
                <a:ea typeface="Calibri"/>
                <a:cs typeface="Vrinda"/>
              </a:rPr>
              <a:t> 18</a:t>
            </a:r>
          </a:p>
          <a:p>
            <a:pPr marL="0" marR="0" algn="just">
              <a:lnSpc>
                <a:spcPct val="107000"/>
              </a:lnSpc>
              <a:spcBef>
                <a:spcPts val="0"/>
              </a:spcBef>
              <a:spcAft>
                <a:spcPts val="0"/>
              </a:spcAft>
              <a:buNone/>
            </a:pPr>
            <a:r>
              <a:rPr lang="en-US" dirty="0" smtClean="0">
                <a:ea typeface="Calibri"/>
                <a:cs typeface="Vrinda"/>
              </a:rPr>
              <a:t>c) Turner syndrome</a:t>
            </a:r>
          </a:p>
          <a:p>
            <a:pPr marL="0" marR="0" algn="just">
              <a:lnSpc>
                <a:spcPct val="107000"/>
              </a:lnSpc>
              <a:spcBef>
                <a:spcPts val="0"/>
              </a:spcBef>
              <a:spcAft>
                <a:spcPts val="0"/>
              </a:spcAft>
              <a:buNone/>
            </a:pPr>
            <a:r>
              <a:rPr lang="en-US" dirty="0" smtClean="0">
                <a:ea typeface="Calibri"/>
                <a:cs typeface="Vrinda"/>
              </a:rPr>
              <a:t>d) Super female</a:t>
            </a:r>
          </a:p>
          <a:p>
            <a:pPr marL="0" marR="0" algn="just">
              <a:lnSpc>
                <a:spcPct val="107000"/>
              </a:lnSpc>
              <a:spcBef>
                <a:spcPts val="0"/>
              </a:spcBef>
              <a:spcAft>
                <a:spcPts val="0"/>
              </a:spcAft>
              <a:buNone/>
            </a:pPr>
            <a:r>
              <a:rPr lang="en-US" dirty="0" smtClean="0">
                <a:ea typeface="Calibri"/>
                <a:cs typeface="Vrinda"/>
              </a:rPr>
              <a:t>e) Down syndrome</a:t>
            </a:r>
          </a:p>
          <a:p>
            <a:pPr marL="0" marR="0" algn="just">
              <a:lnSpc>
                <a:spcPct val="107000"/>
              </a:lnSpc>
              <a:spcBef>
                <a:spcPts val="0"/>
              </a:spcBef>
              <a:spcAft>
                <a:spcPts val="0"/>
              </a:spcAft>
              <a:buNone/>
            </a:pPr>
            <a:r>
              <a:rPr lang="en-US" dirty="0" smtClean="0">
                <a:ea typeface="Calibri"/>
                <a:cs typeface="Vrinda"/>
              </a:rPr>
              <a:t>FTTFT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dirty="0" smtClean="0"/>
              <a:t>25. Congenital </a:t>
            </a:r>
            <a:r>
              <a:rPr lang="en-US" dirty="0"/>
              <a:t>heart disease ē genetic disorders </a:t>
            </a:r>
          </a:p>
          <a:p>
            <a:pPr>
              <a:buNone/>
            </a:pPr>
            <a:r>
              <a:rPr lang="en-US" dirty="0" smtClean="0"/>
              <a:t>(A) </a:t>
            </a:r>
            <a:r>
              <a:rPr lang="en-US" dirty="0" err="1" smtClean="0"/>
              <a:t>Klinefelter’s</a:t>
            </a:r>
            <a:r>
              <a:rPr lang="en-US" dirty="0" smtClean="0"/>
              <a:t> syndrome-47,XXY</a:t>
            </a:r>
            <a:endParaRPr lang="en-US" dirty="0"/>
          </a:p>
          <a:p>
            <a:pPr>
              <a:buNone/>
            </a:pPr>
            <a:r>
              <a:rPr lang="en-US" dirty="0"/>
              <a:t>			</a:t>
            </a:r>
            <a:r>
              <a:rPr lang="en-US" dirty="0" smtClean="0"/>
              <a:t>Male </a:t>
            </a:r>
            <a:r>
              <a:rPr lang="en-US" dirty="0" err="1"/>
              <a:t>hypogonadism</a:t>
            </a:r>
            <a:r>
              <a:rPr lang="en-US" dirty="0"/>
              <a:t> </a:t>
            </a:r>
          </a:p>
          <a:p>
            <a:pPr>
              <a:buNone/>
            </a:pPr>
            <a:r>
              <a:rPr lang="en-US" dirty="0"/>
              <a:t>			</a:t>
            </a:r>
            <a:r>
              <a:rPr lang="en-US" dirty="0" smtClean="0">
                <a:sym typeface="Symbol"/>
              </a:rPr>
              <a:t></a:t>
            </a:r>
            <a:r>
              <a:rPr lang="en-US" dirty="0"/>
              <a:t>IQ but no mental relaxation</a:t>
            </a:r>
          </a:p>
          <a:p>
            <a:pPr>
              <a:buNone/>
            </a:pPr>
            <a:r>
              <a:rPr lang="en-US" dirty="0"/>
              <a:t>			</a:t>
            </a:r>
            <a:r>
              <a:rPr lang="en-US" dirty="0" smtClean="0"/>
              <a:t>Type </a:t>
            </a:r>
            <a:r>
              <a:rPr lang="en-US" dirty="0"/>
              <a:t>2 DM</a:t>
            </a:r>
          </a:p>
          <a:p>
            <a:pPr>
              <a:buNone/>
            </a:pPr>
            <a:r>
              <a:rPr lang="en-US" dirty="0"/>
              <a:t>			</a:t>
            </a:r>
            <a:r>
              <a:rPr lang="en-US" dirty="0" smtClean="0"/>
              <a:t>Mitral </a:t>
            </a:r>
            <a:r>
              <a:rPr lang="en-US" dirty="0"/>
              <a:t>value </a:t>
            </a:r>
            <a:r>
              <a:rPr lang="en-US" dirty="0" err="1"/>
              <a:t>protapse</a:t>
            </a:r>
            <a:r>
              <a:rPr lang="en-US" dirty="0"/>
              <a:t> 50% case of adults not congenital </a:t>
            </a:r>
          </a:p>
          <a:p>
            <a:pPr>
              <a:buNone/>
            </a:pPr>
            <a:r>
              <a:rPr lang="en-US" dirty="0"/>
              <a:t>			</a:t>
            </a:r>
            <a:r>
              <a:rPr lang="en-US" dirty="0" smtClean="0"/>
              <a:t>20 </a:t>
            </a:r>
            <a:r>
              <a:rPr lang="en-US" dirty="0"/>
              <a:t>times higher risk of breast cancer 	</a:t>
            </a:r>
            <a:r>
              <a:rPr lang="en-US" dirty="0" smtClean="0"/>
              <a:t>	</a:t>
            </a:r>
            <a:r>
              <a:rPr lang="en-US" dirty="0" smtClean="0">
                <a:sym typeface="Symbol"/>
              </a:rPr>
              <a:t></a:t>
            </a:r>
            <a:r>
              <a:rPr lang="en-US" dirty="0" smtClean="0"/>
              <a:t> </a:t>
            </a:r>
            <a:r>
              <a:rPr lang="en-US" dirty="0"/>
              <a:t>Maternal age is associated </a:t>
            </a:r>
          </a:p>
          <a:p>
            <a:pPr>
              <a:buNone/>
            </a:pPr>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a:t>	    </a:t>
            </a:r>
            <a:r>
              <a:rPr lang="en-US" dirty="0" smtClean="0"/>
              <a:t>              21-down’s </a:t>
            </a:r>
            <a:r>
              <a:rPr lang="en-US" dirty="0"/>
              <a:t>syndrome </a:t>
            </a:r>
          </a:p>
          <a:p>
            <a:pPr marL="514350" lvl="0" indent="-514350">
              <a:buNone/>
            </a:pPr>
            <a:r>
              <a:rPr lang="en-US" dirty="0" smtClean="0"/>
              <a:t>(B) </a:t>
            </a:r>
            <a:r>
              <a:rPr lang="en-US" dirty="0" err="1" smtClean="0"/>
              <a:t>Trisomy</a:t>
            </a:r>
            <a:r>
              <a:rPr lang="en-US" dirty="0" smtClean="0"/>
              <a:t> </a:t>
            </a:r>
            <a:r>
              <a:rPr lang="en-US" dirty="0" smtClean="0"/>
              <a:t>    18 </a:t>
            </a:r>
            <a:r>
              <a:rPr lang="en-US" dirty="0"/>
              <a:t>Edward </a:t>
            </a:r>
            <a:r>
              <a:rPr lang="en-US" dirty="0" smtClean="0"/>
              <a:t>syndrome</a:t>
            </a:r>
          </a:p>
          <a:p>
            <a:pPr marL="514350" lvl="0" indent="-514350">
              <a:buNone/>
            </a:pPr>
            <a:r>
              <a:rPr lang="en-US" dirty="0" smtClean="0"/>
              <a:t> </a:t>
            </a:r>
            <a:r>
              <a:rPr lang="en-US" dirty="0" smtClean="0"/>
              <a:t>                     13-Patau’s syndrome</a:t>
            </a:r>
          </a:p>
          <a:p>
            <a:pPr marL="514350" lvl="0" indent="-514350">
              <a:buNone/>
            </a:pPr>
            <a:endParaRPr lang="en-US" dirty="0"/>
          </a:p>
          <a:p>
            <a:pPr marL="514350" lvl="0" indent="-514350">
              <a:buNone/>
            </a:pPr>
            <a:r>
              <a:rPr lang="en-US" dirty="0" smtClean="0"/>
              <a:t>(C) Turner syndrome </a:t>
            </a:r>
            <a:r>
              <a:rPr lang="en-US" dirty="0"/>
              <a:t>– </a:t>
            </a:r>
            <a:r>
              <a:rPr lang="en-US" dirty="0" err="1"/>
              <a:t>Coarctation</a:t>
            </a:r>
            <a:r>
              <a:rPr lang="en-US" dirty="0"/>
              <a:t> of aorta </a:t>
            </a:r>
          </a:p>
          <a:p>
            <a:pPr marL="514350" indent="-514350">
              <a:buNone/>
            </a:pPr>
            <a:r>
              <a:rPr lang="en-US" dirty="0" smtClean="0"/>
              <a:t>(D) Super </a:t>
            </a:r>
            <a:r>
              <a:rPr lang="en-US" dirty="0"/>
              <a:t>female</a:t>
            </a:r>
          </a:p>
        </p:txBody>
      </p:sp>
      <p:sp>
        <p:nvSpPr>
          <p:cNvPr id="4" name="Left Brace 3"/>
          <p:cNvSpPr/>
          <p:nvPr/>
        </p:nvSpPr>
        <p:spPr>
          <a:xfrm>
            <a:off x="2438400" y="381000"/>
            <a:ext cx="457200" cy="1524000"/>
          </a:xfrm>
          <a:prstGeom prst="leftBrace">
            <a:avLst/>
          </a:prstGeom>
          <a:ln w="12700" cmpd="sng">
            <a:solidFill>
              <a:schemeClr val="tx1">
                <a:alpha val="78000"/>
              </a:schemeClr>
            </a:solidFill>
          </a:ln>
          <a:effectLst>
            <a:outerShdw blurRad="50800" dist="50800" dir="5400000" algn="ctr" rotWithShape="0">
              <a:srgbClr val="000000">
                <a:alpha val="77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lgn="just">
              <a:lnSpc>
                <a:spcPts val="2100"/>
              </a:lnSpc>
              <a:spcBef>
                <a:spcPts val="0"/>
              </a:spcBef>
              <a:spcAft>
                <a:spcPts val="0"/>
              </a:spcAft>
              <a:buNone/>
            </a:pPr>
            <a:r>
              <a:rPr lang="en-US" b="1" dirty="0" smtClean="0">
                <a:solidFill>
                  <a:srgbClr val="000000"/>
                </a:solidFill>
                <a:ea typeface="Calibri"/>
                <a:cs typeface="Calibri"/>
              </a:rPr>
              <a:t>7.I Normal blood clotting requires</a:t>
            </a:r>
            <a:endParaRPr lang="en-US" dirty="0" smtClean="0">
              <a:solidFill>
                <a:srgbClr val="000000"/>
              </a:solidFill>
              <a:ea typeface="Calibri"/>
            </a:endParaRPr>
          </a:p>
          <a:p>
            <a:pPr marL="0" marR="0" algn="just">
              <a:spcBef>
                <a:spcPts val="0"/>
              </a:spcBef>
              <a:spcAft>
                <a:spcPts val="0"/>
              </a:spcAft>
              <a:buNone/>
              <a:tabLst>
                <a:tab pos="531495" algn="l"/>
              </a:tabLst>
            </a:pPr>
            <a:r>
              <a:rPr lang="en-US" dirty="0" smtClean="0">
                <a:solidFill>
                  <a:srgbClr val="000000"/>
                </a:solidFill>
                <a:ea typeface="Calibri"/>
                <a:cs typeface="Calibri"/>
              </a:rPr>
              <a:t>a) Inactivation of heparin </a:t>
            </a:r>
            <a:endParaRPr lang="en-US" dirty="0" smtClean="0">
              <a:solidFill>
                <a:srgbClr val="000000"/>
              </a:solidFill>
              <a:ea typeface="Calibri"/>
            </a:endParaRPr>
          </a:p>
          <a:p>
            <a:pPr marL="0" marR="0" algn="just">
              <a:spcBef>
                <a:spcPts val="0"/>
              </a:spcBef>
              <a:spcAft>
                <a:spcPts val="0"/>
              </a:spcAft>
              <a:buNone/>
              <a:tabLst>
                <a:tab pos="531495" algn="l"/>
              </a:tabLst>
            </a:pPr>
            <a:r>
              <a:rPr lang="en-US" dirty="0" smtClean="0">
                <a:solidFill>
                  <a:srgbClr val="000000"/>
                </a:solidFill>
                <a:ea typeface="Calibri"/>
                <a:cs typeface="Calibri"/>
              </a:rPr>
              <a:t>b) Inactivation of </a:t>
            </a:r>
            <a:r>
              <a:rPr lang="en-US" dirty="0" err="1" smtClean="0">
                <a:solidFill>
                  <a:srgbClr val="000000"/>
                </a:solidFill>
                <a:ea typeface="Calibri"/>
                <a:cs typeface="Calibri"/>
              </a:rPr>
              <a:t>Plasmin</a:t>
            </a:r>
            <a:endParaRPr lang="en-US" dirty="0" smtClean="0">
              <a:solidFill>
                <a:srgbClr val="000000"/>
              </a:solidFill>
              <a:ea typeface="Calibri"/>
            </a:endParaRPr>
          </a:p>
          <a:p>
            <a:pPr marL="0" marR="0" algn="just">
              <a:spcBef>
                <a:spcPts val="0"/>
              </a:spcBef>
              <a:spcAft>
                <a:spcPts val="0"/>
              </a:spcAft>
              <a:buNone/>
              <a:tabLst>
                <a:tab pos="531495" algn="l"/>
              </a:tabLst>
            </a:pPr>
            <a:r>
              <a:rPr lang="en-US" dirty="0" smtClean="0">
                <a:solidFill>
                  <a:srgbClr val="000000"/>
                </a:solidFill>
                <a:ea typeface="Calibri"/>
              </a:rPr>
              <a:t>b) </a:t>
            </a:r>
            <a:r>
              <a:rPr lang="en-US" dirty="0" smtClean="0">
                <a:solidFill>
                  <a:srgbClr val="000000"/>
                </a:solidFill>
                <a:ea typeface="Calibri"/>
                <a:cs typeface="Calibri"/>
              </a:rPr>
              <a:t>Calcium ions</a:t>
            </a:r>
            <a:endParaRPr lang="en-US" dirty="0" smtClean="0">
              <a:solidFill>
                <a:srgbClr val="000000"/>
              </a:solidFill>
              <a:ea typeface="Calibri"/>
            </a:endParaRPr>
          </a:p>
          <a:p>
            <a:pPr marL="0" marR="0" algn="just">
              <a:spcBef>
                <a:spcPts val="0"/>
              </a:spcBef>
              <a:spcAft>
                <a:spcPts val="0"/>
              </a:spcAft>
              <a:buNone/>
              <a:tabLst>
                <a:tab pos="541020" algn="l"/>
              </a:tabLst>
            </a:pPr>
            <a:r>
              <a:rPr lang="en-US" dirty="0" smtClean="0">
                <a:solidFill>
                  <a:srgbClr val="000000"/>
                </a:solidFill>
                <a:ea typeface="Calibri"/>
                <a:cs typeface="Calibri"/>
              </a:rPr>
              <a:t>c) Vitamin K</a:t>
            </a:r>
            <a:endParaRPr lang="en-US" dirty="0" smtClean="0">
              <a:solidFill>
                <a:srgbClr val="000000"/>
              </a:solidFill>
              <a:ea typeface="Calibri"/>
            </a:endParaRPr>
          </a:p>
          <a:p>
            <a:pPr marL="0" marR="0">
              <a:spcBef>
                <a:spcPts val="0"/>
              </a:spcBef>
              <a:spcAft>
                <a:spcPts val="0"/>
              </a:spcAft>
              <a:buNone/>
            </a:pPr>
            <a:r>
              <a:rPr lang="en-US" b="1" dirty="0" smtClean="0">
                <a:solidFill>
                  <a:srgbClr val="000000"/>
                </a:solidFill>
                <a:ea typeface="Calibri"/>
              </a:rPr>
              <a:t>e) </a:t>
            </a:r>
            <a:r>
              <a:rPr lang="en-US" dirty="0" smtClean="0">
                <a:solidFill>
                  <a:srgbClr val="000000"/>
                </a:solidFill>
                <a:ea typeface="Calibri"/>
                <a:cs typeface="Calibri"/>
              </a:rPr>
              <a:t>Vitamin c</a:t>
            </a:r>
            <a:endParaRPr lang="en-US" dirty="0" smtClean="0">
              <a:solidFill>
                <a:srgbClr val="000000"/>
              </a:solidFill>
              <a:ea typeface="Calibri"/>
            </a:endParaRPr>
          </a:p>
          <a:p>
            <a:pPr marL="0" marR="0">
              <a:spcBef>
                <a:spcPts val="0"/>
              </a:spcBef>
              <a:spcAft>
                <a:spcPts val="0"/>
              </a:spcAft>
              <a:buNone/>
            </a:pPr>
            <a:r>
              <a:rPr lang="en-US" b="1" dirty="0" smtClean="0">
                <a:solidFill>
                  <a:srgbClr val="000000"/>
                </a:solidFill>
                <a:ea typeface="Calibri"/>
                <a:cs typeface="Calibri"/>
              </a:rPr>
              <a:t>FFTTF </a:t>
            </a:r>
            <a:endParaRPr lang="en-US" dirty="0" smtClean="0">
              <a:solidFill>
                <a:srgbClr val="000000"/>
              </a:solidFill>
              <a:ea typeface="Calibri"/>
            </a:endParaRPr>
          </a:p>
          <a:p>
            <a:pPr marL="0" marR="0" algn="just">
              <a:lnSpc>
                <a:spcPts val="2745"/>
              </a:lnSpc>
              <a:spcBef>
                <a:spcPts val="0"/>
              </a:spcBef>
              <a:spcAft>
                <a:spcPts val="0"/>
              </a:spcAft>
              <a:buNone/>
            </a:pPr>
            <a:r>
              <a:rPr lang="en-US" dirty="0" smtClean="0">
                <a:solidFill>
                  <a:srgbClr val="000000"/>
                </a:solidFill>
                <a:ea typeface="Calibri"/>
                <a:cs typeface="Calibri"/>
              </a:rPr>
              <a:t>Explanation:</a:t>
            </a:r>
            <a:endParaRPr lang="en-US" dirty="0" smtClean="0">
              <a:solidFill>
                <a:srgbClr val="000000"/>
              </a:solidFill>
              <a:ea typeface="Calibri"/>
            </a:endParaRPr>
          </a:p>
          <a:p>
            <a:pPr marL="171450" marR="0" indent="-514350">
              <a:spcBef>
                <a:spcPts val="0"/>
              </a:spcBef>
              <a:spcAft>
                <a:spcPts val="0"/>
              </a:spcAft>
              <a:buAutoNum type="alphaLcPeriod"/>
            </a:pPr>
            <a:r>
              <a:rPr lang="en-US" dirty="0" smtClean="0">
                <a:solidFill>
                  <a:srgbClr val="000000"/>
                </a:solidFill>
                <a:ea typeface="Calibri"/>
                <a:cs typeface="Calibri"/>
              </a:rPr>
              <a:t>heparin inhibits blood clotting but inactivation of heparin is not a required factor for blood clotting) </a:t>
            </a:r>
          </a:p>
          <a:p>
            <a:pPr marL="171450" marR="0" indent="-514350">
              <a:spcBef>
                <a:spcPts val="0"/>
              </a:spcBef>
              <a:spcAft>
                <a:spcPts val="0"/>
              </a:spcAft>
              <a:buNone/>
            </a:pPr>
            <a:r>
              <a:rPr lang="en-US" b="1" dirty="0" smtClean="0">
                <a:solidFill>
                  <a:srgbClr val="000000"/>
                </a:solidFill>
                <a:ea typeface="Calibri"/>
                <a:cs typeface="Calibri"/>
              </a:rPr>
              <a:t>[Ref: </a:t>
            </a:r>
            <a:r>
              <a:rPr lang="en-US" b="1" dirty="0" err="1" smtClean="0">
                <a:solidFill>
                  <a:srgbClr val="000000"/>
                </a:solidFill>
                <a:ea typeface="Calibri"/>
                <a:cs typeface="Calibri"/>
              </a:rPr>
              <a:t>Robbin’s</a:t>
            </a:r>
            <a:r>
              <a:rPr lang="en-US" b="1" dirty="0" smtClean="0">
                <a:solidFill>
                  <a:srgbClr val="000000"/>
                </a:solidFill>
                <a:ea typeface="Calibri"/>
                <a:cs typeface="Calibri"/>
              </a:rPr>
              <a:t> –page :116-121; Edition: 9</a:t>
            </a:r>
            <a:r>
              <a:rPr lang="en-US" b="1" baseline="30000" dirty="0" smtClean="0">
                <a:solidFill>
                  <a:srgbClr val="000000"/>
                </a:solidFill>
                <a:ea typeface="Calibri"/>
                <a:cs typeface="Calibri"/>
              </a:rPr>
              <a:t>th</a:t>
            </a:r>
            <a:endParaRPr lang="en-US" dirty="0" smtClean="0">
              <a:solidFill>
                <a:srgbClr val="000000"/>
              </a:solidFill>
              <a:ea typeface="Calibri"/>
            </a:endParaRPr>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6019800"/>
          </a:xfrm>
        </p:spPr>
        <p:txBody>
          <a:bodyPr/>
          <a:lstStyle/>
          <a:p>
            <a:pPr>
              <a:buNone/>
            </a:pPr>
            <a:r>
              <a:rPr lang="en-US" b="1" dirty="0" smtClean="0"/>
              <a:t>26. Features of turner’s syndrome is/are-</a:t>
            </a:r>
            <a:endParaRPr lang="en-US" dirty="0" smtClean="0"/>
          </a:p>
          <a:p>
            <a:pPr>
              <a:buNone/>
            </a:pPr>
            <a:r>
              <a:rPr lang="en-US" dirty="0" smtClean="0"/>
              <a:t>a) Low hairline</a:t>
            </a:r>
          </a:p>
          <a:p>
            <a:pPr>
              <a:buNone/>
            </a:pPr>
            <a:r>
              <a:rPr lang="en-US" dirty="0" smtClean="0"/>
              <a:t>b) Shield chest</a:t>
            </a:r>
          </a:p>
          <a:p>
            <a:pPr>
              <a:buNone/>
            </a:pPr>
            <a:r>
              <a:rPr lang="en-US" dirty="0" smtClean="0"/>
              <a:t>c) Pitting </a:t>
            </a:r>
            <a:r>
              <a:rPr lang="en-US" dirty="0" err="1" smtClean="0"/>
              <a:t>oedema</a:t>
            </a:r>
            <a:endParaRPr lang="en-US" dirty="0" smtClean="0"/>
          </a:p>
          <a:p>
            <a:pPr>
              <a:buNone/>
            </a:pPr>
            <a:r>
              <a:rPr lang="en-US" dirty="0" smtClean="0"/>
              <a:t>d) Abnormal liver functional test</a:t>
            </a:r>
          </a:p>
          <a:p>
            <a:pPr>
              <a:buNone/>
            </a:pPr>
            <a:r>
              <a:rPr lang="en-US" dirty="0" smtClean="0"/>
              <a:t>e) VSD</a:t>
            </a:r>
          </a:p>
          <a:p>
            <a:pPr>
              <a:buNone/>
            </a:pPr>
            <a:r>
              <a:rPr lang="en-US" dirty="0" smtClean="0"/>
              <a:t>TTF(Non pitting </a:t>
            </a:r>
            <a:r>
              <a:rPr lang="en-US" dirty="0" err="1" smtClean="0"/>
              <a:t>oedema</a:t>
            </a:r>
            <a:r>
              <a:rPr lang="en-US" dirty="0" smtClean="0"/>
              <a:t>)TF(</a:t>
            </a:r>
            <a:r>
              <a:rPr lang="en-US" dirty="0" err="1" smtClean="0"/>
              <a:t>coarctation</a:t>
            </a:r>
            <a:r>
              <a:rPr lang="en-US" dirty="0" smtClean="0"/>
              <a:t> of aorta)</a:t>
            </a:r>
          </a:p>
          <a:p>
            <a:pPr>
              <a:buNone/>
            </a:pPr>
            <a:r>
              <a:rPr lang="en-US" b="1" dirty="0" smtClean="0"/>
              <a:t> </a:t>
            </a: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0">
              <a:buNone/>
            </a:pPr>
            <a:r>
              <a:rPr lang="en-US" dirty="0" smtClean="0"/>
              <a:t>26. Features </a:t>
            </a:r>
            <a:r>
              <a:rPr lang="en-US" dirty="0"/>
              <a:t>of turner’s syndrome</a:t>
            </a:r>
          </a:p>
          <a:p>
            <a:pPr>
              <a:buNone/>
            </a:pPr>
            <a:r>
              <a:rPr lang="en-US" dirty="0"/>
              <a:t>CVS abnormalities are the most important cause of mortality in children</a:t>
            </a:r>
          </a:p>
          <a:p>
            <a:pPr>
              <a:buNone/>
            </a:pPr>
            <a:r>
              <a:rPr lang="en-US" dirty="0"/>
              <a:t>		</a:t>
            </a:r>
            <a:r>
              <a:rPr lang="en-US" dirty="0" smtClean="0"/>
              <a:t>Mental </a:t>
            </a:r>
            <a:r>
              <a:rPr lang="en-US" dirty="0"/>
              <a:t>status normal </a:t>
            </a:r>
          </a:p>
          <a:p>
            <a:pPr>
              <a:buNone/>
            </a:pPr>
            <a:r>
              <a:rPr lang="en-US" dirty="0"/>
              <a:t>		</a:t>
            </a:r>
            <a:r>
              <a:rPr lang="en-US" dirty="0" smtClean="0"/>
              <a:t>50</a:t>
            </a:r>
            <a:r>
              <a:rPr lang="en-US" dirty="0"/>
              <a:t>% develop </a:t>
            </a:r>
            <a:r>
              <a:rPr lang="en-US" dirty="0" err="1"/>
              <a:t>autoantibodies</a:t>
            </a:r>
            <a:r>
              <a:rPr lang="en-US" dirty="0"/>
              <a:t> against thyroid gland</a:t>
            </a:r>
          </a:p>
          <a:p>
            <a:pPr>
              <a:buNone/>
            </a:pPr>
            <a:r>
              <a:rPr lang="en-US" dirty="0"/>
              <a:t>		</a:t>
            </a:r>
            <a:r>
              <a:rPr lang="en-US" dirty="0" smtClean="0"/>
              <a:t>Menopause </a:t>
            </a:r>
            <a:r>
              <a:rPr lang="en-US" dirty="0"/>
              <a:t>occurs before </a:t>
            </a:r>
            <a:r>
              <a:rPr lang="en-US" dirty="0" err="1"/>
              <a:t>mehanche</a:t>
            </a:r>
            <a:r>
              <a:rPr lang="en-US" dirty="0"/>
              <a:t> </a:t>
            </a:r>
          </a:p>
          <a:p>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marR="0" algn="just">
              <a:lnSpc>
                <a:spcPct val="107000"/>
              </a:lnSpc>
              <a:spcBef>
                <a:spcPts val="0"/>
              </a:spcBef>
              <a:spcAft>
                <a:spcPts val="0"/>
              </a:spcAft>
              <a:buNone/>
            </a:pPr>
            <a:r>
              <a:rPr lang="en-US" b="1" dirty="0" smtClean="0">
                <a:ea typeface="Calibri"/>
                <a:cs typeface="Vrinda"/>
              </a:rPr>
              <a:t>27. Features of down syndrome-</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Cataract</a:t>
            </a:r>
          </a:p>
          <a:p>
            <a:pPr marL="0" marR="0" algn="just">
              <a:lnSpc>
                <a:spcPct val="107000"/>
              </a:lnSpc>
              <a:spcBef>
                <a:spcPts val="0"/>
              </a:spcBef>
              <a:spcAft>
                <a:spcPts val="0"/>
              </a:spcAft>
              <a:buNone/>
            </a:pPr>
            <a:r>
              <a:rPr lang="en-US" dirty="0" smtClean="0">
                <a:ea typeface="Calibri"/>
                <a:cs typeface="Vrinda"/>
              </a:rPr>
              <a:t>b) </a:t>
            </a:r>
            <a:r>
              <a:rPr lang="en-US" dirty="0" err="1" smtClean="0">
                <a:ea typeface="Calibri"/>
                <a:cs typeface="Vrinda"/>
              </a:rPr>
              <a:t>Hypertonia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c) Duodenal </a:t>
            </a:r>
            <a:r>
              <a:rPr lang="en-US" dirty="0" err="1" smtClean="0">
                <a:ea typeface="Calibri"/>
                <a:cs typeface="Vrinda"/>
              </a:rPr>
              <a:t>atresia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d) Shortened metacarpal IV.</a:t>
            </a:r>
          </a:p>
          <a:p>
            <a:pPr marL="0" marR="0" algn="just">
              <a:lnSpc>
                <a:spcPct val="107000"/>
              </a:lnSpc>
              <a:spcBef>
                <a:spcPts val="0"/>
              </a:spcBef>
              <a:spcAft>
                <a:spcPts val="0"/>
              </a:spcAft>
              <a:buNone/>
            </a:pPr>
            <a:r>
              <a:rPr lang="en-US" dirty="0" smtClean="0">
                <a:ea typeface="Calibri"/>
                <a:cs typeface="Vrinda"/>
              </a:rPr>
              <a:t>e) Rectal polyp</a:t>
            </a:r>
          </a:p>
          <a:p>
            <a:pPr marL="0" marR="0" algn="just">
              <a:lnSpc>
                <a:spcPct val="107000"/>
              </a:lnSpc>
              <a:spcBef>
                <a:spcPts val="0"/>
              </a:spcBef>
              <a:spcAft>
                <a:spcPts val="0"/>
              </a:spcAft>
              <a:buNone/>
            </a:pPr>
            <a:r>
              <a:rPr lang="en-US" dirty="0" smtClean="0">
                <a:ea typeface="Calibri"/>
                <a:cs typeface="Vrinda"/>
              </a:rPr>
              <a:t>TF(</a:t>
            </a:r>
            <a:r>
              <a:rPr lang="en-US" dirty="0" err="1" smtClean="0">
                <a:ea typeface="Calibri"/>
                <a:cs typeface="Vrinda"/>
              </a:rPr>
              <a:t>hypotonia</a:t>
            </a:r>
            <a:r>
              <a:rPr lang="en-US" dirty="0" smtClean="0">
                <a:ea typeface="Calibri"/>
                <a:cs typeface="Vrinda"/>
              </a:rPr>
              <a:t>)TF(Features of TS)F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0">
              <a:buNone/>
            </a:pPr>
            <a:r>
              <a:rPr lang="en-US" sz="4000" dirty="0" smtClean="0"/>
              <a:t>27. </a:t>
            </a:r>
            <a:r>
              <a:rPr lang="en-US" sz="4000" dirty="0" smtClean="0"/>
              <a:t>Down’s </a:t>
            </a:r>
            <a:r>
              <a:rPr lang="en-US" sz="4000" dirty="0"/>
              <a:t>Syndrome </a:t>
            </a:r>
          </a:p>
          <a:p>
            <a:pPr>
              <a:buNone/>
            </a:pPr>
            <a:r>
              <a:rPr lang="en-US" sz="4000" dirty="0"/>
              <a:t>			</a:t>
            </a:r>
            <a:r>
              <a:rPr lang="en-US" sz="2800" dirty="0" err="1"/>
              <a:t>Presenile</a:t>
            </a:r>
            <a:r>
              <a:rPr lang="en-US" sz="2800" dirty="0"/>
              <a:t> </a:t>
            </a:r>
            <a:r>
              <a:rPr lang="en-US" sz="2800" dirty="0" err="1"/>
              <a:t>cotaract</a:t>
            </a:r>
            <a:r>
              <a:rPr lang="en-US" sz="2800" dirty="0"/>
              <a:t> </a:t>
            </a:r>
          </a:p>
          <a:p>
            <a:pPr>
              <a:buNone/>
            </a:pPr>
            <a:r>
              <a:rPr lang="en-US" sz="2800" dirty="0"/>
              <a:t>			Gap btw 1</a:t>
            </a:r>
            <a:r>
              <a:rPr lang="en-US" sz="2800" baseline="30000" dirty="0"/>
              <a:t>st</a:t>
            </a:r>
            <a:r>
              <a:rPr lang="en-US" sz="2800" dirty="0"/>
              <a:t> &amp; 2</a:t>
            </a:r>
            <a:r>
              <a:rPr lang="en-US" sz="2800" baseline="30000" dirty="0"/>
              <a:t>nd</a:t>
            </a:r>
            <a:r>
              <a:rPr lang="en-US" sz="2800" dirty="0"/>
              <a:t> Toe</a:t>
            </a:r>
          </a:p>
          <a:p>
            <a:pPr>
              <a:buNone/>
            </a:pPr>
            <a:r>
              <a:rPr lang="en-US" sz="2800" dirty="0"/>
              <a:t>			Predisposition to </a:t>
            </a:r>
            <a:r>
              <a:rPr lang="en-US" sz="2800" dirty="0" err="1"/>
              <a:t>leukaemia</a:t>
            </a:r>
            <a:r>
              <a:rPr lang="en-US" sz="2800" dirty="0"/>
              <a:t> </a:t>
            </a:r>
            <a:endParaRPr lang="en-US" sz="2800" dirty="0" smtClean="0"/>
          </a:p>
          <a:p>
            <a:pPr>
              <a:buNone/>
            </a:pPr>
            <a:r>
              <a:rPr lang="en-US" sz="2800" dirty="0"/>
              <a:t>	</a:t>
            </a:r>
            <a:r>
              <a:rPr lang="en-US" sz="2800" dirty="0" smtClean="0"/>
              <a:t>		(</a:t>
            </a:r>
            <a:r>
              <a:rPr lang="en-US" sz="2800" dirty="0"/>
              <a:t>Acute mega-</a:t>
            </a:r>
            <a:r>
              <a:rPr lang="en-US" sz="2800" dirty="0" err="1"/>
              <a:t>kauyoblastic</a:t>
            </a:r>
            <a:r>
              <a:rPr lang="en-US" sz="2800" dirty="0"/>
              <a:t>)</a:t>
            </a:r>
          </a:p>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marR="0" algn="just">
              <a:lnSpc>
                <a:spcPct val="107000"/>
              </a:lnSpc>
              <a:spcBef>
                <a:spcPts val="0"/>
              </a:spcBef>
              <a:spcAft>
                <a:spcPts val="0"/>
              </a:spcAft>
              <a:buNone/>
            </a:pPr>
            <a:r>
              <a:rPr lang="en-US" b="1" dirty="0" smtClean="0">
                <a:ea typeface="Calibri"/>
                <a:cs typeface="Vrinda"/>
              </a:rPr>
              <a:t>28. Most important phenotypic features of </a:t>
            </a:r>
            <a:r>
              <a:rPr lang="en-US" b="1" dirty="0" err="1" smtClean="0">
                <a:ea typeface="Calibri"/>
                <a:cs typeface="Vrinda"/>
              </a:rPr>
              <a:t>klinefelter</a:t>
            </a:r>
            <a:r>
              <a:rPr lang="en-US" b="1" dirty="0" smtClean="0">
                <a:ea typeface="Calibri"/>
                <a:cs typeface="Vrinda"/>
              </a:rPr>
              <a:t> </a:t>
            </a:r>
            <a:r>
              <a:rPr lang="en-US" b="1" dirty="0" smtClean="0">
                <a:ea typeface="Calibri"/>
                <a:cs typeface="Vrinda"/>
              </a:rPr>
              <a:t>‘s syndrome </a:t>
            </a:r>
            <a:r>
              <a:rPr lang="en-US" b="1" dirty="0" smtClean="0">
                <a:ea typeface="Calibri"/>
                <a:cs typeface="Vrinda"/>
              </a:rPr>
              <a:t>with 47XXY </a:t>
            </a:r>
            <a:r>
              <a:rPr lang="en-US" b="1" dirty="0" err="1" smtClean="0">
                <a:ea typeface="Calibri"/>
                <a:cs typeface="Vrinda"/>
              </a:rPr>
              <a:t>karyotype</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A)Histological </a:t>
            </a:r>
            <a:r>
              <a:rPr lang="en-US" dirty="0" smtClean="0">
                <a:ea typeface="Calibri"/>
                <a:cs typeface="Vrinda"/>
              </a:rPr>
              <a:t>evidence of impaired spermatogenesis</a:t>
            </a:r>
          </a:p>
          <a:p>
            <a:pPr marL="0" marR="0" algn="just">
              <a:lnSpc>
                <a:spcPct val="107000"/>
              </a:lnSpc>
              <a:spcBef>
                <a:spcPts val="0"/>
              </a:spcBef>
              <a:spcAft>
                <a:spcPts val="0"/>
              </a:spcAft>
              <a:buNone/>
            </a:pPr>
            <a:r>
              <a:rPr lang="en-US" dirty="0" smtClean="0">
                <a:ea typeface="Calibri"/>
                <a:cs typeface="Vrinda"/>
              </a:rPr>
              <a:t>B) </a:t>
            </a:r>
            <a:r>
              <a:rPr lang="en-US" dirty="0" smtClean="0">
                <a:ea typeface="Calibri"/>
                <a:cs typeface="Vrinda"/>
              </a:rPr>
              <a:t>Normal testes</a:t>
            </a:r>
          </a:p>
          <a:p>
            <a:pPr marL="0" marR="0" algn="just">
              <a:lnSpc>
                <a:spcPct val="107000"/>
              </a:lnSpc>
              <a:spcBef>
                <a:spcPts val="0"/>
              </a:spcBef>
              <a:spcAft>
                <a:spcPts val="0"/>
              </a:spcAft>
              <a:buNone/>
            </a:pPr>
            <a:r>
              <a:rPr lang="en-US" dirty="0" smtClean="0">
                <a:ea typeface="Calibri"/>
                <a:cs typeface="Vrinda"/>
              </a:rPr>
              <a:t>C) </a:t>
            </a:r>
            <a:r>
              <a:rPr lang="en-US" dirty="0" err="1" smtClean="0">
                <a:ea typeface="Calibri"/>
                <a:cs typeface="Vrinda"/>
              </a:rPr>
              <a:t>Azoospermia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D) </a:t>
            </a:r>
            <a:r>
              <a:rPr lang="en-US" dirty="0" err="1" smtClean="0">
                <a:ea typeface="Calibri"/>
                <a:cs typeface="Vrinda"/>
              </a:rPr>
              <a:t>Gynaecomastia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E) </a:t>
            </a:r>
            <a:r>
              <a:rPr lang="en-US" dirty="0" smtClean="0">
                <a:ea typeface="Calibri"/>
                <a:cs typeface="Vrinda"/>
              </a:rPr>
              <a:t>Increased plasma testosterone</a:t>
            </a:r>
          </a:p>
          <a:p>
            <a:pPr marL="0" marR="0" algn="just">
              <a:lnSpc>
                <a:spcPct val="107000"/>
              </a:lnSpc>
              <a:spcBef>
                <a:spcPts val="0"/>
              </a:spcBef>
              <a:spcAft>
                <a:spcPts val="0"/>
              </a:spcAft>
              <a:buNone/>
            </a:pPr>
            <a:r>
              <a:rPr lang="en-US" b="1" dirty="0" smtClean="0">
                <a:ea typeface="Calibri"/>
                <a:cs typeface="Vrinda"/>
              </a:rPr>
              <a:t>TF(</a:t>
            </a:r>
            <a:r>
              <a:rPr lang="en-US" b="1" dirty="0" err="1" smtClean="0">
                <a:ea typeface="Calibri"/>
                <a:cs typeface="Vrinda"/>
              </a:rPr>
              <a:t>azospermic</a:t>
            </a:r>
            <a:r>
              <a:rPr lang="en-US" b="1" dirty="0" smtClean="0">
                <a:ea typeface="Calibri"/>
                <a:cs typeface="Vrinda"/>
              </a:rPr>
              <a:t> testes)TTF</a:t>
            </a:r>
            <a:endParaRPr lang="en-US" dirty="0" smtClean="0">
              <a:ea typeface="Calibri"/>
              <a:cs typeface="Vrinda"/>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lvl="0">
              <a:buNone/>
            </a:pPr>
            <a:r>
              <a:rPr lang="en-US" sz="4400" dirty="0" smtClean="0"/>
              <a:t>28. Features </a:t>
            </a:r>
            <a:r>
              <a:rPr lang="en-US" sz="4400" dirty="0"/>
              <a:t>of 47xxy</a:t>
            </a:r>
          </a:p>
          <a:p>
            <a:pPr>
              <a:buNone/>
            </a:pPr>
            <a:r>
              <a:rPr lang="en-US" sz="4400" dirty="0"/>
              <a:t>			</a:t>
            </a:r>
            <a:r>
              <a:rPr lang="en-US" sz="4400" dirty="0" smtClean="0"/>
              <a:t>	Male </a:t>
            </a:r>
            <a:r>
              <a:rPr lang="en-US" sz="4400" dirty="0" err="1"/>
              <a:t>Hypogoradism</a:t>
            </a:r>
            <a:endParaRPr lang="en-US" sz="4400" dirty="0"/>
          </a:p>
          <a:p>
            <a:pPr>
              <a:buNone/>
            </a:pPr>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marR="0" algn="just">
              <a:lnSpc>
                <a:spcPct val="107000"/>
              </a:lnSpc>
              <a:spcBef>
                <a:spcPts val="0"/>
              </a:spcBef>
              <a:spcAft>
                <a:spcPts val="0"/>
              </a:spcAft>
              <a:buNone/>
            </a:pPr>
            <a:r>
              <a:rPr lang="en-US" b="1" dirty="0" smtClean="0">
                <a:ea typeface="Calibri"/>
                <a:cs typeface="Vrinda"/>
              </a:rPr>
              <a:t>29. Skeletal deformity occurs in</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a:t>
            </a:r>
            <a:r>
              <a:rPr lang="en-US" dirty="0" err="1" smtClean="0">
                <a:ea typeface="Calibri"/>
                <a:cs typeface="Vrinda"/>
              </a:rPr>
              <a:t>Marfan</a:t>
            </a:r>
            <a:r>
              <a:rPr lang="en-US" dirty="0" smtClean="0">
                <a:ea typeface="Calibri"/>
                <a:cs typeface="Vrinda"/>
              </a:rPr>
              <a:t> syndrome</a:t>
            </a:r>
          </a:p>
          <a:p>
            <a:pPr marL="0" marR="0" algn="just">
              <a:lnSpc>
                <a:spcPct val="107000"/>
              </a:lnSpc>
              <a:spcBef>
                <a:spcPts val="0"/>
              </a:spcBef>
              <a:spcAft>
                <a:spcPts val="0"/>
              </a:spcAft>
              <a:buNone/>
            </a:pPr>
            <a:r>
              <a:rPr lang="en-US" dirty="0" smtClean="0">
                <a:ea typeface="Calibri"/>
                <a:cs typeface="Vrinda"/>
              </a:rPr>
              <a:t>b) </a:t>
            </a:r>
            <a:r>
              <a:rPr lang="en-US" dirty="0" err="1" smtClean="0">
                <a:ea typeface="Calibri"/>
                <a:cs typeface="Vrinda"/>
              </a:rPr>
              <a:t>Alkaptonuria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c) </a:t>
            </a:r>
            <a:r>
              <a:rPr lang="en-US" dirty="0" err="1" smtClean="0">
                <a:ea typeface="Calibri"/>
                <a:cs typeface="Vrinda"/>
              </a:rPr>
              <a:t>Ehler’s</a:t>
            </a:r>
            <a:r>
              <a:rPr lang="en-US" dirty="0" smtClean="0">
                <a:ea typeface="Calibri"/>
                <a:cs typeface="Vrinda"/>
              </a:rPr>
              <a:t> </a:t>
            </a:r>
            <a:r>
              <a:rPr lang="en-US" dirty="0" err="1" smtClean="0">
                <a:ea typeface="Calibri"/>
                <a:cs typeface="Vrinda"/>
              </a:rPr>
              <a:t>danlos</a:t>
            </a:r>
            <a:r>
              <a:rPr lang="en-US" dirty="0" smtClean="0">
                <a:ea typeface="Calibri"/>
                <a:cs typeface="Vrinda"/>
              </a:rPr>
              <a:t> syndrome</a:t>
            </a:r>
          </a:p>
          <a:p>
            <a:pPr marL="0" marR="0" algn="just">
              <a:lnSpc>
                <a:spcPct val="107000"/>
              </a:lnSpc>
              <a:spcBef>
                <a:spcPts val="0"/>
              </a:spcBef>
              <a:spcAft>
                <a:spcPts val="0"/>
              </a:spcAft>
              <a:buNone/>
            </a:pPr>
            <a:r>
              <a:rPr lang="en-US" dirty="0" smtClean="0">
                <a:ea typeface="Calibri"/>
                <a:cs typeface="Vrinda"/>
              </a:rPr>
              <a:t>d) </a:t>
            </a:r>
            <a:r>
              <a:rPr lang="en-US" dirty="0" err="1" smtClean="0">
                <a:ea typeface="Calibri"/>
                <a:cs typeface="Vrinda"/>
              </a:rPr>
              <a:t>Achondroplasia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e) </a:t>
            </a:r>
            <a:r>
              <a:rPr lang="en-US" dirty="0" err="1" smtClean="0">
                <a:ea typeface="Calibri"/>
                <a:cs typeface="Vrinda"/>
              </a:rPr>
              <a:t>Osteogenesis</a:t>
            </a:r>
            <a:r>
              <a:rPr lang="en-US" dirty="0" smtClean="0">
                <a:ea typeface="Calibri"/>
                <a:cs typeface="Vrinda"/>
              </a:rPr>
              <a:t> </a:t>
            </a:r>
            <a:r>
              <a:rPr lang="en-US" dirty="0" err="1" smtClean="0">
                <a:ea typeface="Calibri"/>
                <a:cs typeface="Vrinda"/>
              </a:rPr>
              <a:t>imperfecta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TTTTT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lvl="0">
              <a:buNone/>
            </a:pPr>
            <a:r>
              <a:rPr lang="en-US" dirty="0" smtClean="0"/>
              <a:t>29. Skeletal </a:t>
            </a:r>
            <a:r>
              <a:rPr lang="en-US" dirty="0"/>
              <a:t>deformity occurs in</a:t>
            </a:r>
          </a:p>
          <a:p>
            <a:pPr>
              <a:buNone/>
            </a:pPr>
            <a:r>
              <a:rPr lang="en-US" dirty="0"/>
              <a:t>	</a:t>
            </a:r>
            <a:r>
              <a:rPr lang="en-US" dirty="0" err="1" smtClean="0"/>
              <a:t>Alkaptonuria</a:t>
            </a:r>
            <a:r>
              <a:rPr lang="en-US" dirty="0" smtClean="0"/>
              <a:t> </a:t>
            </a:r>
            <a:r>
              <a:rPr lang="en-US" dirty="0">
                <a:sym typeface="Symbol"/>
              </a:rPr>
              <a:t></a:t>
            </a:r>
            <a:r>
              <a:rPr lang="en-US" dirty="0"/>
              <a:t> </a:t>
            </a:r>
            <a:r>
              <a:rPr lang="en-US" dirty="0" err="1"/>
              <a:t>Hmogentsic</a:t>
            </a:r>
            <a:r>
              <a:rPr lang="en-US" dirty="0"/>
              <a:t> acid accumulated in cartilage</a:t>
            </a:r>
          </a:p>
          <a:p>
            <a:pPr>
              <a:buNone/>
            </a:pPr>
            <a:r>
              <a:rPr lang="en-US" dirty="0"/>
              <a:t>	 </a:t>
            </a:r>
            <a:r>
              <a:rPr lang="en-US" dirty="0" err="1"/>
              <a:t>Achondroplasia</a:t>
            </a:r>
            <a:r>
              <a:rPr lang="en-US" dirty="0"/>
              <a:t> </a:t>
            </a:r>
            <a:r>
              <a:rPr lang="en-US" dirty="0">
                <a:sym typeface="Symbol"/>
              </a:rPr>
              <a:t></a:t>
            </a:r>
            <a:r>
              <a:rPr lang="en-US" dirty="0"/>
              <a:t> </a:t>
            </a:r>
            <a:r>
              <a:rPr lang="en-US" dirty="0" err="1"/>
              <a:t>Dispropostionate</a:t>
            </a:r>
            <a:r>
              <a:rPr lang="en-US" dirty="0"/>
              <a:t> </a:t>
            </a:r>
            <a:r>
              <a:rPr lang="en-US" dirty="0" err="1"/>
              <a:t>dalarfism</a:t>
            </a:r>
            <a:endParaRPr lang="en-US" dirty="0"/>
          </a:p>
          <a:p>
            <a:pPr>
              <a:buNone/>
            </a:pPr>
            <a:endParaRPr lang="en-US"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marR="0" algn="just">
              <a:lnSpc>
                <a:spcPct val="107000"/>
              </a:lnSpc>
              <a:spcBef>
                <a:spcPts val="0"/>
              </a:spcBef>
              <a:spcAft>
                <a:spcPts val="0"/>
              </a:spcAft>
              <a:buNone/>
            </a:pPr>
            <a:r>
              <a:rPr lang="en-US" b="1" dirty="0" smtClean="0">
                <a:ea typeface="Calibri"/>
                <a:cs typeface="Vrinda"/>
              </a:rPr>
              <a:t>30. In true </a:t>
            </a:r>
            <a:r>
              <a:rPr lang="en-US" b="1" dirty="0" err="1" smtClean="0">
                <a:ea typeface="Calibri"/>
                <a:cs typeface="Vrinda"/>
              </a:rPr>
              <a:t>hermaphroditism</a:t>
            </a:r>
            <a:r>
              <a:rPr lang="en-US" b="1" dirty="0" smtClean="0">
                <a:ea typeface="Calibri"/>
                <a:cs typeface="Vrinda"/>
              </a:rPr>
              <a:t>-</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Both primordial follicles and </a:t>
            </a:r>
            <a:r>
              <a:rPr lang="en-US" dirty="0" err="1" smtClean="0">
                <a:ea typeface="Calibri"/>
                <a:cs typeface="Vrinda"/>
              </a:rPr>
              <a:t>sminiferous</a:t>
            </a:r>
            <a:r>
              <a:rPr lang="en-US" dirty="0" smtClean="0">
                <a:ea typeface="Calibri"/>
                <a:cs typeface="Vrinda"/>
              </a:rPr>
              <a:t> tubules are present in </a:t>
            </a:r>
            <a:r>
              <a:rPr lang="en-US" dirty="0" err="1" smtClean="0">
                <a:ea typeface="Calibri"/>
                <a:cs typeface="Vrinda"/>
              </a:rPr>
              <a:t>gonadal</a:t>
            </a:r>
            <a:r>
              <a:rPr lang="en-US" dirty="0" smtClean="0">
                <a:ea typeface="Calibri"/>
                <a:cs typeface="Vrinda"/>
              </a:rPr>
              <a:t> tissue</a:t>
            </a:r>
          </a:p>
          <a:p>
            <a:pPr marL="0" marR="0" algn="just">
              <a:lnSpc>
                <a:spcPct val="107000"/>
              </a:lnSpc>
              <a:spcBef>
                <a:spcPts val="0"/>
              </a:spcBef>
              <a:spcAft>
                <a:spcPts val="0"/>
              </a:spcAft>
              <a:buNone/>
            </a:pPr>
            <a:r>
              <a:rPr lang="en-US" dirty="0" smtClean="0">
                <a:ea typeface="Calibri"/>
                <a:cs typeface="Vrinda"/>
              </a:rPr>
              <a:t>b) Chromosomal sex is usually female (46XX)</a:t>
            </a:r>
          </a:p>
          <a:p>
            <a:pPr marL="0" marR="0" algn="just">
              <a:lnSpc>
                <a:spcPct val="107000"/>
              </a:lnSpc>
              <a:spcBef>
                <a:spcPts val="0"/>
              </a:spcBef>
              <a:spcAft>
                <a:spcPts val="0"/>
              </a:spcAft>
              <a:buNone/>
            </a:pPr>
            <a:r>
              <a:rPr lang="en-US" dirty="0" smtClean="0">
                <a:ea typeface="Calibri"/>
                <a:cs typeface="Vrinda"/>
              </a:rPr>
              <a:t>c) Mosaics </a:t>
            </a:r>
            <a:r>
              <a:rPr lang="en-US" dirty="0" err="1" smtClean="0">
                <a:ea typeface="Calibri"/>
                <a:cs typeface="Vrinda"/>
              </a:rPr>
              <a:t>donot</a:t>
            </a:r>
            <a:r>
              <a:rPr lang="en-US" dirty="0" smtClean="0">
                <a:ea typeface="Calibri"/>
                <a:cs typeface="Vrinda"/>
              </a:rPr>
              <a:t> occur</a:t>
            </a:r>
          </a:p>
          <a:p>
            <a:pPr marL="0" marR="0" algn="just">
              <a:lnSpc>
                <a:spcPct val="107000"/>
              </a:lnSpc>
              <a:spcBef>
                <a:spcPts val="0"/>
              </a:spcBef>
              <a:spcAft>
                <a:spcPts val="0"/>
              </a:spcAft>
              <a:buNone/>
            </a:pPr>
            <a:r>
              <a:rPr lang="en-US" dirty="0" smtClean="0">
                <a:ea typeface="Calibri"/>
                <a:cs typeface="Vrinda"/>
              </a:rPr>
              <a:t>d) Mosaics occur</a:t>
            </a:r>
          </a:p>
          <a:p>
            <a:pPr marL="0" marR="0" algn="just">
              <a:lnSpc>
                <a:spcPct val="107000"/>
              </a:lnSpc>
              <a:spcBef>
                <a:spcPts val="0"/>
              </a:spcBef>
              <a:spcAft>
                <a:spcPts val="0"/>
              </a:spcAft>
              <a:buNone/>
            </a:pPr>
            <a:r>
              <a:rPr lang="en-US" dirty="0" smtClean="0">
                <a:ea typeface="Calibri"/>
                <a:cs typeface="Vrinda"/>
              </a:rPr>
              <a:t>e) External sex is usually female</a:t>
            </a:r>
          </a:p>
          <a:p>
            <a:pPr marL="0" marR="0" algn="just">
              <a:lnSpc>
                <a:spcPct val="107000"/>
              </a:lnSpc>
              <a:spcBef>
                <a:spcPts val="0"/>
              </a:spcBef>
              <a:spcAft>
                <a:spcPts val="0"/>
              </a:spcAft>
              <a:buNone/>
            </a:pPr>
            <a:r>
              <a:rPr lang="en-US" dirty="0" smtClean="0">
                <a:ea typeface="Calibri"/>
                <a:cs typeface="Vrinda"/>
              </a:rPr>
              <a:t>TTFTF</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lvl="0">
              <a:buNone/>
            </a:pPr>
            <a:r>
              <a:rPr lang="en-US" sz="3600" dirty="0" smtClean="0"/>
              <a:t>30. True </a:t>
            </a:r>
            <a:r>
              <a:rPr lang="en-US" sz="3600" dirty="0" err="1"/>
              <a:t>hermaphroditism</a:t>
            </a:r>
            <a:endParaRPr lang="en-US" sz="3600" dirty="0"/>
          </a:p>
          <a:p>
            <a:pPr>
              <a:buNone/>
            </a:pPr>
            <a:r>
              <a:rPr lang="en-US" sz="3600" dirty="0" smtClean="0"/>
              <a:t>					R-167</a:t>
            </a:r>
            <a:endParaRPr lang="en-US" sz="3600" dirty="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marR="0">
              <a:spcBef>
                <a:spcPts val="0"/>
              </a:spcBef>
              <a:spcAft>
                <a:spcPts val="0"/>
              </a:spcAft>
              <a:buNone/>
            </a:pPr>
            <a:r>
              <a:rPr lang="en-US" b="1" dirty="0" smtClean="0">
                <a:solidFill>
                  <a:srgbClr val="000000"/>
                </a:solidFill>
                <a:ea typeface="Calibri"/>
                <a:cs typeface="Calibri"/>
              </a:rPr>
              <a:t>8. DIC occurs in</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cs typeface="Calibri"/>
              </a:rPr>
              <a:t>a) Massive blood transfusion </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cs typeface="Calibri"/>
              </a:rPr>
              <a:t>b) Pre-</a:t>
            </a:r>
            <a:r>
              <a:rPr lang="en-US" dirty="0" err="1" smtClean="0">
                <a:solidFill>
                  <a:srgbClr val="000000"/>
                </a:solidFill>
                <a:ea typeface="Calibri"/>
                <a:cs typeface="Calibri"/>
              </a:rPr>
              <a:t>emlamptic</a:t>
            </a:r>
            <a:r>
              <a:rPr lang="en-US" dirty="0" smtClean="0">
                <a:solidFill>
                  <a:srgbClr val="000000"/>
                </a:solidFill>
                <a:ea typeface="Calibri"/>
                <a:cs typeface="Calibri"/>
              </a:rPr>
              <a:t> </a:t>
            </a:r>
            <a:r>
              <a:rPr lang="en-US" dirty="0" err="1" smtClean="0">
                <a:solidFill>
                  <a:srgbClr val="000000"/>
                </a:solidFill>
                <a:ea typeface="Calibri"/>
                <a:cs typeface="Calibri"/>
              </a:rPr>
              <a:t>toxaemia</a:t>
            </a:r>
            <a:r>
              <a:rPr lang="en-US" dirty="0" smtClean="0">
                <a:solidFill>
                  <a:srgbClr val="000000"/>
                </a:solidFill>
                <a:ea typeface="Calibri"/>
                <a:cs typeface="Calibri"/>
              </a:rPr>
              <a:t> </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cs typeface="Calibri"/>
              </a:rPr>
              <a:t>c) Malignancy </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cs typeface="Calibri"/>
              </a:rPr>
              <a:t>d) Severe traumatic injury </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cs typeface="Calibri"/>
              </a:rPr>
              <a:t>e) Snake bite </a:t>
            </a:r>
            <a:endParaRPr lang="en-US" dirty="0" smtClean="0">
              <a:solidFill>
                <a:srgbClr val="000000"/>
              </a:solidFill>
              <a:ea typeface="Calibri"/>
            </a:endParaRPr>
          </a:p>
          <a:p>
            <a:pPr marL="0" marR="0">
              <a:spcBef>
                <a:spcPts val="0"/>
              </a:spcBef>
              <a:spcAft>
                <a:spcPts val="0"/>
              </a:spcAft>
              <a:buNone/>
            </a:pPr>
            <a:r>
              <a:rPr lang="en-US" b="1" dirty="0" smtClean="0">
                <a:solidFill>
                  <a:srgbClr val="000000"/>
                </a:solidFill>
                <a:ea typeface="Calibri"/>
                <a:cs typeface="Calibri"/>
              </a:rPr>
              <a:t>TTTT</a:t>
            </a:r>
            <a:endParaRPr lang="en-US" dirty="0" smtClean="0">
              <a:solidFill>
                <a:srgbClr val="000000"/>
              </a:solidFill>
              <a:ea typeface="Calibri"/>
            </a:endParaRPr>
          </a:p>
          <a:p>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marR="0" algn="just">
              <a:lnSpc>
                <a:spcPct val="107000"/>
              </a:lnSpc>
              <a:spcBef>
                <a:spcPts val="0"/>
              </a:spcBef>
              <a:spcAft>
                <a:spcPts val="0"/>
              </a:spcAft>
              <a:buNone/>
            </a:pPr>
            <a:r>
              <a:rPr lang="en-US" b="1" dirty="0" smtClean="0">
                <a:ea typeface="Calibri"/>
                <a:cs typeface="Vrinda"/>
              </a:rPr>
              <a:t>31. Defects with structural protein synthesis is associated with-</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Down syndrome</a:t>
            </a:r>
          </a:p>
          <a:p>
            <a:pPr marL="0" marR="0" algn="just">
              <a:lnSpc>
                <a:spcPct val="107000"/>
              </a:lnSpc>
              <a:spcBef>
                <a:spcPts val="0"/>
              </a:spcBef>
              <a:spcAft>
                <a:spcPts val="0"/>
              </a:spcAft>
              <a:buNone/>
            </a:pPr>
            <a:r>
              <a:rPr lang="en-US" dirty="0" smtClean="0">
                <a:ea typeface="Calibri"/>
                <a:cs typeface="Vrinda"/>
              </a:rPr>
              <a:t>b) Hereditary </a:t>
            </a:r>
            <a:r>
              <a:rPr lang="en-US" dirty="0" err="1" smtClean="0">
                <a:ea typeface="Calibri"/>
                <a:cs typeface="Vrinda"/>
              </a:rPr>
              <a:t>spherocytosis</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c) </a:t>
            </a:r>
            <a:r>
              <a:rPr lang="en-US" dirty="0" err="1" smtClean="0">
                <a:ea typeface="Calibri"/>
                <a:cs typeface="Vrinda"/>
              </a:rPr>
              <a:t>Marfan</a:t>
            </a:r>
            <a:r>
              <a:rPr lang="en-US" dirty="0" smtClean="0">
                <a:ea typeface="Calibri"/>
                <a:cs typeface="Vrinda"/>
              </a:rPr>
              <a:t> syndrome</a:t>
            </a:r>
          </a:p>
          <a:p>
            <a:pPr marL="0" marR="0" algn="just">
              <a:lnSpc>
                <a:spcPct val="107000"/>
              </a:lnSpc>
              <a:spcBef>
                <a:spcPts val="0"/>
              </a:spcBef>
              <a:spcAft>
                <a:spcPts val="0"/>
              </a:spcAft>
              <a:buNone/>
            </a:pPr>
            <a:r>
              <a:rPr lang="en-US" dirty="0" smtClean="0">
                <a:ea typeface="Calibri"/>
                <a:cs typeface="Vrinda"/>
              </a:rPr>
              <a:t>d) </a:t>
            </a:r>
            <a:r>
              <a:rPr lang="en-US" dirty="0" err="1" smtClean="0">
                <a:ea typeface="Calibri"/>
                <a:cs typeface="Vrinda"/>
              </a:rPr>
              <a:t>Klinefelter</a:t>
            </a:r>
            <a:r>
              <a:rPr lang="en-US" dirty="0" smtClean="0">
                <a:ea typeface="Calibri"/>
                <a:cs typeface="Vrinda"/>
              </a:rPr>
              <a:t> syndrome</a:t>
            </a:r>
          </a:p>
          <a:p>
            <a:pPr marL="0" marR="0" algn="just">
              <a:lnSpc>
                <a:spcPct val="107000"/>
              </a:lnSpc>
              <a:spcBef>
                <a:spcPts val="0"/>
              </a:spcBef>
              <a:spcAft>
                <a:spcPts val="0"/>
              </a:spcAft>
              <a:buNone/>
            </a:pPr>
            <a:r>
              <a:rPr lang="en-US" dirty="0" smtClean="0">
                <a:ea typeface="Calibri"/>
                <a:cs typeface="Vrinda"/>
              </a:rPr>
              <a:t>e) </a:t>
            </a:r>
            <a:r>
              <a:rPr lang="en-US" dirty="0" err="1" smtClean="0">
                <a:ea typeface="Calibri"/>
                <a:cs typeface="Vrinda"/>
              </a:rPr>
              <a:t>Osteogenesis</a:t>
            </a:r>
            <a:r>
              <a:rPr lang="en-US" dirty="0" smtClean="0">
                <a:ea typeface="Calibri"/>
                <a:cs typeface="Vrinda"/>
              </a:rPr>
              <a:t> </a:t>
            </a:r>
            <a:r>
              <a:rPr lang="en-US" dirty="0" err="1" smtClean="0">
                <a:ea typeface="Calibri"/>
                <a:cs typeface="Vrinda"/>
              </a:rPr>
              <a:t>imperfecta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FTTFT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r>
              <a:rPr lang="en-US" dirty="0" smtClean="0"/>
              <a:t>31. Defects in structural protein synthesis	</a:t>
            </a:r>
          </a:p>
          <a:p>
            <a:pPr>
              <a:buNone/>
            </a:pPr>
            <a:r>
              <a:rPr lang="en-US" dirty="0" smtClean="0"/>
              <a:t>					R-143</a:t>
            </a:r>
          </a:p>
          <a:p>
            <a:endParaRPr lang="en-US"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marR="0" algn="just">
              <a:lnSpc>
                <a:spcPct val="107000"/>
              </a:lnSpc>
              <a:spcBef>
                <a:spcPts val="0"/>
              </a:spcBef>
              <a:spcAft>
                <a:spcPts val="0"/>
              </a:spcAft>
              <a:buNone/>
            </a:pPr>
            <a:r>
              <a:rPr lang="en-US" b="1" dirty="0" smtClean="0">
                <a:ea typeface="Calibri"/>
                <a:cs typeface="Vrinda"/>
              </a:rPr>
              <a:t>32. Following are </a:t>
            </a:r>
            <a:r>
              <a:rPr lang="en-US" b="1" dirty="0" err="1" smtClean="0">
                <a:ea typeface="Calibri"/>
                <a:cs typeface="Vrinda"/>
              </a:rPr>
              <a:t>cytogenic</a:t>
            </a:r>
            <a:r>
              <a:rPr lang="en-US" b="1" dirty="0" smtClean="0">
                <a:ea typeface="Calibri"/>
                <a:cs typeface="Vrinda"/>
              </a:rPr>
              <a:t> disorder-</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a:t>
            </a:r>
            <a:r>
              <a:rPr lang="en-US" dirty="0" err="1" smtClean="0">
                <a:ea typeface="Calibri"/>
                <a:cs typeface="Vrinda"/>
              </a:rPr>
              <a:t>Alport</a:t>
            </a:r>
            <a:r>
              <a:rPr lang="en-US" dirty="0" smtClean="0">
                <a:ea typeface="Calibri"/>
                <a:cs typeface="Vrinda"/>
              </a:rPr>
              <a:t> syndrome</a:t>
            </a:r>
          </a:p>
          <a:p>
            <a:pPr marL="0" marR="0" algn="just">
              <a:lnSpc>
                <a:spcPct val="107000"/>
              </a:lnSpc>
              <a:spcBef>
                <a:spcPts val="0"/>
              </a:spcBef>
              <a:spcAft>
                <a:spcPts val="0"/>
              </a:spcAft>
              <a:buNone/>
            </a:pPr>
            <a:r>
              <a:rPr lang="en-US" dirty="0" smtClean="0">
                <a:ea typeface="Calibri"/>
                <a:cs typeface="Vrinda"/>
              </a:rPr>
              <a:t>b) Noonan’s syndrome</a:t>
            </a:r>
          </a:p>
          <a:p>
            <a:pPr marL="0" marR="0" algn="just">
              <a:lnSpc>
                <a:spcPct val="107000"/>
              </a:lnSpc>
              <a:spcBef>
                <a:spcPts val="0"/>
              </a:spcBef>
              <a:spcAft>
                <a:spcPts val="0"/>
              </a:spcAft>
              <a:buNone/>
            </a:pPr>
            <a:r>
              <a:rPr lang="en-US" dirty="0" smtClean="0">
                <a:ea typeface="Calibri"/>
                <a:cs typeface="Vrinda"/>
              </a:rPr>
              <a:t>c) </a:t>
            </a:r>
            <a:r>
              <a:rPr lang="en-US" dirty="0" err="1" smtClean="0">
                <a:ea typeface="Calibri"/>
                <a:cs typeface="Vrinda"/>
              </a:rPr>
              <a:t>Cridu</a:t>
            </a:r>
            <a:r>
              <a:rPr lang="en-US" dirty="0" smtClean="0">
                <a:ea typeface="Calibri"/>
                <a:cs typeface="Vrinda"/>
              </a:rPr>
              <a:t> chat syndrome</a:t>
            </a:r>
          </a:p>
          <a:p>
            <a:pPr marL="0" marR="0" algn="just">
              <a:lnSpc>
                <a:spcPct val="107000"/>
              </a:lnSpc>
              <a:spcBef>
                <a:spcPts val="0"/>
              </a:spcBef>
              <a:spcAft>
                <a:spcPts val="0"/>
              </a:spcAft>
              <a:buNone/>
            </a:pPr>
            <a:r>
              <a:rPr lang="en-US" dirty="0" smtClean="0">
                <a:ea typeface="Calibri"/>
                <a:cs typeface="Vrinda"/>
              </a:rPr>
              <a:t>d) Adult polycystic kidney disease </a:t>
            </a:r>
          </a:p>
          <a:p>
            <a:pPr marL="0" marR="0" algn="just">
              <a:lnSpc>
                <a:spcPct val="107000"/>
              </a:lnSpc>
              <a:spcBef>
                <a:spcPts val="0"/>
              </a:spcBef>
              <a:spcAft>
                <a:spcPts val="0"/>
              </a:spcAft>
              <a:buNone/>
            </a:pPr>
            <a:r>
              <a:rPr lang="en-US" dirty="0" smtClean="0">
                <a:ea typeface="Calibri"/>
                <a:cs typeface="Vrinda"/>
              </a:rPr>
              <a:t>e) </a:t>
            </a:r>
            <a:r>
              <a:rPr lang="en-US" dirty="0" err="1" smtClean="0">
                <a:ea typeface="Calibri"/>
                <a:cs typeface="Vrinda"/>
              </a:rPr>
              <a:t>Klinefelter’s</a:t>
            </a:r>
            <a:r>
              <a:rPr lang="en-US" dirty="0" smtClean="0">
                <a:ea typeface="Calibri"/>
                <a:cs typeface="Vrinda"/>
              </a:rPr>
              <a:t> syndrome </a:t>
            </a:r>
          </a:p>
          <a:p>
            <a:pPr marL="0" marR="0" algn="just">
              <a:lnSpc>
                <a:spcPct val="107000"/>
              </a:lnSpc>
              <a:spcBef>
                <a:spcPts val="0"/>
              </a:spcBef>
              <a:spcAft>
                <a:spcPts val="0"/>
              </a:spcAft>
              <a:buNone/>
            </a:pPr>
            <a:r>
              <a:rPr lang="en-US" dirty="0" smtClean="0">
                <a:ea typeface="Calibri"/>
                <a:cs typeface="Vrinda"/>
              </a:rPr>
              <a:t>FTTFT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lvl="0">
              <a:buNone/>
            </a:pPr>
            <a:r>
              <a:rPr lang="en-US" sz="4400" dirty="0" smtClean="0"/>
              <a:t>32. Cytogenetic </a:t>
            </a:r>
            <a:r>
              <a:rPr lang="en-US" sz="4400" dirty="0"/>
              <a:t>disorder</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lgn="just">
              <a:lnSpc>
                <a:spcPct val="107000"/>
              </a:lnSpc>
              <a:spcBef>
                <a:spcPts val="0"/>
              </a:spcBef>
              <a:spcAft>
                <a:spcPts val="0"/>
              </a:spcAft>
              <a:buNone/>
            </a:pPr>
            <a:r>
              <a:rPr lang="en-US" b="1" dirty="0" smtClean="0">
                <a:ea typeface="Calibri"/>
                <a:cs typeface="Vrinda"/>
              </a:rPr>
              <a:t>33. Chromosome 6 is the site for-</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Red hair </a:t>
            </a:r>
            <a:r>
              <a:rPr lang="en-US" dirty="0" err="1" smtClean="0">
                <a:ea typeface="Calibri"/>
                <a:cs typeface="Vrinda"/>
              </a:rPr>
              <a:t>colour</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b) </a:t>
            </a:r>
            <a:r>
              <a:rPr lang="en-US" dirty="0" err="1" smtClean="0">
                <a:ea typeface="Calibri"/>
                <a:cs typeface="Vrinda"/>
              </a:rPr>
              <a:t>Tubulin</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c) MHC</a:t>
            </a:r>
          </a:p>
          <a:p>
            <a:pPr marL="0" marR="0" algn="just">
              <a:lnSpc>
                <a:spcPct val="107000"/>
              </a:lnSpc>
              <a:spcBef>
                <a:spcPts val="0"/>
              </a:spcBef>
              <a:spcAft>
                <a:spcPts val="0"/>
              </a:spcAft>
              <a:buNone/>
            </a:pPr>
            <a:r>
              <a:rPr lang="en-US" dirty="0" smtClean="0">
                <a:ea typeface="Calibri"/>
                <a:cs typeface="Vrinda"/>
              </a:rPr>
              <a:t>d) Huntington disease</a:t>
            </a:r>
          </a:p>
          <a:p>
            <a:pPr marL="0" marR="0" algn="just">
              <a:lnSpc>
                <a:spcPct val="107000"/>
              </a:lnSpc>
              <a:spcBef>
                <a:spcPts val="0"/>
              </a:spcBef>
              <a:spcAft>
                <a:spcPts val="0"/>
              </a:spcAft>
              <a:buNone/>
            </a:pPr>
            <a:r>
              <a:rPr lang="en-US" dirty="0" smtClean="0">
                <a:ea typeface="Calibri"/>
                <a:cs typeface="Vrinda"/>
              </a:rPr>
              <a:t>e) Juvenile onset DM</a:t>
            </a:r>
          </a:p>
          <a:p>
            <a:pPr marL="0" marR="0" algn="just">
              <a:lnSpc>
                <a:spcPct val="107000"/>
              </a:lnSpc>
              <a:spcBef>
                <a:spcPts val="0"/>
              </a:spcBef>
              <a:spcAft>
                <a:spcPts val="0"/>
              </a:spcAft>
              <a:buNone/>
            </a:pPr>
            <a:r>
              <a:rPr lang="en-US" dirty="0" smtClean="0">
                <a:ea typeface="Calibri"/>
                <a:cs typeface="Vrinda"/>
              </a:rPr>
              <a:t>F(chr.4)TTF(chr.4)T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0">
              <a:buNone/>
            </a:pPr>
            <a:r>
              <a:rPr lang="en-US" sz="4800" dirty="0" smtClean="0"/>
              <a:t>33. Chromosome </a:t>
            </a:r>
            <a:r>
              <a:rPr lang="en-US" sz="4800" dirty="0"/>
              <a:t>6 is the site for </a:t>
            </a:r>
          </a:p>
          <a:p>
            <a:pPr>
              <a:buNone/>
            </a:pPr>
            <a:r>
              <a:rPr lang="en-US" sz="4800" dirty="0" smtClean="0"/>
              <a:t>							Sheet </a:t>
            </a:r>
            <a:endParaRPr lang="en-US" sz="4800" dirty="0"/>
          </a:p>
          <a:p>
            <a:endParaRPr 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lgn="just">
              <a:lnSpc>
                <a:spcPct val="107000"/>
              </a:lnSpc>
              <a:spcBef>
                <a:spcPts val="0"/>
              </a:spcBef>
              <a:spcAft>
                <a:spcPts val="0"/>
              </a:spcAft>
              <a:buNone/>
            </a:pPr>
            <a:r>
              <a:rPr lang="en-US" b="1" dirty="0" smtClean="0">
                <a:ea typeface="Calibri"/>
                <a:cs typeface="Vrinda"/>
              </a:rPr>
              <a:t>34. X-Linked recessive disorders-</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a:t>
            </a:r>
            <a:r>
              <a:rPr lang="en-US" dirty="0" err="1" smtClean="0">
                <a:ea typeface="Calibri"/>
                <a:cs typeface="Vrinda"/>
              </a:rPr>
              <a:t>Agammaglobulinemia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b) </a:t>
            </a:r>
            <a:r>
              <a:rPr lang="en-US" dirty="0" err="1" smtClean="0">
                <a:ea typeface="Calibri"/>
                <a:cs typeface="Vrinda"/>
              </a:rPr>
              <a:t>Vit</a:t>
            </a:r>
            <a:r>
              <a:rPr lang="en-US" dirty="0" smtClean="0">
                <a:ea typeface="Calibri"/>
                <a:cs typeface="Vrinda"/>
              </a:rPr>
              <a:t>-D resistant rickets</a:t>
            </a:r>
          </a:p>
          <a:p>
            <a:pPr marL="0" marR="0" algn="just">
              <a:lnSpc>
                <a:spcPct val="107000"/>
              </a:lnSpc>
              <a:spcBef>
                <a:spcPts val="0"/>
              </a:spcBef>
              <a:spcAft>
                <a:spcPts val="0"/>
              </a:spcAft>
              <a:buNone/>
            </a:pPr>
            <a:r>
              <a:rPr lang="en-US" dirty="0" smtClean="0">
                <a:ea typeface="Calibri"/>
                <a:cs typeface="Vrinda"/>
              </a:rPr>
              <a:t>c) Hurler’s syndrome</a:t>
            </a:r>
          </a:p>
          <a:p>
            <a:pPr marL="0" marR="0" algn="just">
              <a:lnSpc>
                <a:spcPct val="107000"/>
              </a:lnSpc>
              <a:spcBef>
                <a:spcPts val="0"/>
              </a:spcBef>
              <a:spcAft>
                <a:spcPts val="0"/>
              </a:spcAft>
              <a:buNone/>
            </a:pPr>
            <a:r>
              <a:rPr lang="en-US" dirty="0" smtClean="0">
                <a:ea typeface="Calibri"/>
                <a:cs typeface="Vrinda"/>
              </a:rPr>
              <a:t>d) Fragile X-Syndrome</a:t>
            </a:r>
          </a:p>
          <a:p>
            <a:pPr marL="0" marR="0" algn="just">
              <a:lnSpc>
                <a:spcPct val="107000"/>
              </a:lnSpc>
              <a:spcBef>
                <a:spcPts val="0"/>
              </a:spcBef>
              <a:spcAft>
                <a:spcPts val="0"/>
              </a:spcAft>
              <a:buNone/>
            </a:pPr>
            <a:r>
              <a:rPr lang="en-US" dirty="0" smtClean="0">
                <a:ea typeface="Calibri"/>
                <a:cs typeface="Vrinda"/>
              </a:rPr>
              <a:t>e) Central diabetes </a:t>
            </a:r>
            <a:r>
              <a:rPr lang="en-US" dirty="0" err="1" smtClean="0">
                <a:ea typeface="Calibri"/>
                <a:cs typeface="Vrinda"/>
              </a:rPr>
              <a:t>insipidus</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TF(XD)F(AR)TF(</a:t>
            </a:r>
            <a:r>
              <a:rPr lang="en-US" dirty="0" err="1" smtClean="0">
                <a:ea typeface="Calibri"/>
                <a:cs typeface="Vrinda"/>
              </a:rPr>
              <a:t>Nephrogenic</a:t>
            </a:r>
            <a:r>
              <a:rPr lang="en-US" dirty="0" smtClean="0">
                <a:ea typeface="Calibri"/>
                <a:cs typeface="Vrinda"/>
              </a:rPr>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lvl="0">
              <a:buNone/>
            </a:pPr>
            <a:r>
              <a:rPr lang="en-US" dirty="0" smtClean="0"/>
              <a:t>34. XLR</a:t>
            </a:r>
            <a:endParaRPr lang="en-US" dirty="0"/>
          </a:p>
          <a:p>
            <a:pPr>
              <a:buNone/>
            </a:pPr>
            <a:r>
              <a:rPr lang="en-US" dirty="0" smtClean="0"/>
              <a:t>			Sheet</a:t>
            </a:r>
            <a:endParaRPr lang="en-US" dirty="0"/>
          </a:p>
          <a:p>
            <a:pPr lvl="0">
              <a:buNone/>
            </a:pPr>
            <a:endParaRPr lang="en-US" dirty="0"/>
          </a:p>
          <a:p>
            <a:pPr>
              <a:buNone/>
            </a:pP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lgn="just">
              <a:lnSpc>
                <a:spcPct val="107000"/>
              </a:lnSpc>
              <a:spcBef>
                <a:spcPts val="0"/>
              </a:spcBef>
              <a:spcAft>
                <a:spcPts val="0"/>
              </a:spcAft>
              <a:buNone/>
            </a:pPr>
            <a:r>
              <a:rPr lang="en-US" b="1" dirty="0" smtClean="0">
                <a:ea typeface="Calibri"/>
                <a:cs typeface="Vrinda"/>
              </a:rPr>
              <a:t>35. </a:t>
            </a:r>
            <a:r>
              <a:rPr lang="en-US" b="1" dirty="0" err="1" smtClean="0">
                <a:ea typeface="Calibri"/>
                <a:cs typeface="Vrinda"/>
              </a:rPr>
              <a:t>Autosomal</a:t>
            </a:r>
            <a:r>
              <a:rPr lang="en-US" b="1" dirty="0" smtClean="0">
                <a:ea typeface="Calibri"/>
                <a:cs typeface="Vrinda"/>
              </a:rPr>
              <a:t> dominant diseases which are important to surgeons-</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Hereditary </a:t>
            </a:r>
            <a:r>
              <a:rPr lang="en-US" dirty="0" err="1" smtClean="0">
                <a:ea typeface="Calibri"/>
                <a:cs typeface="Vrinda"/>
              </a:rPr>
              <a:t>spherocytosis</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b) </a:t>
            </a:r>
            <a:r>
              <a:rPr lang="en-US" dirty="0" err="1" smtClean="0">
                <a:ea typeface="Calibri"/>
                <a:cs typeface="Vrinda"/>
              </a:rPr>
              <a:t>Haemophilia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c) Von-</a:t>
            </a:r>
            <a:r>
              <a:rPr lang="en-US" dirty="0" err="1" smtClean="0">
                <a:ea typeface="Calibri"/>
                <a:cs typeface="Vrinda"/>
              </a:rPr>
              <a:t>Reckinghausen’s</a:t>
            </a:r>
            <a:r>
              <a:rPr lang="en-US" dirty="0" smtClean="0">
                <a:ea typeface="Calibri"/>
                <a:cs typeface="Vrinda"/>
              </a:rPr>
              <a:t> disease</a:t>
            </a:r>
          </a:p>
          <a:p>
            <a:pPr marL="0" marR="0" algn="just">
              <a:lnSpc>
                <a:spcPct val="107000"/>
              </a:lnSpc>
              <a:spcBef>
                <a:spcPts val="0"/>
              </a:spcBef>
              <a:spcAft>
                <a:spcPts val="0"/>
              </a:spcAft>
              <a:buNone/>
            </a:pPr>
            <a:r>
              <a:rPr lang="en-US" dirty="0" smtClean="0">
                <a:ea typeface="Calibri"/>
                <a:cs typeface="Vrinda"/>
              </a:rPr>
              <a:t>d) Familial </a:t>
            </a:r>
            <a:r>
              <a:rPr lang="en-US" dirty="0" err="1" smtClean="0">
                <a:ea typeface="Calibri"/>
                <a:cs typeface="Vrinda"/>
              </a:rPr>
              <a:t>agammaglobulineamia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e) </a:t>
            </a:r>
            <a:r>
              <a:rPr lang="en-US" dirty="0" err="1" smtClean="0">
                <a:ea typeface="Calibri"/>
                <a:cs typeface="Vrinda"/>
              </a:rPr>
              <a:t>Mucoviscidosis</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TFTFF[Smiddy-24.8]</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lvl="0">
              <a:buNone/>
            </a:pPr>
            <a:r>
              <a:rPr lang="en-US" dirty="0" smtClean="0"/>
              <a:t>35. AD</a:t>
            </a:r>
          </a:p>
          <a:p>
            <a:pPr>
              <a:buNone/>
            </a:pPr>
            <a:r>
              <a:rPr lang="en-US" dirty="0" smtClean="0"/>
              <a:t>			Sheet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marR="0">
              <a:spcBef>
                <a:spcPts val="0"/>
              </a:spcBef>
              <a:buNone/>
            </a:pPr>
            <a:r>
              <a:rPr lang="en-US" b="1" dirty="0" smtClean="0">
                <a:solidFill>
                  <a:srgbClr val="0D0D0D"/>
                </a:solidFill>
                <a:ea typeface="Times New Roman"/>
                <a:cs typeface="Arial"/>
              </a:rPr>
              <a:t>8. Common causes of DIC</a:t>
            </a:r>
            <a:endParaRPr lang="en-US" dirty="0" smtClean="0">
              <a:latin typeface="Times New Roman"/>
              <a:ea typeface="Times New Roman"/>
            </a:endParaRPr>
          </a:p>
          <a:p>
            <a:pPr marL="0" marR="0">
              <a:spcBef>
                <a:spcPts val="0"/>
              </a:spcBef>
              <a:buNone/>
            </a:pPr>
            <a:r>
              <a:rPr lang="en-US" dirty="0" smtClean="0">
                <a:solidFill>
                  <a:srgbClr val="0D0D0D"/>
                </a:solidFill>
                <a:ea typeface="Times New Roman"/>
                <a:cs typeface="Arial"/>
              </a:rPr>
              <a:t>1. Obstetric: septic abortion, </a:t>
            </a:r>
            <a:r>
              <a:rPr lang="en-US" dirty="0" err="1" smtClean="0">
                <a:solidFill>
                  <a:srgbClr val="0D0D0D"/>
                </a:solidFill>
                <a:ea typeface="Times New Roman"/>
                <a:cs typeface="Arial"/>
              </a:rPr>
              <a:t>abruptio</a:t>
            </a:r>
            <a:r>
              <a:rPr lang="en-US" dirty="0" smtClean="0">
                <a:solidFill>
                  <a:srgbClr val="0D0D0D"/>
                </a:solidFill>
                <a:ea typeface="Times New Roman"/>
                <a:cs typeface="Arial"/>
              </a:rPr>
              <a:t> </a:t>
            </a:r>
            <a:r>
              <a:rPr lang="en-US" dirty="0" err="1" smtClean="0">
                <a:solidFill>
                  <a:srgbClr val="0D0D0D"/>
                </a:solidFill>
                <a:ea typeface="Times New Roman"/>
                <a:cs typeface="Arial"/>
              </a:rPr>
              <a:t>placentae</a:t>
            </a:r>
            <a:r>
              <a:rPr lang="en-US" dirty="0" smtClean="0">
                <a:solidFill>
                  <a:srgbClr val="0D0D0D"/>
                </a:solidFill>
                <a:ea typeface="Times New Roman"/>
                <a:cs typeface="Arial"/>
              </a:rPr>
              <a:t>, pre-</a:t>
            </a:r>
            <a:r>
              <a:rPr lang="en-US" dirty="0" err="1" smtClean="0">
                <a:solidFill>
                  <a:srgbClr val="0D0D0D"/>
                </a:solidFill>
                <a:ea typeface="Times New Roman"/>
                <a:cs typeface="Arial"/>
              </a:rPr>
              <a:t>eclampsia</a:t>
            </a:r>
            <a:r>
              <a:rPr lang="en-US" dirty="0" smtClean="0">
                <a:solidFill>
                  <a:srgbClr val="0D0D0D"/>
                </a:solidFill>
                <a:ea typeface="Times New Roman"/>
                <a:cs typeface="Arial"/>
              </a:rPr>
              <a:t>, amniotic fluid embolism, retained dead fetus. </a:t>
            </a:r>
            <a:endParaRPr lang="en-US" dirty="0" smtClean="0">
              <a:latin typeface="Times New Roman"/>
              <a:ea typeface="Times New Roman"/>
            </a:endParaRPr>
          </a:p>
          <a:p>
            <a:pPr marL="0" marR="0">
              <a:spcBef>
                <a:spcPts val="0"/>
              </a:spcBef>
              <a:buNone/>
            </a:pPr>
            <a:r>
              <a:rPr lang="en-US" dirty="0" smtClean="0">
                <a:solidFill>
                  <a:srgbClr val="0D0D0D"/>
                </a:solidFill>
                <a:ea typeface="Times New Roman"/>
                <a:cs typeface="Arial"/>
              </a:rPr>
              <a:t>2. </a:t>
            </a:r>
            <a:r>
              <a:rPr lang="en-US" dirty="0" err="1" smtClean="0">
                <a:solidFill>
                  <a:srgbClr val="0D0D0D"/>
                </a:solidFill>
                <a:ea typeface="Times New Roman"/>
                <a:cs typeface="Arial"/>
              </a:rPr>
              <a:t>Septicaemia</a:t>
            </a:r>
            <a:r>
              <a:rPr lang="en-US" dirty="0" smtClean="0">
                <a:solidFill>
                  <a:srgbClr val="0D0D0D"/>
                </a:solidFill>
                <a:ea typeface="Times New Roman"/>
                <a:cs typeface="Arial"/>
              </a:rPr>
              <a:t>, especially by Gram-negative bacteria. </a:t>
            </a:r>
            <a:endParaRPr lang="en-US" dirty="0" smtClean="0">
              <a:latin typeface="Times New Roman"/>
              <a:ea typeface="Times New Roman"/>
            </a:endParaRPr>
          </a:p>
          <a:p>
            <a:pPr marL="0" marR="0">
              <a:spcBef>
                <a:spcPts val="0"/>
              </a:spcBef>
              <a:buNone/>
            </a:pPr>
            <a:r>
              <a:rPr lang="en-US" dirty="0" smtClean="0">
                <a:solidFill>
                  <a:srgbClr val="0D0D0D"/>
                </a:solidFill>
                <a:ea typeface="Times New Roman"/>
                <a:cs typeface="Arial"/>
              </a:rPr>
              <a:t>3. </a:t>
            </a:r>
            <a:r>
              <a:rPr lang="en-US" dirty="0" err="1" smtClean="0">
                <a:solidFill>
                  <a:srgbClr val="0D0D0D"/>
                </a:solidFill>
                <a:ea typeface="Times New Roman"/>
                <a:cs typeface="Arial"/>
              </a:rPr>
              <a:t>Haemolytic</a:t>
            </a:r>
            <a:r>
              <a:rPr lang="en-US" dirty="0" smtClean="0">
                <a:solidFill>
                  <a:srgbClr val="0D0D0D"/>
                </a:solidFill>
                <a:ea typeface="Times New Roman"/>
                <a:cs typeface="Arial"/>
              </a:rPr>
              <a:t> transfusion reaction. 4. Hypersensitivity reactions. </a:t>
            </a:r>
            <a:endParaRPr lang="en-US" dirty="0" smtClean="0">
              <a:latin typeface="Times New Roman"/>
              <a:ea typeface="Times New Roman"/>
            </a:endParaRPr>
          </a:p>
          <a:p>
            <a:pPr marL="0" marR="0">
              <a:spcBef>
                <a:spcPts val="0"/>
              </a:spcBef>
              <a:buNone/>
            </a:pPr>
            <a:r>
              <a:rPr lang="en-US" dirty="0" smtClean="0">
                <a:solidFill>
                  <a:srgbClr val="0D0D0D"/>
                </a:solidFill>
                <a:ea typeface="Times New Roman"/>
                <a:cs typeface="Arial"/>
              </a:rPr>
              <a:t>5. Heat stroke. </a:t>
            </a:r>
            <a:endParaRPr lang="en-US" dirty="0" smtClean="0">
              <a:latin typeface="Times New Roman"/>
              <a:ea typeface="Times New Roman"/>
            </a:endParaRPr>
          </a:p>
          <a:p>
            <a:pPr marL="0" marR="0">
              <a:spcBef>
                <a:spcPts val="0"/>
              </a:spcBef>
              <a:buNone/>
            </a:pPr>
            <a:r>
              <a:rPr lang="en-US" dirty="0" smtClean="0">
                <a:solidFill>
                  <a:srgbClr val="0D0D0D"/>
                </a:solidFill>
                <a:ea typeface="Times New Roman"/>
                <a:cs typeface="Arial"/>
              </a:rPr>
              <a:t>6. Pulmonary embolism. </a:t>
            </a:r>
            <a:endParaRPr lang="en-US" dirty="0" smtClean="0">
              <a:latin typeface="Times New Roman"/>
              <a:ea typeface="Times New Roman"/>
            </a:endParaRPr>
          </a:p>
          <a:p>
            <a:pPr marL="0" marR="0">
              <a:spcBef>
                <a:spcPts val="0"/>
              </a:spcBef>
              <a:buNone/>
            </a:pPr>
            <a:r>
              <a:rPr lang="en-US" dirty="0" smtClean="0">
                <a:solidFill>
                  <a:srgbClr val="0D0D0D"/>
                </a:solidFill>
                <a:ea typeface="Times New Roman"/>
                <a:cs typeface="Arial"/>
              </a:rPr>
              <a:t>7. Surgery, especially of heart and lung. </a:t>
            </a:r>
            <a:endParaRPr lang="en-US" dirty="0" smtClean="0">
              <a:latin typeface="Times New Roman"/>
              <a:ea typeface="Times New Roman"/>
            </a:endParaRPr>
          </a:p>
          <a:p>
            <a:pPr marL="0" marR="0">
              <a:spcBef>
                <a:spcPts val="0"/>
              </a:spcBef>
              <a:buNone/>
            </a:pPr>
            <a:r>
              <a:rPr lang="en-US" dirty="0" smtClean="0">
                <a:solidFill>
                  <a:srgbClr val="0D0D0D"/>
                </a:solidFill>
                <a:ea typeface="Times New Roman"/>
                <a:cs typeface="Arial"/>
              </a:rPr>
              <a:t>8. Snake bite. </a:t>
            </a:r>
            <a:endParaRPr lang="en-US" dirty="0" smtClean="0">
              <a:latin typeface="Times New Roman"/>
              <a:ea typeface="Times New Roman"/>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marR="0" algn="just">
              <a:lnSpc>
                <a:spcPct val="107000"/>
              </a:lnSpc>
              <a:spcBef>
                <a:spcPts val="0"/>
              </a:spcBef>
              <a:spcAft>
                <a:spcPts val="0"/>
              </a:spcAft>
              <a:buNone/>
            </a:pPr>
            <a:r>
              <a:rPr lang="en-US" b="1" dirty="0" smtClean="0">
                <a:ea typeface="Calibri"/>
                <a:cs typeface="Vrinda"/>
              </a:rPr>
              <a:t>36. Chromosomal </a:t>
            </a:r>
            <a:r>
              <a:rPr lang="en-US" b="1" dirty="0" err="1" smtClean="0">
                <a:ea typeface="Calibri"/>
                <a:cs typeface="Vrinda"/>
              </a:rPr>
              <a:t>abnomalities</a:t>
            </a:r>
            <a:r>
              <a:rPr lang="en-US" b="1" dirty="0" smtClean="0">
                <a:ea typeface="Calibri"/>
                <a:cs typeface="Vrinda"/>
              </a:rPr>
              <a:t> may occur-</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In </a:t>
            </a:r>
            <a:r>
              <a:rPr lang="en-US" dirty="0" err="1" smtClean="0">
                <a:ea typeface="Calibri"/>
                <a:cs typeface="Vrinda"/>
              </a:rPr>
              <a:t>klinefelter’s</a:t>
            </a:r>
            <a:r>
              <a:rPr lang="en-US" dirty="0" smtClean="0">
                <a:ea typeface="Calibri"/>
                <a:cs typeface="Vrinda"/>
              </a:rPr>
              <a:t> syndrome</a:t>
            </a:r>
          </a:p>
          <a:p>
            <a:pPr marL="0" marR="0" algn="just">
              <a:lnSpc>
                <a:spcPct val="107000"/>
              </a:lnSpc>
              <a:spcBef>
                <a:spcPts val="0"/>
              </a:spcBef>
              <a:spcAft>
                <a:spcPts val="0"/>
              </a:spcAft>
              <a:buNone/>
            </a:pPr>
            <a:r>
              <a:rPr lang="en-US" dirty="0" smtClean="0">
                <a:ea typeface="Calibri"/>
                <a:cs typeface="Vrinda"/>
              </a:rPr>
              <a:t>b) Following Rx with </a:t>
            </a:r>
            <a:r>
              <a:rPr lang="en-US" dirty="0" err="1" smtClean="0">
                <a:ea typeface="Calibri"/>
                <a:cs typeface="Vrinda"/>
              </a:rPr>
              <a:t>methotrexate</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c) As a result of </a:t>
            </a:r>
            <a:r>
              <a:rPr lang="en-US" dirty="0" err="1" smtClean="0">
                <a:ea typeface="Calibri"/>
                <a:cs typeface="Vrinda"/>
              </a:rPr>
              <a:t>lonizing</a:t>
            </a:r>
            <a:r>
              <a:rPr lang="en-US" dirty="0" smtClean="0">
                <a:ea typeface="Calibri"/>
                <a:cs typeface="Vrinda"/>
              </a:rPr>
              <a:t> radiation</a:t>
            </a:r>
          </a:p>
          <a:p>
            <a:pPr marL="0" marR="0" algn="just">
              <a:lnSpc>
                <a:spcPct val="107000"/>
              </a:lnSpc>
              <a:spcBef>
                <a:spcPts val="0"/>
              </a:spcBef>
              <a:spcAft>
                <a:spcPts val="0"/>
              </a:spcAft>
              <a:buNone/>
            </a:pPr>
            <a:r>
              <a:rPr lang="en-US" dirty="0" smtClean="0">
                <a:ea typeface="Calibri"/>
                <a:cs typeface="Vrinda"/>
              </a:rPr>
              <a:t>d) In down syndrome</a:t>
            </a:r>
          </a:p>
          <a:p>
            <a:pPr marL="0" marR="0" algn="just">
              <a:lnSpc>
                <a:spcPct val="107000"/>
              </a:lnSpc>
              <a:spcBef>
                <a:spcPts val="0"/>
              </a:spcBef>
              <a:spcAft>
                <a:spcPts val="0"/>
              </a:spcAft>
              <a:buNone/>
            </a:pPr>
            <a:r>
              <a:rPr lang="en-US" dirty="0" smtClean="0">
                <a:ea typeface="Calibri"/>
                <a:cs typeface="Vrinda"/>
              </a:rPr>
              <a:t>e) In </a:t>
            </a:r>
            <a:r>
              <a:rPr lang="en-US" dirty="0" err="1" smtClean="0">
                <a:ea typeface="Calibri"/>
                <a:cs typeface="Vrinda"/>
              </a:rPr>
              <a:t>christmas</a:t>
            </a:r>
            <a:r>
              <a:rPr lang="en-US" dirty="0" smtClean="0">
                <a:ea typeface="Calibri"/>
                <a:cs typeface="Vrinda"/>
              </a:rPr>
              <a:t> disease</a:t>
            </a:r>
          </a:p>
          <a:p>
            <a:pPr marL="0" marR="0" algn="just">
              <a:lnSpc>
                <a:spcPct val="107000"/>
              </a:lnSpc>
              <a:spcBef>
                <a:spcPts val="0"/>
              </a:spcBef>
              <a:spcAft>
                <a:spcPts val="0"/>
              </a:spcAft>
              <a:buNone/>
            </a:pPr>
            <a:r>
              <a:rPr lang="en-US" dirty="0" smtClean="0">
                <a:ea typeface="Calibri"/>
                <a:cs typeface="Vrinda"/>
              </a:rPr>
              <a:t>TFTTF[Smiddy-24.9]</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0">
              <a:buNone/>
            </a:pPr>
            <a:r>
              <a:rPr lang="en-US" dirty="0" smtClean="0"/>
              <a:t>36. Chromosomal abnormalities occur</a:t>
            </a:r>
          </a:p>
          <a:p>
            <a:pPr>
              <a:buNone/>
            </a:pP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lgn="just">
              <a:lnSpc>
                <a:spcPct val="107000"/>
              </a:lnSpc>
              <a:spcBef>
                <a:spcPts val="0"/>
              </a:spcBef>
              <a:spcAft>
                <a:spcPts val="0"/>
              </a:spcAft>
              <a:buNone/>
            </a:pPr>
            <a:r>
              <a:rPr lang="en-US" b="1" dirty="0" smtClean="0">
                <a:ea typeface="Calibri"/>
                <a:cs typeface="Vrinda"/>
              </a:rPr>
              <a:t>37. Edward’s syndrome-</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a:t>
            </a:r>
            <a:r>
              <a:rPr lang="en-US" dirty="0" err="1" smtClean="0">
                <a:ea typeface="Calibri"/>
                <a:cs typeface="Vrinda"/>
              </a:rPr>
              <a:t>Trisomy</a:t>
            </a:r>
            <a:r>
              <a:rPr lang="en-US" dirty="0" smtClean="0">
                <a:ea typeface="Calibri"/>
                <a:cs typeface="Vrinda"/>
              </a:rPr>
              <a:t> 13</a:t>
            </a:r>
          </a:p>
          <a:p>
            <a:pPr marL="0" marR="0" algn="just">
              <a:lnSpc>
                <a:spcPct val="107000"/>
              </a:lnSpc>
              <a:spcBef>
                <a:spcPts val="0"/>
              </a:spcBef>
              <a:spcAft>
                <a:spcPts val="0"/>
              </a:spcAft>
              <a:buNone/>
            </a:pPr>
            <a:r>
              <a:rPr lang="en-US" dirty="0" smtClean="0">
                <a:ea typeface="Calibri"/>
                <a:cs typeface="Vrinda"/>
              </a:rPr>
              <a:t>b) About 8% of infants survive longer than 1 yr</a:t>
            </a:r>
          </a:p>
          <a:p>
            <a:pPr marL="0" marR="0" algn="just">
              <a:lnSpc>
                <a:spcPct val="107000"/>
              </a:lnSpc>
              <a:spcBef>
                <a:spcPts val="0"/>
              </a:spcBef>
              <a:spcAft>
                <a:spcPts val="0"/>
              </a:spcAft>
              <a:buNone/>
            </a:pPr>
            <a:r>
              <a:rPr lang="en-US" dirty="0" smtClean="0">
                <a:ea typeface="Calibri"/>
                <a:cs typeface="Vrinda"/>
              </a:rPr>
              <a:t>c) Reduced AFP, </a:t>
            </a:r>
            <a:r>
              <a:rPr lang="en-US" dirty="0" err="1" smtClean="0">
                <a:ea typeface="Calibri"/>
                <a:cs typeface="Vrinda"/>
              </a:rPr>
              <a:t>hCG</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d) </a:t>
            </a:r>
            <a:r>
              <a:rPr lang="en-US" dirty="0" err="1" smtClean="0">
                <a:ea typeface="Calibri"/>
                <a:cs typeface="Vrinda"/>
              </a:rPr>
              <a:t>Macroganthia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e) Rocker bottom Feet</a:t>
            </a:r>
          </a:p>
          <a:p>
            <a:pPr marL="0" marR="0" algn="just">
              <a:lnSpc>
                <a:spcPct val="107000"/>
              </a:lnSpc>
              <a:spcBef>
                <a:spcPts val="0"/>
              </a:spcBef>
              <a:spcAft>
                <a:spcPts val="0"/>
              </a:spcAft>
              <a:buNone/>
            </a:pPr>
            <a:r>
              <a:rPr lang="en-US" dirty="0" smtClean="0">
                <a:ea typeface="Calibri"/>
                <a:cs typeface="Vrinda"/>
              </a:rPr>
              <a:t>F[</a:t>
            </a:r>
            <a:r>
              <a:rPr lang="en-US" dirty="0" err="1" smtClean="0">
                <a:ea typeface="Calibri"/>
                <a:cs typeface="Vrinda"/>
              </a:rPr>
              <a:t>Trisomy</a:t>
            </a:r>
            <a:r>
              <a:rPr lang="en-US" dirty="0" smtClean="0">
                <a:ea typeface="Calibri"/>
                <a:cs typeface="Vrinda"/>
              </a:rPr>
              <a:t> 18]TTF[</a:t>
            </a:r>
            <a:r>
              <a:rPr lang="en-US" dirty="0" err="1" smtClean="0">
                <a:ea typeface="Calibri"/>
                <a:cs typeface="Vrinda"/>
              </a:rPr>
              <a:t>Microganthia</a:t>
            </a:r>
            <a:r>
              <a:rPr lang="en-US" dirty="0" smtClean="0">
                <a:ea typeface="Calibri"/>
                <a:cs typeface="Vrinda"/>
              </a:rPr>
              <a:t>]T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0">
              <a:buNone/>
            </a:pPr>
            <a:r>
              <a:rPr lang="en-US" dirty="0" smtClean="0"/>
              <a:t>37. Edward’s syndrome</a:t>
            </a:r>
          </a:p>
          <a:p>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marR="0" algn="just">
              <a:lnSpc>
                <a:spcPct val="107000"/>
              </a:lnSpc>
              <a:spcBef>
                <a:spcPts val="0"/>
              </a:spcBef>
              <a:spcAft>
                <a:spcPts val="0"/>
              </a:spcAft>
              <a:buNone/>
            </a:pPr>
            <a:r>
              <a:rPr lang="en-US" b="1" dirty="0" smtClean="0">
                <a:ea typeface="Calibri"/>
                <a:cs typeface="Vrinda"/>
              </a:rPr>
              <a:t>38. Deletions occurs in the following-</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Cri-du-chat syndrome</a:t>
            </a:r>
          </a:p>
          <a:p>
            <a:pPr marL="0" marR="0" algn="just">
              <a:lnSpc>
                <a:spcPct val="107000"/>
              </a:lnSpc>
              <a:spcBef>
                <a:spcPts val="0"/>
              </a:spcBef>
              <a:spcAft>
                <a:spcPts val="0"/>
              </a:spcAft>
              <a:buNone/>
            </a:pPr>
            <a:r>
              <a:rPr lang="en-US" dirty="0" smtClean="0">
                <a:ea typeface="Calibri"/>
                <a:cs typeface="Vrinda"/>
              </a:rPr>
              <a:t>b) </a:t>
            </a:r>
            <a:r>
              <a:rPr lang="en-US" dirty="0" err="1" smtClean="0">
                <a:ea typeface="Calibri"/>
                <a:cs typeface="Vrinda"/>
              </a:rPr>
              <a:t>Angelman</a:t>
            </a:r>
            <a:r>
              <a:rPr lang="en-US" dirty="0" smtClean="0">
                <a:ea typeface="Calibri"/>
                <a:cs typeface="Vrinda"/>
              </a:rPr>
              <a:t> syndrome</a:t>
            </a:r>
          </a:p>
          <a:p>
            <a:pPr marL="0" marR="0" algn="just">
              <a:lnSpc>
                <a:spcPct val="107000"/>
              </a:lnSpc>
              <a:spcBef>
                <a:spcPts val="0"/>
              </a:spcBef>
              <a:spcAft>
                <a:spcPts val="0"/>
              </a:spcAft>
              <a:buNone/>
            </a:pPr>
            <a:r>
              <a:rPr lang="en-US" dirty="0" smtClean="0">
                <a:ea typeface="Calibri"/>
                <a:cs typeface="Vrinda"/>
              </a:rPr>
              <a:t>c) </a:t>
            </a:r>
            <a:r>
              <a:rPr lang="en-US" dirty="0" err="1" smtClean="0">
                <a:ea typeface="Calibri"/>
                <a:cs typeface="Vrinda"/>
              </a:rPr>
              <a:t>Prader</a:t>
            </a:r>
            <a:r>
              <a:rPr lang="en-US" dirty="0" smtClean="0">
                <a:ea typeface="Calibri"/>
                <a:cs typeface="Vrinda"/>
              </a:rPr>
              <a:t> </a:t>
            </a:r>
            <a:r>
              <a:rPr lang="en-US" dirty="0" err="1" smtClean="0">
                <a:ea typeface="Calibri"/>
                <a:cs typeface="Vrinda"/>
              </a:rPr>
              <a:t>willi</a:t>
            </a:r>
            <a:r>
              <a:rPr lang="en-US" dirty="0" smtClean="0">
                <a:ea typeface="Calibri"/>
                <a:cs typeface="Vrinda"/>
              </a:rPr>
              <a:t> syndrome</a:t>
            </a:r>
          </a:p>
          <a:p>
            <a:pPr marL="0" marR="0" algn="just">
              <a:lnSpc>
                <a:spcPct val="107000"/>
              </a:lnSpc>
              <a:spcBef>
                <a:spcPts val="0"/>
              </a:spcBef>
              <a:spcAft>
                <a:spcPts val="0"/>
              </a:spcAft>
              <a:buNone/>
            </a:pPr>
            <a:r>
              <a:rPr lang="en-US" dirty="0" smtClean="0">
                <a:ea typeface="Calibri"/>
                <a:cs typeface="Vrinda"/>
              </a:rPr>
              <a:t>d) </a:t>
            </a:r>
            <a:r>
              <a:rPr lang="en-US" dirty="0" err="1" smtClean="0">
                <a:ea typeface="Calibri"/>
                <a:cs typeface="Vrinda"/>
              </a:rPr>
              <a:t>Achondroplasia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e) PKD</a:t>
            </a:r>
          </a:p>
          <a:p>
            <a:pPr marL="0" marR="0" algn="just">
              <a:lnSpc>
                <a:spcPct val="107000"/>
              </a:lnSpc>
              <a:spcBef>
                <a:spcPts val="0"/>
              </a:spcBef>
              <a:spcAft>
                <a:spcPts val="0"/>
              </a:spcAft>
              <a:buNone/>
            </a:pPr>
            <a:r>
              <a:rPr lang="en-US" dirty="0" smtClean="0">
                <a:ea typeface="Calibri"/>
                <a:cs typeface="Vrinda"/>
              </a:rPr>
              <a:t>TTTFF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lvl="0">
              <a:buNone/>
            </a:pPr>
            <a:r>
              <a:rPr lang="en-US" dirty="0" smtClean="0"/>
              <a:t>38. Deletion occurs in </a:t>
            </a:r>
          </a:p>
          <a:p>
            <a:pPr>
              <a:buNone/>
            </a:pPr>
            <a:endParaRPr 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marR="0" algn="just">
              <a:lnSpc>
                <a:spcPct val="107000"/>
              </a:lnSpc>
              <a:spcBef>
                <a:spcPts val="0"/>
              </a:spcBef>
              <a:spcAft>
                <a:spcPts val="0"/>
              </a:spcAft>
              <a:buNone/>
            </a:pPr>
            <a:r>
              <a:rPr lang="en-US" b="1" dirty="0" smtClean="0">
                <a:ea typeface="Calibri"/>
                <a:cs typeface="Vrinda"/>
              </a:rPr>
              <a:t>39. Part of chromosome may be lost in-</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Deletion</a:t>
            </a:r>
          </a:p>
          <a:p>
            <a:pPr marL="0" marR="0" algn="just">
              <a:lnSpc>
                <a:spcPct val="107000"/>
              </a:lnSpc>
              <a:spcBef>
                <a:spcPts val="0"/>
              </a:spcBef>
              <a:spcAft>
                <a:spcPts val="0"/>
              </a:spcAft>
              <a:buNone/>
            </a:pPr>
            <a:r>
              <a:rPr lang="en-US" dirty="0" smtClean="0">
                <a:ea typeface="Calibri"/>
                <a:cs typeface="Vrinda"/>
              </a:rPr>
              <a:t>b) Insertion</a:t>
            </a:r>
          </a:p>
          <a:p>
            <a:pPr marL="0" marR="0" algn="just">
              <a:lnSpc>
                <a:spcPct val="107000"/>
              </a:lnSpc>
              <a:spcBef>
                <a:spcPts val="0"/>
              </a:spcBef>
              <a:spcAft>
                <a:spcPts val="0"/>
              </a:spcAft>
              <a:buNone/>
            </a:pPr>
            <a:r>
              <a:rPr lang="en-US" dirty="0" smtClean="0">
                <a:ea typeface="Calibri"/>
                <a:cs typeface="Vrinda"/>
              </a:rPr>
              <a:t>c) Ring chromosome</a:t>
            </a:r>
          </a:p>
          <a:p>
            <a:pPr marL="0" marR="0" algn="just">
              <a:lnSpc>
                <a:spcPct val="107000"/>
              </a:lnSpc>
              <a:spcBef>
                <a:spcPts val="0"/>
              </a:spcBef>
              <a:spcAft>
                <a:spcPts val="0"/>
              </a:spcAft>
              <a:buNone/>
            </a:pPr>
            <a:r>
              <a:rPr lang="en-US" dirty="0" smtClean="0">
                <a:ea typeface="Calibri"/>
                <a:cs typeface="Vrinda"/>
              </a:rPr>
              <a:t>d) </a:t>
            </a:r>
            <a:r>
              <a:rPr lang="en-US" dirty="0" err="1" smtClean="0">
                <a:ea typeface="Calibri"/>
                <a:cs typeface="Vrinda"/>
              </a:rPr>
              <a:t>Mosaicism</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e) </a:t>
            </a:r>
            <a:r>
              <a:rPr lang="en-US" dirty="0" err="1" smtClean="0">
                <a:ea typeface="Calibri"/>
                <a:cs typeface="Vrinda"/>
              </a:rPr>
              <a:t>Robertsonian</a:t>
            </a:r>
            <a:r>
              <a:rPr lang="en-US" dirty="0" smtClean="0">
                <a:ea typeface="Calibri"/>
                <a:cs typeface="Vrinda"/>
              </a:rPr>
              <a:t> translocation</a:t>
            </a:r>
          </a:p>
          <a:p>
            <a:pPr marL="0" marR="0" algn="just">
              <a:lnSpc>
                <a:spcPct val="107000"/>
              </a:lnSpc>
              <a:spcBef>
                <a:spcPts val="0"/>
              </a:spcBef>
              <a:spcAft>
                <a:spcPts val="0"/>
              </a:spcAft>
              <a:buNone/>
            </a:pPr>
            <a:r>
              <a:rPr lang="en-US" dirty="0" smtClean="0">
                <a:ea typeface="Calibri"/>
                <a:cs typeface="Vrinda"/>
              </a:rPr>
              <a:t>TFTFT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smtClean="0"/>
              <a:t>39. Part of chromosome lost</a:t>
            </a:r>
          </a:p>
          <a:p>
            <a:endParaRPr 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lgn="just">
              <a:lnSpc>
                <a:spcPct val="107000"/>
              </a:lnSpc>
              <a:spcBef>
                <a:spcPts val="0"/>
              </a:spcBef>
              <a:spcAft>
                <a:spcPts val="0"/>
              </a:spcAft>
              <a:buNone/>
            </a:pPr>
            <a:r>
              <a:rPr lang="en-US" b="1" dirty="0" smtClean="0">
                <a:ea typeface="Calibri"/>
                <a:cs typeface="Vrinda"/>
              </a:rPr>
              <a:t>40. Regarding fragile X syndrome-</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a) Most common inherited cause of mental retardation</a:t>
            </a:r>
          </a:p>
          <a:p>
            <a:pPr marL="0" marR="0" algn="just">
              <a:lnSpc>
                <a:spcPct val="107000"/>
              </a:lnSpc>
              <a:spcBef>
                <a:spcPts val="0"/>
              </a:spcBef>
              <a:spcAft>
                <a:spcPts val="0"/>
              </a:spcAft>
              <a:buNone/>
            </a:pPr>
            <a:r>
              <a:rPr lang="en-US" dirty="0" smtClean="0">
                <a:ea typeface="Calibri"/>
                <a:cs typeface="Vrinda"/>
              </a:rPr>
              <a:t>b) Assoc. with fragile site on short arm of the X chromosome</a:t>
            </a:r>
          </a:p>
          <a:p>
            <a:pPr marL="0" marR="0" algn="just">
              <a:lnSpc>
                <a:spcPct val="107000"/>
              </a:lnSpc>
              <a:spcBef>
                <a:spcPts val="0"/>
              </a:spcBef>
              <a:spcAft>
                <a:spcPts val="0"/>
              </a:spcAft>
              <a:buNone/>
            </a:pPr>
            <a:r>
              <a:rPr lang="en-US" dirty="0" smtClean="0">
                <a:ea typeface="Calibri"/>
                <a:cs typeface="Vrinda"/>
              </a:rPr>
              <a:t>c) Micro-</a:t>
            </a:r>
            <a:r>
              <a:rPr lang="en-US" dirty="0" err="1" smtClean="0">
                <a:ea typeface="Calibri"/>
                <a:cs typeface="Vrinda"/>
              </a:rPr>
              <a:t>orchidism</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d) </a:t>
            </a:r>
            <a:r>
              <a:rPr lang="en-US" dirty="0" err="1" smtClean="0">
                <a:ea typeface="Calibri"/>
                <a:cs typeface="Vrinda"/>
              </a:rPr>
              <a:t>Macroganthia</a:t>
            </a:r>
            <a:endParaRPr lang="en-US" dirty="0" smtClean="0">
              <a:ea typeface="Calibri"/>
              <a:cs typeface="Vrinda"/>
            </a:endParaRPr>
          </a:p>
          <a:p>
            <a:pPr marL="0" marR="0" algn="just">
              <a:lnSpc>
                <a:spcPct val="107000"/>
              </a:lnSpc>
              <a:spcBef>
                <a:spcPts val="0"/>
              </a:spcBef>
              <a:spcAft>
                <a:spcPts val="0"/>
              </a:spcAft>
              <a:buNone/>
            </a:pPr>
            <a:r>
              <a:rPr lang="en-US" dirty="0" smtClean="0">
                <a:ea typeface="Calibri"/>
                <a:cs typeface="Vrinda"/>
              </a:rPr>
              <a:t>e) Example of </a:t>
            </a:r>
            <a:r>
              <a:rPr lang="en-US" dirty="0" err="1" smtClean="0">
                <a:ea typeface="Calibri"/>
                <a:cs typeface="Vrinda"/>
              </a:rPr>
              <a:t>trinucleotide</a:t>
            </a:r>
            <a:r>
              <a:rPr lang="en-US" dirty="0" smtClean="0">
                <a:ea typeface="Calibri"/>
                <a:cs typeface="Vrinda"/>
              </a:rPr>
              <a:t> repeat </a:t>
            </a:r>
            <a:r>
              <a:rPr lang="en-US" dirty="0" err="1" smtClean="0">
                <a:ea typeface="Calibri"/>
                <a:cs typeface="Vrinda"/>
              </a:rPr>
              <a:t>dinorders</a:t>
            </a:r>
            <a:r>
              <a:rPr lang="en-US" dirty="0" smtClean="0">
                <a:ea typeface="Calibri"/>
                <a:cs typeface="Vrinda"/>
              </a:rPr>
              <a:t> affecting coding regions</a:t>
            </a:r>
          </a:p>
          <a:p>
            <a:pPr marL="0" marR="0" algn="just">
              <a:lnSpc>
                <a:spcPct val="107000"/>
              </a:lnSpc>
              <a:spcBef>
                <a:spcPts val="0"/>
              </a:spcBef>
              <a:spcAft>
                <a:spcPts val="0"/>
              </a:spcAft>
              <a:buNone/>
            </a:pPr>
            <a:r>
              <a:rPr lang="en-US" dirty="0" smtClean="0">
                <a:ea typeface="Calibri"/>
                <a:cs typeface="Vrinda"/>
              </a:rPr>
              <a:t>TF(</a:t>
            </a:r>
            <a:r>
              <a:rPr lang="en-US" dirty="0" err="1" smtClean="0">
                <a:ea typeface="Calibri"/>
                <a:cs typeface="Vrinda"/>
              </a:rPr>
              <a:t>longarm</a:t>
            </a:r>
            <a:r>
              <a:rPr lang="en-US" dirty="0" smtClean="0">
                <a:ea typeface="Calibri"/>
                <a:cs typeface="Vrinda"/>
              </a:rPr>
              <a:t>)F(macro-</a:t>
            </a:r>
            <a:r>
              <a:rPr lang="en-US" dirty="0" err="1" smtClean="0">
                <a:ea typeface="Calibri"/>
                <a:cs typeface="Vrinda"/>
              </a:rPr>
              <a:t>orchidism</a:t>
            </a:r>
            <a:r>
              <a:rPr lang="en-US" dirty="0" smtClean="0">
                <a:ea typeface="Calibri"/>
                <a:cs typeface="Vrinda"/>
              </a:rPr>
              <a:t>)TF(non coding)</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0">
              <a:buNone/>
            </a:pPr>
            <a:r>
              <a:rPr lang="en-US" dirty="0" smtClean="0"/>
              <a:t>40. Fragile </a:t>
            </a:r>
            <a:r>
              <a:rPr lang="en-US" dirty="0"/>
              <a:t>X </a:t>
            </a:r>
          </a:p>
          <a:p>
            <a:pPr>
              <a:buNone/>
            </a:pPr>
            <a:r>
              <a:rPr lang="en-US" dirty="0"/>
              <a:t>Triplet repeat disorder affecting non </a:t>
            </a:r>
            <a:r>
              <a:rPr lang="en-US" dirty="0" err="1"/>
              <a:t>loding</a:t>
            </a:r>
            <a:r>
              <a:rPr lang="en-US" dirty="0"/>
              <a:t> regions. Others are </a:t>
            </a:r>
          </a:p>
          <a:p>
            <a:pPr>
              <a:buNone/>
            </a:pPr>
            <a:r>
              <a:rPr lang="en-US" dirty="0" smtClean="0"/>
              <a:t>					Friedrich ataxia</a:t>
            </a:r>
            <a:r>
              <a:rPr lang="en-US" dirty="0"/>
              <a:t>						</a:t>
            </a:r>
            <a:r>
              <a:rPr lang="en-US" dirty="0" err="1" smtClean="0"/>
              <a:t>Myotonic</a:t>
            </a:r>
            <a:r>
              <a:rPr lang="en-US" dirty="0" smtClean="0"/>
              <a:t> </a:t>
            </a:r>
            <a:r>
              <a:rPr lang="en-US" dirty="0"/>
              <a:t>dystrophy</a:t>
            </a:r>
          </a:p>
          <a:p>
            <a:pPr>
              <a:buNone/>
            </a:pPr>
            <a:r>
              <a:rPr lang="en-US" dirty="0">
                <a:sym typeface="Wingdings"/>
              </a:rPr>
              <a:t></a:t>
            </a:r>
            <a:r>
              <a:rPr lang="en-US" dirty="0"/>
              <a:t> Second most common cause of mental retardation after (Down’s </a:t>
            </a:r>
            <a:r>
              <a:rPr lang="en-US" dirty="0" err="1"/>
              <a:t>sytae</a:t>
            </a:r>
            <a:r>
              <a:rPr lang="en-US" dirty="0"/>
              <a:t>) </a:t>
            </a:r>
            <a:r>
              <a:rPr lang="en-US" dirty="0" err="1">
                <a:latin typeface="SutonnyMJ" pitchFamily="2" charset="0"/>
                <a:cs typeface="SutonnyMJ" pitchFamily="2" charset="0"/>
              </a:rPr>
              <a:t>Z‡e</a:t>
            </a:r>
            <a:r>
              <a:rPr lang="en-US" dirty="0"/>
              <a:t> inherited </a:t>
            </a:r>
            <a:r>
              <a:rPr lang="en-US" dirty="0">
                <a:latin typeface="SutonnyMJ" pitchFamily="2" charset="0"/>
                <a:cs typeface="SutonnyMJ" pitchFamily="2" charset="0"/>
              </a:rPr>
              <a:t>¸‡</a:t>
            </a:r>
            <a:r>
              <a:rPr lang="en-US" dirty="0" err="1">
                <a:latin typeface="SutonnyMJ" pitchFamily="2" charset="0"/>
                <a:cs typeface="SutonnyMJ" pitchFamily="2" charset="0"/>
              </a:rPr>
              <a:t>jvi</a:t>
            </a:r>
            <a:r>
              <a:rPr lang="en-US" dirty="0">
                <a:latin typeface="SutonnyMJ" pitchFamily="2" charset="0"/>
                <a:cs typeface="SutonnyMJ" pitchFamily="2" charset="0"/>
              </a:rPr>
              <a:t> </a:t>
            </a:r>
            <a:r>
              <a:rPr lang="en-US" dirty="0" err="1">
                <a:latin typeface="SutonnyMJ" pitchFamily="2" charset="0"/>
                <a:cs typeface="SutonnyMJ" pitchFamily="2" charset="0"/>
              </a:rPr>
              <a:t>g‡a</a:t>
            </a:r>
            <a:r>
              <a:rPr lang="en-US" dirty="0">
                <a:latin typeface="SutonnyMJ" pitchFamily="2" charset="0"/>
                <a:cs typeface="SutonnyMJ" pitchFamily="2" charset="0"/>
              </a:rPr>
              <a:t>¨ </a:t>
            </a:r>
            <a:r>
              <a:rPr lang="en-US" dirty="0" err="1">
                <a:latin typeface="SutonnyMJ" pitchFamily="2" charset="0"/>
                <a:cs typeface="SutonnyMJ" pitchFamily="2" charset="0"/>
              </a:rPr>
              <a:t>GUvB</a:t>
            </a:r>
            <a:r>
              <a:rPr lang="en-US" dirty="0">
                <a:latin typeface="SutonnyMJ" pitchFamily="2" charset="0"/>
                <a:cs typeface="SutonnyMJ" pitchFamily="2" charset="0"/>
              </a:rPr>
              <a:t> </a:t>
            </a:r>
            <a:r>
              <a:rPr lang="en-US" dirty="0" err="1" smtClean="0">
                <a:latin typeface="SutonnyMJ" pitchFamily="2" charset="0"/>
                <a:cs typeface="SutonnyMJ" pitchFamily="2" charset="0"/>
              </a:rPr>
              <a:t>me‡P‡q</a:t>
            </a:r>
            <a:r>
              <a:rPr lang="en-US" dirty="0" smtClean="0">
                <a:latin typeface="SutonnyMJ" pitchFamily="2" charset="0"/>
                <a:cs typeface="SutonnyMJ" pitchFamily="2" charset="0"/>
              </a:rPr>
              <a:t> </a:t>
            </a:r>
            <a:r>
              <a:rPr lang="en-US" dirty="0">
                <a:latin typeface="SutonnyMJ" pitchFamily="2" charset="0"/>
                <a:cs typeface="SutonnyMJ" pitchFamily="2" charset="0"/>
              </a:rPr>
              <a:t>†</a:t>
            </a:r>
            <a:r>
              <a:rPr lang="en-US" dirty="0" err="1">
                <a:latin typeface="SutonnyMJ" pitchFamily="2" charset="0"/>
                <a:cs typeface="SutonnyMJ" pitchFamily="2" charset="0"/>
              </a:rPr>
              <a:t>ewk</a:t>
            </a:r>
            <a:r>
              <a:rPr lang="en-US" dirty="0">
                <a:latin typeface="SutonnyMJ" pitchFamily="2" charset="0"/>
                <a:cs typeface="SutonnyMJ" pitchFamily="2" charset="0"/>
              </a:rPr>
              <a:t>|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spcBef>
                <a:spcPts val="0"/>
              </a:spcBef>
              <a:spcAft>
                <a:spcPts val="0"/>
              </a:spcAft>
              <a:buNone/>
            </a:pPr>
            <a:r>
              <a:rPr lang="en-US" b="1" dirty="0" smtClean="0">
                <a:solidFill>
                  <a:srgbClr val="000000"/>
                </a:solidFill>
                <a:ea typeface="Calibri"/>
              </a:rPr>
              <a:t>9. </a:t>
            </a:r>
            <a:r>
              <a:rPr lang="en-US" dirty="0" smtClean="0">
                <a:solidFill>
                  <a:srgbClr val="000000"/>
                </a:solidFill>
                <a:ea typeface="Calibri"/>
              </a:rPr>
              <a:t>Virchow's triad of thrombosis includes</a:t>
            </a:r>
          </a:p>
          <a:p>
            <a:pPr marL="0" marR="0">
              <a:spcBef>
                <a:spcPts val="0"/>
              </a:spcBef>
              <a:spcAft>
                <a:spcPts val="0"/>
              </a:spcAft>
              <a:buNone/>
            </a:pPr>
            <a:r>
              <a:rPr lang="en-US" dirty="0" smtClean="0">
                <a:solidFill>
                  <a:srgbClr val="000000"/>
                </a:solidFill>
                <a:ea typeface="Calibri"/>
              </a:rPr>
              <a:t>a) Generation of </a:t>
            </a:r>
            <a:r>
              <a:rPr lang="en-US" dirty="0" err="1" smtClean="0">
                <a:solidFill>
                  <a:srgbClr val="000000"/>
                </a:solidFill>
                <a:ea typeface="Calibri"/>
              </a:rPr>
              <a:t>plasmin</a:t>
            </a:r>
            <a:r>
              <a:rPr lang="en-US" dirty="0" smtClean="0">
                <a:solidFill>
                  <a:srgbClr val="000000"/>
                </a:solidFill>
                <a:ea typeface="Calibri"/>
              </a:rPr>
              <a:t> </a:t>
            </a:r>
          </a:p>
          <a:p>
            <a:pPr marL="0" marR="0">
              <a:spcBef>
                <a:spcPts val="0"/>
              </a:spcBef>
              <a:spcAft>
                <a:spcPts val="0"/>
              </a:spcAft>
              <a:buNone/>
            </a:pPr>
            <a:r>
              <a:rPr lang="en-US" dirty="0" smtClean="0">
                <a:solidFill>
                  <a:srgbClr val="000000"/>
                </a:solidFill>
                <a:ea typeface="Calibri"/>
              </a:rPr>
              <a:t>b) Endothelial injury </a:t>
            </a:r>
          </a:p>
          <a:p>
            <a:pPr marL="0" marR="0">
              <a:spcBef>
                <a:spcPts val="0"/>
              </a:spcBef>
              <a:spcAft>
                <a:spcPts val="0"/>
              </a:spcAft>
              <a:buNone/>
            </a:pPr>
            <a:r>
              <a:rPr lang="en-US" dirty="0" smtClean="0">
                <a:solidFill>
                  <a:srgbClr val="000000"/>
                </a:solidFill>
                <a:ea typeface="Calibri"/>
              </a:rPr>
              <a:t>c) Stasis of blood flow </a:t>
            </a:r>
          </a:p>
          <a:p>
            <a:pPr marL="0" marR="0">
              <a:spcBef>
                <a:spcPts val="0"/>
              </a:spcBef>
              <a:spcAft>
                <a:spcPts val="0"/>
              </a:spcAft>
              <a:buNone/>
            </a:pPr>
            <a:r>
              <a:rPr lang="en-US" dirty="0" smtClean="0">
                <a:solidFill>
                  <a:srgbClr val="000000"/>
                </a:solidFill>
                <a:ea typeface="Calibri"/>
              </a:rPr>
              <a:t>d) Activation of </a:t>
            </a:r>
            <a:r>
              <a:rPr lang="en-US" dirty="0" err="1" smtClean="0">
                <a:solidFill>
                  <a:srgbClr val="000000"/>
                </a:solidFill>
                <a:ea typeface="Calibri"/>
              </a:rPr>
              <a:t>antithrombin</a:t>
            </a:r>
            <a:r>
              <a:rPr lang="en-US" dirty="0" smtClean="0">
                <a:solidFill>
                  <a:srgbClr val="000000"/>
                </a:solidFill>
                <a:ea typeface="Calibri"/>
              </a:rPr>
              <a:t> || </a:t>
            </a:r>
          </a:p>
          <a:p>
            <a:pPr marL="0" marR="0">
              <a:spcBef>
                <a:spcPts val="0"/>
              </a:spcBef>
              <a:spcAft>
                <a:spcPts val="0"/>
              </a:spcAft>
              <a:buNone/>
            </a:pPr>
            <a:r>
              <a:rPr lang="en-US" dirty="0" smtClean="0">
                <a:solidFill>
                  <a:srgbClr val="000000"/>
                </a:solidFill>
                <a:ea typeface="Calibri"/>
              </a:rPr>
              <a:t>e) </a:t>
            </a:r>
            <a:r>
              <a:rPr lang="en-US" dirty="0" err="1" smtClean="0">
                <a:solidFill>
                  <a:srgbClr val="000000"/>
                </a:solidFill>
                <a:ea typeface="Calibri"/>
              </a:rPr>
              <a:t>Hypercoagulability</a:t>
            </a:r>
            <a:r>
              <a:rPr lang="en-US" dirty="0" smtClean="0">
                <a:solidFill>
                  <a:srgbClr val="000000"/>
                </a:solidFill>
                <a:ea typeface="Calibri"/>
              </a:rPr>
              <a:t> </a:t>
            </a:r>
          </a:p>
          <a:p>
            <a:pPr marL="0" marR="0">
              <a:spcBef>
                <a:spcPts val="0"/>
              </a:spcBef>
              <a:spcAft>
                <a:spcPts val="0"/>
              </a:spcAft>
              <a:buNone/>
            </a:pPr>
            <a:r>
              <a:rPr lang="en-US" b="1" dirty="0" smtClean="0">
                <a:solidFill>
                  <a:srgbClr val="000000"/>
                </a:solidFill>
                <a:ea typeface="Calibri"/>
              </a:rPr>
              <a:t>FTTFT</a:t>
            </a:r>
            <a:endParaRPr lang="en-US" dirty="0" smtClean="0">
              <a:solidFill>
                <a:srgbClr val="000000"/>
              </a:solidFill>
              <a:ea typeface="Calibri"/>
            </a:endParaRPr>
          </a:p>
          <a:p>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sym typeface="Wingdings"/>
              </a:rPr>
              <a:t></a:t>
            </a:r>
            <a:r>
              <a:rPr lang="en-US" dirty="0"/>
              <a:t> Chromosome broken at </a:t>
            </a:r>
            <a:r>
              <a:rPr lang="en-US" dirty="0" err="1"/>
              <a:t>fnagile</a:t>
            </a:r>
            <a:r>
              <a:rPr lang="en-US" dirty="0"/>
              <a:t> site &gt;100 fragile sites in the human genome of unknown significance. </a:t>
            </a:r>
          </a:p>
          <a:p>
            <a:pPr>
              <a:buNone/>
            </a:pPr>
            <a:r>
              <a:rPr lang="en-US" dirty="0"/>
              <a:t>   		    Normal </a:t>
            </a:r>
            <a:r>
              <a:rPr lang="en-US" dirty="0" err="1">
                <a:latin typeface="SutonnyMJ" pitchFamily="2" charset="0"/>
                <a:cs typeface="SutonnyMJ" pitchFamily="2" charset="0"/>
              </a:rPr>
              <a:t>gvby‡lI</a:t>
            </a:r>
            <a:r>
              <a:rPr lang="en-US" dirty="0">
                <a:latin typeface="SutonnyMJ" pitchFamily="2" charset="0"/>
                <a:cs typeface="SutonnyMJ" pitchFamily="2" charset="0"/>
              </a:rPr>
              <a:t> _</a:t>
            </a:r>
            <a:r>
              <a:rPr lang="en-US" dirty="0" err="1">
                <a:latin typeface="SutonnyMJ" pitchFamily="2" charset="0"/>
                <a:cs typeface="SutonnyMJ" pitchFamily="2" charset="0"/>
              </a:rPr>
              <a:t>vK‡Z</a:t>
            </a:r>
            <a:r>
              <a:rPr lang="en-US" dirty="0">
                <a:latin typeface="SutonnyMJ" pitchFamily="2" charset="0"/>
                <a:cs typeface="SutonnyMJ" pitchFamily="2" charset="0"/>
              </a:rPr>
              <a:t> </a:t>
            </a:r>
            <a:r>
              <a:rPr lang="en-US" dirty="0" err="1">
                <a:latin typeface="SutonnyMJ" pitchFamily="2" charset="0"/>
                <a:cs typeface="SutonnyMJ" pitchFamily="2" charset="0"/>
              </a:rPr>
              <a:t>cv‡i</a:t>
            </a:r>
            <a:r>
              <a:rPr lang="en-US" dirty="0">
                <a:latin typeface="SutonnyMJ" pitchFamily="2" charset="0"/>
                <a:cs typeface="SutonnyMJ" pitchFamily="2" charset="0"/>
              </a:rPr>
              <a:t>| </a:t>
            </a:r>
            <a:endParaRPr lang="en-US" dirty="0" smtClean="0">
              <a:latin typeface="SutonnyMJ" pitchFamily="2" charset="0"/>
              <a:cs typeface="SutonnyMJ" pitchFamily="2" charset="0"/>
            </a:endParaRPr>
          </a:p>
          <a:p>
            <a:pPr>
              <a:buNone/>
            </a:pPr>
            <a:endParaRPr lang="en-US" dirty="0">
              <a:latin typeface="SutonnyMJ" pitchFamily="2" charset="0"/>
              <a:cs typeface="SutonnyMJ" pitchFamily="2" charset="0"/>
            </a:endParaRPr>
          </a:p>
          <a:p>
            <a:pPr>
              <a:buNone/>
            </a:pPr>
            <a:r>
              <a:rPr lang="en-US" dirty="0" smtClean="0">
                <a:sym typeface="Wingdings"/>
              </a:rPr>
              <a:t></a:t>
            </a:r>
            <a:r>
              <a:rPr lang="en-US" dirty="0" smtClean="0"/>
              <a:t> </a:t>
            </a:r>
            <a:r>
              <a:rPr lang="en-US" dirty="0"/>
              <a:t>Characteristic physical phenotype-long face (are </a:t>
            </a:r>
            <a:r>
              <a:rPr lang="en-US" dirty="0" err="1"/>
              <a:t>mantible</a:t>
            </a:r>
            <a:r>
              <a:rPr lang="en-US" dirty="0"/>
              <a:t>) large </a:t>
            </a:r>
            <a:r>
              <a:rPr lang="en-US" dirty="0" err="1"/>
              <a:t>everted</a:t>
            </a:r>
            <a:r>
              <a:rPr lang="en-US" dirty="0"/>
              <a:t> ears, large testicles (</a:t>
            </a:r>
            <a:r>
              <a:rPr lang="en-US" dirty="0" smtClean="0"/>
              <a:t>macro-</a:t>
            </a:r>
            <a:r>
              <a:rPr lang="en-US" dirty="0" err="1" smtClean="0"/>
              <a:t>orchidism</a:t>
            </a:r>
            <a:r>
              <a:rPr lang="en-US" dirty="0"/>
              <a:t>) 90% </a:t>
            </a:r>
            <a:r>
              <a:rPr lang="en-US" dirty="0" err="1">
                <a:latin typeface="SutonnyMJ" pitchFamily="2" charset="0"/>
                <a:cs typeface="SutonnyMJ" pitchFamily="2" charset="0"/>
              </a:rPr>
              <a:t>mewKQz</a:t>
            </a:r>
            <a:r>
              <a:rPr lang="en-US" dirty="0">
                <a:latin typeface="SutonnyMJ" pitchFamily="2" charset="0"/>
                <a:cs typeface="SutonnyMJ" pitchFamily="2" charset="0"/>
              </a:rPr>
              <a:t> </a:t>
            </a:r>
            <a:r>
              <a:rPr lang="en-US" dirty="0" err="1">
                <a:latin typeface="SutonnyMJ" pitchFamily="2" charset="0"/>
                <a:cs typeface="SutonnyMJ" pitchFamily="2" charset="0"/>
              </a:rPr>
              <a:t>eo</a:t>
            </a:r>
            <a:r>
              <a:rPr lang="en-US" dirty="0">
                <a:latin typeface="SutonnyMJ" pitchFamily="2" charset="0"/>
                <a:cs typeface="SutonnyMJ" pitchFamily="2" charset="0"/>
              </a:rPr>
              <a:t> </a:t>
            </a:r>
            <a:r>
              <a:rPr lang="en-US" dirty="0" err="1">
                <a:latin typeface="SutonnyMJ" pitchFamily="2" charset="0"/>
                <a:cs typeface="SutonnyMJ" pitchFamily="2" charset="0"/>
              </a:rPr>
              <a:t>eo</a:t>
            </a:r>
            <a:r>
              <a:rPr lang="en-US" dirty="0">
                <a:latin typeface="SutonnyMJ" pitchFamily="2" charset="0"/>
                <a:cs typeface="SutonnyMJ" pitchFamily="2" charset="0"/>
              </a:rPr>
              <a:t>| </a:t>
            </a:r>
          </a:p>
          <a:p>
            <a:pPr>
              <a:buNone/>
            </a:pP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Related image"/>
          <p:cNvPicPr>
            <a:picLocks noChangeAspect="1" noChangeArrowheads="1"/>
          </p:cNvPicPr>
          <p:nvPr/>
        </p:nvPicPr>
        <p:blipFill>
          <a:blip r:embed="rId2"/>
          <a:srcRect b="7562"/>
          <a:stretch>
            <a:fillRect/>
          </a:stretch>
        </p:blipFill>
        <p:spPr bwMode="auto">
          <a:xfrm>
            <a:off x="0" y="1"/>
            <a:ext cx="9144000" cy="6857999"/>
          </a:xfrm>
          <a:prstGeom prst="rect">
            <a:avLst/>
          </a:prstGeom>
          <a:noFill/>
        </p:spPr>
      </p:pic>
      <p:sp>
        <p:nvSpPr>
          <p:cNvPr id="5" name="Rectangle 4"/>
          <p:cNvSpPr/>
          <p:nvPr/>
        </p:nvSpPr>
        <p:spPr>
          <a:xfrm>
            <a:off x="1905000" y="2794337"/>
            <a:ext cx="54102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buFont typeface="Wingdings" pitchFamily="2" charset="2"/>
              <a:buChar char="Ø"/>
            </a:pPr>
            <a:r>
              <a:rPr lang="en-US" sz="6000" b="1" dirty="0" smtClean="0">
                <a:latin typeface="Arial Black" pitchFamily="34" charset="0"/>
              </a:rPr>
              <a:t>Neoplasm</a:t>
            </a:r>
            <a:endParaRPr lang="en-US" sz="6000" b="1" dirty="0">
              <a:latin typeface="Arial Black" pitchFamily="34" charset="0"/>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1. The following occupation have been or remain associated with a high </a:t>
            </a:r>
            <a:r>
              <a:rPr lang="en-US" dirty="0" err="1"/>
              <a:t>inddence</a:t>
            </a:r>
            <a:r>
              <a:rPr lang="en-US" dirty="0"/>
              <a:t> of cancer </a:t>
            </a:r>
          </a:p>
          <a:p>
            <a:pPr>
              <a:buNone/>
            </a:pPr>
            <a:r>
              <a:rPr lang="en-US" dirty="0"/>
              <a:t>a) Coal mining </a:t>
            </a:r>
          </a:p>
          <a:p>
            <a:pPr>
              <a:buNone/>
            </a:pPr>
            <a:r>
              <a:rPr lang="en-US" dirty="0"/>
              <a:t>b) Nickel workers </a:t>
            </a:r>
          </a:p>
          <a:p>
            <a:pPr>
              <a:buNone/>
            </a:pPr>
            <a:r>
              <a:rPr lang="en-US" dirty="0"/>
              <a:t>c) Asbestos workers </a:t>
            </a:r>
          </a:p>
          <a:p>
            <a:pPr>
              <a:buNone/>
            </a:pPr>
            <a:r>
              <a:rPr lang="en-US" dirty="0"/>
              <a:t>d) Beryllium workers </a:t>
            </a:r>
          </a:p>
          <a:p>
            <a:pPr>
              <a:buNone/>
            </a:pPr>
            <a:r>
              <a:rPr lang="en-US" dirty="0"/>
              <a:t>e) Tobacco Industry </a:t>
            </a:r>
          </a:p>
          <a:p>
            <a:pPr>
              <a:buNone/>
            </a:pPr>
            <a:r>
              <a:rPr lang="en-US" dirty="0" smtClean="0"/>
              <a:t>FTTTF </a:t>
            </a:r>
            <a:endParaRPr lang="en-US" dirty="0"/>
          </a:p>
          <a:p>
            <a:pPr>
              <a:buNone/>
            </a:pP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marL="624078" indent="-514350">
              <a:buAutoNum type="arabicPeriod"/>
            </a:pPr>
            <a:r>
              <a:rPr lang="en-US" dirty="0" smtClean="0"/>
              <a:t>Occupation </a:t>
            </a:r>
            <a:r>
              <a:rPr lang="en-US" dirty="0"/>
              <a:t>e high incidence of cancer</a:t>
            </a:r>
            <a:r>
              <a:rPr lang="en-US" dirty="0" smtClean="0"/>
              <a:t> </a:t>
            </a:r>
            <a:r>
              <a:rPr lang="en-US" dirty="0" smtClean="0"/>
              <a:t> </a:t>
            </a:r>
          </a:p>
          <a:p>
            <a:pPr marL="624078" indent="-514350">
              <a:buNone/>
            </a:pPr>
            <a:r>
              <a:rPr lang="en-US" dirty="0" smtClean="0"/>
              <a:t>  A   Arsenic</a:t>
            </a:r>
            <a:r>
              <a:rPr lang="en-US" dirty="0"/>
              <a:t>.</a:t>
            </a:r>
          </a:p>
          <a:p>
            <a:pPr>
              <a:buNone/>
            </a:pPr>
            <a:r>
              <a:rPr lang="en-US" dirty="0" smtClean="0"/>
              <a:t>		Asbestosis</a:t>
            </a:r>
            <a:r>
              <a:rPr lang="en-US" dirty="0" smtClean="0"/>
              <a:t>.</a:t>
            </a:r>
          </a:p>
          <a:p>
            <a:pPr>
              <a:buNone/>
            </a:pPr>
            <a:endParaRPr lang="en-US" dirty="0"/>
          </a:p>
          <a:p>
            <a:pPr>
              <a:buNone/>
            </a:pPr>
            <a:r>
              <a:rPr lang="en-US" dirty="0"/>
              <a:t>	B	Benzene </a:t>
            </a:r>
          </a:p>
          <a:p>
            <a:pPr>
              <a:buNone/>
            </a:pPr>
            <a:r>
              <a:rPr lang="en-US" dirty="0" smtClean="0"/>
              <a:t>		</a:t>
            </a:r>
            <a:r>
              <a:rPr lang="en-US" dirty="0" smtClean="0"/>
              <a:t>Beryllium</a:t>
            </a:r>
          </a:p>
          <a:p>
            <a:pPr>
              <a:buNone/>
            </a:pPr>
            <a:endParaRPr lang="en-US" dirty="0"/>
          </a:p>
          <a:p>
            <a:pPr>
              <a:buNone/>
            </a:pPr>
            <a:r>
              <a:rPr lang="en-US" dirty="0"/>
              <a:t>	C	Cadmium</a:t>
            </a:r>
          </a:p>
          <a:p>
            <a:pPr>
              <a:buNone/>
            </a:pPr>
            <a:r>
              <a:rPr lang="en-US" dirty="0"/>
              <a:t>		Chromium </a:t>
            </a:r>
          </a:p>
          <a:p>
            <a:pPr>
              <a:buNone/>
            </a:pPr>
            <a:r>
              <a:rPr lang="en-US" dirty="0"/>
              <a:t> </a:t>
            </a:r>
          </a:p>
          <a:p>
            <a:pPr>
              <a:buNone/>
            </a:pPr>
            <a:r>
              <a:rPr lang="en-US" dirty="0"/>
              <a:t>Coal - </a:t>
            </a:r>
            <a:r>
              <a:rPr lang="en-US" dirty="0" err="1"/>
              <a:t>neumocomiosts</a:t>
            </a:r>
            <a:r>
              <a:rPr lang="en-US" dirty="0"/>
              <a:t>. </a:t>
            </a:r>
            <a:r>
              <a:rPr lang="en-US" dirty="0" err="1"/>
              <a:t>Siltesis</a:t>
            </a:r>
            <a:r>
              <a:rPr lang="en-US" dirty="0"/>
              <a:t> </a:t>
            </a:r>
            <a:r>
              <a:rPr lang="en-US" dirty="0" err="1"/>
              <a:t>Technic</a:t>
            </a:r>
            <a:r>
              <a:rPr lang="en-US" dirty="0"/>
              <a:t> bronchitis. </a:t>
            </a:r>
          </a:p>
          <a:p>
            <a:pPr>
              <a:buNone/>
            </a:pPr>
            <a:r>
              <a:rPr lang="en-US" dirty="0"/>
              <a:t>Beryllium – Diffuse </a:t>
            </a:r>
            <a:r>
              <a:rPr lang="en-US" dirty="0" err="1"/>
              <a:t>chronne</a:t>
            </a:r>
            <a:r>
              <a:rPr lang="en-US" dirty="0"/>
              <a:t> non-</a:t>
            </a:r>
            <a:r>
              <a:rPr lang="en-US" dirty="0" err="1"/>
              <a:t>caseating</a:t>
            </a:r>
            <a:r>
              <a:rPr lang="en-US" dirty="0"/>
              <a:t> interstitial </a:t>
            </a:r>
            <a:r>
              <a:rPr lang="en-US" dirty="0" err="1" smtClean="0"/>
              <a:t>granulomatosis</a:t>
            </a:r>
            <a:r>
              <a:rPr lang="en-US" dirty="0" smtClean="0"/>
              <a:t> (Dc-NIG).</a:t>
            </a:r>
            <a:endParaRPr lang="en-US" dirty="0"/>
          </a:p>
          <a:p>
            <a:pPr>
              <a:buNone/>
            </a:pPr>
            <a:r>
              <a:rPr lang="en-US" dirty="0" smtClean="0"/>
              <a:t>								</a:t>
            </a:r>
            <a:endParaRPr lang="en-US" dirty="0"/>
          </a:p>
          <a:p>
            <a:pPr>
              <a:buNone/>
            </a:pPr>
            <a:endParaRPr lang="en-US" dirty="0"/>
          </a:p>
        </p:txBody>
      </p:sp>
      <p:sp>
        <p:nvSpPr>
          <p:cNvPr id="1026" name="Text Box 2"/>
          <p:cNvSpPr txBox="1">
            <a:spLocks noChangeArrowheads="1"/>
          </p:cNvSpPr>
          <p:nvPr/>
        </p:nvSpPr>
        <p:spPr bwMode="auto">
          <a:xfrm>
            <a:off x="4648200" y="1219200"/>
            <a:ext cx="2297113" cy="161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Calibri" pitchFamily="34" charset="0"/>
                <a:cs typeface="Arial" pitchFamily="34" charset="0"/>
              </a:rPr>
              <a:t>V=Vinyl chloride</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Calibri" pitchFamily="34" charset="0"/>
                <a:cs typeface="Arial" pitchFamily="34" charset="0"/>
              </a:rPr>
              <a:t> R=Radon</a:t>
            </a:r>
            <a:endParaRPr kumimoji="0" lang="en-US"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Calibri" pitchFamily="34" charset="0"/>
                <a:cs typeface="Arial" pitchFamily="34" charset="0"/>
              </a:rPr>
              <a:t>N=Nickel</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2. The following conditions are pre-malignant</a:t>
            </a:r>
          </a:p>
          <a:p>
            <a:pPr>
              <a:buNone/>
            </a:pPr>
            <a:r>
              <a:rPr lang="en-US" dirty="0"/>
              <a:t>a) Barrett's </a:t>
            </a:r>
            <a:r>
              <a:rPr lang="en-US" dirty="0" err="1"/>
              <a:t>oesophagus</a:t>
            </a:r>
            <a:r>
              <a:rPr lang="en-US" dirty="0"/>
              <a:t> </a:t>
            </a:r>
          </a:p>
          <a:p>
            <a:pPr>
              <a:buNone/>
            </a:pPr>
            <a:r>
              <a:rPr lang="en-US" dirty="0"/>
              <a:t>b) </a:t>
            </a:r>
            <a:r>
              <a:rPr lang="en-US" dirty="0" err="1"/>
              <a:t>Leukoplakia</a:t>
            </a:r>
            <a:r>
              <a:rPr lang="en-US" dirty="0"/>
              <a:t> </a:t>
            </a:r>
          </a:p>
          <a:p>
            <a:pPr>
              <a:buNone/>
            </a:pPr>
            <a:r>
              <a:rPr lang="en-US" dirty="0"/>
              <a:t>c) Hot </a:t>
            </a:r>
            <a:r>
              <a:rPr lang="en-US" dirty="0" err="1"/>
              <a:t>rodule</a:t>
            </a:r>
            <a:r>
              <a:rPr lang="en-US" dirty="0"/>
              <a:t> of thyroid </a:t>
            </a:r>
          </a:p>
          <a:p>
            <a:pPr>
              <a:buNone/>
            </a:pPr>
            <a:r>
              <a:rPr lang="en-US" dirty="0"/>
              <a:t>d) Paget's disease of bone </a:t>
            </a:r>
          </a:p>
          <a:p>
            <a:pPr>
              <a:buNone/>
            </a:pPr>
            <a:r>
              <a:rPr lang="en-US" dirty="0"/>
              <a:t>e) </a:t>
            </a:r>
            <a:r>
              <a:rPr lang="en-US" dirty="0" err="1"/>
              <a:t>Fibrocystk</a:t>
            </a:r>
            <a:r>
              <a:rPr lang="en-US" dirty="0"/>
              <a:t> disease of breast </a:t>
            </a:r>
          </a:p>
          <a:p>
            <a:pPr>
              <a:buNone/>
            </a:pPr>
            <a:r>
              <a:rPr lang="en-US" dirty="0"/>
              <a:t>TTF (cold nodule-Bailey and love p-804)TF</a:t>
            </a:r>
          </a:p>
          <a:p>
            <a:pPr>
              <a:buNone/>
            </a:pP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lvl="0">
              <a:buNone/>
            </a:pPr>
            <a:r>
              <a:rPr lang="en-US" dirty="0" smtClean="0"/>
              <a:t>2. Pre </a:t>
            </a:r>
            <a:r>
              <a:rPr lang="en-US" dirty="0"/>
              <a:t>malignant conditions – </a:t>
            </a:r>
          </a:p>
          <a:p>
            <a:pPr>
              <a:buNone/>
            </a:pPr>
            <a:r>
              <a:rPr lang="en-US" dirty="0"/>
              <a:t>Paget's disease of bone - can transform into a</a:t>
            </a:r>
          </a:p>
          <a:p>
            <a:pPr>
              <a:buNone/>
            </a:pPr>
            <a:r>
              <a:rPr lang="en-US" dirty="0"/>
              <a:t>malignant bone </a:t>
            </a:r>
            <a:r>
              <a:rPr lang="en-US" dirty="0" err="1"/>
              <a:t>caneer</a:t>
            </a:r>
            <a:r>
              <a:rPr lang="en-US" dirty="0"/>
              <a:t> rarely. </a:t>
            </a:r>
          </a:p>
          <a:p>
            <a:pPr>
              <a:buNone/>
            </a:pPr>
            <a:r>
              <a:rPr lang="en-US" dirty="0" err="1"/>
              <a:t>Introduetal</a:t>
            </a:r>
            <a:r>
              <a:rPr lang="en-US" dirty="0"/>
              <a:t> epithelial hyperplasia (mammary dysplasia)</a:t>
            </a:r>
          </a:p>
          <a:p>
            <a:pPr>
              <a:buNone/>
            </a:pPr>
            <a:r>
              <a:rPr lang="en-US" dirty="0"/>
              <a:t>in fibrocystic disease of the breast is a risk.</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3. locally malignant tumors are </a:t>
            </a:r>
          </a:p>
          <a:p>
            <a:pPr>
              <a:buNone/>
            </a:pPr>
            <a:r>
              <a:rPr lang="en-US" dirty="0"/>
              <a:t>a) Rodent </a:t>
            </a:r>
            <a:r>
              <a:rPr lang="en-US" dirty="0" err="1"/>
              <a:t>uker</a:t>
            </a:r>
            <a:r>
              <a:rPr lang="en-US" dirty="0"/>
              <a:t> </a:t>
            </a:r>
          </a:p>
          <a:p>
            <a:pPr>
              <a:buNone/>
            </a:pPr>
            <a:r>
              <a:rPr lang="en-US" dirty="0"/>
              <a:t>b) </a:t>
            </a:r>
            <a:r>
              <a:rPr lang="en-US" dirty="0" err="1"/>
              <a:t>Astrocytoma</a:t>
            </a:r>
            <a:endParaRPr lang="en-US" dirty="0"/>
          </a:p>
          <a:p>
            <a:pPr>
              <a:buNone/>
            </a:pPr>
            <a:r>
              <a:rPr lang="en-US" dirty="0"/>
              <a:t>c) </a:t>
            </a:r>
            <a:r>
              <a:rPr lang="en-US" dirty="0" err="1"/>
              <a:t>Descid</a:t>
            </a:r>
            <a:r>
              <a:rPr lang="en-US" dirty="0"/>
              <a:t> Tumor </a:t>
            </a:r>
          </a:p>
          <a:p>
            <a:pPr>
              <a:buNone/>
            </a:pPr>
            <a:r>
              <a:rPr lang="en-US" dirty="0"/>
              <a:t>d) </a:t>
            </a:r>
            <a:r>
              <a:rPr lang="en-US" dirty="0" err="1"/>
              <a:t>Neroblastoma</a:t>
            </a:r>
            <a:r>
              <a:rPr lang="en-US" dirty="0"/>
              <a:t> </a:t>
            </a:r>
          </a:p>
          <a:p>
            <a:pPr>
              <a:buNone/>
            </a:pPr>
            <a:r>
              <a:rPr lang="en-US" dirty="0"/>
              <a:t>a) </a:t>
            </a:r>
            <a:r>
              <a:rPr lang="en-US" dirty="0" err="1"/>
              <a:t>Chondruoma</a:t>
            </a:r>
            <a:r>
              <a:rPr lang="en-US" dirty="0"/>
              <a:t> </a:t>
            </a:r>
          </a:p>
          <a:p>
            <a:pPr>
              <a:buNone/>
            </a:pPr>
            <a:r>
              <a:rPr lang="en-US" dirty="0"/>
              <a:t>TTTFF</a:t>
            </a:r>
          </a:p>
          <a:p>
            <a:pPr>
              <a:buNone/>
            </a:pP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7"/>
            <a:ext cx="8229600" cy="6126163"/>
          </a:xfrm>
        </p:spPr>
        <p:txBody>
          <a:bodyPr>
            <a:normAutofit/>
          </a:bodyPr>
          <a:lstStyle/>
          <a:p>
            <a:pPr>
              <a:buNone/>
            </a:pPr>
            <a:r>
              <a:rPr lang="en-US" dirty="0"/>
              <a:t>3. Locally malignant tumor</a:t>
            </a:r>
          </a:p>
          <a:p>
            <a:pPr>
              <a:buNone/>
            </a:pPr>
            <a:r>
              <a:rPr lang="en-US" dirty="0" smtClean="0"/>
              <a:t>- </a:t>
            </a:r>
            <a:r>
              <a:rPr lang="en-US" dirty="0" err="1"/>
              <a:t>Ameloblastoma</a:t>
            </a:r>
            <a:r>
              <a:rPr lang="en-US" dirty="0"/>
              <a:t> </a:t>
            </a:r>
          </a:p>
          <a:p>
            <a:pPr>
              <a:buNone/>
            </a:pPr>
            <a:r>
              <a:rPr lang="en-US" dirty="0" smtClean="0">
                <a:latin typeface="SutonnyMJ" pitchFamily="2" charset="0"/>
                <a:cs typeface="SutonnyMJ" pitchFamily="2" charset="0"/>
              </a:rPr>
              <a:t>-  </a:t>
            </a:r>
            <a:r>
              <a:rPr lang="en-US" dirty="0" err="1"/>
              <a:t>Golioma</a:t>
            </a:r>
            <a:r>
              <a:rPr lang="en-US" dirty="0"/>
              <a:t>. </a:t>
            </a:r>
          </a:p>
          <a:p>
            <a:pPr>
              <a:buNone/>
            </a:pPr>
            <a:r>
              <a:rPr lang="en-US" dirty="0" smtClean="0"/>
              <a:t>			</a:t>
            </a:r>
            <a:r>
              <a:rPr lang="en-US" dirty="0" err="1" smtClean="0"/>
              <a:t>Astrocytoma</a:t>
            </a:r>
            <a:r>
              <a:rPr lang="en-US" dirty="0"/>
              <a:t>.</a:t>
            </a:r>
          </a:p>
          <a:p>
            <a:pPr>
              <a:buNone/>
            </a:pPr>
            <a:r>
              <a:rPr lang="en-US" dirty="0"/>
              <a:t>  </a:t>
            </a:r>
            <a:r>
              <a:rPr lang="en-US" dirty="0" smtClean="0"/>
              <a:t>			</a:t>
            </a:r>
            <a:r>
              <a:rPr lang="en-US" dirty="0" err="1" smtClean="0"/>
              <a:t>Ependy</a:t>
            </a:r>
            <a:r>
              <a:rPr lang="en-US" dirty="0" smtClean="0"/>
              <a:t> </a:t>
            </a:r>
            <a:r>
              <a:rPr lang="en-US" dirty="0" err="1"/>
              <a:t>moma</a:t>
            </a:r>
            <a:r>
              <a:rPr lang="en-US" dirty="0"/>
              <a:t>. </a:t>
            </a:r>
          </a:p>
          <a:p>
            <a:pPr>
              <a:buNone/>
            </a:pPr>
            <a:r>
              <a:rPr lang="en-US" dirty="0" smtClean="0">
                <a:latin typeface="SutonnyMJ" pitchFamily="2" charset="0"/>
                <a:cs typeface="SutonnyMJ" pitchFamily="2" charset="0"/>
              </a:rPr>
              <a:t>-</a:t>
            </a:r>
            <a:r>
              <a:rPr lang="en-US" dirty="0" smtClean="0"/>
              <a:t> </a:t>
            </a:r>
            <a:r>
              <a:rPr lang="en-US" dirty="0" err="1"/>
              <a:t>Carcinoid</a:t>
            </a:r>
            <a:r>
              <a:rPr lang="en-US" dirty="0"/>
              <a:t> tumor / </a:t>
            </a:r>
            <a:r>
              <a:rPr lang="en-US" dirty="0" err="1"/>
              <a:t>Cranio</a:t>
            </a:r>
            <a:r>
              <a:rPr lang="en-US" dirty="0"/>
              <a:t>- </a:t>
            </a:r>
            <a:r>
              <a:rPr lang="en-US" dirty="0" err="1"/>
              <a:t>pharyngioma</a:t>
            </a:r>
            <a:r>
              <a:rPr lang="en-US" dirty="0"/>
              <a:t>. </a:t>
            </a:r>
          </a:p>
          <a:p>
            <a:pPr>
              <a:buNone/>
            </a:pPr>
            <a:r>
              <a:rPr lang="en-US" dirty="0" smtClean="0"/>
              <a:t>- </a:t>
            </a:r>
            <a:r>
              <a:rPr lang="en-US" dirty="0"/>
              <a:t>BCC (Rodent </a:t>
            </a:r>
            <a:r>
              <a:rPr lang="en-US" dirty="0" err="1"/>
              <a:t>uker</a:t>
            </a:r>
            <a:r>
              <a:rPr lang="en-US" dirty="0"/>
              <a:t>). </a:t>
            </a:r>
          </a:p>
          <a:p>
            <a:pPr>
              <a:buNone/>
            </a:pPr>
            <a:r>
              <a:rPr lang="en-US" dirty="0" smtClean="0">
                <a:latin typeface="SutonnyMJ" pitchFamily="2" charset="0"/>
                <a:cs typeface="SutonnyMJ" pitchFamily="2" charset="0"/>
              </a:rPr>
              <a:t>-</a:t>
            </a:r>
            <a:r>
              <a:rPr lang="en-US" dirty="0" smtClean="0"/>
              <a:t>  </a:t>
            </a:r>
            <a:r>
              <a:rPr lang="en-US" dirty="0"/>
              <a:t>Giant cell tumor of bone (</a:t>
            </a:r>
            <a:r>
              <a:rPr lang="en-US" dirty="0" err="1"/>
              <a:t>osteod</a:t>
            </a:r>
            <a:r>
              <a:rPr lang="en-US" dirty="0"/>
              <a:t> </a:t>
            </a:r>
            <a:r>
              <a:rPr lang="en-US" dirty="0" err="1"/>
              <a:t>astoma</a:t>
            </a:r>
            <a:r>
              <a:rPr lang="en-US" dirty="0"/>
              <a:t>). (May be benign.)</a:t>
            </a:r>
          </a:p>
          <a:p>
            <a:pPr>
              <a:buFontTx/>
              <a:buChar char="-"/>
            </a:pPr>
            <a:r>
              <a:rPr lang="en-US" dirty="0" smtClean="0"/>
              <a:t>Mixed </a:t>
            </a:r>
            <a:r>
              <a:rPr lang="en-US" dirty="0"/>
              <a:t>salivary </a:t>
            </a:r>
            <a:r>
              <a:rPr lang="en-US" dirty="0" err="1"/>
              <a:t>timor</a:t>
            </a:r>
            <a:r>
              <a:rPr lang="en-US" dirty="0" smtClean="0"/>
              <a:t>.</a:t>
            </a:r>
            <a:endParaRPr lang="en-US" dirty="0" smtClean="0">
              <a:latin typeface="SutonnyMJ" pitchFamily="2" charset="0"/>
              <a:cs typeface="SutonnyMJ" pitchFamily="2" charset="0"/>
            </a:endParaRPr>
          </a:p>
          <a:p>
            <a:pPr>
              <a:buFontTx/>
              <a:buChar char="-"/>
            </a:pPr>
            <a:r>
              <a:rPr lang="en-US" dirty="0" smtClean="0"/>
              <a:t> </a:t>
            </a:r>
            <a:r>
              <a:rPr lang="en-US" dirty="0" err="1"/>
              <a:t>Desmoid</a:t>
            </a:r>
            <a:r>
              <a:rPr lang="en-US" dirty="0"/>
              <a:t> tumor (Aggressive </a:t>
            </a:r>
            <a:r>
              <a:rPr lang="en-US" dirty="0" err="1"/>
              <a:t>fibromatosis</a:t>
            </a:r>
            <a:r>
              <a:rPr lang="en-US" dirty="0"/>
              <a:t>, malignant </a:t>
            </a:r>
            <a:r>
              <a:rPr lang="en-US" dirty="0" err="1"/>
              <a:t>tumas</a:t>
            </a:r>
            <a:r>
              <a:rPr lang="en-US" dirty="0"/>
              <a:t> of fibroblast) </a:t>
            </a:r>
          </a:p>
          <a:p>
            <a:pPr>
              <a:buNone/>
            </a:pP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4. Steps involved in invasion of ICM by tumor cells are </a:t>
            </a:r>
          </a:p>
          <a:p>
            <a:pPr>
              <a:buNone/>
            </a:pPr>
            <a:r>
              <a:rPr lang="en-US" dirty="0"/>
              <a:t>a) loosening of extracellular junctions </a:t>
            </a:r>
          </a:p>
          <a:p>
            <a:pPr>
              <a:buNone/>
            </a:pPr>
            <a:r>
              <a:rPr lang="en-US" dirty="0"/>
              <a:t>b) Degradation of ECM</a:t>
            </a:r>
          </a:p>
          <a:p>
            <a:pPr>
              <a:buNone/>
            </a:pPr>
            <a:r>
              <a:rPr lang="en-US" dirty="0"/>
              <a:t>c) Attachment to novel ECM components </a:t>
            </a:r>
          </a:p>
          <a:p>
            <a:pPr>
              <a:buNone/>
            </a:pPr>
            <a:r>
              <a:rPr lang="en-US" dirty="0"/>
              <a:t>d) Migration of tumor cells </a:t>
            </a:r>
          </a:p>
          <a:p>
            <a:pPr>
              <a:buNone/>
            </a:pPr>
            <a:r>
              <a:rPr lang="en-US" dirty="0"/>
              <a:t>e) Invasion of tumor cells </a:t>
            </a:r>
          </a:p>
          <a:p>
            <a:pPr>
              <a:buNone/>
            </a:pPr>
            <a:r>
              <a:rPr lang="en-US" dirty="0"/>
              <a:t>FTTTT (Robbins pathology ed. p-306,307) </a:t>
            </a:r>
          </a:p>
          <a:p>
            <a:pPr>
              <a:buNone/>
            </a:pP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 </a:t>
            </a:r>
            <a:r>
              <a:rPr lang="en-US" dirty="0" smtClean="0"/>
              <a:t>4</a:t>
            </a:r>
            <a:r>
              <a:rPr lang="en-US" dirty="0"/>
              <a:t>. Steps involved in invasion of ECM by tumor cells</a:t>
            </a:r>
          </a:p>
          <a:p>
            <a:pPr>
              <a:buNone/>
            </a:pPr>
            <a:r>
              <a:rPr lang="en-US" dirty="0"/>
              <a:t>- "Loosening up of tumor cell- tumor cell </a:t>
            </a:r>
            <a:r>
              <a:rPr lang="en-US" dirty="0" err="1"/>
              <a:t>interaetions</a:t>
            </a:r>
            <a:r>
              <a:rPr lang="en-US" dirty="0"/>
              <a:t> . </a:t>
            </a:r>
          </a:p>
          <a:p>
            <a:pPr>
              <a:buNone/>
            </a:pPr>
            <a:r>
              <a:rPr lang="en-US" dirty="0"/>
              <a:t>- Degradation of ECM. </a:t>
            </a:r>
          </a:p>
          <a:p>
            <a:pPr>
              <a:buNone/>
            </a:pPr>
            <a:r>
              <a:rPr lang="en-US" dirty="0"/>
              <a:t>- Attachment to NOVEL ECM components.</a:t>
            </a:r>
          </a:p>
          <a:p>
            <a:pPr>
              <a:buNone/>
            </a:pPr>
            <a:r>
              <a:rPr lang="en-US" dirty="0"/>
              <a:t> - Migration &amp; invasion of </a:t>
            </a:r>
            <a:r>
              <a:rPr lang="en-US" dirty="0" err="1"/>
              <a:t>tuman</a:t>
            </a:r>
            <a:r>
              <a:rPr lang="en-US" dirty="0"/>
              <a:t> cells.</a:t>
            </a:r>
          </a:p>
          <a:p>
            <a:pPr algn="r">
              <a:buNone/>
            </a:pPr>
            <a:r>
              <a:rPr lang="en-US" dirty="0"/>
              <a:t>R-3067</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marR="0">
              <a:spcBef>
                <a:spcPts val="0"/>
              </a:spcBef>
              <a:spcAft>
                <a:spcPts val="0"/>
              </a:spcAft>
              <a:buNone/>
            </a:pPr>
            <a:r>
              <a:rPr lang="en-US" b="1" dirty="0" smtClean="0">
                <a:solidFill>
                  <a:srgbClr val="000000"/>
                </a:solidFill>
                <a:ea typeface="Calibri"/>
              </a:rPr>
              <a:t>9. Pathogenesis of venous thrombosis: </a:t>
            </a:r>
            <a:r>
              <a:rPr lang="en-US" dirty="0" smtClean="0">
                <a:solidFill>
                  <a:srgbClr val="000000"/>
                </a:solidFill>
                <a:ea typeface="Calibri"/>
              </a:rPr>
              <a:t>Three primary influences predispose to thrombus formation, the so called Virchow's triad:</a:t>
            </a:r>
          </a:p>
          <a:p>
            <a:pPr marL="0" marR="0">
              <a:spcBef>
                <a:spcPts val="0"/>
              </a:spcBef>
              <a:spcAft>
                <a:spcPts val="0"/>
              </a:spcAft>
              <a:buNone/>
            </a:pPr>
            <a:r>
              <a:rPr lang="en-US" dirty="0" smtClean="0">
                <a:solidFill>
                  <a:srgbClr val="000000"/>
                </a:solidFill>
                <a:ea typeface="Calibri"/>
              </a:rPr>
              <a:t>1. Endothelial injury- Most dominant</a:t>
            </a:r>
          </a:p>
          <a:p>
            <a:pPr marL="0" marR="0">
              <a:spcBef>
                <a:spcPts val="0"/>
              </a:spcBef>
              <a:spcAft>
                <a:spcPts val="0"/>
              </a:spcAft>
              <a:buNone/>
            </a:pPr>
            <a:r>
              <a:rPr lang="en-US" dirty="0" smtClean="0">
                <a:solidFill>
                  <a:srgbClr val="000000"/>
                </a:solidFill>
                <a:ea typeface="Calibri"/>
              </a:rPr>
              <a:t>influence 2. Alteration of normal blood flow </a:t>
            </a:r>
            <a:r>
              <a:rPr lang="en-US" dirty="0" err="1" smtClean="0">
                <a:solidFill>
                  <a:srgbClr val="000000"/>
                </a:solidFill>
                <a:ea typeface="Calibri"/>
              </a:rPr>
              <a:t>eg</a:t>
            </a:r>
            <a:r>
              <a:rPr lang="en-US" dirty="0" smtClean="0">
                <a:solidFill>
                  <a:srgbClr val="000000"/>
                </a:solidFill>
                <a:ea typeface="Calibri"/>
              </a:rPr>
              <a:t>.</a:t>
            </a:r>
          </a:p>
          <a:p>
            <a:pPr marL="0" marR="0">
              <a:spcBef>
                <a:spcPts val="0"/>
              </a:spcBef>
              <a:spcAft>
                <a:spcPts val="0"/>
              </a:spcAft>
              <a:buNone/>
            </a:pPr>
            <a:r>
              <a:rPr lang="en-US" dirty="0" smtClean="0">
                <a:solidFill>
                  <a:srgbClr val="000000"/>
                </a:solidFill>
                <a:ea typeface="Calibri"/>
              </a:rPr>
              <a:t>Turbulence or stasis of blood flow</a:t>
            </a:r>
          </a:p>
          <a:p>
            <a:pPr marL="0" marR="0">
              <a:spcBef>
                <a:spcPts val="0"/>
              </a:spcBef>
              <a:spcAft>
                <a:spcPts val="0"/>
              </a:spcAft>
              <a:buNone/>
            </a:pPr>
            <a:r>
              <a:rPr lang="en-US" dirty="0" smtClean="0">
                <a:solidFill>
                  <a:srgbClr val="000000"/>
                </a:solidFill>
                <a:ea typeface="Calibri"/>
              </a:rPr>
              <a:t> 3. Blood </a:t>
            </a:r>
            <a:r>
              <a:rPr lang="en-US" dirty="0" err="1" smtClean="0">
                <a:solidFill>
                  <a:srgbClr val="000000"/>
                </a:solidFill>
                <a:ea typeface="Calibri"/>
              </a:rPr>
              <a:t>hypercoagulability</a:t>
            </a:r>
            <a:r>
              <a:rPr lang="en-US" dirty="0" smtClean="0">
                <a:solidFill>
                  <a:srgbClr val="000000"/>
                </a:solidFill>
                <a:ea typeface="Calibri"/>
              </a:rPr>
              <a:t>.</a:t>
            </a:r>
          </a:p>
          <a:p>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dirty="0" smtClean="0"/>
              <a:t>5. Chronic inflammatory conditions leading to malignant disease</a:t>
            </a:r>
            <a:endParaRPr lang="en-US" dirty="0" smtClean="0"/>
          </a:p>
          <a:p>
            <a:pPr>
              <a:buNone/>
            </a:pPr>
            <a:r>
              <a:rPr lang="en-US" dirty="0" smtClean="0"/>
              <a:t>a) Ulcerative colitis</a:t>
            </a:r>
          </a:p>
          <a:p>
            <a:pPr>
              <a:buNone/>
            </a:pPr>
            <a:r>
              <a:rPr lang="en-US" dirty="0" smtClean="0"/>
              <a:t>b) Hashimoto </a:t>
            </a:r>
            <a:r>
              <a:rPr lang="en-US" dirty="0" err="1" smtClean="0"/>
              <a:t>thyroiditis</a:t>
            </a:r>
            <a:endParaRPr lang="en-US" dirty="0" smtClean="0"/>
          </a:p>
          <a:p>
            <a:pPr>
              <a:buNone/>
            </a:pPr>
            <a:r>
              <a:rPr lang="en-US" dirty="0" smtClean="0"/>
              <a:t>c) </a:t>
            </a:r>
            <a:r>
              <a:rPr lang="en-US" dirty="0" err="1" smtClean="0"/>
              <a:t>Crohn’s</a:t>
            </a:r>
            <a:r>
              <a:rPr lang="en-US" dirty="0" smtClean="0"/>
              <a:t> disease</a:t>
            </a:r>
          </a:p>
          <a:p>
            <a:pPr>
              <a:buNone/>
            </a:pPr>
            <a:r>
              <a:rPr lang="en-US" dirty="0" smtClean="0"/>
              <a:t>d) Gastritis</a:t>
            </a:r>
          </a:p>
          <a:p>
            <a:pPr>
              <a:buNone/>
            </a:pPr>
            <a:r>
              <a:rPr lang="en-US" dirty="0" smtClean="0"/>
              <a:t>e) Chronic cystitis</a:t>
            </a:r>
          </a:p>
          <a:p>
            <a:pPr>
              <a:buNone/>
            </a:pPr>
            <a:r>
              <a:rPr lang="en-US" b="1" dirty="0" smtClean="0"/>
              <a:t>TTTTT</a:t>
            </a:r>
            <a:endParaRPr lang="en-US" dirty="0" smtClean="0"/>
          </a:p>
          <a:p>
            <a:pPr>
              <a:buNone/>
            </a:pP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lstStyle/>
          <a:p>
            <a:pPr>
              <a:buNone/>
            </a:pPr>
            <a:r>
              <a:rPr lang="en-US" dirty="0"/>
              <a:t>5. Chronic inflammatory conditions leading to malignant disease</a:t>
            </a:r>
          </a:p>
          <a:p>
            <a:pPr>
              <a:buNone/>
            </a:pPr>
            <a:r>
              <a:rPr lang="en-US" dirty="0" smtClean="0"/>
              <a:t>						R-279</a:t>
            </a:r>
            <a:endParaRPr lang="en-US" dirty="0"/>
          </a:p>
          <a:p>
            <a:pPr>
              <a:buNone/>
            </a:pPr>
            <a:r>
              <a:rPr lang="en-US" dirty="0" smtClean="0"/>
              <a:t>						7.4</a:t>
            </a:r>
            <a:endParaRPr lang="en-US" dirty="0"/>
          </a:p>
          <a:p>
            <a:pPr>
              <a:buNone/>
            </a:pPr>
            <a:r>
              <a:rPr lang="en-US" dirty="0"/>
              <a:t/>
            </a:r>
            <a:br>
              <a:rPr lang="en-US" dirty="0"/>
            </a:br>
            <a:r>
              <a:rPr lang="en-US" dirty="0"/>
              <a:t> </a:t>
            </a:r>
          </a:p>
          <a:p>
            <a:pPr>
              <a:buNone/>
            </a:pP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6. Following are the examples of </a:t>
            </a:r>
            <a:r>
              <a:rPr lang="en-US" dirty="0" err="1"/>
              <a:t>oncogenic</a:t>
            </a:r>
            <a:r>
              <a:rPr lang="en-US" dirty="0"/>
              <a:t> DNA virus expect</a:t>
            </a:r>
          </a:p>
          <a:p>
            <a:pPr>
              <a:buNone/>
            </a:pPr>
            <a:r>
              <a:rPr lang="en-US" dirty="0"/>
              <a:t>a) HHV</a:t>
            </a:r>
          </a:p>
          <a:p>
            <a:pPr>
              <a:buNone/>
            </a:pPr>
            <a:r>
              <a:rPr lang="en-US" dirty="0"/>
              <a:t>b) HHV-8</a:t>
            </a:r>
          </a:p>
          <a:p>
            <a:pPr>
              <a:buNone/>
            </a:pPr>
            <a:r>
              <a:rPr lang="en-US" dirty="0"/>
              <a:t> c) HTLV-1 </a:t>
            </a:r>
          </a:p>
          <a:p>
            <a:pPr>
              <a:buNone/>
            </a:pPr>
            <a:r>
              <a:rPr lang="en-US" dirty="0"/>
              <a:t>d) EBV </a:t>
            </a:r>
          </a:p>
          <a:p>
            <a:pPr>
              <a:buNone/>
            </a:pPr>
            <a:r>
              <a:rPr lang="en-US" dirty="0"/>
              <a:t>e) Helicobacter pylori </a:t>
            </a:r>
          </a:p>
          <a:p>
            <a:pPr>
              <a:buNone/>
            </a:pPr>
            <a:r>
              <a:rPr lang="en-US" dirty="0"/>
              <a:t>FFTFT</a:t>
            </a:r>
          </a:p>
          <a:p>
            <a:pPr>
              <a:buNone/>
            </a:pP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6. DNA virus except</a:t>
            </a:r>
          </a:p>
          <a:p>
            <a:pPr>
              <a:buNone/>
            </a:pPr>
            <a:endParaRPr lang="en-US" b="1" dirty="0"/>
          </a:p>
        </p:txBody>
      </p:sp>
      <p:graphicFrame>
        <p:nvGraphicFramePr>
          <p:cNvPr id="4" name="Table 3"/>
          <p:cNvGraphicFramePr>
            <a:graphicFrameLocks noGrp="1"/>
          </p:cNvGraphicFramePr>
          <p:nvPr/>
        </p:nvGraphicFramePr>
        <p:xfrm>
          <a:off x="609600" y="1397000"/>
          <a:ext cx="7696200" cy="2560320"/>
        </p:xfrm>
        <a:graphic>
          <a:graphicData uri="http://schemas.openxmlformats.org/drawingml/2006/table">
            <a:tbl>
              <a:tblPr firstRow="1" bandRow="1">
                <a:tableStyleId>{2D5ABB26-0587-4C30-8999-92F81FD0307C}</a:tableStyleId>
              </a:tblPr>
              <a:tblGrid>
                <a:gridCol w="2565400"/>
                <a:gridCol w="1625600"/>
                <a:gridCol w="3505200"/>
              </a:tblGrid>
              <a:tr h="370840">
                <a:tc>
                  <a:txBody>
                    <a:bodyPr/>
                    <a:lstStyle/>
                    <a:p>
                      <a:pPr marL="0" marR="0">
                        <a:spcBef>
                          <a:spcPts val="0"/>
                        </a:spcBef>
                        <a:spcAft>
                          <a:spcPts val="0"/>
                        </a:spcAft>
                      </a:pPr>
                      <a:r>
                        <a:rPr lang="en-US" sz="2800" dirty="0"/>
                        <a:t>DVA</a:t>
                      </a:r>
                      <a:endParaRPr lang="en-US" sz="2800" dirty="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dirty="0"/>
                        <a:t>RNA</a:t>
                      </a:r>
                      <a:endParaRPr lang="en-US" sz="2800" dirty="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a:t>Bacteria</a:t>
                      </a:r>
                      <a:endParaRPr lang="en-US" sz="280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2800"/>
                        <a:t>HBV</a:t>
                      </a:r>
                      <a:endParaRPr lang="en-US" sz="280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a:t>HTLV</a:t>
                      </a:r>
                      <a:endParaRPr lang="en-US" sz="280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a:t>H. pulori</a:t>
                      </a:r>
                      <a:endParaRPr lang="en-US" sz="280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2800"/>
                        <a:t>HPV</a:t>
                      </a:r>
                      <a:endParaRPr lang="en-US" sz="280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a:t>HCV</a:t>
                      </a:r>
                      <a:endParaRPr lang="en-US" sz="280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a:t>Campylobaeter Jejuni.</a:t>
                      </a:r>
                      <a:endParaRPr lang="en-US" sz="280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2800"/>
                        <a:t>HHV</a:t>
                      </a:r>
                      <a:endParaRPr lang="en-US" sz="280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280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2800" dirty="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spcBef>
                          <a:spcPts val="0"/>
                        </a:spcBef>
                        <a:spcAft>
                          <a:spcPts val="0"/>
                        </a:spcAft>
                      </a:pPr>
                      <a:r>
                        <a:rPr lang="en-US" sz="2800" dirty="0"/>
                        <a:t>EBV</a:t>
                      </a:r>
                      <a:endParaRPr lang="en-US" sz="2800" dirty="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280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2800" dirty="0">
                        <a:latin typeface="Calibri"/>
                        <a:ea typeface="Times New Roman"/>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dirty="0" smtClean="0"/>
              <a:t>7. Pre-cancerous conditions of stomach</a:t>
            </a:r>
            <a:endParaRPr lang="en-US" dirty="0" smtClean="0"/>
          </a:p>
          <a:p>
            <a:pPr>
              <a:buNone/>
            </a:pPr>
            <a:r>
              <a:rPr lang="en-US" dirty="0" smtClean="0"/>
              <a:t>a) Chronic gastritis</a:t>
            </a:r>
          </a:p>
          <a:p>
            <a:pPr>
              <a:buNone/>
            </a:pPr>
            <a:r>
              <a:rPr lang="en-US" dirty="0" smtClean="0"/>
              <a:t>b) Atrophic gastritis </a:t>
            </a:r>
          </a:p>
          <a:p>
            <a:pPr>
              <a:buNone/>
            </a:pPr>
            <a:r>
              <a:rPr lang="en-US" dirty="0" smtClean="0"/>
              <a:t>c) Villous adenoma</a:t>
            </a:r>
          </a:p>
          <a:p>
            <a:pPr>
              <a:buNone/>
            </a:pPr>
            <a:r>
              <a:rPr lang="en-US" dirty="0" smtClean="0"/>
              <a:t>d) Chronic gastric ulcer</a:t>
            </a:r>
          </a:p>
          <a:p>
            <a:pPr>
              <a:buNone/>
            </a:pPr>
            <a:r>
              <a:rPr lang="en-US" dirty="0" smtClean="0"/>
              <a:t>e) </a:t>
            </a:r>
            <a:r>
              <a:rPr lang="en-US" dirty="0" err="1" smtClean="0"/>
              <a:t>Tylosis</a:t>
            </a:r>
            <a:endParaRPr lang="en-US" dirty="0" smtClean="0"/>
          </a:p>
          <a:p>
            <a:pPr>
              <a:buNone/>
            </a:pPr>
            <a:r>
              <a:rPr lang="en-US" b="1" dirty="0" smtClean="0"/>
              <a:t>TTFTF</a:t>
            </a:r>
            <a:endParaRPr lang="en-US" dirty="0" smtClean="0"/>
          </a:p>
          <a:p>
            <a:pPr>
              <a:buNone/>
            </a:pPr>
            <a:endParaRPr lang="en-US" b="1"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a:t>7. Pre-cancerous conditions of stomach</a:t>
            </a:r>
          </a:p>
          <a:p>
            <a:pPr>
              <a:buNone/>
            </a:pPr>
            <a:r>
              <a:rPr lang="en-US" dirty="0" smtClean="0"/>
              <a:t>			</a:t>
            </a:r>
            <a:r>
              <a:rPr lang="en-US" dirty="0" err="1" smtClean="0"/>
              <a:t>Villows</a:t>
            </a:r>
            <a:r>
              <a:rPr lang="en-US" dirty="0" smtClean="0"/>
              <a:t> </a:t>
            </a:r>
            <a:r>
              <a:rPr lang="en-US" dirty="0" err="1"/>
              <a:t>adenona</a:t>
            </a:r>
            <a:r>
              <a:rPr lang="en-US" dirty="0"/>
              <a:t> — </a:t>
            </a:r>
            <a:r>
              <a:rPr lang="en-US" dirty="0" err="1"/>
              <a:t>Coton</a:t>
            </a:r>
            <a:r>
              <a:rPr lang="en-US" dirty="0"/>
              <a:t> commonly.</a:t>
            </a:r>
          </a:p>
          <a:p>
            <a:pPr>
              <a:buNone/>
            </a:pPr>
            <a:r>
              <a:rPr lang="en-US" dirty="0" smtClean="0"/>
              <a:t>			</a:t>
            </a:r>
            <a:r>
              <a:rPr lang="en-US" dirty="0" err="1" smtClean="0"/>
              <a:t>Tylosis</a:t>
            </a:r>
            <a:r>
              <a:rPr lang="en-US" dirty="0" smtClean="0"/>
              <a:t> </a:t>
            </a:r>
            <a:r>
              <a:rPr lang="en-US" dirty="0"/>
              <a:t>- Esophageal carcinoma </a:t>
            </a:r>
          </a:p>
          <a:p>
            <a:pPr>
              <a:buNone/>
            </a:pP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dirty="0" smtClean="0"/>
          </a:p>
          <a:p>
            <a:pPr>
              <a:buNone/>
            </a:pPr>
            <a:r>
              <a:rPr lang="en-US" b="1" dirty="0" smtClean="0"/>
              <a:t>8. Following tumors frequently metastasize to bone</a:t>
            </a:r>
            <a:endParaRPr lang="en-US" dirty="0" smtClean="0"/>
          </a:p>
          <a:p>
            <a:pPr>
              <a:buNone/>
            </a:pPr>
            <a:r>
              <a:rPr lang="en-US" dirty="0" smtClean="0"/>
              <a:t>a) Papillary carcinoma of thyroid</a:t>
            </a:r>
          </a:p>
          <a:p>
            <a:pPr>
              <a:buNone/>
            </a:pPr>
            <a:r>
              <a:rPr lang="en-US" dirty="0" smtClean="0"/>
              <a:t>b) Renal cell carcinoma</a:t>
            </a:r>
          </a:p>
          <a:p>
            <a:pPr>
              <a:buNone/>
            </a:pPr>
            <a:r>
              <a:rPr lang="en-US" dirty="0" smtClean="0"/>
              <a:t>c) Small cell carcinoma of lung</a:t>
            </a:r>
          </a:p>
          <a:p>
            <a:pPr>
              <a:buNone/>
            </a:pPr>
            <a:r>
              <a:rPr lang="en-US" dirty="0" smtClean="0"/>
              <a:t>d) </a:t>
            </a:r>
            <a:r>
              <a:rPr lang="en-US" dirty="0" err="1" smtClean="0"/>
              <a:t>Seminoma</a:t>
            </a:r>
            <a:endParaRPr lang="en-US" dirty="0" smtClean="0"/>
          </a:p>
          <a:p>
            <a:pPr>
              <a:buNone/>
            </a:pPr>
            <a:r>
              <a:rPr lang="en-US" dirty="0" smtClean="0"/>
              <a:t>e) </a:t>
            </a:r>
            <a:r>
              <a:rPr lang="en-US" dirty="0" err="1" smtClean="0"/>
              <a:t>Cholangiocarcinoma</a:t>
            </a:r>
            <a:endParaRPr lang="en-US" dirty="0" smtClean="0"/>
          </a:p>
          <a:p>
            <a:pPr>
              <a:buNone/>
            </a:pPr>
            <a:r>
              <a:rPr lang="en-US" b="1" dirty="0" smtClean="0"/>
              <a:t>FTTFF</a:t>
            </a:r>
            <a:endParaRPr lang="en-US" dirty="0" smtClean="0"/>
          </a:p>
          <a:p>
            <a:pPr>
              <a:buNone/>
            </a:pP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8. Bone metastasis</a:t>
            </a:r>
          </a:p>
          <a:p>
            <a:pPr>
              <a:buNone/>
            </a:pPr>
            <a:r>
              <a:rPr lang="en-US" dirty="0" smtClean="0"/>
              <a:t>		Paired </a:t>
            </a:r>
            <a:r>
              <a:rPr lang="en-US" dirty="0"/>
              <a:t>organs - Lung</a:t>
            </a:r>
          </a:p>
          <a:p>
            <a:pPr>
              <a:buNone/>
            </a:pPr>
            <a:r>
              <a:rPr lang="en-US" dirty="0" smtClean="0"/>
              <a:t>					Breast </a:t>
            </a:r>
            <a:endParaRPr lang="en-US" dirty="0"/>
          </a:p>
          <a:p>
            <a:pPr>
              <a:buNone/>
            </a:pPr>
            <a:r>
              <a:rPr lang="en-US" dirty="0" smtClean="0"/>
              <a:t>					Thyroid </a:t>
            </a:r>
            <a:endParaRPr lang="en-US" dirty="0"/>
          </a:p>
          <a:p>
            <a:pPr>
              <a:buNone/>
            </a:pPr>
            <a:r>
              <a:rPr lang="en-US" dirty="0" smtClean="0"/>
              <a:t>					Prostate</a:t>
            </a:r>
            <a:endParaRPr lang="en-US" dirty="0"/>
          </a:p>
          <a:p>
            <a:pPr>
              <a:buNone/>
            </a:pPr>
            <a:r>
              <a:rPr lang="en-US" dirty="0" smtClean="0"/>
              <a:t>					Myeloma</a:t>
            </a:r>
            <a:endParaRPr lang="en-US" dirty="0"/>
          </a:p>
          <a:p>
            <a:pPr>
              <a:buNone/>
            </a:pP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9. Tumor </a:t>
            </a:r>
            <a:r>
              <a:rPr lang="en-US" dirty="0" err="1"/>
              <a:t>supperssor</a:t>
            </a:r>
            <a:r>
              <a:rPr lang="en-US" dirty="0"/>
              <a:t> genes which act by inhibition of cell cycle progression</a:t>
            </a:r>
          </a:p>
          <a:p>
            <a:pPr>
              <a:buNone/>
            </a:pPr>
            <a:r>
              <a:rPr lang="en-US" dirty="0"/>
              <a:t>a) APC</a:t>
            </a:r>
          </a:p>
          <a:p>
            <a:pPr>
              <a:buNone/>
            </a:pPr>
            <a:r>
              <a:rPr lang="en-US" dirty="0"/>
              <a:t>b) RB</a:t>
            </a:r>
          </a:p>
          <a:p>
            <a:pPr>
              <a:buNone/>
            </a:pPr>
            <a:r>
              <a:rPr lang="en-US" dirty="0"/>
              <a:t>c) CDN2A</a:t>
            </a:r>
          </a:p>
          <a:p>
            <a:pPr>
              <a:buNone/>
            </a:pPr>
            <a:r>
              <a:rPr lang="en-US" dirty="0"/>
              <a:t>d) CDH1</a:t>
            </a:r>
          </a:p>
          <a:p>
            <a:pPr>
              <a:buNone/>
            </a:pPr>
            <a:r>
              <a:rPr lang="en-US" dirty="0"/>
              <a:t>e) WT1</a:t>
            </a:r>
          </a:p>
          <a:p>
            <a:pPr>
              <a:buNone/>
            </a:pPr>
            <a:r>
              <a:rPr lang="en-US" dirty="0"/>
              <a:t>FTTFF</a:t>
            </a:r>
          </a:p>
          <a:p>
            <a:pPr>
              <a:buNone/>
            </a:pP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a:t>9. Tumor suppressor genes e act by inhibition of cell cycle progression</a:t>
            </a:r>
          </a:p>
          <a:p>
            <a:pPr>
              <a:buNone/>
            </a:pPr>
            <a:r>
              <a:rPr lang="en-US" dirty="0"/>
              <a:t>	</a:t>
            </a:r>
            <a:r>
              <a:rPr lang="en-US" dirty="0" smtClean="0"/>
              <a:t>		RB</a:t>
            </a:r>
            <a:endParaRPr lang="en-US" dirty="0"/>
          </a:p>
          <a:p>
            <a:pPr>
              <a:buNone/>
            </a:pPr>
            <a:r>
              <a:rPr lang="en-US" dirty="0" smtClean="0"/>
              <a:t>			CDKN2A.</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Related image"/>
          <p:cNvPicPr>
            <a:picLocks noChangeAspect="1" noChangeArrowheads="1"/>
          </p:cNvPicPr>
          <p:nvPr/>
        </p:nvPicPr>
        <p:blipFill>
          <a:blip r:embed="rId2"/>
          <a:srcRect b="7562"/>
          <a:stretch>
            <a:fillRect/>
          </a:stretch>
        </p:blipFill>
        <p:spPr bwMode="auto">
          <a:xfrm>
            <a:off x="0" y="1"/>
            <a:ext cx="9144000" cy="6857999"/>
          </a:xfrm>
          <a:prstGeom prst="rect">
            <a:avLst/>
          </a:prstGeom>
          <a:noFill/>
        </p:spPr>
      </p:pic>
      <p:sp>
        <p:nvSpPr>
          <p:cNvPr id="5" name="Rectangle 4"/>
          <p:cNvSpPr/>
          <p:nvPr/>
        </p:nvSpPr>
        <p:spPr>
          <a:xfrm>
            <a:off x="1752600" y="1905000"/>
            <a:ext cx="5791200"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buFont typeface="Wingdings" pitchFamily="2" charset="2"/>
              <a:buChar char="Ø"/>
            </a:pPr>
            <a:r>
              <a:rPr lang="en-US" sz="4400" b="1" dirty="0" smtClean="0">
                <a:latin typeface="Arial Black" pitchFamily="34" charset="0"/>
              </a:rPr>
              <a:t>Healing</a:t>
            </a:r>
          </a:p>
          <a:p>
            <a:pPr>
              <a:buFont typeface="Wingdings" pitchFamily="2" charset="2"/>
              <a:buChar char="Ø"/>
            </a:pPr>
            <a:r>
              <a:rPr lang="en-US" sz="4400" b="1" dirty="0" smtClean="0">
                <a:latin typeface="Arial Black" pitchFamily="34" charset="0"/>
              </a:rPr>
              <a:t>Repair</a:t>
            </a:r>
          </a:p>
          <a:p>
            <a:pPr>
              <a:buFont typeface="Wingdings" pitchFamily="2" charset="2"/>
              <a:buChar char="Ø"/>
            </a:pPr>
            <a:r>
              <a:rPr lang="en-US" sz="4400" b="1" dirty="0" err="1" smtClean="0">
                <a:latin typeface="Arial Black" pitchFamily="34" charset="0"/>
              </a:rPr>
              <a:t>Haemodynamics</a:t>
            </a:r>
            <a:endParaRPr lang="en-US" sz="4400" b="1" dirty="0" smtClean="0">
              <a:latin typeface="Arial Black" pitchFamily="34" charset="0"/>
            </a:endParaRPr>
          </a:p>
          <a:p>
            <a:pPr>
              <a:buFont typeface="Wingdings" pitchFamily="2" charset="2"/>
              <a:buChar char="Ø"/>
            </a:pPr>
            <a:r>
              <a:rPr lang="en-US" sz="4400" b="1" dirty="0" smtClean="0">
                <a:latin typeface="Arial Black" pitchFamily="34" charset="0"/>
              </a:rPr>
              <a:t>Inflammation</a:t>
            </a:r>
            <a:endParaRPr lang="en-US" sz="4400" b="1" dirty="0">
              <a:latin typeface="Arial Black"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marR="0">
              <a:spcBef>
                <a:spcPts val="0"/>
              </a:spcBef>
              <a:spcAft>
                <a:spcPts val="0"/>
              </a:spcAft>
              <a:buNone/>
            </a:pPr>
            <a:r>
              <a:rPr lang="en-US" b="1" dirty="0" smtClean="0">
                <a:solidFill>
                  <a:srgbClr val="000000"/>
                </a:solidFill>
                <a:ea typeface="Calibri"/>
              </a:rPr>
              <a:t>10. Abnormalities lead to thrombosis are</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rPr>
              <a:t>a) Hypercholesterolemia </a:t>
            </a:r>
          </a:p>
          <a:p>
            <a:pPr marL="0" marR="0">
              <a:spcBef>
                <a:spcPts val="0"/>
              </a:spcBef>
              <a:spcAft>
                <a:spcPts val="0"/>
              </a:spcAft>
              <a:buNone/>
            </a:pPr>
            <a:r>
              <a:rPr lang="en-US" dirty="0" smtClean="0">
                <a:solidFill>
                  <a:srgbClr val="000000"/>
                </a:solidFill>
                <a:ea typeface="Calibri"/>
              </a:rPr>
              <a:t>b) Thrombocytopenia </a:t>
            </a:r>
          </a:p>
          <a:p>
            <a:pPr marL="0" marR="0">
              <a:spcBef>
                <a:spcPts val="0"/>
              </a:spcBef>
              <a:spcAft>
                <a:spcPts val="0"/>
              </a:spcAft>
              <a:buNone/>
            </a:pPr>
            <a:r>
              <a:rPr lang="en-US" dirty="0" smtClean="0">
                <a:solidFill>
                  <a:srgbClr val="000000"/>
                </a:solidFill>
                <a:ea typeface="Calibri"/>
              </a:rPr>
              <a:t>c) Over-expression of protein-C </a:t>
            </a:r>
          </a:p>
          <a:p>
            <a:pPr marL="0" marR="0">
              <a:spcBef>
                <a:spcPts val="0"/>
              </a:spcBef>
              <a:spcAft>
                <a:spcPts val="0"/>
              </a:spcAft>
              <a:buNone/>
            </a:pPr>
            <a:r>
              <a:rPr lang="en-US" dirty="0" smtClean="0">
                <a:solidFill>
                  <a:srgbClr val="000000"/>
                </a:solidFill>
                <a:ea typeface="Calibri"/>
              </a:rPr>
              <a:t>d) Smoking </a:t>
            </a:r>
          </a:p>
          <a:p>
            <a:pPr marL="0" marR="0">
              <a:spcBef>
                <a:spcPts val="0"/>
              </a:spcBef>
              <a:spcAft>
                <a:spcPts val="0"/>
              </a:spcAft>
              <a:buNone/>
            </a:pPr>
            <a:r>
              <a:rPr lang="en-US" dirty="0" smtClean="0">
                <a:solidFill>
                  <a:srgbClr val="000000"/>
                </a:solidFill>
                <a:ea typeface="Calibri"/>
              </a:rPr>
              <a:t>e) </a:t>
            </a:r>
            <a:r>
              <a:rPr lang="en-US" dirty="0" err="1" smtClean="0">
                <a:solidFill>
                  <a:srgbClr val="000000"/>
                </a:solidFill>
                <a:ea typeface="Calibri"/>
              </a:rPr>
              <a:t>Prothrombin</a:t>
            </a:r>
            <a:r>
              <a:rPr lang="en-US" dirty="0" smtClean="0">
                <a:solidFill>
                  <a:srgbClr val="000000"/>
                </a:solidFill>
                <a:ea typeface="Calibri"/>
              </a:rPr>
              <a:t> mutation </a:t>
            </a:r>
          </a:p>
          <a:p>
            <a:pPr marL="0" marR="0">
              <a:spcBef>
                <a:spcPts val="0"/>
              </a:spcBef>
              <a:spcAft>
                <a:spcPts val="0"/>
              </a:spcAft>
              <a:buNone/>
            </a:pPr>
            <a:r>
              <a:rPr lang="en-US" b="1" dirty="0" smtClean="0">
                <a:solidFill>
                  <a:srgbClr val="000000"/>
                </a:solidFill>
                <a:ea typeface="Calibri"/>
              </a:rPr>
              <a:t>TFFTT</a:t>
            </a:r>
            <a:endParaRPr lang="en-US" dirty="0" smtClean="0">
              <a:solidFill>
                <a:srgbClr val="000000"/>
              </a:solidFill>
              <a:ea typeface="Calibri"/>
            </a:endParaRPr>
          </a:p>
          <a:p>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b="1" dirty="0" smtClean="0"/>
              <a:t>10. Primary tumor site that metastasize to brain include</a:t>
            </a:r>
            <a:endParaRPr lang="en-US" dirty="0" smtClean="0"/>
          </a:p>
          <a:p>
            <a:pPr>
              <a:buNone/>
            </a:pPr>
            <a:r>
              <a:rPr lang="en-US" dirty="0" smtClean="0"/>
              <a:t>a) Liver</a:t>
            </a:r>
          </a:p>
          <a:p>
            <a:pPr>
              <a:buNone/>
            </a:pPr>
            <a:r>
              <a:rPr lang="en-US" dirty="0" smtClean="0"/>
              <a:t>b) Bone</a:t>
            </a:r>
          </a:p>
          <a:p>
            <a:pPr>
              <a:buNone/>
            </a:pPr>
            <a:r>
              <a:rPr lang="en-US" dirty="0" smtClean="0"/>
              <a:t>c) Kidney</a:t>
            </a:r>
          </a:p>
          <a:p>
            <a:pPr>
              <a:buNone/>
            </a:pPr>
            <a:r>
              <a:rPr lang="en-US" dirty="0" smtClean="0"/>
              <a:t>d) Prostate</a:t>
            </a:r>
          </a:p>
          <a:p>
            <a:pPr>
              <a:buNone/>
            </a:pPr>
            <a:r>
              <a:rPr lang="en-US" dirty="0" smtClean="0"/>
              <a:t>e) Colon</a:t>
            </a:r>
          </a:p>
          <a:p>
            <a:pPr>
              <a:buNone/>
            </a:pPr>
            <a:r>
              <a:rPr lang="en-US" b="1" dirty="0" smtClean="0"/>
              <a:t>FTTFT</a:t>
            </a:r>
            <a:endParaRPr lang="en-US" dirty="0" smtClean="0"/>
          </a:p>
          <a:p>
            <a:pPr>
              <a:buNone/>
            </a:pP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r>
              <a:rPr lang="en-US" dirty="0" smtClean="0"/>
              <a:t>10</a:t>
            </a:r>
            <a:r>
              <a:rPr lang="en-US" dirty="0"/>
              <a:t>. Brain metastasis :</a:t>
            </a:r>
          </a:p>
          <a:p>
            <a:pPr>
              <a:buNone/>
            </a:pPr>
            <a:r>
              <a:rPr lang="en-US" sz="2800" dirty="0" smtClean="0"/>
              <a:t>Lung &gt; </a:t>
            </a:r>
            <a:r>
              <a:rPr lang="en-US" sz="2800" dirty="0" smtClean="0"/>
              <a:t>breast </a:t>
            </a:r>
            <a:r>
              <a:rPr lang="en-US" sz="2800" dirty="0"/>
              <a:t>&gt; GU &gt; </a:t>
            </a:r>
            <a:r>
              <a:rPr lang="en-US" sz="2800" dirty="0" err="1"/>
              <a:t>osteo</a:t>
            </a:r>
            <a:r>
              <a:rPr lang="en-US" sz="2800" dirty="0"/>
              <a:t> sarcoma&gt; Melanoma&gt; GI</a:t>
            </a:r>
          </a:p>
          <a:p>
            <a:pPr>
              <a:buNone/>
            </a:pPr>
            <a:r>
              <a:rPr lang="en-US" dirty="0"/>
              <a:t>melanoma </a:t>
            </a:r>
          </a:p>
          <a:p>
            <a:pPr>
              <a:buNone/>
            </a:pPr>
            <a:r>
              <a:rPr lang="en-US" dirty="0"/>
              <a:t>Colon/ </a:t>
            </a:r>
            <a:r>
              <a:rPr lang="en-US" dirty="0" err="1"/>
              <a:t>colo</a:t>
            </a:r>
            <a:r>
              <a:rPr lang="en-US" dirty="0"/>
              <a:t>-rectal </a:t>
            </a:r>
          </a:p>
          <a:p>
            <a:pPr>
              <a:buNone/>
            </a:pPr>
            <a:r>
              <a:rPr lang="en-US" dirty="0"/>
              <a:t>Kidney</a:t>
            </a:r>
          </a:p>
          <a:p>
            <a:pPr>
              <a:buNone/>
            </a:pP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smtClean="0"/>
              <a:t>11. What are the factors that helps in tumor angiogenesis</a:t>
            </a:r>
            <a:endParaRPr lang="en-US" dirty="0" smtClean="0"/>
          </a:p>
          <a:p>
            <a:pPr>
              <a:buNone/>
            </a:pPr>
            <a:r>
              <a:rPr lang="en-US" dirty="0" smtClean="0"/>
              <a:t>a) </a:t>
            </a:r>
            <a:r>
              <a:rPr lang="en-US" dirty="0" err="1" smtClean="0"/>
              <a:t>Endostatin</a:t>
            </a:r>
            <a:endParaRPr lang="en-US" dirty="0" smtClean="0"/>
          </a:p>
          <a:p>
            <a:pPr>
              <a:buNone/>
            </a:pPr>
            <a:r>
              <a:rPr lang="en-US" dirty="0" smtClean="0"/>
              <a:t>b) Thrombospondin1</a:t>
            </a:r>
          </a:p>
          <a:p>
            <a:pPr>
              <a:buNone/>
            </a:pPr>
            <a:r>
              <a:rPr lang="en-US" dirty="0" smtClean="0"/>
              <a:t>c) PDGF</a:t>
            </a:r>
          </a:p>
          <a:p>
            <a:pPr>
              <a:buNone/>
            </a:pPr>
            <a:r>
              <a:rPr lang="en-US" dirty="0" smtClean="0"/>
              <a:t>d) Hypoxia inducible factor</a:t>
            </a:r>
          </a:p>
          <a:p>
            <a:pPr>
              <a:buNone/>
            </a:pPr>
            <a:r>
              <a:rPr lang="en-US" dirty="0" smtClean="0"/>
              <a:t>e) FGF-β</a:t>
            </a:r>
          </a:p>
          <a:p>
            <a:pPr>
              <a:buNone/>
            </a:pPr>
            <a:r>
              <a:rPr lang="en-US" b="1" dirty="0" smtClean="0"/>
              <a:t>FFTTT</a:t>
            </a:r>
            <a:endParaRPr lang="en-US" dirty="0" smtClean="0"/>
          </a:p>
          <a:p>
            <a:pPr>
              <a:buNone/>
            </a:pP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US" dirty="0"/>
              <a:t>11. </a:t>
            </a:r>
            <a:r>
              <a:rPr lang="en-US" u="sng" dirty="0" smtClean="0"/>
              <a:t>Tumor angiogenesis</a:t>
            </a:r>
          </a:p>
          <a:p>
            <a:pPr>
              <a:buNone/>
            </a:pPr>
            <a:r>
              <a:rPr lang="en-US" u="sng" dirty="0" smtClean="0"/>
              <a:t> </a:t>
            </a:r>
            <a:r>
              <a:rPr lang="en-US" u="sng" dirty="0" err="1" smtClean="0"/>
              <a:t>Stimulatons</a:t>
            </a:r>
            <a:endParaRPr lang="en-US" dirty="0"/>
          </a:p>
          <a:p>
            <a:pPr>
              <a:buNone/>
            </a:pPr>
            <a:r>
              <a:rPr lang="en-US" dirty="0" smtClean="0"/>
              <a:t>		</a:t>
            </a:r>
            <a:r>
              <a:rPr lang="en-US" dirty="0" smtClean="0"/>
              <a:t>    - </a:t>
            </a:r>
            <a:r>
              <a:rPr lang="en-US" dirty="0"/>
              <a:t>VEUF </a:t>
            </a:r>
          </a:p>
          <a:p>
            <a:pPr>
              <a:buNone/>
            </a:pPr>
            <a:r>
              <a:rPr lang="en-US" dirty="0" smtClean="0"/>
              <a:t>		</a:t>
            </a:r>
            <a:r>
              <a:rPr lang="en-US" dirty="0" smtClean="0"/>
              <a:t>    -14F </a:t>
            </a:r>
            <a:endParaRPr lang="en-US" dirty="0"/>
          </a:p>
          <a:p>
            <a:pPr>
              <a:buNone/>
            </a:pPr>
            <a:r>
              <a:rPr lang="en-US" dirty="0" smtClean="0"/>
              <a:t>		</a:t>
            </a:r>
            <a:r>
              <a:rPr lang="en-US" dirty="0" smtClean="0"/>
              <a:t>    -POGF </a:t>
            </a:r>
            <a:endParaRPr lang="en-US" dirty="0"/>
          </a:p>
          <a:p>
            <a:pPr>
              <a:buNone/>
            </a:pPr>
            <a:r>
              <a:rPr lang="en-US" dirty="0" smtClean="0"/>
              <a:t>		</a:t>
            </a:r>
            <a:r>
              <a:rPr lang="en-US" dirty="0" smtClean="0"/>
              <a:t>    -Hypoxia </a:t>
            </a:r>
            <a:r>
              <a:rPr lang="en-US" dirty="0"/>
              <a:t>inducible </a:t>
            </a:r>
            <a:r>
              <a:rPr lang="en-US" dirty="0" err="1"/>
              <a:t>factor</a:t>
            </a:r>
            <a:r>
              <a:rPr lang="en-US" dirty="0" err="1">
                <a:sym typeface="Symbol"/>
              </a:rPr>
              <a:t></a:t>
            </a:r>
            <a:r>
              <a:rPr lang="en-US" dirty="0" err="1"/>
              <a:t>create</a:t>
            </a:r>
            <a:r>
              <a:rPr lang="en-US" dirty="0"/>
              <a:t> an </a:t>
            </a:r>
            <a:r>
              <a:rPr lang="en-US" dirty="0" smtClean="0"/>
              <a:t>			</a:t>
            </a:r>
            <a:r>
              <a:rPr lang="en-US" dirty="0" err="1" smtClean="0"/>
              <a:t>angiogenic</a:t>
            </a:r>
            <a:r>
              <a:rPr lang="en-US" dirty="0" smtClean="0"/>
              <a:t> </a:t>
            </a:r>
            <a:r>
              <a:rPr lang="en-US" dirty="0"/>
              <a:t>gradient.</a:t>
            </a:r>
          </a:p>
          <a:p>
            <a:pPr>
              <a:buNone/>
            </a:pPr>
            <a:r>
              <a:rPr lang="en-US" dirty="0" smtClean="0"/>
              <a:t>		</a:t>
            </a:r>
            <a:r>
              <a:rPr lang="en-US" dirty="0" smtClean="0"/>
              <a:t>    -FOF-B</a:t>
            </a:r>
            <a:r>
              <a:rPr lang="en-US" dirty="0"/>
              <a:t>. </a:t>
            </a:r>
            <a:endParaRPr lang="en-US" dirty="0" smtClean="0"/>
          </a:p>
          <a:p>
            <a:pPr>
              <a:buNone/>
            </a:pPr>
            <a:r>
              <a:rPr lang="en-US" u="sng" dirty="0" smtClean="0"/>
              <a:t>Inhibitors</a:t>
            </a:r>
            <a:endParaRPr lang="en-US" dirty="0" smtClean="0"/>
          </a:p>
          <a:p>
            <a:pPr>
              <a:buNone/>
            </a:pPr>
            <a:r>
              <a:rPr lang="en-US" dirty="0" smtClean="0"/>
              <a:t>			-</a:t>
            </a:r>
            <a:r>
              <a:rPr lang="en-US" dirty="0" err="1" smtClean="0"/>
              <a:t>Vasculostatin</a:t>
            </a:r>
            <a:r>
              <a:rPr lang="en-US" dirty="0" smtClean="0"/>
              <a:t>. </a:t>
            </a:r>
          </a:p>
          <a:p>
            <a:pPr>
              <a:buNone/>
            </a:pPr>
            <a:r>
              <a:rPr lang="en-US" dirty="0" smtClean="0"/>
              <a:t>			</a:t>
            </a:r>
            <a:r>
              <a:rPr lang="en-US" dirty="0" smtClean="0"/>
              <a:t>-</a:t>
            </a:r>
            <a:r>
              <a:rPr lang="en-US" dirty="0" err="1" smtClean="0"/>
              <a:t>Endostatin</a:t>
            </a:r>
            <a:r>
              <a:rPr lang="en-US" dirty="0" smtClean="0"/>
              <a:t>.</a:t>
            </a:r>
          </a:p>
          <a:p>
            <a:pPr>
              <a:buNone/>
            </a:pPr>
            <a:r>
              <a:rPr lang="en-US" dirty="0" smtClean="0"/>
              <a:t>			</a:t>
            </a:r>
            <a:r>
              <a:rPr lang="en-US" dirty="0" smtClean="0"/>
              <a:t>-</a:t>
            </a:r>
            <a:r>
              <a:rPr lang="en-US" dirty="0" err="1" smtClean="0"/>
              <a:t>Angiostatin</a:t>
            </a:r>
            <a:r>
              <a:rPr lang="en-US" dirty="0" smtClean="0"/>
              <a:t>. </a:t>
            </a:r>
          </a:p>
          <a:p>
            <a:pPr>
              <a:buNone/>
            </a:pPr>
            <a:r>
              <a:rPr lang="en-US" dirty="0" smtClean="0"/>
              <a:t>			</a:t>
            </a:r>
            <a:r>
              <a:rPr lang="en-US" dirty="0" smtClean="0"/>
              <a:t>-Thrombospondin-1</a:t>
            </a:r>
            <a:r>
              <a:rPr lang="en-US" dirty="0" smtClean="0"/>
              <a:t>.</a:t>
            </a:r>
          </a:p>
          <a:p>
            <a:pPr>
              <a:buNone/>
            </a:pPr>
            <a:endParaRPr lang="en-US" dirty="0"/>
          </a:p>
          <a:p>
            <a:pPr>
              <a:buNone/>
            </a:pP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dirty="0"/>
              <a:t>12. </a:t>
            </a:r>
            <a:r>
              <a:rPr lang="en-US" dirty="0" err="1"/>
              <a:t>Paneoplastic</a:t>
            </a:r>
            <a:r>
              <a:rPr lang="en-US" dirty="0"/>
              <a:t> syndromes </a:t>
            </a:r>
          </a:p>
          <a:p>
            <a:pPr>
              <a:buNone/>
            </a:pPr>
            <a:r>
              <a:rPr lang="en-US" dirty="0"/>
              <a:t>a) Occur in about 10% of with malignant disease </a:t>
            </a:r>
          </a:p>
          <a:p>
            <a:pPr>
              <a:buNone/>
            </a:pPr>
            <a:r>
              <a:rPr lang="en-US" dirty="0"/>
              <a:t>b) can mimic metastatic disease</a:t>
            </a:r>
          </a:p>
          <a:p>
            <a:pPr>
              <a:buNone/>
            </a:pPr>
            <a:r>
              <a:rPr lang="en-US" dirty="0"/>
              <a:t>c) Are relatively frequent in patients with cancer </a:t>
            </a:r>
          </a:p>
          <a:p>
            <a:pPr>
              <a:buNone/>
            </a:pPr>
            <a:r>
              <a:rPr lang="en-US" dirty="0"/>
              <a:t>d) Represent earliest manifestation of an occult neoplasm </a:t>
            </a:r>
          </a:p>
          <a:p>
            <a:pPr>
              <a:buNone/>
            </a:pPr>
            <a:r>
              <a:rPr lang="en-US" dirty="0"/>
              <a:t>e) Can readily be explained by an </a:t>
            </a:r>
            <a:r>
              <a:rPr lang="en-US" dirty="0" err="1"/>
              <a:t>tomic</a:t>
            </a:r>
            <a:r>
              <a:rPr lang="en-US" dirty="0"/>
              <a:t> distribution of the tumor </a:t>
            </a:r>
          </a:p>
          <a:p>
            <a:pPr>
              <a:buNone/>
            </a:pPr>
            <a:r>
              <a:rPr lang="en-US" dirty="0"/>
              <a:t>TTFTF</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r>
              <a:rPr lang="en-US" dirty="0"/>
              <a:t>12. </a:t>
            </a:r>
            <a:r>
              <a:rPr lang="en-US" dirty="0" err="1"/>
              <a:t>Paraneoplastic</a:t>
            </a:r>
            <a:r>
              <a:rPr lang="en-US" dirty="0"/>
              <a:t> Syndrome</a:t>
            </a:r>
          </a:p>
          <a:p>
            <a:pPr>
              <a:buNone/>
            </a:pPr>
            <a:r>
              <a:rPr lang="en-US" dirty="0"/>
              <a:t>S/s can’t be readily explained by </a:t>
            </a:r>
            <a:r>
              <a:rPr lang="en-US" dirty="0" err="1"/>
              <a:t>anatomie</a:t>
            </a:r>
            <a:r>
              <a:rPr lang="en-US" dirty="0"/>
              <a:t> location. </a:t>
            </a:r>
          </a:p>
          <a:p>
            <a:pPr>
              <a:buNone/>
            </a:pPr>
            <a:r>
              <a:rPr lang="en-US" dirty="0"/>
              <a:t>Of the tumor.</a:t>
            </a:r>
          </a:p>
          <a:p>
            <a:pPr algn="r">
              <a:buNone/>
            </a:pPr>
            <a:r>
              <a:rPr lang="en-US" dirty="0"/>
              <a:t>Genesis sheet</a:t>
            </a:r>
          </a:p>
          <a:p>
            <a:pPr>
              <a:buNone/>
            </a:pP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r>
              <a:rPr lang="en-US" b="1" dirty="0" smtClean="0"/>
              <a:t>13. Hypoglycemia is associated with-</a:t>
            </a:r>
            <a:endParaRPr lang="en-US" dirty="0" smtClean="0"/>
          </a:p>
          <a:p>
            <a:pPr>
              <a:buNone/>
            </a:pPr>
            <a:r>
              <a:rPr lang="en-US" dirty="0" smtClean="0"/>
              <a:t>a) </a:t>
            </a:r>
            <a:r>
              <a:rPr lang="en-US" dirty="0" err="1" smtClean="0"/>
              <a:t>Fibrosarcoma</a:t>
            </a:r>
            <a:endParaRPr lang="en-US" dirty="0" smtClean="0"/>
          </a:p>
          <a:p>
            <a:pPr>
              <a:buNone/>
            </a:pPr>
            <a:r>
              <a:rPr lang="en-US" dirty="0" smtClean="0"/>
              <a:t>b) Pancreatic carcinoma</a:t>
            </a:r>
          </a:p>
          <a:p>
            <a:pPr>
              <a:buNone/>
            </a:pPr>
            <a:r>
              <a:rPr lang="en-US" dirty="0" smtClean="0"/>
              <a:t>c) Renal cell carcinoma</a:t>
            </a:r>
          </a:p>
          <a:p>
            <a:pPr>
              <a:buNone/>
            </a:pPr>
            <a:r>
              <a:rPr lang="en-US" dirty="0" smtClean="0"/>
              <a:t>d) </a:t>
            </a:r>
            <a:r>
              <a:rPr lang="en-US" dirty="0" err="1" smtClean="0"/>
              <a:t>Hepatocellular</a:t>
            </a:r>
            <a:r>
              <a:rPr lang="en-US" dirty="0" smtClean="0"/>
              <a:t> carcinoma</a:t>
            </a:r>
          </a:p>
          <a:p>
            <a:pPr>
              <a:buNone/>
            </a:pPr>
            <a:r>
              <a:rPr lang="en-US" dirty="0" smtClean="0"/>
              <a:t>e) Ovarian carcinoma</a:t>
            </a:r>
          </a:p>
          <a:p>
            <a:pPr>
              <a:buNone/>
            </a:pPr>
            <a:r>
              <a:rPr lang="en-US" b="1" dirty="0" smtClean="0"/>
              <a:t>TFFTT</a:t>
            </a:r>
            <a:endParaRPr lang="en-US" dirty="0" smtClean="0"/>
          </a:p>
          <a:p>
            <a:pPr>
              <a:buNone/>
            </a:pP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a:t>13. Hypoglycemia</a:t>
            </a:r>
          </a:p>
          <a:p>
            <a:pPr>
              <a:buNone/>
            </a:pPr>
            <a:r>
              <a:rPr lang="en-US" dirty="0" smtClean="0"/>
              <a:t>		Sarcoma </a:t>
            </a:r>
            <a:endParaRPr lang="en-US" dirty="0"/>
          </a:p>
          <a:p>
            <a:pPr>
              <a:buNone/>
            </a:pPr>
            <a:r>
              <a:rPr lang="en-US" dirty="0" smtClean="0"/>
              <a:t>		</a:t>
            </a:r>
            <a:r>
              <a:rPr lang="en-US" dirty="0" err="1" smtClean="0"/>
              <a:t>Insulinoma</a:t>
            </a:r>
            <a:r>
              <a:rPr lang="en-US" dirty="0"/>
              <a:t>. </a:t>
            </a:r>
            <a:r>
              <a:rPr lang="en-US" dirty="0" smtClean="0"/>
              <a:t>	</a:t>
            </a:r>
            <a:endParaRPr lang="en-US" dirty="0"/>
          </a:p>
          <a:p>
            <a:pPr>
              <a:buNone/>
            </a:pPr>
            <a:r>
              <a:rPr lang="en-US" dirty="0" smtClean="0"/>
              <a:t>		</a:t>
            </a:r>
            <a:r>
              <a:rPr lang="en-US" dirty="0" err="1" smtClean="0"/>
              <a:t>Mesothelioma</a:t>
            </a:r>
            <a:r>
              <a:rPr lang="en-US" dirty="0" smtClean="0"/>
              <a:t> </a:t>
            </a:r>
            <a:endParaRPr lang="en-US" dirty="0"/>
          </a:p>
          <a:p>
            <a:pPr>
              <a:buNone/>
            </a:pPr>
            <a:r>
              <a:rPr lang="en-US" dirty="0" smtClean="0"/>
              <a:t>		Ovarian </a:t>
            </a:r>
            <a:r>
              <a:rPr lang="en-US" dirty="0"/>
              <a:t>carcinoma</a:t>
            </a:r>
          </a:p>
          <a:p>
            <a:pPr>
              <a:buNone/>
            </a:pP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14 Hormone dependent tumor are</a:t>
            </a:r>
          </a:p>
          <a:p>
            <a:pPr>
              <a:buNone/>
            </a:pPr>
            <a:r>
              <a:rPr lang="en-US" dirty="0"/>
              <a:t>a) Breast carcinoma</a:t>
            </a:r>
          </a:p>
          <a:p>
            <a:pPr>
              <a:buNone/>
            </a:pPr>
            <a:r>
              <a:rPr lang="en-US" dirty="0"/>
              <a:t> b) Renal cell carcinoma</a:t>
            </a:r>
          </a:p>
          <a:p>
            <a:pPr>
              <a:buNone/>
            </a:pPr>
            <a:r>
              <a:rPr lang="en-US" dirty="0"/>
              <a:t>c) </a:t>
            </a:r>
            <a:r>
              <a:rPr lang="en-US" dirty="0" err="1"/>
              <a:t>Seminoma</a:t>
            </a:r>
            <a:endParaRPr lang="en-US" dirty="0"/>
          </a:p>
          <a:p>
            <a:pPr>
              <a:buNone/>
            </a:pPr>
            <a:r>
              <a:rPr lang="en-US" dirty="0"/>
              <a:t>d) Pituitary adenoma </a:t>
            </a:r>
          </a:p>
          <a:p>
            <a:pPr>
              <a:buNone/>
            </a:pPr>
            <a:r>
              <a:rPr lang="en-US" dirty="0"/>
              <a:t>e) Bronchial carcinoma</a:t>
            </a:r>
          </a:p>
          <a:p>
            <a:pPr>
              <a:buNone/>
            </a:pPr>
            <a:r>
              <a:rPr lang="en-US" dirty="0"/>
              <a:t> TFFFF</a:t>
            </a:r>
          </a:p>
          <a:p>
            <a:pPr>
              <a:buNone/>
            </a:pP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a:t>14. Hormone dependent tumors</a:t>
            </a:r>
          </a:p>
          <a:p>
            <a:pPr>
              <a:buNone/>
            </a:pPr>
            <a:r>
              <a:rPr lang="en-US" dirty="0"/>
              <a:t>Breast cancer  </a:t>
            </a:r>
            <a:r>
              <a:rPr lang="en-US" dirty="0">
                <a:sym typeface="Symbol"/>
              </a:rPr>
              <a:t></a:t>
            </a:r>
            <a:r>
              <a:rPr lang="en-US" dirty="0"/>
              <a:t> Estrogens.</a:t>
            </a:r>
          </a:p>
          <a:p>
            <a:pPr>
              <a:buNone/>
            </a:pPr>
            <a:r>
              <a:rPr lang="en-US" dirty="0"/>
              <a:t>Prostate cancer → Testosterone</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a:buNone/>
            </a:pPr>
            <a:r>
              <a:rPr lang="en-US" b="1" dirty="0" err="1" smtClean="0"/>
              <a:t>Hypercoagulability</a:t>
            </a:r>
            <a:r>
              <a:rPr lang="en-US" b="1" dirty="0" smtClean="0"/>
              <a:t> of Blood</a:t>
            </a:r>
            <a:endParaRPr lang="en-US" dirty="0" smtClean="0"/>
          </a:p>
          <a:p>
            <a:pPr>
              <a:buNone/>
            </a:pPr>
            <a:r>
              <a:rPr lang="en-US" dirty="0" err="1" smtClean="0"/>
              <a:t>Hypercoagulable</a:t>
            </a:r>
            <a:r>
              <a:rPr lang="en-US" dirty="0" smtClean="0"/>
              <a:t> States: </a:t>
            </a:r>
          </a:p>
          <a:p>
            <a:pPr>
              <a:buNone/>
            </a:pPr>
            <a:r>
              <a:rPr lang="en-US" b="1" dirty="0" smtClean="0"/>
              <a:t>A. Primary</a:t>
            </a:r>
            <a:r>
              <a:rPr lang="en-US" dirty="0" smtClean="0"/>
              <a:t> (Genetic) Mutation in </a:t>
            </a:r>
            <a:r>
              <a:rPr lang="en-US" dirty="0" err="1" smtClean="0"/>
              <a:t>prothrombin</a:t>
            </a:r>
            <a:r>
              <a:rPr lang="en-US" dirty="0" smtClean="0"/>
              <a:t> genes, mutation in factor V gene, deficiency of </a:t>
            </a:r>
            <a:r>
              <a:rPr lang="en-US" dirty="0" err="1" smtClean="0"/>
              <a:t>antithrombin</a:t>
            </a:r>
            <a:r>
              <a:rPr lang="en-US" dirty="0" smtClean="0"/>
              <a:t> III, or protein C or S. or fibrinogen defect.</a:t>
            </a:r>
          </a:p>
          <a:p>
            <a:pPr>
              <a:buNone/>
            </a:pPr>
            <a:r>
              <a:rPr lang="en-US" dirty="0" smtClean="0"/>
              <a:t> </a:t>
            </a:r>
            <a:r>
              <a:rPr lang="en-US" b="1" dirty="0" smtClean="0"/>
              <a:t>B. Secondary (Acquired):</a:t>
            </a:r>
            <a:r>
              <a:rPr lang="en-US" dirty="0" smtClean="0"/>
              <a:t> Serial 1 to 6 are high risk and 7 to 10 are low risk for thrombosis.</a:t>
            </a:r>
          </a:p>
          <a:p>
            <a:pPr>
              <a:buNone/>
            </a:pPr>
            <a:r>
              <a:rPr lang="en-US" dirty="0" smtClean="0"/>
              <a:t>1. Prolonged bed rest or immobilization, </a:t>
            </a:r>
          </a:p>
          <a:p>
            <a:pPr>
              <a:buNone/>
            </a:pPr>
            <a:r>
              <a:rPr lang="en-US" dirty="0" smtClean="0"/>
              <a:t>2. Myocardial infarction, </a:t>
            </a:r>
          </a:p>
          <a:p>
            <a:pPr>
              <a:buNone/>
            </a:pPr>
            <a:r>
              <a:rPr lang="en-US" dirty="0" smtClean="0"/>
              <a:t>3. Tissue damage like burns, fracture, surgery, </a:t>
            </a:r>
          </a:p>
          <a:p>
            <a:pPr>
              <a:buNone/>
            </a:pPr>
            <a:r>
              <a:rPr lang="en-US" dirty="0" smtClean="0"/>
              <a:t>4. DIC </a:t>
            </a:r>
          </a:p>
          <a:p>
            <a:pPr>
              <a:buNone/>
            </a:pPr>
            <a:r>
              <a:rPr lang="en-US" dirty="0" smtClean="0"/>
              <a:t>5. Anti-</a:t>
            </a:r>
            <a:r>
              <a:rPr lang="en-US" dirty="0" err="1" smtClean="0"/>
              <a:t>phospholipid</a:t>
            </a:r>
            <a:r>
              <a:rPr lang="en-US" dirty="0" smtClean="0"/>
              <a:t> antibody syndrome, </a:t>
            </a:r>
          </a:p>
          <a:p>
            <a:pPr>
              <a:buNone/>
            </a:pPr>
            <a:r>
              <a:rPr lang="en-US" dirty="0" smtClean="0"/>
              <a:t>6. Malignancy. </a:t>
            </a:r>
          </a:p>
          <a:p>
            <a:pPr>
              <a:buNone/>
            </a:pPr>
            <a:r>
              <a:rPr lang="en-US" dirty="0" smtClean="0"/>
              <a:t>7. Smoking, </a:t>
            </a:r>
          </a:p>
          <a:p>
            <a:pPr>
              <a:buNone/>
            </a:pPr>
            <a:r>
              <a:rPr lang="en-US" dirty="0" smtClean="0"/>
              <a:t>8. </a:t>
            </a:r>
            <a:r>
              <a:rPr lang="en-US" dirty="0" err="1" smtClean="0"/>
              <a:t>Hyperoestrogenic</a:t>
            </a:r>
            <a:r>
              <a:rPr lang="en-US" dirty="0" smtClean="0"/>
              <a:t> states (Pregnancy),</a:t>
            </a:r>
          </a:p>
          <a:p>
            <a:pPr>
              <a:buNone/>
            </a:pPr>
            <a:r>
              <a:rPr lang="en-US" dirty="0" smtClean="0"/>
              <a:t> 9. Oral contraceptive use, </a:t>
            </a:r>
          </a:p>
          <a:p>
            <a:pPr>
              <a:buNone/>
            </a:pPr>
            <a:r>
              <a:rPr lang="en-US" dirty="0" smtClean="0"/>
              <a:t>10. </a:t>
            </a:r>
            <a:r>
              <a:rPr lang="en-US" dirty="0" err="1" smtClean="0"/>
              <a:t>Nephrotic</a:t>
            </a:r>
            <a:r>
              <a:rPr lang="en-US" dirty="0" smtClean="0"/>
              <a:t> syndrome, </a:t>
            </a:r>
          </a:p>
          <a:p>
            <a:pPr>
              <a:buNone/>
            </a:pP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15. FNAC I done for the diagnosis of </a:t>
            </a:r>
          </a:p>
          <a:p>
            <a:pPr>
              <a:buNone/>
            </a:pPr>
            <a:r>
              <a:rPr lang="en-US" dirty="0"/>
              <a:t>a) Tubercular lymphadenitis </a:t>
            </a:r>
          </a:p>
          <a:p>
            <a:pPr>
              <a:buNone/>
            </a:pPr>
            <a:r>
              <a:rPr lang="en-US" dirty="0"/>
              <a:t>b) </a:t>
            </a:r>
            <a:r>
              <a:rPr lang="en-US" dirty="0" err="1"/>
              <a:t>Hemangioma</a:t>
            </a:r>
            <a:r>
              <a:rPr lang="en-US" dirty="0"/>
              <a:t> of liver </a:t>
            </a:r>
          </a:p>
          <a:p>
            <a:pPr>
              <a:buNone/>
            </a:pPr>
            <a:r>
              <a:rPr lang="en-US" dirty="0"/>
              <a:t>c) Papillary carcinoma of thyroid </a:t>
            </a:r>
          </a:p>
          <a:p>
            <a:pPr>
              <a:buNone/>
            </a:pPr>
            <a:r>
              <a:rPr lang="en-US" dirty="0"/>
              <a:t>e) </a:t>
            </a:r>
            <a:r>
              <a:rPr lang="en-US" dirty="0" err="1"/>
              <a:t>Adenocarcinoma</a:t>
            </a:r>
            <a:r>
              <a:rPr lang="en-US" dirty="0"/>
              <a:t> of ovary </a:t>
            </a:r>
          </a:p>
          <a:p>
            <a:pPr>
              <a:buNone/>
            </a:pPr>
            <a:r>
              <a:rPr lang="en-US" dirty="0"/>
              <a:t>TFTFF</a:t>
            </a:r>
          </a:p>
          <a:p>
            <a:pPr>
              <a:buNone/>
            </a:pP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a:t>15. FNAC is done for</a:t>
            </a:r>
          </a:p>
          <a:p>
            <a:pPr>
              <a:buNone/>
            </a:pPr>
            <a:r>
              <a:rPr lang="en-US" i="1" dirty="0" smtClean="0"/>
              <a:t>			-</a:t>
            </a:r>
            <a:r>
              <a:rPr lang="en-US" i="1" dirty="0"/>
              <a:t>Doesn't give the same architectural</a:t>
            </a:r>
            <a:r>
              <a:rPr lang="en-US" dirty="0"/>
              <a:t> </a:t>
            </a:r>
            <a:r>
              <a:rPr lang="en-US" dirty="0" smtClean="0"/>
              <a:t>		detail as </a:t>
            </a:r>
            <a:r>
              <a:rPr lang="en-US" dirty="0"/>
              <a:t>histology.</a:t>
            </a:r>
          </a:p>
          <a:p>
            <a:pPr>
              <a:buNone/>
            </a:pPr>
            <a:r>
              <a:rPr lang="en-US" dirty="0" smtClean="0"/>
              <a:t>	Thyroid </a:t>
            </a:r>
            <a:endParaRPr lang="en-US" dirty="0"/>
          </a:p>
          <a:p>
            <a:pPr>
              <a:buNone/>
            </a:pPr>
            <a:r>
              <a:rPr lang="en-US" dirty="0" smtClean="0"/>
              <a:t>	Breast </a:t>
            </a:r>
            <a:endParaRPr lang="en-US" dirty="0"/>
          </a:p>
          <a:p>
            <a:pPr>
              <a:buNone/>
            </a:pPr>
            <a:r>
              <a:rPr lang="en-US" dirty="0" smtClean="0"/>
              <a:t>	Cervical </a:t>
            </a:r>
            <a:r>
              <a:rPr lang="en-US" dirty="0" smtClean="0"/>
              <a:t>LN</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dirty="0"/>
              <a:t>16. Frozen section is done </a:t>
            </a:r>
          </a:p>
          <a:p>
            <a:pPr>
              <a:buNone/>
            </a:pPr>
            <a:r>
              <a:rPr lang="en-US" dirty="0"/>
              <a:t>a) To see surgical margins of a malignant tumor</a:t>
            </a:r>
          </a:p>
          <a:p>
            <a:pPr>
              <a:buNone/>
            </a:pPr>
            <a:r>
              <a:rPr lang="en-US" dirty="0"/>
              <a:t>b) To see ganglion cells in case of suspected </a:t>
            </a:r>
            <a:r>
              <a:rPr lang="en-US" dirty="0" err="1"/>
              <a:t>hischsprung</a:t>
            </a:r>
            <a:r>
              <a:rPr lang="en-US" dirty="0"/>
              <a:t> disease</a:t>
            </a:r>
          </a:p>
          <a:p>
            <a:pPr>
              <a:buNone/>
            </a:pPr>
            <a:r>
              <a:rPr lang="en-US" dirty="0"/>
              <a:t>c) To categorize lymphoma</a:t>
            </a:r>
          </a:p>
          <a:p>
            <a:pPr>
              <a:buNone/>
            </a:pPr>
            <a:r>
              <a:rPr lang="en-US" dirty="0"/>
              <a:t>d) For </a:t>
            </a:r>
            <a:r>
              <a:rPr lang="en-US" dirty="0" err="1"/>
              <a:t>immunohistochemistry</a:t>
            </a:r>
            <a:endParaRPr lang="en-US" dirty="0"/>
          </a:p>
          <a:p>
            <a:pPr>
              <a:buNone/>
            </a:pPr>
            <a:r>
              <a:rPr lang="en-US" dirty="0"/>
              <a:t>e) To categorize undifferentiated malignant tumor</a:t>
            </a:r>
          </a:p>
          <a:p>
            <a:pPr>
              <a:buNone/>
            </a:pPr>
            <a:r>
              <a:rPr lang="en-US" dirty="0"/>
              <a:t>TTFTF</a:t>
            </a:r>
          </a:p>
          <a:p>
            <a:pPr>
              <a:buNone/>
            </a:pP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0" name="Picture 2" descr="C:\Users\MEDIGENE WEB-3\Downloads\20190801_095759.jpg"/>
          <p:cNvPicPr>
            <a:picLocks noChangeAspect="1" noChangeArrowheads="1"/>
          </p:cNvPicPr>
          <p:nvPr/>
        </p:nvPicPr>
        <p:blipFill>
          <a:blip r:embed="rId2" cstate="print"/>
          <a:srcRect/>
          <a:stretch>
            <a:fillRect/>
          </a:stretch>
        </p:blipFill>
        <p:spPr bwMode="auto">
          <a:xfrm>
            <a:off x="38113" y="228600"/>
            <a:ext cx="9029687" cy="6248400"/>
          </a:xfrm>
          <a:prstGeom prst="rect">
            <a:avLst/>
          </a:prstGeom>
          <a:noFill/>
        </p:spPr>
      </p:pic>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17. Followings are the example of quiescent cell </a:t>
            </a:r>
          </a:p>
          <a:p>
            <a:pPr>
              <a:buNone/>
            </a:pPr>
            <a:r>
              <a:rPr lang="en-US" dirty="0"/>
              <a:t>a) </a:t>
            </a:r>
            <a:r>
              <a:rPr lang="en-US" dirty="0" err="1"/>
              <a:t>Parenchymal</a:t>
            </a:r>
            <a:r>
              <a:rPr lang="en-US" dirty="0"/>
              <a:t> cell of liver </a:t>
            </a:r>
          </a:p>
          <a:p>
            <a:pPr>
              <a:buNone/>
            </a:pPr>
            <a:r>
              <a:rPr lang="en-US" dirty="0"/>
              <a:t>b) Fibroblast</a:t>
            </a:r>
          </a:p>
          <a:p>
            <a:pPr>
              <a:buNone/>
            </a:pPr>
            <a:r>
              <a:rPr lang="en-US" dirty="0"/>
              <a:t>c) Transitional epithelium of urinary bladder </a:t>
            </a:r>
          </a:p>
          <a:p>
            <a:pPr>
              <a:buNone/>
            </a:pPr>
            <a:r>
              <a:rPr lang="en-US" dirty="0"/>
              <a:t>d) Neurons </a:t>
            </a:r>
          </a:p>
          <a:p>
            <a:pPr>
              <a:buNone/>
            </a:pPr>
            <a:r>
              <a:rPr lang="en-US" dirty="0"/>
              <a:t>e) </a:t>
            </a:r>
            <a:r>
              <a:rPr lang="en-US" dirty="0" err="1"/>
              <a:t>Osteoblast</a:t>
            </a:r>
            <a:endParaRPr lang="en-US" dirty="0"/>
          </a:p>
          <a:p>
            <a:pPr>
              <a:buNone/>
            </a:pPr>
            <a:r>
              <a:rPr lang="en-US" dirty="0"/>
              <a:t>TTFFT</a:t>
            </a:r>
          </a:p>
          <a:p>
            <a:pPr>
              <a:buNone/>
            </a:pP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dirty="0"/>
              <a:t>17. Examples of </a:t>
            </a:r>
            <a:r>
              <a:rPr lang="en-US" dirty="0" err="1"/>
              <a:t>quiscent</a:t>
            </a:r>
            <a:r>
              <a:rPr lang="en-US" dirty="0"/>
              <a:t> cells /stable cells</a:t>
            </a:r>
          </a:p>
          <a:p>
            <a:pPr>
              <a:buNone/>
            </a:pPr>
            <a:r>
              <a:rPr lang="en-US" dirty="0" smtClean="0"/>
              <a:t>	Vascular </a:t>
            </a:r>
            <a:r>
              <a:rPr lang="en-US" dirty="0" err="1"/>
              <a:t>endothetal</a:t>
            </a:r>
            <a:r>
              <a:rPr lang="en-US" dirty="0"/>
              <a:t> cells (VEC)</a:t>
            </a:r>
          </a:p>
          <a:p>
            <a:pPr>
              <a:buNone/>
            </a:pPr>
            <a:r>
              <a:rPr lang="en-US" dirty="0" smtClean="0"/>
              <a:t>	Smooth </a:t>
            </a:r>
            <a:r>
              <a:rPr lang="en-US" dirty="0"/>
              <a:t>muscle cells (SMC) </a:t>
            </a:r>
          </a:p>
          <a:p>
            <a:pPr>
              <a:buNone/>
            </a:pPr>
            <a:r>
              <a:rPr lang="en-US" dirty="0" smtClean="0"/>
              <a:t>	Fat </a:t>
            </a:r>
            <a:r>
              <a:rPr lang="en-US" dirty="0"/>
              <a:t>cells, fibroblasts </a:t>
            </a:r>
          </a:p>
          <a:p>
            <a:pPr>
              <a:buNone/>
            </a:pPr>
            <a:r>
              <a:rPr lang="en-US" dirty="0" smtClean="0"/>
              <a:t>	Resting </a:t>
            </a:r>
            <a:r>
              <a:rPr lang="en-US" dirty="0"/>
              <a:t>lymphocytes</a:t>
            </a:r>
          </a:p>
          <a:p>
            <a:pPr>
              <a:buNone/>
            </a:pPr>
            <a:r>
              <a:rPr lang="en-US" dirty="0" smtClean="0"/>
              <a:t>	</a:t>
            </a:r>
            <a:r>
              <a:rPr lang="en-US" dirty="0" err="1" smtClean="0"/>
              <a:t>Chondrocytes</a:t>
            </a:r>
            <a:endParaRPr lang="en-US" dirty="0"/>
          </a:p>
          <a:p>
            <a:pPr>
              <a:buNone/>
            </a:pPr>
            <a:r>
              <a:rPr lang="en-US" dirty="0" smtClean="0"/>
              <a:t>	</a:t>
            </a:r>
            <a:r>
              <a:rPr lang="en-US" dirty="0" err="1" smtClean="0"/>
              <a:t>Ostecementos</a:t>
            </a:r>
            <a:r>
              <a:rPr lang="en-US" dirty="0"/>
              <a:t>. </a:t>
            </a:r>
            <a:r>
              <a:rPr lang="en-US" dirty="0" err="1"/>
              <a:t>Parenchymal</a:t>
            </a:r>
            <a:r>
              <a:rPr lang="en-US" dirty="0"/>
              <a:t> cells of </a:t>
            </a:r>
            <a:r>
              <a:rPr lang="en-US" dirty="0" smtClean="0"/>
              <a:t>liver, 	</a:t>
            </a:r>
            <a:r>
              <a:rPr lang="en-US" dirty="0" err="1" smtClean="0"/>
              <a:t>pancreo</a:t>
            </a:r>
            <a:r>
              <a:rPr lang="en-US" dirty="0"/>
              <a:t>, kidney </a:t>
            </a:r>
          </a:p>
          <a:p>
            <a:pPr>
              <a:buNone/>
            </a:pP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b="1" dirty="0" smtClean="0"/>
              <a:t>18. Embryonic stem cells</a:t>
            </a:r>
            <a:endParaRPr lang="en-US" dirty="0" smtClean="0"/>
          </a:p>
          <a:p>
            <a:pPr>
              <a:buNone/>
            </a:pPr>
            <a:r>
              <a:rPr lang="en-US" dirty="0" smtClean="0"/>
              <a:t>a) Mostly differentiated</a:t>
            </a:r>
          </a:p>
          <a:p>
            <a:pPr>
              <a:buNone/>
            </a:pPr>
            <a:r>
              <a:rPr lang="en-US" dirty="0" smtClean="0"/>
              <a:t>b) Present in outer cell mass of </a:t>
            </a:r>
            <a:r>
              <a:rPr lang="en-US" dirty="0" err="1" smtClean="0"/>
              <a:t>blastocyst</a:t>
            </a:r>
            <a:endParaRPr lang="en-US" dirty="0" smtClean="0"/>
          </a:p>
          <a:p>
            <a:pPr>
              <a:buNone/>
            </a:pPr>
            <a:r>
              <a:rPr lang="en-US" dirty="0" smtClean="0"/>
              <a:t>c) Have limitless cell renewal capacity</a:t>
            </a:r>
          </a:p>
          <a:p>
            <a:pPr>
              <a:buNone/>
            </a:pPr>
            <a:r>
              <a:rPr lang="en-US" dirty="0" smtClean="0"/>
              <a:t>d) Are </a:t>
            </a:r>
            <a:r>
              <a:rPr lang="en-US" dirty="0" err="1" smtClean="0"/>
              <a:t>pluripotent</a:t>
            </a:r>
            <a:endParaRPr lang="en-US" dirty="0" smtClean="0"/>
          </a:p>
          <a:p>
            <a:pPr>
              <a:buNone/>
            </a:pPr>
            <a:r>
              <a:rPr lang="en-US" dirty="0" smtClean="0"/>
              <a:t>e) Can give rise to every cell in the body</a:t>
            </a:r>
          </a:p>
          <a:p>
            <a:pPr>
              <a:buNone/>
            </a:pPr>
            <a:r>
              <a:rPr lang="en-US" b="1" dirty="0" smtClean="0"/>
              <a:t>FFTTT</a:t>
            </a:r>
            <a:endParaRPr lang="en-US" dirty="0" smtClean="0"/>
          </a:p>
          <a:p>
            <a:pPr>
              <a:buNone/>
            </a:pP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a:t>18. Embryonic stem cells </a:t>
            </a:r>
          </a:p>
          <a:p>
            <a:pPr>
              <a:buNone/>
            </a:pPr>
            <a:r>
              <a:rPr lang="en-US" dirty="0" err="1"/>
              <a:t>Blastocyst</a:t>
            </a:r>
            <a:r>
              <a:rPr lang="en-US" dirty="0"/>
              <a:t> 	</a:t>
            </a:r>
          </a:p>
          <a:p>
            <a:pPr>
              <a:buNone/>
            </a:pPr>
            <a:r>
              <a:rPr lang="en-US" dirty="0" smtClean="0"/>
              <a:t>		Outer </a:t>
            </a:r>
            <a:r>
              <a:rPr lang="en-US" dirty="0"/>
              <a:t>cell mass </a:t>
            </a:r>
            <a:r>
              <a:rPr lang="en-US" dirty="0">
                <a:sym typeface="Symbol"/>
              </a:rPr>
              <a:t></a:t>
            </a:r>
            <a:r>
              <a:rPr lang="en-US" dirty="0"/>
              <a:t> </a:t>
            </a:r>
            <a:r>
              <a:rPr lang="en-US" dirty="0" err="1"/>
              <a:t>Trophoblast</a:t>
            </a:r>
            <a:endParaRPr lang="en-US" dirty="0"/>
          </a:p>
          <a:p>
            <a:pPr>
              <a:buNone/>
            </a:pPr>
            <a:r>
              <a:rPr lang="en-US" dirty="0" smtClean="0"/>
              <a:t>		Inner </a:t>
            </a:r>
            <a:r>
              <a:rPr lang="en-US" dirty="0"/>
              <a:t>cell mass </a:t>
            </a:r>
            <a:r>
              <a:rPr lang="en-US" dirty="0">
                <a:sym typeface="Symbol"/>
              </a:rPr>
              <a:t></a:t>
            </a:r>
            <a:r>
              <a:rPr lang="en-US" dirty="0"/>
              <a:t> forms the embryo.</a:t>
            </a:r>
          </a:p>
          <a:p>
            <a:pPr>
              <a:buNone/>
            </a:pP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a:t>19. In the cell cycle </a:t>
            </a:r>
          </a:p>
          <a:p>
            <a:pPr>
              <a:buNone/>
            </a:pPr>
            <a:r>
              <a:rPr lang="en-US" dirty="0"/>
              <a:t>a) Is the longest phase</a:t>
            </a:r>
          </a:p>
          <a:p>
            <a:pPr>
              <a:buNone/>
            </a:pPr>
            <a:r>
              <a:rPr lang="en-US" dirty="0"/>
              <a:t>b) DNA synthesis occurs in G1 phase </a:t>
            </a:r>
          </a:p>
          <a:p>
            <a:pPr>
              <a:buNone/>
            </a:pPr>
            <a:r>
              <a:rPr lang="en-US" dirty="0"/>
              <a:t>c) Proliferation can be possible in Go phase </a:t>
            </a:r>
          </a:p>
          <a:p>
            <a:pPr>
              <a:buNone/>
            </a:pPr>
            <a:r>
              <a:rPr lang="en-US" dirty="0"/>
              <a:t>d) G1 in the most </a:t>
            </a:r>
            <a:r>
              <a:rPr lang="en-US" dirty="0" err="1"/>
              <a:t>chemosensitive</a:t>
            </a:r>
            <a:r>
              <a:rPr lang="en-US" dirty="0"/>
              <a:t> </a:t>
            </a:r>
          </a:p>
          <a:p>
            <a:pPr>
              <a:buNone/>
            </a:pPr>
            <a:r>
              <a:rPr lang="en-US" dirty="0"/>
              <a:t>e) </a:t>
            </a:r>
            <a:r>
              <a:rPr lang="en-US" dirty="0" err="1"/>
              <a:t>Allergents</a:t>
            </a:r>
            <a:r>
              <a:rPr lang="en-US" dirty="0"/>
              <a:t> act on only ‘s’ phase </a:t>
            </a:r>
          </a:p>
          <a:p>
            <a:pPr>
              <a:buNone/>
            </a:pPr>
            <a:r>
              <a:rPr lang="en-US" dirty="0"/>
              <a:t>FFFFF </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a:t>19. Cell cycle</a:t>
            </a:r>
          </a:p>
          <a:p>
            <a:pPr>
              <a:buNone/>
            </a:pPr>
            <a:r>
              <a:rPr lang="en-US" dirty="0" smtClean="0"/>
              <a:t>	</a:t>
            </a:r>
            <a:r>
              <a:rPr lang="en-US" dirty="0" err="1" smtClean="0"/>
              <a:t>Interphase</a:t>
            </a:r>
            <a:r>
              <a:rPr lang="en-US" dirty="0" smtClean="0"/>
              <a:t> </a:t>
            </a:r>
            <a:r>
              <a:rPr lang="en-US" dirty="0" err="1"/>
              <a:t>upto</a:t>
            </a:r>
            <a:r>
              <a:rPr lang="en-US" dirty="0"/>
              <a:t> 18 hours. </a:t>
            </a:r>
          </a:p>
          <a:p>
            <a:pPr>
              <a:buNone/>
            </a:pPr>
            <a:r>
              <a:rPr lang="en-US" dirty="0" smtClean="0"/>
              <a:t>	S </a:t>
            </a:r>
            <a:r>
              <a:rPr lang="en-US" dirty="0"/>
              <a:t>phase is the most </a:t>
            </a:r>
            <a:r>
              <a:rPr lang="en-US" dirty="0" err="1"/>
              <a:t>chemosensitive</a:t>
            </a:r>
            <a:r>
              <a:rPr lang="en-US" dirty="0"/>
              <a:t>. </a:t>
            </a:r>
          </a:p>
          <a:p>
            <a:pPr>
              <a:buNone/>
            </a:pPr>
            <a:r>
              <a:rPr lang="en-US" dirty="0" smtClean="0"/>
              <a:t>	M </a:t>
            </a:r>
            <a:r>
              <a:rPr lang="en-US" dirty="0"/>
              <a:t>is most radio sensitive. </a:t>
            </a:r>
          </a:p>
          <a:p>
            <a:pPr>
              <a:buNone/>
            </a:pPr>
            <a:r>
              <a:rPr lang="en-US" dirty="0" smtClean="0"/>
              <a:t>	G1 </a:t>
            </a:r>
            <a:r>
              <a:rPr lang="en-US" dirty="0"/>
              <a:t>is the longest phase of cell cycle</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a:bodyPr>
          <a:lstStyle/>
          <a:p>
            <a:pPr marL="0" marR="0">
              <a:spcBef>
                <a:spcPts val="0"/>
              </a:spcBef>
              <a:spcAft>
                <a:spcPts val="0"/>
              </a:spcAft>
              <a:buNone/>
            </a:pPr>
            <a:r>
              <a:rPr lang="en-US" dirty="0" smtClean="0">
                <a:solidFill>
                  <a:srgbClr val="000000"/>
                </a:solidFill>
                <a:ea typeface="Calibri"/>
              </a:rPr>
              <a:t>11. Advancing age.</a:t>
            </a:r>
          </a:p>
          <a:p>
            <a:pPr marL="0" marR="0">
              <a:spcBef>
                <a:spcPts val="0"/>
              </a:spcBef>
              <a:spcAft>
                <a:spcPts val="0"/>
              </a:spcAft>
              <a:buNone/>
            </a:pPr>
            <a:r>
              <a:rPr lang="en-US" dirty="0" err="1" smtClean="0">
                <a:solidFill>
                  <a:srgbClr val="000000"/>
                </a:solidFill>
                <a:ea typeface="Calibri"/>
              </a:rPr>
              <a:t>Hypercoagulability</a:t>
            </a:r>
            <a:r>
              <a:rPr lang="en-US" dirty="0" smtClean="0">
                <a:solidFill>
                  <a:srgbClr val="000000"/>
                </a:solidFill>
                <a:ea typeface="Calibri"/>
              </a:rPr>
              <a:t> of blood occurs due to alterations in the blood coagulation mechanisms </a:t>
            </a:r>
          </a:p>
          <a:p>
            <a:pPr marL="0" marR="0">
              <a:spcBef>
                <a:spcPts val="0"/>
              </a:spcBef>
              <a:spcAft>
                <a:spcPts val="0"/>
              </a:spcAft>
              <a:buNone/>
            </a:pPr>
            <a:r>
              <a:rPr lang="en-US" b="1" dirty="0" smtClean="0">
                <a:solidFill>
                  <a:srgbClr val="000000"/>
                </a:solidFill>
                <a:ea typeface="Calibri"/>
              </a:rPr>
              <a:t>1. Platelets :</a:t>
            </a:r>
            <a:r>
              <a:rPr lang="en-US" dirty="0" smtClean="0">
                <a:solidFill>
                  <a:srgbClr val="000000"/>
                </a:solidFill>
                <a:ea typeface="Calibri"/>
              </a:rPr>
              <a:t> (a) Increased number of platelets, </a:t>
            </a:r>
            <a:r>
              <a:rPr lang="en-US" dirty="0" err="1" smtClean="0">
                <a:solidFill>
                  <a:srgbClr val="000000"/>
                </a:solidFill>
                <a:ea typeface="Calibri"/>
              </a:rPr>
              <a:t>eg</a:t>
            </a:r>
            <a:r>
              <a:rPr lang="en-US" dirty="0" smtClean="0">
                <a:solidFill>
                  <a:srgbClr val="000000"/>
                </a:solidFill>
                <a:ea typeface="Calibri"/>
              </a:rPr>
              <a:t>, after parturition, tissue damage, (b) Increased platelet adhesiveness or stickiness, </a:t>
            </a:r>
            <a:r>
              <a:rPr lang="en-US" dirty="0" err="1" smtClean="0">
                <a:solidFill>
                  <a:srgbClr val="000000"/>
                </a:solidFill>
                <a:ea typeface="Calibri"/>
              </a:rPr>
              <a:t>eg</a:t>
            </a:r>
            <a:r>
              <a:rPr lang="en-US" dirty="0" smtClean="0">
                <a:solidFill>
                  <a:srgbClr val="000000"/>
                </a:solidFill>
                <a:ea typeface="Calibri"/>
              </a:rPr>
              <a:t>. during early post-operative period, in </a:t>
            </a:r>
            <a:r>
              <a:rPr lang="en-US" dirty="0" err="1" smtClean="0">
                <a:solidFill>
                  <a:srgbClr val="000000"/>
                </a:solidFill>
                <a:ea typeface="Calibri"/>
              </a:rPr>
              <a:t>hyperlipidaemia</a:t>
            </a:r>
            <a:r>
              <a:rPr lang="en-US" dirty="0" smtClean="0">
                <a:solidFill>
                  <a:srgbClr val="000000"/>
                </a:solidFill>
                <a:ea typeface="Calibri"/>
              </a:rPr>
              <a:t>, </a:t>
            </a:r>
          </a:p>
          <a:p>
            <a:pPr marL="0" marR="0">
              <a:spcBef>
                <a:spcPts val="0"/>
              </a:spcBef>
              <a:spcAft>
                <a:spcPts val="0"/>
              </a:spcAft>
              <a:buNone/>
            </a:pPr>
            <a:r>
              <a:rPr lang="en-US" b="1" dirty="0" smtClean="0">
                <a:solidFill>
                  <a:srgbClr val="000000"/>
                </a:solidFill>
                <a:ea typeface="Calibri"/>
              </a:rPr>
              <a:t>2. </a:t>
            </a:r>
            <a:r>
              <a:rPr lang="en-US" b="1" dirty="0" err="1" smtClean="0">
                <a:solidFill>
                  <a:srgbClr val="000000"/>
                </a:solidFill>
                <a:ea typeface="Calibri"/>
              </a:rPr>
              <a:t>Procoagulants</a:t>
            </a:r>
            <a:r>
              <a:rPr lang="en-US" dirty="0" smtClean="0">
                <a:solidFill>
                  <a:srgbClr val="000000"/>
                </a:solidFill>
                <a:ea typeface="Calibri"/>
              </a:rPr>
              <a:t> like fibrinogen, </a:t>
            </a:r>
            <a:r>
              <a:rPr lang="en-US" dirty="0" err="1" smtClean="0">
                <a:solidFill>
                  <a:srgbClr val="000000"/>
                </a:solidFill>
                <a:ea typeface="Calibri"/>
              </a:rPr>
              <a:t>prothrombin</a:t>
            </a:r>
            <a:r>
              <a:rPr lang="en-US" dirty="0" smtClean="0">
                <a:solidFill>
                  <a:srgbClr val="000000"/>
                </a:solidFill>
                <a:ea typeface="Calibri"/>
              </a:rPr>
              <a:t> and factors Vila, Villa and </a:t>
            </a:r>
            <a:r>
              <a:rPr lang="en-US" dirty="0" err="1" smtClean="0">
                <a:solidFill>
                  <a:srgbClr val="000000"/>
                </a:solidFill>
                <a:ea typeface="Calibri"/>
              </a:rPr>
              <a:t>Xa</a:t>
            </a:r>
            <a:r>
              <a:rPr lang="en-US" dirty="0" smtClean="0">
                <a:solidFill>
                  <a:srgbClr val="000000"/>
                </a:solidFill>
                <a:ea typeface="Calibri"/>
              </a:rPr>
              <a:t> are increased after delivery, trauma, burn, </a:t>
            </a:r>
            <a:r>
              <a:rPr lang="en-US" dirty="0" err="1" smtClean="0">
                <a:solidFill>
                  <a:srgbClr val="000000"/>
                </a:solidFill>
                <a:ea typeface="Calibri"/>
              </a:rPr>
              <a:t>hyperlipidaemia</a:t>
            </a:r>
            <a:r>
              <a:rPr lang="en-US" dirty="0" smtClean="0">
                <a:solidFill>
                  <a:srgbClr val="000000"/>
                </a:solidFill>
                <a:ea typeface="Calibri"/>
              </a:rPr>
              <a:t>, administration of </a:t>
            </a:r>
            <a:r>
              <a:rPr lang="en-US" dirty="0" err="1" smtClean="0">
                <a:solidFill>
                  <a:srgbClr val="000000"/>
                </a:solidFill>
                <a:ea typeface="Calibri"/>
              </a:rPr>
              <a:t>oestrogen</a:t>
            </a:r>
            <a:r>
              <a:rPr lang="en-US" dirty="0" smtClean="0">
                <a:solidFill>
                  <a:srgbClr val="000000"/>
                </a:solidFill>
                <a:ea typeface="Calibri"/>
              </a:rPr>
              <a:t> (in oral contraceptives) </a:t>
            </a:r>
          </a:p>
          <a:p>
            <a:pPr marL="0" marR="0">
              <a:spcBef>
                <a:spcPts val="0"/>
              </a:spcBef>
              <a:spcAft>
                <a:spcPts val="0"/>
              </a:spcAft>
              <a:buNone/>
            </a:pPr>
            <a:r>
              <a:rPr lang="en-US" b="1" dirty="0" smtClean="0">
                <a:solidFill>
                  <a:srgbClr val="000000"/>
                </a:solidFill>
                <a:ea typeface="Calibri"/>
              </a:rPr>
              <a:t>3. Deficiency of anticoagulants</a:t>
            </a:r>
            <a:r>
              <a:rPr lang="en-US" dirty="0" smtClean="0">
                <a:solidFill>
                  <a:srgbClr val="000000"/>
                </a:solidFill>
                <a:ea typeface="Calibri"/>
              </a:rPr>
              <a:t>- </a:t>
            </a:r>
            <a:r>
              <a:rPr lang="en-US" dirty="0" err="1" smtClean="0">
                <a:solidFill>
                  <a:srgbClr val="000000"/>
                </a:solidFill>
                <a:ea typeface="Calibri"/>
              </a:rPr>
              <a:t>Antithrombin</a:t>
            </a:r>
            <a:r>
              <a:rPr lang="en-US" dirty="0" smtClean="0">
                <a:solidFill>
                  <a:srgbClr val="000000"/>
                </a:solidFill>
                <a:ea typeface="Calibri"/>
              </a:rPr>
              <a:t> III- genetic deficiency in synthesis, or excretion in </a:t>
            </a:r>
            <a:r>
              <a:rPr lang="en-US" dirty="0" err="1" smtClean="0">
                <a:solidFill>
                  <a:srgbClr val="000000"/>
                </a:solidFill>
                <a:ea typeface="Calibri"/>
              </a:rPr>
              <a:t>nephrotic</a:t>
            </a:r>
            <a:r>
              <a:rPr lang="en-US" dirty="0" smtClean="0">
                <a:solidFill>
                  <a:srgbClr val="000000"/>
                </a:solidFill>
                <a:ea typeface="Calibri"/>
              </a:rPr>
              <a:t> syndrome, protein C, or protein S. 4. </a:t>
            </a:r>
            <a:r>
              <a:rPr lang="en-US" b="1" dirty="0" err="1" smtClean="0">
                <a:solidFill>
                  <a:srgbClr val="000000"/>
                </a:solidFill>
                <a:ea typeface="Calibri"/>
              </a:rPr>
              <a:t>Antiphospholipid</a:t>
            </a:r>
            <a:r>
              <a:rPr lang="en-US" b="1" dirty="0" smtClean="0">
                <a:solidFill>
                  <a:srgbClr val="000000"/>
                </a:solidFill>
                <a:ea typeface="Calibri"/>
              </a:rPr>
              <a:t> antibody  syndrome.</a:t>
            </a:r>
            <a:endParaRPr lang="en-US" dirty="0" smtClean="0">
              <a:solidFill>
                <a:srgbClr val="000000"/>
              </a:solidFill>
              <a:ea typeface="Calibri"/>
            </a:endParaRPr>
          </a:p>
          <a:p>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a:t>20 Features of malignancy are</a:t>
            </a:r>
          </a:p>
          <a:p>
            <a:pPr>
              <a:buNone/>
            </a:pPr>
            <a:r>
              <a:rPr lang="en-US" dirty="0"/>
              <a:t>a) Nuclear </a:t>
            </a:r>
            <a:r>
              <a:rPr lang="en-US" dirty="0" err="1"/>
              <a:t>pleomorphism</a:t>
            </a:r>
            <a:r>
              <a:rPr lang="en-US" dirty="0"/>
              <a:t> </a:t>
            </a:r>
          </a:p>
          <a:p>
            <a:pPr>
              <a:buNone/>
            </a:pPr>
            <a:r>
              <a:rPr lang="en-US" dirty="0"/>
              <a:t>b) </a:t>
            </a:r>
            <a:r>
              <a:rPr lang="en-US" dirty="0" err="1"/>
              <a:t>Cytoplasmic</a:t>
            </a:r>
            <a:r>
              <a:rPr lang="en-US" dirty="0"/>
              <a:t> </a:t>
            </a:r>
            <a:r>
              <a:rPr lang="en-US" dirty="0" err="1"/>
              <a:t>vaculation</a:t>
            </a:r>
            <a:r>
              <a:rPr lang="en-US" dirty="0"/>
              <a:t> </a:t>
            </a:r>
          </a:p>
          <a:p>
            <a:pPr>
              <a:buNone/>
            </a:pPr>
            <a:r>
              <a:rPr lang="en-US" dirty="0"/>
              <a:t>c) Abnormal mitosis</a:t>
            </a:r>
          </a:p>
          <a:p>
            <a:pPr>
              <a:buNone/>
            </a:pPr>
            <a:r>
              <a:rPr lang="en-US" dirty="0"/>
              <a:t>d) Necrosis </a:t>
            </a:r>
          </a:p>
          <a:p>
            <a:pPr>
              <a:buNone/>
            </a:pPr>
            <a:r>
              <a:rPr lang="en-US" dirty="0"/>
              <a:t>e) Foreign body type of giant cell </a:t>
            </a:r>
          </a:p>
          <a:p>
            <a:pPr>
              <a:buNone/>
            </a:pPr>
            <a:r>
              <a:rPr lang="en-US" dirty="0"/>
              <a:t>TTTTF</a:t>
            </a:r>
          </a:p>
          <a:p>
            <a:pPr>
              <a:buNone/>
            </a:pP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20. </a:t>
            </a:r>
            <a:r>
              <a:rPr lang="en-US" dirty="0">
                <a:effectLst>
                  <a:outerShdw blurRad="38100" dist="38100" dir="2700000" algn="tl">
                    <a:srgbClr val="000000">
                      <a:alpha val="43137"/>
                    </a:srgbClr>
                  </a:outerShdw>
                </a:effectLst>
              </a:rPr>
              <a:t>Features of </a:t>
            </a:r>
            <a:r>
              <a:rPr lang="en-US" dirty="0" err="1">
                <a:effectLst>
                  <a:outerShdw blurRad="38100" dist="38100" dir="2700000" algn="tl">
                    <a:srgbClr val="000000">
                      <a:alpha val="43137"/>
                    </a:srgbClr>
                  </a:outerShdw>
                </a:effectLst>
              </a:rPr>
              <a:t>malignaney</a:t>
            </a:r>
            <a:endParaRPr lang="en-US" dirty="0">
              <a:effectLst>
                <a:outerShdw blurRad="38100" dist="38100" dir="2700000" algn="tl">
                  <a:srgbClr val="000000">
                    <a:alpha val="43137"/>
                  </a:srgbClr>
                </a:outerShdw>
              </a:effectLst>
            </a:endParaRPr>
          </a:p>
          <a:p>
            <a:pPr>
              <a:buNone/>
            </a:pPr>
            <a:r>
              <a:rPr lang="en-US" dirty="0" err="1"/>
              <a:t>Pleomorphism</a:t>
            </a:r>
            <a:r>
              <a:rPr lang="en-US" dirty="0"/>
              <a:t> </a:t>
            </a:r>
          </a:p>
          <a:p>
            <a:pPr>
              <a:buNone/>
            </a:pPr>
            <a:r>
              <a:rPr lang="en-US" dirty="0" err="1"/>
              <a:t>Hyperchromatic</a:t>
            </a:r>
            <a:r>
              <a:rPr lang="en-US" dirty="0"/>
              <a:t> nucleus </a:t>
            </a:r>
          </a:p>
          <a:p>
            <a:pPr>
              <a:buNone/>
            </a:pPr>
            <a:r>
              <a:rPr lang="en-US" dirty="0"/>
              <a:t>Nucleus : Cytoplasm (1:1) </a:t>
            </a:r>
          </a:p>
          <a:p>
            <a:pPr>
              <a:buNone/>
            </a:pPr>
            <a:r>
              <a:rPr lang="en-US" dirty="0"/>
              <a:t>Nuclear Shape extremely variable </a:t>
            </a:r>
          </a:p>
          <a:p>
            <a:pPr>
              <a:buNone/>
            </a:pPr>
            <a:r>
              <a:rPr lang="en-US" dirty="0"/>
              <a:t>Atypical bizarre mitosis. </a:t>
            </a:r>
          </a:p>
          <a:p>
            <a:pPr>
              <a:buNone/>
            </a:pPr>
            <a:r>
              <a:rPr lang="en-US" dirty="0"/>
              <a:t>Formation of </a:t>
            </a:r>
            <a:r>
              <a:rPr lang="en-US" dirty="0" err="1"/>
              <a:t>tomos</a:t>
            </a:r>
            <a:r>
              <a:rPr lang="en-US" dirty="0"/>
              <a:t> giant cell</a:t>
            </a:r>
          </a:p>
          <a:p>
            <a:pPr>
              <a:buNone/>
            </a:pPr>
            <a:r>
              <a:rPr lang="en-US" dirty="0"/>
              <a:t>Loss of polarity.</a:t>
            </a:r>
          </a:p>
          <a:p>
            <a:pPr>
              <a:buNone/>
            </a:pPr>
            <a:r>
              <a:rPr lang="en-US" dirty="0"/>
              <a:t>Necrosis &amp; </a:t>
            </a:r>
            <a:r>
              <a:rPr lang="en-US" dirty="0" err="1"/>
              <a:t>haemorrhage</a:t>
            </a:r>
            <a:r>
              <a:rPr lang="en-US" dirty="0"/>
              <a:t>. </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21. Following </a:t>
            </a:r>
            <a:r>
              <a:rPr lang="en-US" dirty="0" err="1"/>
              <a:t>procarcinogens</a:t>
            </a:r>
            <a:r>
              <a:rPr lang="en-US" dirty="0"/>
              <a:t> require metabolic activation</a:t>
            </a:r>
          </a:p>
          <a:p>
            <a:pPr>
              <a:buNone/>
            </a:pPr>
            <a:r>
              <a:rPr lang="en-US" dirty="0"/>
              <a:t>a) </a:t>
            </a:r>
            <a:r>
              <a:rPr lang="en-US" dirty="0" err="1"/>
              <a:t>Benzidine</a:t>
            </a:r>
            <a:r>
              <a:rPr lang="en-US" dirty="0"/>
              <a:t> </a:t>
            </a:r>
          </a:p>
          <a:p>
            <a:pPr>
              <a:buNone/>
            </a:pPr>
            <a:r>
              <a:rPr lang="en-US" dirty="0"/>
              <a:t>b) </a:t>
            </a:r>
            <a:r>
              <a:rPr lang="en-US" dirty="0" err="1"/>
              <a:t>Dimethylsulfate</a:t>
            </a:r>
            <a:endParaRPr lang="en-US" dirty="0"/>
          </a:p>
          <a:p>
            <a:pPr>
              <a:buNone/>
            </a:pPr>
            <a:r>
              <a:rPr lang="en-US" dirty="0"/>
              <a:t>c) </a:t>
            </a:r>
            <a:r>
              <a:rPr lang="en-US" dirty="0" err="1"/>
              <a:t>Propiolactone</a:t>
            </a:r>
            <a:endParaRPr lang="en-US" dirty="0"/>
          </a:p>
          <a:p>
            <a:pPr>
              <a:buNone/>
            </a:pPr>
            <a:r>
              <a:rPr lang="en-US" dirty="0"/>
              <a:t>d) Betel nuts</a:t>
            </a:r>
          </a:p>
          <a:p>
            <a:pPr>
              <a:buNone/>
            </a:pPr>
            <a:r>
              <a:rPr lang="en-US" dirty="0"/>
              <a:t>e) Chromium</a:t>
            </a:r>
          </a:p>
          <a:p>
            <a:pPr>
              <a:buNone/>
            </a:pPr>
            <a:r>
              <a:rPr lang="en-US" dirty="0"/>
              <a:t>TFFTT</a:t>
            </a:r>
          </a:p>
          <a:p>
            <a:pPr>
              <a:buNone/>
            </a:pP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a:buNone/>
            </a:pPr>
            <a:r>
              <a:rPr lang="en-US" dirty="0" smtClean="0"/>
              <a:t>21. </a:t>
            </a:r>
            <a:r>
              <a:rPr lang="en-US" dirty="0" err="1" smtClean="0"/>
              <a:t>Alkylating</a:t>
            </a:r>
            <a:r>
              <a:rPr lang="en-US" dirty="0" smtClean="0"/>
              <a:t> agents</a:t>
            </a:r>
          </a:p>
          <a:p>
            <a:pPr>
              <a:buNone/>
            </a:pPr>
            <a:endParaRPr lang="en-US" dirty="0" smtClean="0"/>
          </a:p>
          <a:p>
            <a:pPr>
              <a:buNone/>
            </a:pPr>
            <a:r>
              <a:rPr lang="en-US" sz="4400" dirty="0" smtClean="0"/>
              <a:t>NCC PDD</a:t>
            </a:r>
          </a:p>
          <a:p>
            <a:pPr>
              <a:buNone/>
            </a:pPr>
            <a:endParaRPr lang="en-US" dirty="0" smtClean="0"/>
          </a:p>
          <a:p>
            <a:pPr>
              <a:buNone/>
            </a:pPr>
            <a:r>
              <a:rPr lang="en-US" dirty="0" smtClean="0"/>
              <a:t>Acetylating agents</a:t>
            </a:r>
          </a:p>
          <a:p>
            <a:pPr>
              <a:buNone/>
            </a:pPr>
            <a:endParaRPr lang="en-US" dirty="0" smtClean="0"/>
          </a:p>
          <a:p>
            <a:pPr>
              <a:buNone/>
            </a:pPr>
            <a:r>
              <a:rPr lang="en-US" sz="4400" dirty="0" smtClean="0"/>
              <a:t>AD</a:t>
            </a:r>
            <a:endParaRPr lang="en-US" sz="4400"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dirty="0"/>
              <a:t>22. Following associated with familial cancer syndromes are </a:t>
            </a:r>
          </a:p>
          <a:p>
            <a:pPr>
              <a:buNone/>
            </a:pPr>
            <a:r>
              <a:rPr lang="en-US" dirty="0"/>
              <a:t>a) Early age of onset </a:t>
            </a:r>
          </a:p>
          <a:p>
            <a:pPr>
              <a:buNone/>
            </a:pPr>
            <a:r>
              <a:rPr lang="en-US" dirty="0"/>
              <a:t>b) Most cancers occur from accumulation of mutation </a:t>
            </a:r>
          </a:p>
          <a:p>
            <a:pPr>
              <a:buNone/>
            </a:pPr>
            <a:r>
              <a:rPr lang="en-US" dirty="0"/>
              <a:t>c) Associated with specific marker phenotype </a:t>
            </a:r>
          </a:p>
          <a:p>
            <a:pPr>
              <a:buNone/>
            </a:pPr>
            <a:r>
              <a:rPr lang="en-US" dirty="0"/>
              <a:t>d) Siblings have 2-3 times </a:t>
            </a:r>
            <a:r>
              <a:rPr lang="en-US" dirty="0" err="1"/>
              <a:t>weater</a:t>
            </a:r>
            <a:r>
              <a:rPr lang="en-US" dirty="0"/>
              <a:t> </a:t>
            </a:r>
            <a:r>
              <a:rPr lang="en-US" dirty="0" err="1"/>
              <a:t>rikthan</a:t>
            </a:r>
            <a:r>
              <a:rPr lang="en-US" dirty="0"/>
              <a:t> unrelated individual </a:t>
            </a:r>
          </a:p>
          <a:p>
            <a:pPr>
              <a:buNone/>
            </a:pPr>
            <a:r>
              <a:rPr lang="en-US" dirty="0"/>
              <a:t>e) Sometimes bilateral or </a:t>
            </a:r>
            <a:r>
              <a:rPr lang="en-US" dirty="0" err="1"/>
              <a:t>mut</a:t>
            </a:r>
            <a:r>
              <a:rPr lang="en-US" dirty="0"/>
              <a:t> ole tumors </a:t>
            </a:r>
          </a:p>
          <a:p>
            <a:pPr>
              <a:buNone/>
            </a:pPr>
            <a:r>
              <a:rPr lang="en-US" dirty="0"/>
              <a:t>TTFTT</a:t>
            </a:r>
          </a:p>
          <a:p>
            <a:pPr>
              <a:buNone/>
            </a:pP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endParaRPr lang="en-US" dirty="0" smtClean="0"/>
          </a:p>
          <a:p>
            <a:pPr>
              <a:buNone/>
            </a:pPr>
            <a:r>
              <a:rPr lang="en-US" dirty="0" smtClean="0"/>
              <a:t>22</a:t>
            </a:r>
            <a:r>
              <a:rPr lang="en-US" dirty="0"/>
              <a:t>. Familial cancer syndromes (Genesis sheet</a:t>
            </a:r>
            <a:r>
              <a:rPr lang="en-US" dirty="0" smtClean="0"/>
              <a:t>)</a:t>
            </a:r>
          </a:p>
          <a:p>
            <a:pPr>
              <a:buNone/>
            </a:pPr>
            <a:r>
              <a:rPr lang="en-US" dirty="0" smtClean="0"/>
              <a:t>Early age onset</a:t>
            </a:r>
          </a:p>
          <a:p>
            <a:pPr>
              <a:buNone/>
            </a:pPr>
            <a:r>
              <a:rPr lang="en-US" dirty="0" smtClean="0"/>
              <a:t>Two or more primary relatives with the cancer</a:t>
            </a:r>
          </a:p>
          <a:p>
            <a:pPr>
              <a:buNone/>
            </a:pPr>
            <a:r>
              <a:rPr lang="en-US" dirty="0" smtClean="0"/>
              <a:t>Multiple or bilateral tumors</a:t>
            </a:r>
          </a:p>
          <a:p>
            <a:pPr>
              <a:buNone/>
            </a:pPr>
            <a:r>
              <a:rPr lang="en-US" dirty="0" smtClean="0"/>
              <a:t>Polymorphisms that metabolize </a:t>
            </a:r>
            <a:r>
              <a:rPr lang="en-US" dirty="0" err="1" smtClean="0"/>
              <a:t>procarcinogens,E.G</a:t>
            </a:r>
            <a:r>
              <a:rPr lang="en-US" dirty="0" smtClean="0"/>
              <a:t>- Nitrites</a:t>
            </a:r>
            <a:endParaRPr lang="en-US" dirty="0"/>
          </a:p>
          <a:p>
            <a:pPr>
              <a:buNone/>
            </a:pPr>
            <a:r>
              <a:rPr lang="en-US" dirty="0"/>
              <a:t>Specific marker, phenotype </a:t>
            </a:r>
            <a:r>
              <a:rPr lang="en-US" dirty="0">
                <a:latin typeface="SutonnyMJ" pitchFamily="2" charset="0"/>
                <a:cs typeface="SutonnyMJ" pitchFamily="2" charset="0"/>
              </a:rPr>
              <a:t>me </a:t>
            </a:r>
            <a:r>
              <a:rPr lang="en-US" dirty="0" err="1">
                <a:latin typeface="SutonnyMJ" pitchFamily="2" charset="0"/>
                <a:cs typeface="SutonnyMJ" pitchFamily="2" charset="0"/>
              </a:rPr>
              <a:t>mgq</a:t>
            </a:r>
            <a:r>
              <a:rPr lang="en-US" dirty="0">
                <a:latin typeface="SutonnyMJ" pitchFamily="2" charset="0"/>
                <a:cs typeface="SutonnyMJ" pitchFamily="2" charset="0"/>
              </a:rPr>
              <a:t> </a:t>
            </a:r>
            <a:r>
              <a:rPr lang="en-US" dirty="0" err="1">
                <a:latin typeface="SutonnyMJ" pitchFamily="2" charset="0"/>
                <a:cs typeface="SutonnyMJ" pitchFamily="2" charset="0"/>
              </a:rPr>
              <a:t>bvI</a:t>
            </a:r>
            <a:r>
              <a:rPr lang="en-US" dirty="0">
                <a:latin typeface="SutonnyMJ" pitchFamily="2" charset="0"/>
                <a:cs typeface="SutonnyMJ" pitchFamily="2" charset="0"/>
              </a:rPr>
              <a:t> </a:t>
            </a:r>
            <a:r>
              <a:rPr lang="en-US" dirty="0" err="1">
                <a:latin typeface="SutonnyMJ" pitchFamily="2" charset="0"/>
                <a:cs typeface="SutonnyMJ" pitchFamily="2" charset="0"/>
              </a:rPr>
              <a:t>cvIqv</a:t>
            </a:r>
            <a:r>
              <a:rPr lang="en-US" dirty="0">
                <a:latin typeface="SutonnyMJ" pitchFamily="2" charset="0"/>
                <a:cs typeface="SutonnyMJ" pitchFamily="2" charset="0"/>
              </a:rPr>
              <a:t> †</a:t>
            </a:r>
            <a:r>
              <a:rPr lang="en-US" dirty="0" err="1">
                <a:latin typeface="SutonnyMJ" pitchFamily="2" charset="0"/>
                <a:cs typeface="SutonnyMJ" pitchFamily="2" charset="0"/>
              </a:rPr>
              <a:t>h‡Z</a:t>
            </a:r>
            <a:r>
              <a:rPr lang="en-US" dirty="0">
                <a:latin typeface="SutonnyMJ" pitchFamily="2" charset="0"/>
                <a:cs typeface="SutonnyMJ" pitchFamily="2" charset="0"/>
              </a:rPr>
              <a:t> </a:t>
            </a:r>
            <a:r>
              <a:rPr lang="en-US" dirty="0" err="1">
                <a:latin typeface="SutonnyMJ" pitchFamily="2" charset="0"/>
                <a:cs typeface="SutonnyMJ" pitchFamily="2" charset="0"/>
              </a:rPr>
              <a:t>cv‡i</a:t>
            </a:r>
            <a:r>
              <a:rPr lang="en-US" dirty="0" smtClean="0">
                <a:latin typeface="SutonnyMJ" pitchFamily="2" charset="0"/>
                <a:cs typeface="SutonnyMJ" pitchFamily="2" charset="0"/>
              </a:rPr>
              <a:t>|</a:t>
            </a:r>
            <a:endParaRPr lang="en-US" dirty="0"/>
          </a:p>
          <a:p>
            <a:pPr>
              <a:buNone/>
            </a:pPr>
            <a:endParaRPr lang="en-US" dirty="0"/>
          </a:p>
          <a:p>
            <a:pPr>
              <a:buNone/>
            </a:pP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b="1" dirty="0" smtClean="0"/>
              <a:t>23. Features of sarcoma</a:t>
            </a:r>
            <a:endParaRPr lang="en-US" dirty="0" smtClean="0"/>
          </a:p>
          <a:p>
            <a:pPr>
              <a:buNone/>
            </a:pPr>
            <a:r>
              <a:rPr lang="en-US" dirty="0" smtClean="0"/>
              <a:t>a)  Slowly growing</a:t>
            </a:r>
          </a:p>
          <a:p>
            <a:pPr>
              <a:buNone/>
            </a:pPr>
            <a:r>
              <a:rPr lang="en-US" dirty="0" smtClean="0"/>
              <a:t>b) Arranged in diffuse sheets</a:t>
            </a:r>
          </a:p>
          <a:p>
            <a:pPr>
              <a:buNone/>
            </a:pPr>
            <a:r>
              <a:rPr lang="en-US" dirty="0" smtClean="0"/>
              <a:t>c) Common in 5</a:t>
            </a:r>
            <a:r>
              <a:rPr lang="en-US" baseline="30000" dirty="0" smtClean="0"/>
              <a:t>th</a:t>
            </a:r>
            <a:r>
              <a:rPr lang="en-US" dirty="0" smtClean="0"/>
              <a:t> or 6</a:t>
            </a:r>
            <a:r>
              <a:rPr lang="en-US" baseline="30000" dirty="0" smtClean="0"/>
              <a:t>th</a:t>
            </a:r>
            <a:r>
              <a:rPr lang="en-US" dirty="0" smtClean="0"/>
              <a:t> decade</a:t>
            </a:r>
          </a:p>
          <a:p>
            <a:pPr>
              <a:buNone/>
            </a:pPr>
            <a:r>
              <a:rPr lang="en-US" dirty="0" smtClean="0"/>
              <a:t>d) More </a:t>
            </a:r>
            <a:r>
              <a:rPr lang="en-US" dirty="0" err="1" smtClean="0"/>
              <a:t>radioresistant</a:t>
            </a:r>
            <a:endParaRPr lang="en-US" dirty="0" smtClean="0"/>
          </a:p>
          <a:p>
            <a:pPr>
              <a:buNone/>
            </a:pPr>
            <a:r>
              <a:rPr lang="en-US" dirty="0" smtClean="0"/>
              <a:t>e) </a:t>
            </a:r>
            <a:r>
              <a:rPr lang="en-US" dirty="0" err="1" smtClean="0"/>
              <a:t>Hematogenous</a:t>
            </a:r>
            <a:r>
              <a:rPr lang="en-US" dirty="0" smtClean="0"/>
              <a:t> spread</a:t>
            </a:r>
          </a:p>
          <a:p>
            <a:pPr>
              <a:buNone/>
            </a:pPr>
            <a:r>
              <a:rPr lang="en-US" b="1" dirty="0" smtClean="0"/>
              <a:t>FTFTT</a:t>
            </a:r>
            <a:endParaRPr lang="en-US" dirty="0" smtClean="0"/>
          </a:p>
          <a:p>
            <a:pPr>
              <a:buNone/>
            </a:pPr>
            <a:endParaRPr lang="en-US" dirty="0"/>
          </a:p>
          <a:p>
            <a:pPr>
              <a:buNone/>
            </a:pPr>
            <a:endParaRPr lang="en-US" dirty="0"/>
          </a:p>
          <a:p>
            <a:pPr>
              <a:buNone/>
            </a:pP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23</a:t>
            </a:r>
            <a:r>
              <a:rPr lang="en-US" dirty="0"/>
              <a:t>. </a:t>
            </a:r>
            <a:r>
              <a:rPr lang="en-US" dirty="0" smtClean="0"/>
              <a:t>Sarcoma</a:t>
            </a:r>
          </a:p>
          <a:p>
            <a:pPr>
              <a:buNone/>
            </a:pPr>
            <a:r>
              <a:rPr lang="en-US" dirty="0">
                <a:latin typeface="SutonnyMJ" pitchFamily="2" charset="0"/>
                <a:cs typeface="SutonnyMJ" pitchFamily="2" charset="0"/>
              </a:rPr>
              <a:t>Kg </a:t>
            </a:r>
            <a:r>
              <a:rPr lang="en-US" dirty="0" err="1">
                <a:latin typeface="SutonnyMJ" pitchFamily="2" charset="0"/>
                <a:cs typeface="SutonnyMJ" pitchFamily="2" charset="0"/>
              </a:rPr>
              <a:t>eq‡m</a:t>
            </a:r>
            <a:r>
              <a:rPr lang="en-US" dirty="0"/>
              <a:t> - </a:t>
            </a:r>
            <a:r>
              <a:rPr lang="en-US" dirty="0" err="1"/>
              <a:t>Ist</a:t>
            </a:r>
            <a:r>
              <a:rPr lang="en-US" dirty="0"/>
              <a:t> &amp; 2nd decade. </a:t>
            </a:r>
          </a:p>
          <a:p>
            <a:pPr>
              <a:buNone/>
            </a:pPr>
            <a:r>
              <a:rPr lang="en-US" dirty="0">
                <a:latin typeface="SutonnyMJ" pitchFamily="2" charset="0"/>
                <a:cs typeface="SutonnyMJ" pitchFamily="2" charset="0"/>
              </a:rPr>
              <a:t>Kg </a:t>
            </a:r>
            <a:r>
              <a:rPr lang="en-US" dirty="0" err="1">
                <a:latin typeface="SutonnyMJ" pitchFamily="2" charset="0"/>
                <a:cs typeface="SutonnyMJ" pitchFamily="2" charset="0"/>
              </a:rPr>
              <a:t>n‡jI</a:t>
            </a:r>
            <a:r>
              <a:rPr lang="en-US" dirty="0">
                <a:latin typeface="SutonnyMJ" pitchFamily="2" charset="0"/>
                <a:cs typeface="SutonnyMJ" pitchFamily="2" charset="0"/>
              </a:rPr>
              <a:t> </a:t>
            </a:r>
            <a:r>
              <a:rPr lang="en-US" dirty="0"/>
              <a:t>- Less common. </a:t>
            </a:r>
          </a:p>
          <a:p>
            <a:pPr>
              <a:buNone/>
            </a:pPr>
            <a:r>
              <a:rPr lang="en-US" dirty="0" err="1">
                <a:latin typeface="SutonnyMJ" pitchFamily="2" charset="0"/>
                <a:cs typeface="SutonnyMJ" pitchFamily="2" charset="0"/>
              </a:rPr>
              <a:t>ev‡o</a:t>
            </a:r>
            <a:r>
              <a:rPr lang="en-US" dirty="0">
                <a:latin typeface="SutonnyMJ" pitchFamily="2" charset="0"/>
                <a:cs typeface="SutonnyMJ" pitchFamily="2" charset="0"/>
              </a:rPr>
              <a:t> †</a:t>
            </a:r>
            <a:r>
              <a:rPr lang="en-US" dirty="0" err="1">
                <a:latin typeface="SutonnyMJ" pitchFamily="2" charset="0"/>
                <a:cs typeface="SutonnyMJ" pitchFamily="2" charset="0"/>
              </a:rPr>
              <a:t>ewk</a:t>
            </a:r>
            <a:r>
              <a:rPr lang="en-US" dirty="0">
                <a:latin typeface="SutonnyMJ" pitchFamily="2" charset="0"/>
                <a:cs typeface="SutonnyMJ" pitchFamily="2" charset="0"/>
              </a:rPr>
              <a:t> </a:t>
            </a:r>
            <a:r>
              <a:rPr lang="en-US" dirty="0"/>
              <a:t>– Rapidly growing </a:t>
            </a:r>
          </a:p>
          <a:p>
            <a:pPr>
              <a:buNone/>
            </a:pPr>
            <a:r>
              <a:rPr lang="en-US" dirty="0">
                <a:latin typeface="SutonnyMJ" pitchFamily="2" charset="0"/>
                <a:cs typeface="SutonnyMJ" pitchFamily="2" charset="0"/>
              </a:rPr>
              <a:t>i³ </a:t>
            </a:r>
            <a:r>
              <a:rPr lang="en-US" dirty="0" err="1">
                <a:latin typeface="SutonnyMJ" pitchFamily="2" charset="0"/>
                <a:cs typeface="SutonnyMJ" pitchFamily="2" charset="0"/>
              </a:rPr>
              <a:t>hvq</a:t>
            </a:r>
            <a:r>
              <a:rPr lang="en-US" dirty="0">
                <a:latin typeface="SutonnyMJ" pitchFamily="2" charset="0"/>
                <a:cs typeface="SutonnyMJ" pitchFamily="2" charset="0"/>
              </a:rPr>
              <a:t> </a:t>
            </a:r>
            <a:r>
              <a:rPr lang="en-US" dirty="0"/>
              <a:t>- Numerous blood vessel – (Bleeding &amp; huge extensive </a:t>
            </a:r>
            <a:r>
              <a:rPr lang="en-US" dirty="0" err="1"/>
              <a:t>meenesis</a:t>
            </a:r>
            <a:r>
              <a:rPr lang="en-US" dirty="0"/>
              <a:t>.)</a:t>
            </a:r>
          </a:p>
          <a:p>
            <a:pPr>
              <a:buNone/>
            </a:pPr>
            <a:r>
              <a:rPr lang="en-US" dirty="0">
                <a:latin typeface="SutonnyMJ" pitchFamily="2" charset="0"/>
                <a:cs typeface="SutonnyMJ" pitchFamily="2" charset="0"/>
              </a:rPr>
              <a:t>i³ </a:t>
            </a:r>
            <a:r>
              <a:rPr lang="en-US" dirty="0" err="1">
                <a:latin typeface="SutonnyMJ" pitchFamily="2" charset="0"/>
                <a:cs typeface="SutonnyMJ" pitchFamily="2" charset="0"/>
              </a:rPr>
              <a:t>Qovq</a:t>
            </a:r>
            <a:r>
              <a:rPr lang="en-US" dirty="0">
                <a:latin typeface="SutonnyMJ" pitchFamily="2" charset="0"/>
                <a:cs typeface="SutonnyMJ" pitchFamily="2" charset="0"/>
              </a:rPr>
              <a:t>- </a:t>
            </a:r>
            <a:r>
              <a:rPr lang="en-US" dirty="0"/>
              <a:t>Blood </a:t>
            </a:r>
            <a:r>
              <a:rPr lang="en-US" dirty="0" smtClean="0"/>
              <a:t>spread</a:t>
            </a:r>
          </a:p>
          <a:p>
            <a:pPr lvl="1">
              <a:buNone/>
            </a:pPr>
            <a:r>
              <a:rPr lang="en-US" dirty="0" smtClean="0"/>
              <a:t>No </a:t>
            </a:r>
            <a:r>
              <a:rPr lang="en-US" dirty="0" err="1" smtClean="0"/>
              <a:t>insitu</a:t>
            </a:r>
            <a:r>
              <a:rPr lang="en-US" dirty="0" smtClean="0"/>
              <a:t> phase</a:t>
            </a:r>
          </a:p>
          <a:p>
            <a:pPr lvl="1">
              <a:buNone/>
            </a:pPr>
            <a:r>
              <a:rPr lang="en-US" dirty="0" smtClean="0"/>
              <a:t>More radio- resistant</a:t>
            </a:r>
          </a:p>
          <a:p>
            <a:pPr lvl="1">
              <a:buNone/>
            </a:pPr>
            <a:r>
              <a:rPr lang="en-US" dirty="0" smtClean="0"/>
              <a:t>Diffuse sheets. </a:t>
            </a:r>
          </a:p>
          <a:p>
            <a:pPr>
              <a:buNone/>
            </a:pPr>
            <a:endParaRPr lang="en-US" dirty="0"/>
          </a:p>
          <a:p>
            <a:pPr>
              <a:buNone/>
            </a:pPr>
            <a:endParaRPr lang="en-US" dirty="0"/>
          </a:p>
          <a:p>
            <a:pPr>
              <a:buNone/>
            </a:pP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dirty="0" smtClean="0"/>
              <a:t>24. Regarding </a:t>
            </a:r>
            <a:r>
              <a:rPr lang="en-US" b="1" dirty="0" err="1" smtClean="0"/>
              <a:t>hamartoma</a:t>
            </a:r>
            <a:endParaRPr lang="en-US" dirty="0" smtClean="0"/>
          </a:p>
          <a:p>
            <a:pPr>
              <a:buNone/>
            </a:pPr>
            <a:r>
              <a:rPr lang="en-US" dirty="0" smtClean="0"/>
              <a:t>a) Usually they are malignant </a:t>
            </a:r>
          </a:p>
          <a:p>
            <a:pPr>
              <a:buNone/>
            </a:pPr>
            <a:r>
              <a:rPr lang="en-US" dirty="0" smtClean="0"/>
              <a:t>b) Focal overgrowth of immature normal tissue</a:t>
            </a:r>
          </a:p>
          <a:p>
            <a:pPr>
              <a:buNone/>
            </a:pPr>
            <a:r>
              <a:rPr lang="en-US" dirty="0" smtClean="0"/>
              <a:t>c) Arranged </a:t>
            </a:r>
            <a:r>
              <a:rPr lang="en-US" dirty="0" err="1" smtClean="0"/>
              <a:t>hapazardly</a:t>
            </a:r>
            <a:endParaRPr lang="en-US" dirty="0" smtClean="0"/>
          </a:p>
          <a:p>
            <a:pPr>
              <a:buNone/>
            </a:pPr>
            <a:r>
              <a:rPr lang="en-US" dirty="0" smtClean="0"/>
              <a:t>d) No capsule present around it</a:t>
            </a:r>
          </a:p>
          <a:p>
            <a:pPr>
              <a:buNone/>
            </a:pPr>
            <a:r>
              <a:rPr lang="en-US" dirty="0" smtClean="0"/>
              <a:t>e) </a:t>
            </a:r>
            <a:r>
              <a:rPr lang="en-US" dirty="0" err="1" smtClean="0"/>
              <a:t>Lymphangioma</a:t>
            </a:r>
            <a:r>
              <a:rPr lang="en-US" dirty="0" smtClean="0"/>
              <a:t> is an example</a:t>
            </a:r>
          </a:p>
          <a:p>
            <a:pPr>
              <a:buNone/>
            </a:pPr>
            <a:r>
              <a:rPr lang="en-US" b="1" dirty="0" smtClean="0"/>
              <a:t>FFTTT</a:t>
            </a:r>
            <a:endParaRPr lang="en-US" dirty="0" smtClean="0"/>
          </a:p>
          <a:p>
            <a:pPr>
              <a:buNone/>
            </a:pP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smtClean="0"/>
              <a:t>24</a:t>
            </a:r>
            <a:r>
              <a:rPr lang="en-US" dirty="0"/>
              <a:t>. Regarding </a:t>
            </a:r>
            <a:r>
              <a:rPr lang="en-US" dirty="0" err="1"/>
              <a:t>hamartama</a:t>
            </a:r>
            <a:r>
              <a:rPr lang="en-US" dirty="0"/>
              <a:t> (Genesis sheet)</a:t>
            </a:r>
          </a:p>
          <a:p>
            <a:pPr>
              <a:buNone/>
            </a:pPr>
            <a:r>
              <a:rPr lang="en-US" dirty="0"/>
              <a:t>BEL-295</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marR="0">
              <a:spcBef>
                <a:spcPts val="0"/>
              </a:spcBef>
              <a:spcAft>
                <a:spcPts val="0"/>
              </a:spcAft>
              <a:buNone/>
            </a:pPr>
            <a:r>
              <a:rPr lang="en-US" b="1" dirty="0" smtClean="0">
                <a:solidFill>
                  <a:srgbClr val="000000"/>
                </a:solidFill>
                <a:ea typeface="Calibri"/>
              </a:rPr>
              <a:t>11. Following are the fates of thrombus</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rPr>
              <a:t>a) Dissolution</a:t>
            </a:r>
          </a:p>
          <a:p>
            <a:pPr marL="0" marR="0">
              <a:spcBef>
                <a:spcPts val="0"/>
              </a:spcBef>
              <a:spcAft>
                <a:spcPts val="0"/>
              </a:spcAft>
              <a:buNone/>
            </a:pPr>
            <a:r>
              <a:rPr lang="en-US" dirty="0" smtClean="0">
                <a:solidFill>
                  <a:srgbClr val="000000"/>
                </a:solidFill>
                <a:ea typeface="Calibri"/>
              </a:rPr>
              <a:t> b) Regeneration </a:t>
            </a:r>
          </a:p>
          <a:p>
            <a:pPr marL="0" marR="0">
              <a:spcBef>
                <a:spcPts val="0"/>
              </a:spcBef>
              <a:spcAft>
                <a:spcPts val="0"/>
              </a:spcAft>
              <a:buNone/>
            </a:pPr>
            <a:r>
              <a:rPr lang="en-US" dirty="0" smtClean="0">
                <a:solidFill>
                  <a:srgbClr val="000000"/>
                </a:solidFill>
                <a:ea typeface="Calibri"/>
              </a:rPr>
              <a:t>c) Atherosclerosis </a:t>
            </a:r>
          </a:p>
          <a:p>
            <a:pPr marL="0" marR="0">
              <a:spcBef>
                <a:spcPts val="0"/>
              </a:spcBef>
              <a:spcAft>
                <a:spcPts val="0"/>
              </a:spcAft>
              <a:buNone/>
            </a:pPr>
            <a:r>
              <a:rPr lang="en-US" dirty="0" smtClean="0">
                <a:solidFill>
                  <a:srgbClr val="000000"/>
                </a:solidFill>
                <a:ea typeface="Calibri"/>
              </a:rPr>
              <a:t>d) </a:t>
            </a:r>
            <a:r>
              <a:rPr lang="en-US" dirty="0" err="1" smtClean="0">
                <a:solidFill>
                  <a:srgbClr val="000000"/>
                </a:solidFill>
                <a:ea typeface="Calibri"/>
              </a:rPr>
              <a:t>Keloid</a:t>
            </a:r>
            <a:r>
              <a:rPr lang="en-US" dirty="0" smtClean="0">
                <a:solidFill>
                  <a:srgbClr val="000000"/>
                </a:solidFill>
                <a:ea typeface="Calibri"/>
              </a:rPr>
              <a:t> formation </a:t>
            </a:r>
          </a:p>
          <a:p>
            <a:pPr marL="0" marR="0">
              <a:spcBef>
                <a:spcPts val="0"/>
              </a:spcBef>
              <a:spcAft>
                <a:spcPts val="0"/>
              </a:spcAft>
              <a:buNone/>
            </a:pPr>
            <a:r>
              <a:rPr lang="en-US" dirty="0" smtClean="0">
                <a:solidFill>
                  <a:srgbClr val="000000"/>
                </a:solidFill>
                <a:ea typeface="Calibri"/>
              </a:rPr>
              <a:t>e) </a:t>
            </a:r>
            <a:r>
              <a:rPr lang="en-US" dirty="0" err="1" smtClean="0">
                <a:solidFill>
                  <a:srgbClr val="000000"/>
                </a:solidFill>
                <a:ea typeface="Calibri"/>
              </a:rPr>
              <a:t>Embolisation</a:t>
            </a:r>
            <a:r>
              <a:rPr lang="en-US" dirty="0" smtClean="0">
                <a:solidFill>
                  <a:srgbClr val="000000"/>
                </a:solidFill>
                <a:ea typeface="Calibri"/>
              </a:rPr>
              <a:t> </a:t>
            </a:r>
          </a:p>
          <a:p>
            <a:pPr marL="0" marR="0">
              <a:spcBef>
                <a:spcPts val="0"/>
              </a:spcBef>
              <a:spcAft>
                <a:spcPts val="0"/>
              </a:spcAft>
              <a:buNone/>
            </a:pPr>
            <a:r>
              <a:rPr lang="en-US" b="1" dirty="0" smtClean="0">
                <a:solidFill>
                  <a:srgbClr val="000000"/>
                </a:solidFill>
                <a:ea typeface="Calibri"/>
              </a:rPr>
              <a:t>TFFFT</a:t>
            </a:r>
            <a:endParaRPr lang="en-US" b="1" dirty="0" smtClean="0">
              <a:solidFill>
                <a:srgbClr val="000000"/>
              </a:solidFill>
              <a:ea typeface="Calibri"/>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a:t>25. Following stains and structures we correctly paired</a:t>
            </a:r>
          </a:p>
          <a:p>
            <a:pPr>
              <a:buNone/>
            </a:pPr>
            <a:r>
              <a:rPr lang="en-US" dirty="0"/>
              <a:t>a) D-PAS: Fungi</a:t>
            </a:r>
          </a:p>
          <a:p>
            <a:pPr>
              <a:buNone/>
            </a:pPr>
            <a:r>
              <a:rPr lang="en-US" dirty="0"/>
              <a:t>b) PAS: Glycogen</a:t>
            </a:r>
          </a:p>
          <a:p>
            <a:pPr>
              <a:buNone/>
            </a:pPr>
            <a:r>
              <a:rPr lang="en-US" dirty="0"/>
              <a:t>c) Congo red: </a:t>
            </a:r>
            <a:r>
              <a:rPr lang="en-US" dirty="0" err="1"/>
              <a:t>Amyloid</a:t>
            </a:r>
            <a:r>
              <a:rPr lang="en-US" dirty="0"/>
              <a:t> </a:t>
            </a:r>
          </a:p>
          <a:p>
            <a:pPr>
              <a:buNone/>
            </a:pPr>
            <a:r>
              <a:rPr lang="en-US" dirty="0"/>
              <a:t>d) Van-</a:t>
            </a:r>
            <a:r>
              <a:rPr lang="en-US" dirty="0" err="1"/>
              <a:t>Gieson</a:t>
            </a:r>
            <a:r>
              <a:rPr lang="en-US" dirty="0"/>
              <a:t>: collagen</a:t>
            </a:r>
          </a:p>
          <a:p>
            <a:pPr>
              <a:buNone/>
            </a:pPr>
            <a:r>
              <a:rPr lang="en-US" dirty="0"/>
              <a:t>e) Perl's </a:t>
            </a:r>
            <a:r>
              <a:rPr lang="en-US" dirty="0" err="1"/>
              <a:t>prussian</a:t>
            </a:r>
            <a:r>
              <a:rPr lang="en-US" dirty="0"/>
              <a:t> </a:t>
            </a:r>
            <a:r>
              <a:rPr lang="en-US" dirty="0" err="1"/>
              <a:t>bule</a:t>
            </a:r>
            <a:r>
              <a:rPr lang="en-US" dirty="0"/>
              <a:t>: </a:t>
            </a:r>
            <a:r>
              <a:rPr lang="en-US" dirty="0" err="1"/>
              <a:t>hepatocytes</a:t>
            </a:r>
            <a:r>
              <a:rPr lang="en-US" dirty="0"/>
              <a:t> </a:t>
            </a:r>
          </a:p>
          <a:p>
            <a:pPr>
              <a:buNone/>
            </a:pPr>
            <a:r>
              <a:rPr lang="en-US" dirty="0"/>
              <a:t>FTTTF (Bailey &amp; love 27</a:t>
            </a:r>
            <a:r>
              <a:rPr lang="en-US" baseline="30000" dirty="0"/>
              <a:t>th</a:t>
            </a:r>
            <a:r>
              <a:rPr lang="en-US" dirty="0"/>
              <a:t> edi.-245 Bew-16.10)</a:t>
            </a:r>
          </a:p>
          <a:p>
            <a:pPr>
              <a:buNone/>
            </a:pP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25. </a:t>
            </a:r>
            <a:r>
              <a:rPr lang="en-US" dirty="0" err="1"/>
              <a:t>stainst</a:t>
            </a:r>
            <a:r>
              <a:rPr lang="en-US" dirty="0"/>
              <a:t> structures are correctly paired</a:t>
            </a:r>
          </a:p>
          <a:p>
            <a:pPr>
              <a:buNone/>
            </a:pPr>
            <a:r>
              <a:rPr lang="en-US" dirty="0"/>
              <a:t>PAS - Glycogen, </a:t>
            </a:r>
            <a:r>
              <a:rPr lang="en-US" dirty="0" err="1"/>
              <a:t>fingi</a:t>
            </a:r>
            <a:r>
              <a:rPr lang="en-US" dirty="0"/>
              <a:t> </a:t>
            </a:r>
          </a:p>
          <a:p>
            <a:pPr>
              <a:buNone/>
            </a:pPr>
            <a:r>
              <a:rPr lang="en-US" dirty="0"/>
              <a:t>D-PAS- </a:t>
            </a:r>
            <a:r>
              <a:rPr lang="en-US" dirty="0" err="1"/>
              <a:t>Muein</a:t>
            </a:r>
            <a:r>
              <a:rPr lang="en-US" dirty="0"/>
              <a:t>. </a:t>
            </a:r>
          </a:p>
          <a:p>
            <a:pPr>
              <a:buNone/>
            </a:pPr>
            <a:r>
              <a:rPr lang="en-US" dirty="0" err="1"/>
              <a:t>Perts</a:t>
            </a:r>
            <a:r>
              <a:rPr lang="en-US" dirty="0"/>
              <a:t> </a:t>
            </a:r>
            <a:r>
              <a:rPr lang="en-US" dirty="0" err="1"/>
              <a:t>prussian</a:t>
            </a:r>
            <a:r>
              <a:rPr lang="en-US" dirty="0"/>
              <a:t> blue - Iron </a:t>
            </a:r>
          </a:p>
          <a:p>
            <a:pPr>
              <a:buNone/>
            </a:pPr>
            <a:r>
              <a:rPr lang="en-US" dirty="0" err="1"/>
              <a:t>Reticulin</a:t>
            </a:r>
            <a:r>
              <a:rPr lang="en-US" dirty="0"/>
              <a:t> - </a:t>
            </a:r>
            <a:r>
              <a:rPr lang="en-US" dirty="0" err="1"/>
              <a:t>Reticulin</a:t>
            </a:r>
            <a:r>
              <a:rPr lang="en-US" dirty="0"/>
              <a:t> </a:t>
            </a:r>
            <a:r>
              <a:rPr lang="en-US" dirty="0" err="1"/>
              <a:t>fibres</a:t>
            </a:r>
            <a:r>
              <a:rPr lang="en-US" dirty="0"/>
              <a:t>, fibrosis. </a:t>
            </a:r>
          </a:p>
          <a:p>
            <a:pPr>
              <a:buNone/>
            </a:pPr>
            <a:r>
              <a:rPr lang="en-US" dirty="0"/>
              <a:t>Van </a:t>
            </a:r>
            <a:r>
              <a:rPr lang="en-US" dirty="0" err="1"/>
              <a:t>Gieson</a:t>
            </a:r>
            <a:r>
              <a:rPr lang="en-US" dirty="0"/>
              <a:t> - Collagen </a:t>
            </a:r>
          </a:p>
          <a:p>
            <a:pPr>
              <a:buNone/>
            </a:pPr>
            <a:r>
              <a:rPr lang="en-US" dirty="0"/>
              <a:t>Congo red- </a:t>
            </a:r>
            <a:r>
              <a:rPr lang="en-US" dirty="0" err="1"/>
              <a:t>Amyloid</a:t>
            </a:r>
            <a:r>
              <a:rPr lang="en-US" dirty="0"/>
              <a:t>, </a:t>
            </a:r>
          </a:p>
          <a:p>
            <a:pPr>
              <a:buNone/>
            </a:pPr>
            <a:r>
              <a:rPr lang="en-US" dirty="0"/>
              <a:t>Z-N: </a:t>
            </a:r>
            <a:r>
              <a:rPr lang="en-US" dirty="0" err="1"/>
              <a:t>Mycobacteria</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b="1" dirty="0" smtClean="0"/>
              <a:t>26. </a:t>
            </a:r>
            <a:r>
              <a:rPr lang="en-US" b="1" dirty="0" err="1" smtClean="0"/>
              <a:t>Radioresistant</a:t>
            </a:r>
            <a:r>
              <a:rPr lang="en-US" b="1" dirty="0" smtClean="0"/>
              <a:t> tumors are</a:t>
            </a:r>
            <a:endParaRPr lang="en-US" dirty="0" smtClean="0"/>
          </a:p>
          <a:p>
            <a:pPr>
              <a:buNone/>
            </a:pPr>
            <a:r>
              <a:rPr lang="en-US" dirty="0" smtClean="0"/>
              <a:t>a) Melanoma</a:t>
            </a:r>
          </a:p>
          <a:p>
            <a:pPr>
              <a:buNone/>
            </a:pPr>
            <a:r>
              <a:rPr lang="en-US" dirty="0" smtClean="0"/>
              <a:t>b) </a:t>
            </a:r>
            <a:r>
              <a:rPr lang="en-US" dirty="0" err="1" smtClean="0"/>
              <a:t>Wilm’s</a:t>
            </a:r>
            <a:r>
              <a:rPr lang="en-US" dirty="0" smtClean="0"/>
              <a:t> tumor</a:t>
            </a:r>
          </a:p>
          <a:p>
            <a:pPr>
              <a:buNone/>
            </a:pPr>
            <a:r>
              <a:rPr lang="en-US" dirty="0" smtClean="0"/>
              <a:t>c) Ewing’s sarcoma</a:t>
            </a:r>
          </a:p>
          <a:p>
            <a:pPr>
              <a:buNone/>
            </a:pPr>
            <a:r>
              <a:rPr lang="en-US" dirty="0" smtClean="0"/>
              <a:t>d) </a:t>
            </a:r>
            <a:r>
              <a:rPr lang="en-US" dirty="0" err="1" smtClean="0"/>
              <a:t>Osteosarcoma</a:t>
            </a:r>
            <a:endParaRPr lang="en-US" dirty="0" smtClean="0"/>
          </a:p>
          <a:p>
            <a:pPr>
              <a:buNone/>
            </a:pPr>
            <a:r>
              <a:rPr lang="en-US" dirty="0" smtClean="0"/>
              <a:t>e) </a:t>
            </a:r>
            <a:r>
              <a:rPr lang="en-US" dirty="0" err="1" smtClean="0"/>
              <a:t>Seminoma</a:t>
            </a:r>
            <a:endParaRPr lang="en-US" dirty="0" smtClean="0"/>
          </a:p>
          <a:p>
            <a:pPr>
              <a:buNone/>
            </a:pPr>
            <a:r>
              <a:rPr lang="en-US" b="1" dirty="0" smtClean="0"/>
              <a:t>TFFTF</a:t>
            </a:r>
            <a:endParaRPr lang="en-US" dirty="0" smtClean="0"/>
          </a:p>
          <a:p>
            <a:pPr>
              <a:buNone/>
            </a:pP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dirty="0"/>
              <a:t>26 - Radio-resistant tumors </a:t>
            </a:r>
          </a:p>
          <a:p>
            <a:pPr>
              <a:buNone/>
            </a:pPr>
            <a:r>
              <a:rPr lang="en-US" i="1" dirty="0" smtClean="0">
                <a:effectLst>
                  <a:outerShdw blurRad="38100" dist="38100" dir="2700000" algn="tl">
                    <a:srgbClr val="000000">
                      <a:alpha val="43137"/>
                    </a:srgbClr>
                  </a:outerShdw>
                </a:effectLst>
              </a:rPr>
              <a:t>High</a:t>
            </a:r>
            <a:r>
              <a:rPr lang="en-US" dirty="0" smtClean="0"/>
              <a:t>–</a:t>
            </a:r>
            <a:endParaRPr lang="en-US" dirty="0"/>
          </a:p>
          <a:p>
            <a:pPr>
              <a:buNone/>
            </a:pPr>
            <a:r>
              <a:rPr lang="en-US" dirty="0" smtClean="0">
                <a:latin typeface="SutonnyMJ" pitchFamily="2" charset="0"/>
                <a:cs typeface="SutonnyMJ" pitchFamily="2" charset="0"/>
              </a:rPr>
              <a:t>‡`</a:t>
            </a:r>
            <a:r>
              <a:rPr lang="en-US" dirty="0">
                <a:latin typeface="SutonnyMJ" pitchFamily="2" charset="0"/>
                <a:cs typeface="SutonnyMJ" pitchFamily="2" charset="0"/>
              </a:rPr>
              <a:t>wk </a:t>
            </a:r>
            <a:r>
              <a:rPr lang="en-US" dirty="0" err="1" smtClean="0">
                <a:latin typeface="SutonnyMJ" pitchFamily="2" charset="0"/>
                <a:cs typeface="SutonnyMJ" pitchFamily="2" charset="0"/>
              </a:rPr>
              <a:t>wjwj</a:t>
            </a:r>
            <a:r>
              <a:rPr lang="en-US" dirty="0" smtClean="0"/>
              <a:t>(</a:t>
            </a:r>
            <a:r>
              <a:rPr lang="en-US" dirty="0" err="1" smtClean="0"/>
              <a:t>Dysgerminoma</a:t>
            </a:r>
            <a:r>
              <a:rPr lang="en-US" dirty="0" smtClean="0"/>
              <a:t> </a:t>
            </a:r>
            <a:r>
              <a:rPr lang="en-US" dirty="0" err="1"/>
              <a:t>Seminoma</a:t>
            </a:r>
            <a:r>
              <a:rPr lang="en-US" dirty="0"/>
              <a:t> </a:t>
            </a:r>
            <a:r>
              <a:rPr lang="en-US" dirty="0" err="1"/>
              <a:t>Leukaemia</a:t>
            </a:r>
            <a:r>
              <a:rPr lang="en-US" dirty="0"/>
              <a:t> Lymphoma)}</a:t>
            </a:r>
          </a:p>
          <a:p>
            <a:pPr>
              <a:buNone/>
            </a:pPr>
            <a:r>
              <a:rPr lang="en-US" i="1" dirty="0">
                <a:effectLst>
                  <a:outerShdw blurRad="38100" dist="38100" dir="2700000" algn="tl">
                    <a:srgbClr val="000000">
                      <a:alpha val="43137"/>
                    </a:srgbClr>
                  </a:outerShdw>
                </a:effectLst>
              </a:rPr>
              <a:t>low </a:t>
            </a:r>
            <a:r>
              <a:rPr lang="en-US" dirty="0" smtClean="0"/>
              <a:t>–</a:t>
            </a:r>
          </a:p>
          <a:p>
            <a:pPr>
              <a:buNone/>
            </a:pPr>
            <a:r>
              <a:rPr lang="en-US" dirty="0" err="1" smtClean="0"/>
              <a:t>Glioma</a:t>
            </a:r>
            <a:r>
              <a:rPr lang="en-US" dirty="0" smtClean="0"/>
              <a:t> </a:t>
            </a:r>
            <a:r>
              <a:rPr lang="en-US" dirty="0" smtClean="0"/>
              <a:t>(</a:t>
            </a:r>
            <a:r>
              <a:rPr lang="en-US" dirty="0" err="1" smtClean="0"/>
              <a:t>Astrocytoma</a:t>
            </a:r>
            <a:r>
              <a:rPr lang="en-US" dirty="0" smtClean="0"/>
              <a:t> </a:t>
            </a:r>
            <a:r>
              <a:rPr lang="en-US" dirty="0" err="1" smtClean="0"/>
              <a:t>Ependy</a:t>
            </a:r>
            <a:r>
              <a:rPr lang="en-US" dirty="0" smtClean="0"/>
              <a:t> </a:t>
            </a:r>
            <a:r>
              <a:rPr lang="en-US" dirty="0" err="1" smtClean="0"/>
              <a:t>moma</a:t>
            </a:r>
            <a:r>
              <a:rPr lang="en-US" dirty="0" smtClean="0"/>
              <a:t>)</a:t>
            </a:r>
          </a:p>
          <a:p>
            <a:pPr>
              <a:buNone/>
            </a:pPr>
            <a:r>
              <a:rPr lang="en-US" dirty="0" err="1" smtClean="0"/>
              <a:t>Rcc</a:t>
            </a:r>
            <a:r>
              <a:rPr lang="en-US" dirty="0" smtClean="0"/>
              <a:t> </a:t>
            </a:r>
          </a:p>
          <a:p>
            <a:pPr>
              <a:buNone/>
            </a:pPr>
            <a:r>
              <a:rPr lang="en-US" dirty="0" err="1" smtClean="0"/>
              <a:t>Osteosarcoma</a:t>
            </a:r>
            <a:r>
              <a:rPr lang="en-US" dirty="0" smtClean="0"/>
              <a:t> </a:t>
            </a:r>
          </a:p>
          <a:p>
            <a:pPr>
              <a:buNone/>
            </a:pPr>
            <a:r>
              <a:rPr lang="en-US" dirty="0" smtClean="0"/>
              <a:t>Sarcoma large</a:t>
            </a:r>
          </a:p>
          <a:p>
            <a:pPr>
              <a:buNone/>
            </a:pPr>
            <a:r>
              <a:rPr lang="en-US" dirty="0" err="1" smtClean="0"/>
              <a:t>Melanama</a:t>
            </a:r>
            <a:endParaRPr lang="en-US" dirty="0"/>
          </a:p>
          <a:p>
            <a:pPr>
              <a:buNone/>
            </a:pPr>
            <a:endParaRPr lang="en-US" dirty="0"/>
          </a:p>
          <a:p>
            <a:pPr>
              <a:buNone/>
            </a:pP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dirty="0"/>
              <a:t>27. Fixatives used in routine </a:t>
            </a:r>
            <a:r>
              <a:rPr lang="en-US" dirty="0" err="1"/>
              <a:t>histopathological</a:t>
            </a:r>
            <a:r>
              <a:rPr lang="en-US" dirty="0"/>
              <a:t> examination</a:t>
            </a:r>
          </a:p>
          <a:p>
            <a:pPr>
              <a:buNone/>
            </a:pPr>
            <a:r>
              <a:rPr lang="en-US" dirty="0"/>
              <a:t>a) 10% formalin</a:t>
            </a:r>
          </a:p>
          <a:p>
            <a:pPr>
              <a:buNone/>
            </a:pPr>
            <a:r>
              <a:rPr lang="en-US" dirty="0"/>
              <a:t>b) 40% formalin</a:t>
            </a:r>
          </a:p>
          <a:p>
            <a:pPr>
              <a:buNone/>
            </a:pPr>
            <a:r>
              <a:rPr lang="en-US" dirty="0"/>
              <a:t>c) </a:t>
            </a:r>
            <a:r>
              <a:rPr lang="en-US" dirty="0" err="1"/>
              <a:t>Bouin’s</a:t>
            </a:r>
            <a:r>
              <a:rPr lang="en-US" dirty="0"/>
              <a:t> solution</a:t>
            </a:r>
          </a:p>
          <a:p>
            <a:pPr>
              <a:buNone/>
            </a:pPr>
            <a:r>
              <a:rPr lang="en-US" dirty="0"/>
              <a:t>d) </a:t>
            </a:r>
            <a:r>
              <a:rPr lang="en-US" dirty="0" err="1"/>
              <a:t>Zeker's</a:t>
            </a:r>
            <a:r>
              <a:rPr lang="en-US" dirty="0"/>
              <a:t> solution </a:t>
            </a:r>
          </a:p>
          <a:p>
            <a:pPr>
              <a:buNone/>
            </a:pPr>
            <a:r>
              <a:rPr lang="en-US" dirty="0"/>
              <a:t>e) Glycerin</a:t>
            </a:r>
          </a:p>
          <a:p>
            <a:pPr>
              <a:buNone/>
            </a:pPr>
            <a:r>
              <a:rPr lang="en-US" dirty="0"/>
              <a:t>TFTTF </a:t>
            </a:r>
          </a:p>
          <a:p>
            <a:pPr>
              <a:buNone/>
            </a:pP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a:t>27. Fixatives used in routine histopathology</a:t>
            </a:r>
          </a:p>
          <a:p>
            <a:pPr>
              <a:buNone/>
            </a:pPr>
            <a:r>
              <a:rPr lang="en-US" dirty="0"/>
              <a:t>	(A) </a:t>
            </a:r>
            <a:r>
              <a:rPr lang="en-US" dirty="0" err="1"/>
              <a:t>Formaldeluyde</a:t>
            </a:r>
            <a:r>
              <a:rPr lang="en-US" dirty="0"/>
              <a:t> </a:t>
            </a:r>
            <a:r>
              <a:rPr lang="en-US" dirty="0" err="1"/>
              <a:t>fixaive</a:t>
            </a:r>
            <a:r>
              <a:rPr lang="en-US" dirty="0"/>
              <a:t>- </a:t>
            </a:r>
            <a:endParaRPr lang="en-US" dirty="0" smtClean="0"/>
          </a:p>
          <a:p>
            <a:pPr>
              <a:buNone/>
            </a:pPr>
            <a:r>
              <a:rPr lang="en-US" dirty="0"/>
              <a:t>	</a:t>
            </a:r>
            <a:r>
              <a:rPr lang="en-US" dirty="0" smtClean="0"/>
              <a:t>				10</a:t>
            </a:r>
            <a:r>
              <a:rPr lang="en-US" dirty="0"/>
              <a:t>% NBF</a:t>
            </a:r>
          </a:p>
          <a:p>
            <a:pPr>
              <a:buNone/>
            </a:pPr>
            <a:r>
              <a:rPr lang="en-US" dirty="0"/>
              <a:t>					10% Formalin</a:t>
            </a:r>
          </a:p>
          <a:p>
            <a:pPr>
              <a:buNone/>
            </a:pPr>
            <a:r>
              <a:rPr lang="en-US" dirty="0"/>
              <a:t>					37% </a:t>
            </a:r>
            <a:r>
              <a:rPr lang="en-US" dirty="0" err="1"/>
              <a:t>fosmaldeluyde</a:t>
            </a:r>
            <a:r>
              <a:rPr lang="en-US" dirty="0"/>
              <a:t> </a:t>
            </a:r>
          </a:p>
          <a:p>
            <a:pPr>
              <a:buNone/>
            </a:pPr>
            <a:r>
              <a:rPr lang="en-US" dirty="0"/>
              <a:t>					</a:t>
            </a:r>
            <a:r>
              <a:rPr lang="en-US" dirty="0" smtClean="0"/>
              <a:t>CMMBS</a:t>
            </a:r>
            <a:endParaRPr lang="en-US" dirty="0"/>
          </a:p>
          <a:p>
            <a:pPr>
              <a:buNone/>
            </a:pPr>
            <a:r>
              <a:rPr lang="en-US" dirty="0" smtClean="0"/>
              <a:t>	(</a:t>
            </a:r>
            <a:r>
              <a:rPr lang="en-US" dirty="0"/>
              <a:t>B) Picric acid </a:t>
            </a:r>
            <a:r>
              <a:rPr lang="en-US" dirty="0" smtClean="0"/>
              <a:t>fixative-</a:t>
            </a:r>
          </a:p>
          <a:p>
            <a:pPr>
              <a:buNone/>
            </a:pPr>
            <a:r>
              <a:rPr lang="en-US" dirty="0"/>
              <a:t>	</a:t>
            </a:r>
            <a:r>
              <a:rPr lang="en-US" dirty="0" smtClean="0"/>
              <a:t>				</a:t>
            </a:r>
            <a:r>
              <a:rPr lang="en-US" dirty="0" err="1" smtClean="0"/>
              <a:t>Bouin’s</a:t>
            </a:r>
            <a:r>
              <a:rPr lang="en-US" dirty="0" smtClean="0"/>
              <a:t> </a:t>
            </a:r>
            <a:r>
              <a:rPr lang="en-US" dirty="0" err="1"/>
              <a:t>sol</a:t>
            </a:r>
            <a:r>
              <a:rPr lang="en-US" baseline="30000" dirty="0" err="1"/>
              <a:t>n</a:t>
            </a:r>
            <a:endParaRPr lang="en-US" dirty="0"/>
          </a:p>
          <a:p>
            <a:pPr>
              <a:buNone/>
            </a:pPr>
            <a:r>
              <a:rPr lang="en-US" baseline="30000" dirty="0"/>
              <a:t>				</a:t>
            </a:r>
            <a:r>
              <a:rPr lang="en-US" baseline="30000" dirty="0" smtClean="0"/>
              <a:t>	</a:t>
            </a:r>
            <a:r>
              <a:rPr lang="en-US" dirty="0" err="1" smtClean="0"/>
              <a:t>Hollandes</a:t>
            </a:r>
            <a:r>
              <a:rPr lang="en-US" dirty="0" smtClean="0"/>
              <a:t> </a:t>
            </a:r>
            <a:r>
              <a:rPr lang="en-US" dirty="0" err="1"/>
              <a:t>Sol</a:t>
            </a:r>
            <a:r>
              <a:rPr lang="en-US" baseline="30000" dirty="0" err="1"/>
              <a:t>n</a:t>
            </a:r>
            <a:endParaRPr lang="en-US" dirty="0"/>
          </a:p>
          <a:p>
            <a:pPr>
              <a:buNone/>
            </a:pP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a:t>(C) Mercuric fixative-	</a:t>
            </a:r>
          </a:p>
          <a:p>
            <a:pPr>
              <a:buNone/>
            </a:pPr>
            <a:r>
              <a:rPr lang="en-US" dirty="0"/>
              <a:t>				</a:t>
            </a:r>
            <a:r>
              <a:rPr lang="en-US" dirty="0" err="1"/>
              <a:t>Helley’s</a:t>
            </a:r>
            <a:r>
              <a:rPr lang="en-US" dirty="0"/>
              <a:t> </a:t>
            </a:r>
            <a:r>
              <a:rPr lang="en-US" dirty="0" err="1"/>
              <a:t>Sol</a:t>
            </a:r>
            <a:r>
              <a:rPr lang="en-US" baseline="30000" dirty="0" err="1"/>
              <a:t>n</a:t>
            </a:r>
            <a:endParaRPr lang="en-US" dirty="0"/>
          </a:p>
          <a:p>
            <a:pPr>
              <a:buNone/>
            </a:pPr>
            <a:r>
              <a:rPr lang="en-US" dirty="0"/>
              <a:t>				</a:t>
            </a:r>
            <a:r>
              <a:rPr lang="en-US" dirty="0" err="1"/>
              <a:t>Scaudin’s</a:t>
            </a:r>
            <a:r>
              <a:rPr lang="en-US" dirty="0"/>
              <a:t> </a:t>
            </a:r>
            <a:r>
              <a:rPr lang="en-US" dirty="0" err="1"/>
              <a:t>Sol</a:t>
            </a:r>
            <a:r>
              <a:rPr lang="en-US" baseline="30000" dirty="0" err="1"/>
              <a:t>n</a:t>
            </a:r>
            <a:endParaRPr lang="en-US" dirty="0"/>
          </a:p>
          <a:p>
            <a:pPr>
              <a:buNone/>
            </a:pPr>
            <a:r>
              <a:rPr lang="en-US" dirty="0"/>
              <a:t>				</a:t>
            </a:r>
            <a:r>
              <a:rPr lang="en-US" dirty="0" err="1"/>
              <a:t>Zenker’s</a:t>
            </a:r>
            <a:r>
              <a:rPr lang="en-US" dirty="0"/>
              <a:t> </a:t>
            </a:r>
            <a:r>
              <a:rPr lang="en-US" dirty="0" err="1"/>
              <a:t>Sol</a:t>
            </a:r>
            <a:r>
              <a:rPr lang="en-US" baseline="30000" dirty="0" err="1"/>
              <a:t>n</a:t>
            </a:r>
            <a:endParaRPr lang="en-US" dirty="0"/>
          </a:p>
          <a:p>
            <a:pPr>
              <a:buNone/>
            </a:pPr>
            <a:r>
              <a:rPr lang="en-US" dirty="0"/>
              <a:t>(D) </a:t>
            </a:r>
            <a:r>
              <a:rPr lang="en-US" dirty="0" err="1"/>
              <a:t>Gluteraldeluyde</a:t>
            </a:r>
            <a:r>
              <a:rPr lang="en-US" dirty="0"/>
              <a:t> fixatives</a:t>
            </a:r>
          </a:p>
          <a:p>
            <a:pPr>
              <a:buNone/>
            </a:pPr>
            <a:r>
              <a:rPr lang="en-US" dirty="0" smtClean="0"/>
              <a:t>(</a:t>
            </a:r>
            <a:r>
              <a:rPr lang="en-US" dirty="0"/>
              <a:t>E) Metallic compounds- O</a:t>
            </a:r>
            <a:r>
              <a:rPr lang="en-US" baseline="-25000" dirty="0"/>
              <a:t>s</a:t>
            </a:r>
            <a:r>
              <a:rPr lang="en-US" dirty="0"/>
              <a:t>O</a:t>
            </a:r>
            <a:r>
              <a:rPr lang="en-US" baseline="-25000" dirty="0"/>
              <a:t>4</a:t>
            </a:r>
            <a:endParaRPr lang="en-US" dirty="0"/>
          </a:p>
          <a:p>
            <a:pPr>
              <a:buNone/>
            </a:pP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a:t>28. Arsenic related tumors are</a:t>
            </a:r>
          </a:p>
          <a:p>
            <a:pPr>
              <a:buNone/>
            </a:pPr>
            <a:r>
              <a:rPr lang="en-US" dirty="0"/>
              <a:t>a) liver cancer </a:t>
            </a:r>
          </a:p>
          <a:p>
            <a:pPr>
              <a:buNone/>
            </a:pPr>
            <a:r>
              <a:rPr lang="en-US" dirty="0"/>
              <a:t>b) Bowen's disease </a:t>
            </a:r>
          </a:p>
          <a:p>
            <a:pPr>
              <a:buNone/>
            </a:pPr>
            <a:r>
              <a:rPr lang="en-US" dirty="0"/>
              <a:t>c) </a:t>
            </a:r>
            <a:r>
              <a:rPr lang="en-US" dirty="0" err="1"/>
              <a:t>Mesothelioma</a:t>
            </a:r>
            <a:r>
              <a:rPr lang="en-US" dirty="0"/>
              <a:t> </a:t>
            </a:r>
          </a:p>
          <a:p>
            <a:pPr>
              <a:buNone/>
            </a:pPr>
            <a:r>
              <a:rPr lang="en-US" dirty="0"/>
              <a:t>d) Colon Cancer </a:t>
            </a:r>
          </a:p>
          <a:p>
            <a:pPr>
              <a:buNone/>
            </a:pPr>
            <a:r>
              <a:rPr lang="en-US" dirty="0"/>
              <a:t>e) Melanoma</a:t>
            </a:r>
          </a:p>
          <a:p>
            <a:pPr>
              <a:buNone/>
            </a:pPr>
            <a:r>
              <a:rPr lang="en-US" dirty="0"/>
              <a:t>TTFFF</a:t>
            </a:r>
          </a:p>
          <a:p>
            <a:pPr>
              <a:buNone/>
            </a:pP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28. Arsenic related tumors </a:t>
            </a:r>
          </a:p>
          <a:p>
            <a:pPr>
              <a:buNone/>
            </a:pPr>
            <a:r>
              <a:rPr lang="en-US" dirty="0"/>
              <a:t>			Lung Ca</a:t>
            </a:r>
          </a:p>
          <a:p>
            <a:pPr>
              <a:buNone/>
            </a:pPr>
            <a:r>
              <a:rPr lang="en-US" dirty="0"/>
              <a:t>			</a:t>
            </a:r>
            <a:r>
              <a:rPr lang="en-US" dirty="0" err="1"/>
              <a:t>Slan</a:t>
            </a:r>
            <a:r>
              <a:rPr lang="en-US" dirty="0"/>
              <a:t> Ca/</a:t>
            </a:r>
            <a:r>
              <a:rPr lang="en-US" dirty="0" err="1"/>
              <a:t>hemangiosarcoma</a:t>
            </a:r>
            <a:endParaRPr lang="en-US" dirty="0"/>
          </a:p>
          <a:p>
            <a:pPr>
              <a:buNone/>
            </a:pPr>
            <a:r>
              <a:rPr lang="en-US" dirty="0"/>
              <a:t>			Hepatic </a:t>
            </a:r>
            <a:r>
              <a:rPr lang="en-US" dirty="0" err="1"/>
              <a:t>Angiosarcoma</a:t>
            </a:r>
            <a:endParaRPr lang="en-US" dirty="0"/>
          </a:p>
          <a:p>
            <a:pPr>
              <a:buNone/>
            </a:pPr>
            <a:r>
              <a:rPr lang="en-US" dirty="0"/>
              <a:t>			Bowen’s disease </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endParaRPr lang="en-US" dirty="0"/>
          </a:p>
          <a:p>
            <a:pPr>
              <a:buNone/>
            </a:pPr>
            <a:r>
              <a:rPr lang="en-US" b="1" dirty="0" smtClean="0"/>
              <a:t>29. Common childhood solid tumors are</a:t>
            </a:r>
            <a:endParaRPr lang="en-US" dirty="0" smtClean="0"/>
          </a:p>
          <a:p>
            <a:pPr>
              <a:buNone/>
            </a:pPr>
            <a:r>
              <a:rPr lang="en-US" dirty="0" smtClean="0"/>
              <a:t>a) </a:t>
            </a:r>
            <a:r>
              <a:rPr lang="en-US" dirty="0" err="1" smtClean="0"/>
              <a:t>Hemangioma</a:t>
            </a:r>
            <a:endParaRPr lang="en-US" dirty="0" smtClean="0"/>
          </a:p>
          <a:p>
            <a:pPr>
              <a:buNone/>
            </a:pPr>
            <a:r>
              <a:rPr lang="en-US" dirty="0" smtClean="0"/>
              <a:t>b) </a:t>
            </a:r>
            <a:r>
              <a:rPr lang="en-US" dirty="0" err="1" smtClean="0"/>
              <a:t>Nephroblastoma</a:t>
            </a:r>
            <a:endParaRPr lang="en-US" dirty="0" smtClean="0"/>
          </a:p>
          <a:p>
            <a:pPr>
              <a:buNone/>
            </a:pPr>
            <a:r>
              <a:rPr lang="en-US" dirty="0" smtClean="0"/>
              <a:t>c) </a:t>
            </a:r>
            <a:r>
              <a:rPr lang="en-US" dirty="0" err="1" smtClean="0"/>
              <a:t>Hepatoblastoma</a:t>
            </a:r>
            <a:endParaRPr lang="en-US" dirty="0" smtClean="0"/>
          </a:p>
          <a:p>
            <a:pPr>
              <a:buNone/>
            </a:pPr>
            <a:r>
              <a:rPr lang="en-US" dirty="0" smtClean="0"/>
              <a:t>d) </a:t>
            </a:r>
            <a:r>
              <a:rPr lang="en-US" dirty="0" err="1" smtClean="0"/>
              <a:t>Lymphangioma</a:t>
            </a:r>
            <a:r>
              <a:rPr lang="en-US" dirty="0" smtClean="0"/>
              <a:t> </a:t>
            </a:r>
          </a:p>
          <a:p>
            <a:pPr>
              <a:buNone/>
            </a:pPr>
            <a:r>
              <a:rPr lang="en-US" dirty="0" smtClean="0"/>
              <a:t>e) </a:t>
            </a:r>
            <a:r>
              <a:rPr lang="en-US" dirty="0" err="1" smtClean="0"/>
              <a:t>Hamartoma</a:t>
            </a:r>
            <a:endParaRPr lang="en-US" dirty="0" smtClean="0"/>
          </a:p>
          <a:p>
            <a:pPr>
              <a:buNone/>
            </a:pPr>
            <a:r>
              <a:rPr lang="en-US" b="1" dirty="0" smtClean="0"/>
              <a:t>FTTFF</a:t>
            </a:r>
            <a:endParaRPr lang="en-US" dirty="0" smtClean="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marR="0">
              <a:spcBef>
                <a:spcPts val="0"/>
              </a:spcBef>
              <a:spcAft>
                <a:spcPts val="0"/>
              </a:spcAft>
              <a:buNone/>
            </a:pPr>
            <a:endParaRPr lang="en-US" dirty="0" smtClean="0">
              <a:solidFill>
                <a:srgbClr val="000000"/>
              </a:solidFill>
              <a:ea typeface="Calibri"/>
            </a:endParaRPr>
          </a:p>
          <a:p>
            <a:pPr marL="0" marR="0">
              <a:spcBef>
                <a:spcPts val="0"/>
              </a:spcBef>
              <a:spcAft>
                <a:spcPts val="0"/>
              </a:spcAft>
              <a:buNone/>
            </a:pPr>
            <a:r>
              <a:rPr lang="en-US" b="1" dirty="0" smtClean="0">
                <a:solidFill>
                  <a:srgbClr val="000000"/>
                </a:solidFill>
                <a:ea typeface="Calibri"/>
              </a:rPr>
              <a:t> 11. Fates of thrombus </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rPr>
              <a:t>1. </a:t>
            </a:r>
            <a:r>
              <a:rPr lang="en-US" dirty="0" err="1" smtClean="0">
                <a:solidFill>
                  <a:srgbClr val="000000"/>
                </a:solidFill>
                <a:ea typeface="Calibri"/>
              </a:rPr>
              <a:t>Pnopagation</a:t>
            </a:r>
            <a:r>
              <a:rPr lang="en-US" dirty="0" smtClean="0">
                <a:solidFill>
                  <a:srgbClr val="000000"/>
                </a:solidFill>
                <a:ea typeface="Calibri"/>
              </a:rPr>
              <a:t> </a:t>
            </a:r>
          </a:p>
          <a:p>
            <a:pPr marL="0" marR="0">
              <a:spcBef>
                <a:spcPts val="0"/>
              </a:spcBef>
              <a:spcAft>
                <a:spcPts val="0"/>
              </a:spcAft>
              <a:buNone/>
            </a:pPr>
            <a:r>
              <a:rPr lang="en-US" dirty="0" smtClean="0">
                <a:solidFill>
                  <a:srgbClr val="000000"/>
                </a:solidFill>
                <a:ea typeface="Calibri"/>
              </a:rPr>
              <a:t>2. </a:t>
            </a:r>
            <a:r>
              <a:rPr lang="en-US" dirty="0" err="1" smtClean="0">
                <a:solidFill>
                  <a:srgbClr val="000000"/>
                </a:solidFill>
                <a:ea typeface="Calibri"/>
              </a:rPr>
              <a:t>Embolization</a:t>
            </a:r>
            <a:r>
              <a:rPr lang="en-US" dirty="0" smtClean="0">
                <a:solidFill>
                  <a:srgbClr val="000000"/>
                </a:solidFill>
                <a:ea typeface="Calibri"/>
              </a:rPr>
              <a:t> </a:t>
            </a:r>
          </a:p>
          <a:p>
            <a:pPr marL="0" marR="0">
              <a:spcBef>
                <a:spcPts val="0"/>
              </a:spcBef>
              <a:spcAft>
                <a:spcPts val="0"/>
              </a:spcAft>
              <a:buNone/>
            </a:pPr>
            <a:r>
              <a:rPr lang="en-US" dirty="0" smtClean="0">
                <a:solidFill>
                  <a:srgbClr val="000000"/>
                </a:solidFill>
                <a:ea typeface="Calibri"/>
              </a:rPr>
              <a:t>3. Dissolution /Resolution </a:t>
            </a:r>
          </a:p>
          <a:p>
            <a:pPr>
              <a:buNone/>
            </a:pP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endParaRPr lang="en-US" dirty="0"/>
          </a:p>
          <a:p>
            <a:pPr>
              <a:buNone/>
            </a:pPr>
            <a:r>
              <a:rPr lang="en-US" dirty="0" smtClean="0"/>
              <a:t>29</a:t>
            </a:r>
            <a:r>
              <a:rPr lang="en-US" dirty="0"/>
              <a:t>. Common childhood solid tumors</a:t>
            </a:r>
          </a:p>
          <a:p>
            <a:pPr>
              <a:buNone/>
            </a:pP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a:t>30. P53; designated as guardian of genome </a:t>
            </a:r>
          </a:p>
          <a:p>
            <a:pPr>
              <a:buNone/>
            </a:pPr>
            <a:r>
              <a:rPr lang="en-US" dirty="0"/>
              <a:t>a) Located in chromosome 17</a:t>
            </a:r>
          </a:p>
          <a:p>
            <a:pPr>
              <a:buNone/>
            </a:pPr>
            <a:r>
              <a:rPr lang="en-US" dirty="0"/>
              <a:t>b) Gatekeeper of colonic carcinoma </a:t>
            </a:r>
          </a:p>
          <a:p>
            <a:pPr>
              <a:buNone/>
            </a:pPr>
            <a:r>
              <a:rPr lang="en-US" dirty="0"/>
              <a:t>c) is a tumor </a:t>
            </a:r>
            <a:r>
              <a:rPr lang="en-US" dirty="0" err="1"/>
              <a:t>supressor</a:t>
            </a:r>
            <a:r>
              <a:rPr lang="en-US" dirty="0"/>
              <a:t> gene </a:t>
            </a:r>
          </a:p>
          <a:p>
            <a:pPr>
              <a:buNone/>
            </a:pPr>
            <a:r>
              <a:rPr lang="en-US" dirty="0"/>
              <a:t>d) is a glycoprotein made of 393 amino acids </a:t>
            </a:r>
          </a:p>
          <a:p>
            <a:pPr>
              <a:buNone/>
            </a:pPr>
            <a:r>
              <a:rPr lang="en-US" dirty="0"/>
              <a:t>e) involved in both apoptosis and necrosis </a:t>
            </a:r>
          </a:p>
          <a:p>
            <a:pPr>
              <a:buNone/>
            </a:pPr>
            <a:r>
              <a:rPr lang="en-US" dirty="0"/>
              <a:t>TF (APC) TF(</a:t>
            </a:r>
            <a:r>
              <a:rPr lang="en-US" dirty="0" err="1"/>
              <a:t>phosphoprotein</a:t>
            </a:r>
            <a:r>
              <a:rPr lang="en-US" dirty="0"/>
              <a:t>) F(only apoptosis)</a:t>
            </a:r>
          </a:p>
          <a:p>
            <a:pPr>
              <a:buNone/>
            </a:pP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endParaRPr lang="en-US" dirty="0" smtClean="0"/>
          </a:p>
          <a:p>
            <a:pPr>
              <a:buNone/>
            </a:pPr>
            <a:r>
              <a:rPr lang="en-US" dirty="0" smtClean="0"/>
              <a:t>30</a:t>
            </a:r>
            <a:r>
              <a:rPr lang="en-US" dirty="0"/>
              <a:t>. P</a:t>
            </a:r>
            <a:r>
              <a:rPr lang="en-US" baseline="30000" dirty="0"/>
              <a:t>53</a:t>
            </a:r>
            <a:r>
              <a:rPr lang="en-US" dirty="0"/>
              <a:t> </a:t>
            </a:r>
            <a:r>
              <a:rPr lang="en-US" dirty="0" smtClean="0"/>
              <a:t>gene</a:t>
            </a:r>
          </a:p>
          <a:p>
            <a:pPr>
              <a:buNone/>
            </a:pPr>
            <a:r>
              <a:rPr lang="en-US" dirty="0" smtClean="0"/>
              <a:t>  Tumor </a:t>
            </a:r>
            <a:r>
              <a:rPr lang="en-US" dirty="0" smtClean="0"/>
              <a:t>suppressor alter in the </a:t>
            </a:r>
            <a:r>
              <a:rPr lang="en-US" dirty="0" smtClean="0"/>
              <a:t>majority </a:t>
            </a:r>
            <a:r>
              <a:rPr lang="en-US" dirty="0" smtClean="0"/>
              <a:t>of </a:t>
            </a:r>
            <a:r>
              <a:rPr lang="en-US" dirty="0" smtClean="0"/>
              <a:t>cancers, </a:t>
            </a:r>
            <a:r>
              <a:rPr lang="en-US" dirty="0" smtClean="0"/>
              <a:t>causes cell cycle arrest and </a:t>
            </a:r>
            <a:r>
              <a:rPr lang="en-US" dirty="0" smtClean="0"/>
              <a:t>apoptosis. Acts </a:t>
            </a:r>
            <a:r>
              <a:rPr lang="en-US" dirty="0" smtClean="0"/>
              <a:t>mainly through p21 to cause cell cycle </a:t>
            </a:r>
            <a:r>
              <a:rPr lang="en-US" dirty="0" smtClean="0"/>
              <a:t>arrest. Causes </a:t>
            </a:r>
            <a:r>
              <a:rPr lang="en-US" dirty="0" smtClean="0"/>
              <a:t>apoptosis by inducing the transcription of pro-apoptotic </a:t>
            </a:r>
            <a:r>
              <a:rPr lang="en-US" dirty="0" smtClean="0"/>
              <a:t>genes such as  BAX. Levels </a:t>
            </a:r>
            <a:r>
              <a:rPr lang="en-US" dirty="0" smtClean="0"/>
              <a:t>of p53 are negatively regulated by </a:t>
            </a:r>
            <a:r>
              <a:rPr lang="en-US" dirty="0" smtClean="0"/>
              <a:t>MDM2 </a:t>
            </a:r>
            <a:r>
              <a:rPr lang="en-US" dirty="0" smtClean="0"/>
              <a:t>through a feedback </a:t>
            </a:r>
            <a:r>
              <a:rPr lang="en-US" dirty="0" smtClean="0"/>
              <a:t>loop. </a:t>
            </a:r>
            <a:r>
              <a:rPr lang="en-US" dirty="0" smtClean="0"/>
              <a:t>p53 is required for the </a:t>
            </a:r>
            <a:r>
              <a:rPr lang="en-US" dirty="0" err="1" smtClean="0"/>
              <a:t>the</a:t>
            </a:r>
            <a:r>
              <a:rPr lang="en-US" dirty="0" smtClean="0"/>
              <a:t> </a:t>
            </a:r>
            <a:endParaRPr lang="en-US" dirty="0" smtClean="0"/>
          </a:p>
          <a:p>
            <a:pPr>
              <a:buNone/>
            </a:pPr>
            <a:r>
              <a:rPr lang="en-US" dirty="0" smtClean="0"/>
              <a:t>  G1/S checkpoint </a:t>
            </a:r>
            <a:r>
              <a:rPr lang="en-US" dirty="0" smtClean="0"/>
              <a:t>and is a main component of the </a:t>
            </a:r>
            <a:r>
              <a:rPr lang="en-US" dirty="0" smtClean="0"/>
              <a:t>G2/M </a:t>
            </a:r>
            <a:r>
              <a:rPr lang="en-US" dirty="0" smtClean="0"/>
              <a:t>checkpoint</a:t>
            </a:r>
            <a:endParaRPr lang="en-US" dirty="0"/>
          </a:p>
          <a:p>
            <a:pPr>
              <a:buNone/>
            </a:pP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a:t>31. ABL translocation is commonly seen in following tumor</a:t>
            </a:r>
          </a:p>
          <a:p>
            <a:pPr>
              <a:buNone/>
            </a:pPr>
            <a:r>
              <a:rPr lang="en-US" dirty="0"/>
              <a:t>a) Chronic </a:t>
            </a:r>
            <a:r>
              <a:rPr lang="en-US" dirty="0" err="1"/>
              <a:t>myelogenous</a:t>
            </a:r>
            <a:r>
              <a:rPr lang="en-US" dirty="0"/>
              <a:t> leukemia </a:t>
            </a:r>
          </a:p>
          <a:p>
            <a:pPr>
              <a:buNone/>
            </a:pPr>
            <a:r>
              <a:rPr lang="en-US" dirty="0"/>
              <a:t>b) Acute lymphoblastic </a:t>
            </a:r>
            <a:r>
              <a:rPr lang="en-US" dirty="0" err="1"/>
              <a:t>lukemia</a:t>
            </a:r>
            <a:endParaRPr lang="en-US" dirty="0"/>
          </a:p>
          <a:p>
            <a:pPr>
              <a:buNone/>
            </a:pPr>
            <a:r>
              <a:rPr lang="en-US" dirty="0"/>
              <a:t>c) </a:t>
            </a:r>
            <a:r>
              <a:rPr lang="en-US" dirty="0" err="1"/>
              <a:t>Burkitt</a:t>
            </a:r>
            <a:r>
              <a:rPr lang="en-US" dirty="0"/>
              <a:t> lymphoma </a:t>
            </a:r>
          </a:p>
          <a:p>
            <a:pPr>
              <a:buNone/>
            </a:pPr>
            <a:r>
              <a:rPr lang="en-US" dirty="0"/>
              <a:t>d) </a:t>
            </a:r>
            <a:r>
              <a:rPr lang="en-US" dirty="0" err="1"/>
              <a:t>Neuroblastoma</a:t>
            </a:r>
            <a:r>
              <a:rPr lang="en-US" dirty="0"/>
              <a:t> </a:t>
            </a:r>
          </a:p>
          <a:p>
            <a:pPr>
              <a:buNone/>
            </a:pPr>
            <a:r>
              <a:rPr lang="en-US" dirty="0"/>
              <a:t>e) Pancreatic carcinoma </a:t>
            </a:r>
          </a:p>
          <a:p>
            <a:pPr>
              <a:buNone/>
            </a:pPr>
            <a:r>
              <a:rPr lang="en-US" dirty="0"/>
              <a:t>TFFFF</a:t>
            </a:r>
          </a:p>
          <a:p>
            <a:pPr>
              <a:buNone/>
            </a:pPr>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91200"/>
          </a:xfrm>
        </p:spPr>
        <p:txBody>
          <a:bodyPr/>
          <a:lstStyle/>
          <a:p>
            <a:pPr marL="0" marR="0">
              <a:spcBef>
                <a:spcPts val="0"/>
              </a:spcBef>
              <a:spcAft>
                <a:spcPts val="0"/>
              </a:spcAft>
              <a:buNone/>
            </a:pPr>
            <a:r>
              <a:rPr lang="en-US" b="1" spc="-30" dirty="0" smtClean="0">
                <a:solidFill>
                  <a:srgbClr val="000000"/>
                </a:solidFill>
                <a:ea typeface="Calibri"/>
              </a:rPr>
              <a:t>31. </a:t>
            </a:r>
            <a:r>
              <a:rPr lang="en-US" b="1" dirty="0"/>
              <a:t>Selected examples of </a:t>
            </a:r>
            <a:r>
              <a:rPr lang="en-US" b="1" dirty="0" err="1"/>
              <a:t>oncogenes</a:t>
            </a:r>
            <a:r>
              <a:rPr lang="en-US" b="1" dirty="0"/>
              <a:t> created by translocations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904003190"/>
              </p:ext>
            </p:extLst>
          </p:nvPr>
        </p:nvGraphicFramePr>
        <p:xfrm>
          <a:off x="457200" y="1447800"/>
          <a:ext cx="8305800" cy="5419691"/>
        </p:xfrm>
        <a:graphic>
          <a:graphicData uri="http://schemas.openxmlformats.org/drawingml/2006/table">
            <a:tbl>
              <a:tblPr/>
              <a:tblGrid>
                <a:gridCol w="3528404">
                  <a:extLst>
                    <a:ext uri="{9D8B030D-6E8A-4147-A177-3AD203B41FA5}">
                      <a16:colId xmlns:a16="http://schemas.microsoft.com/office/drawing/2014/main" xmlns="" val="20000"/>
                    </a:ext>
                  </a:extLst>
                </a:gridCol>
                <a:gridCol w="2008796">
                  <a:extLst>
                    <a:ext uri="{9D8B030D-6E8A-4147-A177-3AD203B41FA5}">
                      <a16:colId xmlns:a16="http://schemas.microsoft.com/office/drawing/2014/main" xmlns="" val="20001"/>
                    </a:ext>
                  </a:extLst>
                </a:gridCol>
                <a:gridCol w="2768600">
                  <a:extLst>
                    <a:ext uri="{9D8B030D-6E8A-4147-A177-3AD203B41FA5}">
                      <a16:colId xmlns:a16="http://schemas.microsoft.com/office/drawing/2014/main" xmlns="" val="20002"/>
                    </a:ext>
                  </a:extLst>
                </a:gridCol>
              </a:tblGrid>
              <a:tr h="275671">
                <a:tc>
                  <a:txBody>
                    <a:bodyPr/>
                    <a:lstStyle/>
                    <a:p>
                      <a:pPr marL="0" marR="0">
                        <a:lnSpc>
                          <a:spcPct val="115000"/>
                        </a:lnSpc>
                        <a:spcBef>
                          <a:spcPts val="0"/>
                        </a:spcBef>
                        <a:spcAft>
                          <a:spcPts val="0"/>
                        </a:spcAft>
                      </a:pPr>
                      <a:r>
                        <a:rPr lang="en-US" sz="1600" dirty="0">
                          <a:latin typeface="Calibri"/>
                          <a:ea typeface="Calibri"/>
                          <a:cs typeface="Times New Roman"/>
                        </a:rPr>
                        <a:t>Malignancy </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Translocation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Affected Genes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68587">
                <a:tc>
                  <a:txBody>
                    <a:bodyPr/>
                    <a:lstStyle/>
                    <a:p>
                      <a:pPr marL="0" marR="0">
                        <a:lnSpc>
                          <a:spcPct val="115000"/>
                        </a:lnSpc>
                        <a:spcBef>
                          <a:spcPts val="0"/>
                        </a:spcBef>
                        <a:spcAft>
                          <a:spcPts val="0"/>
                        </a:spcAft>
                      </a:pPr>
                      <a:r>
                        <a:rPr lang="en-US" sz="1600" dirty="0">
                          <a:latin typeface="Calibri"/>
                          <a:ea typeface="Calibri"/>
                          <a:cs typeface="Times New Roman"/>
                        </a:rPr>
                        <a:t>Chronic </a:t>
                      </a:r>
                      <a:r>
                        <a:rPr lang="en-US" sz="1600" dirty="0" err="1">
                          <a:latin typeface="Calibri"/>
                          <a:ea typeface="Calibri"/>
                          <a:cs typeface="Times New Roman"/>
                        </a:rPr>
                        <a:t>myelogenous</a:t>
                      </a:r>
                      <a:r>
                        <a:rPr lang="en-US" sz="1600" dirty="0">
                          <a:latin typeface="Calibri"/>
                          <a:ea typeface="Calibri"/>
                          <a:cs typeface="Times New Roman"/>
                        </a:rPr>
                        <a:t> leukemia (CML)</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(9;22)(q34;q11)</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alibri"/>
                          <a:ea typeface="Calibri"/>
                          <a:cs typeface="Times New Roman"/>
                        </a:rPr>
                        <a:t>ABL 9q34</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154420">
                <a:tc>
                  <a:txBody>
                    <a:bodyPr/>
                    <a:lstStyle/>
                    <a:p>
                      <a:pPr marL="0" marR="0">
                        <a:lnSpc>
                          <a:spcPct val="115000"/>
                        </a:lnSpc>
                        <a:spcBef>
                          <a:spcPts val="0"/>
                        </a:spcBef>
                        <a:spcAft>
                          <a:spcPts val="0"/>
                        </a:spcAft>
                      </a:pPr>
                      <a:r>
                        <a:rPr lang="en-US" sz="1600" dirty="0">
                          <a:latin typeface="Calibri"/>
                          <a:ea typeface="Calibri"/>
                          <a:cs typeface="Times New Roman"/>
                        </a:rPr>
                        <a:t>Acute myeloid leukemia (AML)</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(8;21)(q22lq22)</a:t>
                      </a:r>
                      <a:endParaRPr lang="en-US" sz="1400">
                        <a:latin typeface="Calibri"/>
                        <a:ea typeface="Calibri"/>
                        <a:cs typeface="Times New Roman"/>
                      </a:endParaRPr>
                    </a:p>
                    <a:p>
                      <a:pPr marL="0" marR="0">
                        <a:lnSpc>
                          <a:spcPct val="115000"/>
                        </a:lnSpc>
                        <a:spcBef>
                          <a:spcPts val="0"/>
                        </a:spcBef>
                        <a:spcAft>
                          <a:spcPts val="0"/>
                        </a:spcAft>
                      </a:pPr>
                      <a:r>
                        <a:rPr lang="en-US" sz="1600">
                          <a:latin typeface="Calibri"/>
                          <a:ea typeface="Calibri"/>
                          <a:cs typeface="Times New Roman"/>
                        </a:rPr>
                        <a:t>(15;17)(q22;q21)</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AML 8q22</a:t>
                      </a:r>
                      <a:endParaRPr lang="en-US" sz="1400">
                        <a:latin typeface="Calibri"/>
                        <a:ea typeface="Calibri"/>
                        <a:cs typeface="Times New Roman"/>
                      </a:endParaRPr>
                    </a:p>
                    <a:p>
                      <a:pPr marL="0" marR="0">
                        <a:lnSpc>
                          <a:spcPct val="115000"/>
                        </a:lnSpc>
                        <a:spcBef>
                          <a:spcPts val="0"/>
                        </a:spcBef>
                        <a:spcAft>
                          <a:spcPts val="0"/>
                        </a:spcAft>
                      </a:pPr>
                      <a:r>
                        <a:rPr lang="en-US" sz="1600">
                          <a:latin typeface="Calibri"/>
                          <a:ea typeface="Calibri"/>
                          <a:cs typeface="Times New Roman"/>
                        </a:rPr>
                        <a:t>ETO 21 q22</a:t>
                      </a:r>
                      <a:endParaRPr lang="en-US" sz="1400">
                        <a:latin typeface="Calibri"/>
                        <a:ea typeface="Calibri"/>
                        <a:cs typeface="Times New Roman"/>
                      </a:endParaRPr>
                    </a:p>
                    <a:p>
                      <a:pPr marL="0" marR="0">
                        <a:lnSpc>
                          <a:spcPct val="115000"/>
                        </a:lnSpc>
                        <a:spcBef>
                          <a:spcPts val="0"/>
                        </a:spcBef>
                        <a:spcAft>
                          <a:spcPts val="0"/>
                        </a:spcAft>
                      </a:pPr>
                      <a:r>
                        <a:rPr lang="en-US" sz="1600">
                          <a:latin typeface="Calibri"/>
                          <a:ea typeface="Calibri"/>
                          <a:cs typeface="Times New Roman"/>
                        </a:rPr>
                        <a:t>PML 15q22</a:t>
                      </a:r>
                      <a:endParaRPr lang="en-US" sz="1400">
                        <a:latin typeface="Calibri"/>
                        <a:ea typeface="Calibri"/>
                        <a:cs typeface="Times New Roman"/>
                      </a:endParaRPr>
                    </a:p>
                    <a:p>
                      <a:pPr marL="0" marR="0">
                        <a:lnSpc>
                          <a:spcPct val="115000"/>
                        </a:lnSpc>
                        <a:spcBef>
                          <a:spcPts val="0"/>
                        </a:spcBef>
                        <a:spcAft>
                          <a:spcPts val="0"/>
                        </a:spcAft>
                      </a:pPr>
                      <a:r>
                        <a:rPr lang="en-US" sz="1600">
                          <a:latin typeface="Calibri"/>
                          <a:ea typeface="Calibri"/>
                          <a:cs typeface="Times New Roman"/>
                        </a:rPr>
                        <a:t>RARA 17 q21</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68587">
                <a:tc>
                  <a:txBody>
                    <a:bodyPr/>
                    <a:lstStyle/>
                    <a:p>
                      <a:pPr marL="0" marR="0">
                        <a:lnSpc>
                          <a:spcPct val="115000"/>
                        </a:lnSpc>
                        <a:spcBef>
                          <a:spcPts val="0"/>
                        </a:spcBef>
                        <a:spcAft>
                          <a:spcPts val="0"/>
                        </a:spcAft>
                      </a:pPr>
                      <a:r>
                        <a:rPr lang="en-US" sz="1600">
                          <a:latin typeface="Calibri"/>
                          <a:ea typeface="Calibri"/>
                          <a:cs typeface="Times New Roman"/>
                        </a:rPr>
                        <a:t>Burkitt lymphoma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(8;14) (q24;q32)</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fMYC 8q24</a:t>
                      </a:r>
                      <a:endParaRPr lang="en-US" sz="1400">
                        <a:latin typeface="Calibri"/>
                        <a:ea typeface="Calibri"/>
                        <a:cs typeface="Times New Roman"/>
                      </a:endParaRPr>
                    </a:p>
                    <a:p>
                      <a:pPr marL="0" marR="0">
                        <a:lnSpc>
                          <a:spcPct val="115000"/>
                        </a:lnSpc>
                        <a:spcBef>
                          <a:spcPts val="0"/>
                        </a:spcBef>
                        <a:spcAft>
                          <a:spcPts val="0"/>
                        </a:spcAft>
                      </a:pPr>
                      <a:r>
                        <a:rPr lang="en-US" sz="1600">
                          <a:latin typeface="Calibri"/>
                          <a:ea typeface="Calibri"/>
                          <a:cs typeface="Times New Roman"/>
                        </a:rPr>
                        <a:t>IGH 14q32</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68587">
                <a:tc>
                  <a:txBody>
                    <a:bodyPr/>
                    <a:lstStyle/>
                    <a:p>
                      <a:pPr marL="0" marR="0">
                        <a:lnSpc>
                          <a:spcPct val="115000"/>
                        </a:lnSpc>
                        <a:spcBef>
                          <a:spcPts val="0"/>
                        </a:spcBef>
                        <a:spcAft>
                          <a:spcPts val="0"/>
                        </a:spcAft>
                      </a:pPr>
                      <a:r>
                        <a:rPr lang="en-US" sz="1600">
                          <a:latin typeface="Calibri"/>
                          <a:ea typeface="Calibri"/>
                          <a:cs typeface="Times New Roman"/>
                        </a:rPr>
                        <a:t>Mantle cell lymphoma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(11;14)(q13;q32)</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CCND1 11q13</a:t>
                      </a:r>
                      <a:endParaRPr lang="en-US" sz="1400">
                        <a:latin typeface="Calibri"/>
                        <a:ea typeface="Calibri"/>
                        <a:cs typeface="Times New Roman"/>
                      </a:endParaRPr>
                    </a:p>
                    <a:p>
                      <a:pPr marL="0" marR="0">
                        <a:lnSpc>
                          <a:spcPct val="115000"/>
                        </a:lnSpc>
                        <a:spcBef>
                          <a:spcPts val="0"/>
                        </a:spcBef>
                        <a:spcAft>
                          <a:spcPts val="0"/>
                        </a:spcAft>
                      </a:pPr>
                      <a:r>
                        <a:rPr lang="en-US" sz="1600">
                          <a:latin typeface="Calibri"/>
                          <a:ea typeface="Calibri"/>
                          <a:cs typeface="Times New Roman"/>
                        </a:rPr>
                        <a:t>IGH 14 q32</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68587">
                <a:tc>
                  <a:txBody>
                    <a:bodyPr/>
                    <a:lstStyle/>
                    <a:p>
                      <a:pPr marL="0" marR="0">
                        <a:lnSpc>
                          <a:spcPct val="115000"/>
                        </a:lnSpc>
                        <a:spcBef>
                          <a:spcPts val="0"/>
                        </a:spcBef>
                        <a:spcAft>
                          <a:spcPts val="0"/>
                        </a:spcAft>
                      </a:pPr>
                      <a:r>
                        <a:rPr lang="en-US" sz="1600">
                          <a:latin typeface="Calibri"/>
                          <a:ea typeface="Calibri"/>
                          <a:cs typeface="Times New Roman"/>
                        </a:rPr>
                        <a:t>Follicular lymphoma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(14;18)(32;q21)</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IGH 14q32</a:t>
                      </a:r>
                      <a:endParaRPr lang="en-US" sz="1400">
                        <a:latin typeface="Calibri"/>
                        <a:ea typeface="Calibri"/>
                        <a:cs typeface="Times New Roman"/>
                      </a:endParaRPr>
                    </a:p>
                    <a:p>
                      <a:pPr marL="0" marR="0">
                        <a:lnSpc>
                          <a:spcPct val="115000"/>
                        </a:lnSpc>
                        <a:spcBef>
                          <a:spcPts val="0"/>
                        </a:spcBef>
                        <a:spcAft>
                          <a:spcPts val="0"/>
                        </a:spcAft>
                      </a:pPr>
                      <a:r>
                        <a:rPr lang="en-US" sz="1600">
                          <a:latin typeface="Calibri"/>
                          <a:ea typeface="Calibri"/>
                          <a:cs typeface="Times New Roman"/>
                        </a:rPr>
                        <a:t>BCL 2 18q21</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68587">
                <a:tc>
                  <a:txBody>
                    <a:bodyPr/>
                    <a:lstStyle/>
                    <a:p>
                      <a:pPr marL="0" marR="0">
                        <a:lnSpc>
                          <a:spcPct val="115000"/>
                        </a:lnSpc>
                        <a:spcBef>
                          <a:spcPts val="0"/>
                        </a:spcBef>
                        <a:spcAft>
                          <a:spcPts val="0"/>
                        </a:spcAft>
                      </a:pPr>
                      <a:r>
                        <a:rPr lang="en-US" sz="1600">
                          <a:latin typeface="Calibri"/>
                          <a:ea typeface="Calibri"/>
                          <a:cs typeface="Times New Roman"/>
                        </a:rPr>
                        <a:t>Ewing sarcoma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(11;22)(q24;q12)</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FLI1 11q24</a:t>
                      </a:r>
                      <a:endParaRPr lang="en-US" sz="1400">
                        <a:latin typeface="Calibri"/>
                        <a:ea typeface="Calibri"/>
                        <a:cs typeface="Times New Roman"/>
                      </a:endParaRPr>
                    </a:p>
                    <a:p>
                      <a:pPr marL="0" marR="0">
                        <a:lnSpc>
                          <a:spcPct val="115000"/>
                        </a:lnSpc>
                        <a:spcBef>
                          <a:spcPts val="0"/>
                        </a:spcBef>
                        <a:spcAft>
                          <a:spcPts val="0"/>
                        </a:spcAft>
                      </a:pPr>
                      <a:r>
                        <a:rPr lang="en-US" sz="1600">
                          <a:latin typeface="Calibri"/>
                          <a:ea typeface="Calibri"/>
                          <a:cs typeface="Times New Roman"/>
                        </a:rPr>
                        <a:t>EWSR1 22q12</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861504">
                <a:tc>
                  <a:txBody>
                    <a:bodyPr/>
                    <a:lstStyle/>
                    <a:p>
                      <a:pPr marL="0" marR="0">
                        <a:lnSpc>
                          <a:spcPct val="115000"/>
                        </a:lnSpc>
                        <a:spcBef>
                          <a:spcPts val="0"/>
                        </a:spcBef>
                        <a:spcAft>
                          <a:spcPts val="0"/>
                        </a:spcAft>
                      </a:pPr>
                      <a:r>
                        <a:rPr lang="en-US" sz="1600">
                          <a:latin typeface="Calibri"/>
                          <a:ea typeface="Calibri"/>
                          <a:cs typeface="Times New Roman"/>
                        </a:rPr>
                        <a:t>Prostatic adenocarcinoma</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(7:21)(p22;q22)</a:t>
                      </a:r>
                      <a:endParaRPr lang="en-US" sz="1400">
                        <a:latin typeface="Calibri"/>
                        <a:ea typeface="Calibri"/>
                        <a:cs typeface="Times New Roman"/>
                      </a:endParaRPr>
                    </a:p>
                    <a:p>
                      <a:pPr marL="0" marR="0">
                        <a:lnSpc>
                          <a:spcPct val="115000"/>
                        </a:lnSpc>
                        <a:spcBef>
                          <a:spcPts val="0"/>
                        </a:spcBef>
                        <a:spcAft>
                          <a:spcPts val="0"/>
                        </a:spcAft>
                      </a:pPr>
                      <a:r>
                        <a:rPr lang="en-US" sz="1600">
                          <a:latin typeface="Calibri"/>
                          <a:ea typeface="Calibri"/>
                          <a:cs typeface="Times New Roman"/>
                        </a:rPr>
                        <a:t>(17:21)(p21;q22)</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alibri"/>
                          <a:ea typeface="Calibri"/>
                          <a:cs typeface="Times New Roman"/>
                        </a:rPr>
                        <a:t>TMPRSS2 (21q22.3)</a:t>
                      </a:r>
                      <a:endParaRPr lang="en-US" sz="1400" dirty="0">
                        <a:latin typeface="Calibri"/>
                        <a:ea typeface="Calibri"/>
                        <a:cs typeface="Times New Roman"/>
                      </a:endParaRPr>
                    </a:p>
                    <a:p>
                      <a:pPr marL="0" marR="0">
                        <a:lnSpc>
                          <a:spcPct val="115000"/>
                        </a:lnSpc>
                        <a:spcBef>
                          <a:spcPts val="0"/>
                        </a:spcBef>
                        <a:spcAft>
                          <a:spcPts val="0"/>
                        </a:spcAft>
                      </a:pPr>
                      <a:r>
                        <a:rPr lang="en-US" sz="1600" dirty="0">
                          <a:latin typeface="Calibri"/>
                          <a:ea typeface="Calibri"/>
                          <a:cs typeface="Times New Roman"/>
                        </a:rPr>
                        <a:t>ETV1 (7p21.2)</a:t>
                      </a:r>
                      <a:endParaRPr lang="en-US" sz="1400" dirty="0">
                        <a:latin typeface="Calibri"/>
                        <a:ea typeface="Calibri"/>
                        <a:cs typeface="Times New Roman"/>
                      </a:endParaRPr>
                    </a:p>
                    <a:p>
                      <a:pPr marL="0" marR="0">
                        <a:lnSpc>
                          <a:spcPct val="115000"/>
                        </a:lnSpc>
                        <a:spcBef>
                          <a:spcPts val="0"/>
                        </a:spcBef>
                        <a:spcAft>
                          <a:spcPts val="0"/>
                        </a:spcAft>
                      </a:pPr>
                      <a:r>
                        <a:rPr lang="en-US" sz="1600" dirty="0">
                          <a:latin typeface="Calibri"/>
                          <a:ea typeface="Calibri"/>
                          <a:cs typeface="Times New Roman"/>
                        </a:rPr>
                        <a:t>ETV4(17q21)</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75671">
                <a:tc gridSpan="3">
                  <a:txBody>
                    <a:bodyPr/>
                    <a:lstStyle/>
                    <a:p>
                      <a:pPr marL="0" marR="0">
                        <a:lnSpc>
                          <a:spcPct val="115000"/>
                        </a:lnSpc>
                        <a:spcBef>
                          <a:spcPts val="0"/>
                        </a:spcBef>
                        <a:spcAft>
                          <a:spcPts val="0"/>
                        </a:spcAft>
                      </a:pPr>
                      <a:r>
                        <a:rPr lang="en-US" sz="1600" dirty="0">
                          <a:latin typeface="Calibri"/>
                          <a:ea typeface="Calibri"/>
                          <a:cs typeface="Times New Roman"/>
                        </a:rPr>
                        <a:t> </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bl>
          </a:graphicData>
        </a:graphic>
      </p:graphicFrame>
    </p:spTree>
  </p:cSld>
  <p:clrMapOvr>
    <a:masterClrMapping/>
  </p:clrMapOvr>
  <p:transition>
    <p:pull dir="d"/>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32. </a:t>
            </a:r>
            <a:r>
              <a:rPr lang="en-US" dirty="0" err="1"/>
              <a:t>Dertlogic</a:t>
            </a:r>
            <a:r>
              <a:rPr lang="en-US" dirty="0"/>
              <a:t> </a:t>
            </a:r>
            <a:r>
              <a:rPr lang="en-US" dirty="0" err="1"/>
              <a:t>paraneoplastic</a:t>
            </a:r>
            <a:r>
              <a:rPr lang="en-US" dirty="0"/>
              <a:t> syndromes are </a:t>
            </a:r>
          </a:p>
          <a:p>
            <a:pPr>
              <a:buNone/>
            </a:pPr>
            <a:r>
              <a:rPr lang="en-US" dirty="0"/>
              <a:t>a) </a:t>
            </a:r>
            <a:r>
              <a:rPr lang="en-US" dirty="0" err="1"/>
              <a:t>Polycythemia</a:t>
            </a:r>
            <a:endParaRPr lang="en-US" dirty="0"/>
          </a:p>
          <a:p>
            <a:pPr>
              <a:buNone/>
            </a:pPr>
            <a:r>
              <a:rPr lang="en-US" dirty="0"/>
              <a:t>b) </a:t>
            </a:r>
            <a:r>
              <a:rPr lang="en-US" dirty="0" err="1"/>
              <a:t>Acanthosis</a:t>
            </a:r>
            <a:r>
              <a:rPr lang="en-US" dirty="0"/>
              <a:t> </a:t>
            </a:r>
            <a:r>
              <a:rPr lang="en-US" dirty="0" err="1"/>
              <a:t>nigricans</a:t>
            </a:r>
            <a:endParaRPr lang="en-US" dirty="0"/>
          </a:p>
          <a:p>
            <a:pPr>
              <a:buNone/>
            </a:pPr>
            <a:r>
              <a:rPr lang="en-US" dirty="0"/>
              <a:t>c) </a:t>
            </a:r>
            <a:r>
              <a:rPr lang="en-US" dirty="0" err="1"/>
              <a:t>Dermatomyosits</a:t>
            </a:r>
            <a:endParaRPr lang="en-US" dirty="0"/>
          </a:p>
          <a:p>
            <a:pPr>
              <a:buNone/>
            </a:pPr>
            <a:r>
              <a:rPr lang="en-US" dirty="0"/>
              <a:t>d) Venous thrombosis</a:t>
            </a:r>
          </a:p>
          <a:p>
            <a:pPr>
              <a:buNone/>
            </a:pPr>
            <a:r>
              <a:rPr lang="en-US" dirty="0"/>
              <a:t>e) Myasthenia</a:t>
            </a:r>
          </a:p>
          <a:p>
            <a:pPr>
              <a:buNone/>
            </a:pPr>
            <a:r>
              <a:rPr lang="en-US" dirty="0"/>
              <a:t>FTTFF</a:t>
            </a:r>
          </a:p>
          <a:p>
            <a:pPr>
              <a:buNone/>
            </a:pPr>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486400"/>
          </a:xfrm>
        </p:spPr>
        <p:txBody>
          <a:bodyPr>
            <a:normAutofit fontScale="92500" lnSpcReduction="20000"/>
          </a:bodyPr>
          <a:lstStyle/>
          <a:p>
            <a:pPr>
              <a:buNone/>
            </a:pPr>
            <a:r>
              <a:rPr lang="en-US" b="1" dirty="0">
                <a:ea typeface="Calibri"/>
              </a:rPr>
              <a:t>20. </a:t>
            </a:r>
            <a:r>
              <a:rPr lang="en-US" b="1" dirty="0"/>
              <a:t>features of </a:t>
            </a:r>
            <a:r>
              <a:rPr lang="en-US" b="1" dirty="0" err="1"/>
              <a:t>paraneoplastic</a:t>
            </a:r>
            <a:r>
              <a:rPr lang="en-US" b="1" dirty="0"/>
              <a:t> syndrome </a:t>
            </a:r>
            <a:endParaRPr lang="en-US" dirty="0"/>
          </a:p>
          <a:p>
            <a:pPr>
              <a:buNone/>
            </a:pPr>
            <a:r>
              <a:rPr lang="en-US" dirty="0"/>
              <a:t>Lung Ca </a:t>
            </a:r>
            <a:r>
              <a:rPr lang="en-US" dirty="0" err="1"/>
              <a:t>হলে</a:t>
            </a:r>
            <a:r>
              <a:rPr lang="en-US" dirty="0"/>
              <a:t>,</a:t>
            </a:r>
          </a:p>
          <a:p>
            <a:pPr>
              <a:buNone/>
            </a:pPr>
            <a:endParaRPr lang="en-US" dirty="0"/>
          </a:p>
          <a:p>
            <a:pPr>
              <a:buNone/>
            </a:pPr>
            <a:r>
              <a:rPr lang="en-US" dirty="0" err="1"/>
              <a:t>কাবুল</a:t>
            </a:r>
            <a:r>
              <a:rPr lang="en-US" dirty="0"/>
              <a:t> -     Clubbing</a:t>
            </a:r>
          </a:p>
          <a:p>
            <a:pPr>
              <a:buNone/>
            </a:pPr>
            <a:r>
              <a:rPr lang="en-US" dirty="0"/>
              <a:t>H-             Hypercalcemia</a:t>
            </a:r>
          </a:p>
          <a:p>
            <a:pPr>
              <a:buNone/>
            </a:pPr>
            <a:r>
              <a:rPr lang="en-US" dirty="0"/>
              <a:t>S-              SIADH</a:t>
            </a:r>
          </a:p>
          <a:p>
            <a:pPr>
              <a:buNone/>
            </a:pPr>
            <a:r>
              <a:rPr lang="en-US" dirty="0"/>
              <a:t>C-             Carcinoid syndrome</a:t>
            </a:r>
          </a:p>
          <a:p>
            <a:pPr>
              <a:buNone/>
            </a:pPr>
            <a:endParaRPr lang="en-US" dirty="0"/>
          </a:p>
          <a:p>
            <a:pPr>
              <a:buNone/>
            </a:pPr>
            <a:r>
              <a:rPr lang="en-US" dirty="0" err="1"/>
              <a:t>ভয়ে</a:t>
            </a:r>
            <a:r>
              <a:rPr lang="en-US" dirty="0"/>
              <a:t> –         Venous Thrombosis       </a:t>
            </a:r>
          </a:p>
          <a:p>
            <a:pPr>
              <a:buNone/>
            </a:pPr>
            <a:r>
              <a:rPr lang="en-US" dirty="0"/>
              <a:t>                   Osteo-arthropathy</a:t>
            </a:r>
          </a:p>
          <a:p>
            <a:pPr>
              <a:buNone/>
            </a:pPr>
            <a:r>
              <a:rPr lang="en-US" dirty="0" err="1"/>
              <a:t>খুশিতে</a:t>
            </a:r>
            <a:r>
              <a:rPr lang="en-US" dirty="0"/>
              <a:t>-        Cushing syndrome</a:t>
            </a:r>
          </a:p>
          <a:p>
            <a:pPr>
              <a:buNone/>
            </a:pPr>
            <a:r>
              <a:rPr lang="en-US" dirty="0" err="1"/>
              <a:t>পাগল</a:t>
            </a:r>
            <a:r>
              <a:rPr lang="en-US" dirty="0"/>
              <a:t>-	M-Myasthenia</a:t>
            </a:r>
          </a:p>
          <a:p>
            <a:pPr>
              <a:buNone/>
            </a:pPr>
            <a:r>
              <a:rPr lang="en-US" dirty="0"/>
              <a:t>	         A-Acanthosis</a:t>
            </a:r>
          </a:p>
          <a:p>
            <a:pPr>
              <a:buNone/>
            </a:pPr>
            <a:r>
              <a:rPr lang="en-US" dirty="0"/>
              <a:t>	         D-Dermatomyositis</a:t>
            </a:r>
          </a:p>
          <a:p>
            <a:pPr marL="0" algn="just">
              <a:spcBef>
                <a:spcPts val="0"/>
              </a:spcBef>
              <a:buNone/>
            </a:pPr>
            <a:endParaRPr lang="en-US" dirty="0"/>
          </a:p>
        </p:txBody>
      </p:sp>
    </p:spTree>
  </p:cSld>
  <p:clrMapOvr>
    <a:masterClrMapping/>
  </p:clrMapOvr>
  <p:transition>
    <p:pull dir="d"/>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33. Grading of a cancer is based on </a:t>
            </a:r>
          </a:p>
          <a:p>
            <a:pPr>
              <a:buNone/>
            </a:pPr>
            <a:r>
              <a:rPr lang="en-US" dirty="0"/>
              <a:t>a) </a:t>
            </a:r>
            <a:r>
              <a:rPr lang="en-US" dirty="0" err="1"/>
              <a:t>Pleomorphism</a:t>
            </a:r>
            <a:endParaRPr lang="en-US" dirty="0"/>
          </a:p>
          <a:p>
            <a:pPr>
              <a:buNone/>
            </a:pPr>
            <a:r>
              <a:rPr lang="en-US" dirty="0"/>
              <a:t>b) Mitotic activity</a:t>
            </a:r>
          </a:p>
          <a:p>
            <a:pPr>
              <a:buNone/>
            </a:pPr>
            <a:r>
              <a:rPr lang="en-US" dirty="0"/>
              <a:t>c) Size of the tumor</a:t>
            </a:r>
          </a:p>
          <a:p>
            <a:pPr>
              <a:buNone/>
            </a:pPr>
            <a:r>
              <a:rPr lang="en-US" dirty="0"/>
              <a:t>d) Blood borne metastasis </a:t>
            </a:r>
          </a:p>
          <a:p>
            <a:pPr>
              <a:buNone/>
            </a:pPr>
            <a:r>
              <a:rPr lang="en-US" dirty="0"/>
              <a:t>e) Lymph node involvement</a:t>
            </a:r>
          </a:p>
          <a:p>
            <a:pPr>
              <a:buNone/>
            </a:pPr>
            <a:r>
              <a:rPr lang="en-US" dirty="0"/>
              <a:t>TTFFF</a:t>
            </a:r>
          </a:p>
          <a:p>
            <a:pPr>
              <a:buNone/>
            </a:pPr>
            <a:endParaRPr lang="en-US"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05400"/>
            <a:ext cx="8229600" cy="1371600"/>
          </a:xfrm>
        </p:spPr>
        <p:txBody>
          <a:bodyPr>
            <a:normAutofit fontScale="92500" lnSpcReduction="20000"/>
          </a:bodyPr>
          <a:lstStyle/>
          <a:p>
            <a:pPr marL="0" algn="just">
              <a:spcBef>
                <a:spcPts val="0"/>
              </a:spcBef>
              <a:buNone/>
            </a:pPr>
            <a:r>
              <a:rPr lang="en-US" dirty="0"/>
              <a:t>Importance of grading: Grading is not very reliable but can add to the value of information gain by other means such as staging </a:t>
            </a:r>
          </a:p>
          <a:p>
            <a:pPr marL="0" marR="0" algn="just">
              <a:spcBef>
                <a:spcPts val="0"/>
              </a:spcBef>
              <a:spcAft>
                <a:spcPts val="0"/>
              </a:spcAft>
              <a:buNone/>
            </a:pPr>
            <a:r>
              <a:rPr lang="en-US" b="1" dirty="0">
                <a:solidFill>
                  <a:srgbClr val="000000"/>
                </a:solidFill>
                <a:ea typeface="Calibri"/>
              </a:rPr>
              <a:t> </a:t>
            </a:r>
            <a:endParaRPr lang="en-US" dirty="0"/>
          </a:p>
        </p:txBody>
      </p:sp>
      <p:pic>
        <p:nvPicPr>
          <p:cNvPr id="4" name="Picture 3" descr="C:\Users\Genesis IT 04\Downloads\67740592_2518345811728060_3897130144728350720_n.jpg"/>
          <p:cNvPicPr/>
          <p:nvPr/>
        </p:nvPicPr>
        <p:blipFill>
          <a:blip r:embed="rId2"/>
          <a:srcRect/>
          <a:stretch>
            <a:fillRect/>
          </a:stretch>
        </p:blipFill>
        <p:spPr bwMode="auto">
          <a:xfrm>
            <a:off x="0" y="0"/>
            <a:ext cx="9144000" cy="4800600"/>
          </a:xfrm>
          <a:prstGeom prst="rect">
            <a:avLst/>
          </a:prstGeom>
          <a:noFill/>
          <a:ln w="9525">
            <a:noFill/>
            <a:miter lim="800000"/>
            <a:headEnd/>
            <a:tailEnd/>
          </a:ln>
        </p:spPr>
      </p:pic>
    </p:spTree>
  </p:cSld>
  <p:clrMapOvr>
    <a:masterClrMapping/>
  </p:clrMapOvr>
  <p:transition>
    <p:pull dir="d"/>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34. Following environmental the development of cancer </a:t>
            </a:r>
          </a:p>
          <a:p>
            <a:pPr>
              <a:buNone/>
            </a:pPr>
            <a:r>
              <a:rPr lang="en-US" dirty="0"/>
              <a:t>a) Infectious agents </a:t>
            </a:r>
          </a:p>
          <a:p>
            <a:pPr>
              <a:buNone/>
            </a:pPr>
            <a:r>
              <a:rPr lang="en-US" dirty="0"/>
              <a:t>b) Smoking</a:t>
            </a:r>
          </a:p>
          <a:p>
            <a:pPr>
              <a:buNone/>
            </a:pPr>
            <a:r>
              <a:rPr lang="en-US" dirty="0"/>
              <a:t>c) Alcohol consumption </a:t>
            </a:r>
          </a:p>
          <a:p>
            <a:pPr>
              <a:buNone/>
            </a:pPr>
            <a:r>
              <a:rPr lang="en-US" dirty="0"/>
              <a:t>d) Diet </a:t>
            </a:r>
          </a:p>
          <a:p>
            <a:pPr>
              <a:buNone/>
            </a:pPr>
            <a:r>
              <a:rPr lang="en-US" dirty="0"/>
              <a:t>e) Obesity </a:t>
            </a:r>
          </a:p>
          <a:p>
            <a:pPr>
              <a:buNone/>
            </a:pPr>
            <a:r>
              <a:rPr lang="en-US" dirty="0"/>
              <a:t>TTTTT (Robbins p-276, 277)</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marR="0">
              <a:spcBef>
                <a:spcPts val="0"/>
              </a:spcBef>
              <a:spcAft>
                <a:spcPts val="0"/>
              </a:spcAft>
              <a:buNone/>
            </a:pPr>
            <a:r>
              <a:rPr lang="en-US" b="1" dirty="0" smtClean="0">
                <a:solidFill>
                  <a:srgbClr val="000000"/>
                </a:solidFill>
                <a:ea typeface="Calibri"/>
              </a:rPr>
              <a:t>12. Red infarction is more common in</a:t>
            </a:r>
          </a:p>
          <a:p>
            <a:pPr marL="0" marR="0">
              <a:spcBef>
                <a:spcPts val="0"/>
              </a:spcBef>
              <a:spcAft>
                <a:spcPts val="0"/>
              </a:spcAft>
              <a:buNone/>
            </a:pPr>
            <a:r>
              <a:rPr lang="en-US" dirty="0" smtClean="0">
                <a:solidFill>
                  <a:srgbClr val="000000"/>
                </a:solidFill>
                <a:ea typeface="Calibri"/>
              </a:rPr>
              <a:t>a) Heart </a:t>
            </a:r>
          </a:p>
          <a:p>
            <a:pPr marL="0" marR="0">
              <a:spcBef>
                <a:spcPts val="0"/>
              </a:spcBef>
              <a:spcAft>
                <a:spcPts val="0"/>
              </a:spcAft>
              <a:buNone/>
            </a:pPr>
            <a:r>
              <a:rPr lang="en-US" dirty="0" smtClean="0">
                <a:solidFill>
                  <a:srgbClr val="000000"/>
                </a:solidFill>
                <a:ea typeface="Calibri"/>
              </a:rPr>
              <a:t>b) Lung </a:t>
            </a:r>
          </a:p>
          <a:p>
            <a:pPr marL="0" marR="0">
              <a:spcBef>
                <a:spcPts val="0"/>
              </a:spcBef>
              <a:spcAft>
                <a:spcPts val="0"/>
              </a:spcAft>
              <a:buNone/>
            </a:pPr>
            <a:r>
              <a:rPr lang="en-US" dirty="0" smtClean="0">
                <a:solidFill>
                  <a:srgbClr val="000000"/>
                </a:solidFill>
                <a:ea typeface="Calibri"/>
              </a:rPr>
              <a:t>c) Brain </a:t>
            </a:r>
          </a:p>
          <a:p>
            <a:pPr marL="0" marR="0">
              <a:spcBef>
                <a:spcPts val="0"/>
              </a:spcBef>
              <a:spcAft>
                <a:spcPts val="0"/>
              </a:spcAft>
              <a:buNone/>
            </a:pPr>
            <a:r>
              <a:rPr lang="en-US" dirty="0" smtClean="0">
                <a:solidFill>
                  <a:srgbClr val="000000"/>
                </a:solidFill>
                <a:ea typeface="Calibri"/>
              </a:rPr>
              <a:t>d) Ovary </a:t>
            </a:r>
          </a:p>
          <a:p>
            <a:pPr marL="0" marR="0">
              <a:spcBef>
                <a:spcPts val="0"/>
              </a:spcBef>
              <a:spcAft>
                <a:spcPts val="0"/>
              </a:spcAft>
              <a:buNone/>
            </a:pPr>
            <a:r>
              <a:rPr lang="en-US" dirty="0" smtClean="0">
                <a:solidFill>
                  <a:srgbClr val="000000"/>
                </a:solidFill>
                <a:ea typeface="Calibri"/>
              </a:rPr>
              <a:t>e) Small intestine </a:t>
            </a:r>
          </a:p>
          <a:p>
            <a:pPr marL="0" marR="0">
              <a:spcBef>
                <a:spcPts val="0"/>
              </a:spcBef>
              <a:spcAft>
                <a:spcPts val="0"/>
              </a:spcAft>
              <a:buNone/>
            </a:pPr>
            <a:r>
              <a:rPr lang="en-US" b="1" dirty="0" smtClean="0">
                <a:solidFill>
                  <a:srgbClr val="000000"/>
                </a:solidFill>
                <a:ea typeface="Calibri"/>
              </a:rPr>
              <a:t>FTTTT</a:t>
            </a:r>
            <a:endParaRPr lang="en-US" dirty="0" smtClean="0">
              <a:solidFill>
                <a:srgbClr val="000000"/>
              </a:solidFill>
              <a:ea typeface="Calibri"/>
            </a:endParaRPr>
          </a:p>
          <a:p>
            <a:endParaRPr lang="en-US"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297363"/>
          </a:xfrm>
        </p:spPr>
        <p:txBody>
          <a:bodyPr/>
          <a:lstStyle/>
          <a:p>
            <a:pPr>
              <a:buNone/>
            </a:pPr>
            <a:r>
              <a:rPr lang="en-US" dirty="0" smtClean="0"/>
              <a:t>34</a:t>
            </a:r>
            <a:r>
              <a:rPr lang="en-US" dirty="0"/>
              <a:t>. </a:t>
            </a:r>
            <a:r>
              <a:rPr lang="en-US" dirty="0" err="1"/>
              <a:t>Engironmental</a:t>
            </a:r>
            <a:r>
              <a:rPr lang="en-US" dirty="0"/>
              <a:t> factors </a:t>
            </a:r>
            <a:r>
              <a:rPr lang="en-US" dirty="0" err="1"/>
              <a:t>conribute</a:t>
            </a:r>
            <a:r>
              <a:rPr lang="en-US" dirty="0"/>
              <a:t> to </a:t>
            </a:r>
            <a:r>
              <a:rPr lang="en-US" dirty="0" smtClean="0"/>
              <a:t>cancer</a:t>
            </a:r>
            <a:endParaRPr lang="en-US"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dirty="0" smtClean="0"/>
              <a:t>35. Cancer enabling effects of inflammatory cells and resident </a:t>
            </a:r>
            <a:r>
              <a:rPr lang="en-US" b="1" dirty="0" err="1" smtClean="0"/>
              <a:t>stromal</a:t>
            </a:r>
            <a:r>
              <a:rPr lang="en-US" b="1" dirty="0" smtClean="0"/>
              <a:t> cells include </a:t>
            </a:r>
            <a:endParaRPr lang="en-US" dirty="0" smtClean="0"/>
          </a:p>
          <a:p>
            <a:pPr>
              <a:buNone/>
            </a:pPr>
            <a:r>
              <a:rPr lang="en-US" dirty="0" smtClean="0"/>
              <a:t>a) Release of factors that suppress proliferation</a:t>
            </a:r>
          </a:p>
          <a:p>
            <a:pPr>
              <a:buNone/>
            </a:pPr>
            <a:r>
              <a:rPr lang="en-US" dirty="0" smtClean="0"/>
              <a:t>b)  Removal of growth suppressors</a:t>
            </a:r>
          </a:p>
          <a:p>
            <a:pPr>
              <a:buNone/>
            </a:pPr>
            <a:r>
              <a:rPr lang="en-US" dirty="0" smtClean="0"/>
              <a:t>c) Enhanced resistance to cell death </a:t>
            </a:r>
          </a:p>
          <a:p>
            <a:pPr>
              <a:buNone/>
            </a:pPr>
            <a:r>
              <a:rPr lang="en-US" dirty="0" smtClean="0"/>
              <a:t>d) Inducing angiogenesis</a:t>
            </a:r>
          </a:p>
          <a:p>
            <a:pPr>
              <a:buNone/>
            </a:pPr>
            <a:r>
              <a:rPr lang="en-US" dirty="0" smtClean="0"/>
              <a:t>e) Evading invasion and metastasis</a:t>
            </a:r>
          </a:p>
          <a:p>
            <a:pPr>
              <a:buNone/>
            </a:pPr>
            <a:r>
              <a:rPr lang="en-US" b="1" dirty="0" smtClean="0"/>
              <a:t>FTTTF (Robbins P-315, 316)</a:t>
            </a:r>
            <a:endParaRPr lang="en-US"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smtClean="0"/>
              <a:t>35</a:t>
            </a:r>
            <a:r>
              <a:rPr lang="en-US" dirty="0"/>
              <a:t>. Cancer enabling effects</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b="1" dirty="0" smtClean="0"/>
              <a:t>36. Feature (S) of </a:t>
            </a:r>
            <a:r>
              <a:rPr lang="en-US" b="1" dirty="0" err="1" smtClean="0"/>
              <a:t>paraneoplastic</a:t>
            </a:r>
            <a:r>
              <a:rPr lang="en-US" b="1" dirty="0" smtClean="0"/>
              <a:t> syndrome of bronchial carcinoma is (are)</a:t>
            </a:r>
            <a:endParaRPr lang="en-US" dirty="0" smtClean="0"/>
          </a:p>
          <a:p>
            <a:pPr>
              <a:buNone/>
            </a:pPr>
            <a:r>
              <a:rPr lang="en-US" dirty="0" smtClean="0"/>
              <a:t>a) </a:t>
            </a:r>
            <a:r>
              <a:rPr lang="en-US" dirty="0" err="1" smtClean="0"/>
              <a:t>Hirsutism</a:t>
            </a:r>
            <a:endParaRPr lang="en-US" dirty="0" smtClean="0"/>
          </a:p>
          <a:p>
            <a:pPr>
              <a:buNone/>
            </a:pPr>
            <a:r>
              <a:rPr lang="en-US" dirty="0" smtClean="0"/>
              <a:t>b) Clubbing</a:t>
            </a:r>
          </a:p>
          <a:p>
            <a:pPr>
              <a:buNone/>
            </a:pPr>
            <a:r>
              <a:rPr lang="en-US" dirty="0" smtClean="0"/>
              <a:t>c) </a:t>
            </a:r>
            <a:r>
              <a:rPr lang="en-US" dirty="0" err="1" smtClean="0"/>
              <a:t>Polyneuropathy</a:t>
            </a:r>
            <a:endParaRPr lang="en-US" dirty="0" smtClean="0"/>
          </a:p>
          <a:p>
            <a:pPr>
              <a:buNone/>
            </a:pPr>
            <a:r>
              <a:rPr lang="en-US" dirty="0" smtClean="0"/>
              <a:t>d) Optic atrophy</a:t>
            </a:r>
          </a:p>
          <a:p>
            <a:pPr>
              <a:buNone/>
            </a:pPr>
            <a:r>
              <a:rPr lang="en-US" dirty="0" smtClean="0"/>
              <a:t>e) </a:t>
            </a:r>
            <a:r>
              <a:rPr lang="en-US" dirty="0" err="1" smtClean="0"/>
              <a:t>Nephrotic</a:t>
            </a:r>
            <a:r>
              <a:rPr lang="en-US" dirty="0" smtClean="0"/>
              <a:t> syndrome</a:t>
            </a:r>
          </a:p>
          <a:p>
            <a:pPr>
              <a:buNone/>
            </a:pPr>
            <a:r>
              <a:rPr lang="en-US" b="1" dirty="0" smtClean="0"/>
              <a:t>FTTFT (Davidson, P-601, Box17.64)</a:t>
            </a:r>
            <a:endParaRPr lang="en-US" dirty="0" smtClean="0"/>
          </a:p>
          <a:p>
            <a:pPr>
              <a:buNone/>
            </a:pPr>
            <a:endParaRPr lang="en-US" dirty="0"/>
          </a:p>
          <a:p>
            <a:pPr>
              <a:buNone/>
            </a:pPr>
            <a:endParaRPr lang="en-US"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dirty="0"/>
              <a:t>36. Features of </a:t>
            </a:r>
            <a:r>
              <a:rPr lang="en-US" dirty="0" err="1"/>
              <a:t>paraneoplastic</a:t>
            </a:r>
            <a:r>
              <a:rPr lang="en-US" dirty="0"/>
              <a:t> syndrome </a:t>
            </a:r>
          </a:p>
          <a:p>
            <a:pPr>
              <a:buNone/>
            </a:pPr>
            <a:r>
              <a:rPr lang="en-US" dirty="0"/>
              <a:t>	Lungs-Ca </a:t>
            </a:r>
            <a:r>
              <a:rPr lang="en-US" dirty="0" err="1">
                <a:latin typeface="SutonnyMJ" pitchFamily="2" charset="0"/>
                <a:cs typeface="SutonnyMJ" pitchFamily="2" charset="0"/>
              </a:rPr>
              <a:t>n‡j</a:t>
            </a:r>
            <a:r>
              <a:rPr lang="en-US" dirty="0"/>
              <a:t>,</a:t>
            </a:r>
          </a:p>
          <a:p>
            <a:pPr>
              <a:buNone/>
            </a:pPr>
            <a:r>
              <a:rPr lang="en-US" dirty="0"/>
              <a:t>			</a:t>
            </a:r>
            <a:r>
              <a:rPr lang="en-US" dirty="0" err="1">
                <a:latin typeface="SutonnyMJ" pitchFamily="2" charset="0"/>
                <a:cs typeface="SutonnyMJ" pitchFamily="2" charset="0"/>
              </a:rPr>
              <a:t>Kveyj</a:t>
            </a:r>
            <a:r>
              <a:rPr lang="en-US" dirty="0">
                <a:latin typeface="SutonnyMJ" pitchFamily="2" charset="0"/>
                <a:cs typeface="SutonnyMJ" pitchFamily="2" charset="0"/>
              </a:rPr>
              <a:t>-</a:t>
            </a:r>
            <a:r>
              <a:rPr lang="en-US" dirty="0"/>
              <a:t> Clubbing</a:t>
            </a:r>
          </a:p>
          <a:p>
            <a:pPr>
              <a:buNone/>
            </a:pPr>
            <a:r>
              <a:rPr lang="en-US" dirty="0"/>
              <a:t>			H- </a:t>
            </a:r>
            <a:r>
              <a:rPr lang="en-US" dirty="0" err="1"/>
              <a:t>Hypercalcemia</a:t>
            </a:r>
            <a:endParaRPr lang="en-US" dirty="0"/>
          </a:p>
          <a:p>
            <a:pPr>
              <a:buNone/>
            </a:pPr>
            <a:r>
              <a:rPr lang="en-US" dirty="0"/>
              <a:t>			S- SIADH</a:t>
            </a:r>
          </a:p>
          <a:p>
            <a:pPr>
              <a:buNone/>
            </a:pPr>
            <a:r>
              <a:rPr lang="en-US" dirty="0" smtClean="0"/>
              <a:t>			</a:t>
            </a:r>
            <a:r>
              <a:rPr lang="en-US" dirty="0" err="1" smtClean="0"/>
              <a:t>C</a:t>
            </a:r>
            <a:r>
              <a:rPr lang="en-US" baseline="-25000" dirty="0" err="1" smtClean="0">
                <a:latin typeface="SutonnyMJ" pitchFamily="2" charset="0"/>
                <a:cs typeface="SutonnyMJ" pitchFamily="2" charset="0"/>
              </a:rPr>
              <a:t>i</a:t>
            </a:r>
            <a:r>
              <a:rPr lang="en-US" dirty="0" smtClean="0"/>
              <a:t>- </a:t>
            </a:r>
            <a:r>
              <a:rPr lang="en-US" dirty="0"/>
              <a:t>-</a:t>
            </a:r>
            <a:r>
              <a:rPr lang="en-US" dirty="0" err="1"/>
              <a:t>Carcinoid</a:t>
            </a:r>
            <a:r>
              <a:rPr lang="en-US" dirty="0"/>
              <a:t> syndrome</a:t>
            </a:r>
          </a:p>
          <a:p>
            <a:pPr>
              <a:buNone/>
            </a:pPr>
            <a:r>
              <a:rPr lang="en-US" dirty="0" smtClean="0">
                <a:latin typeface="SutonnyMJ" pitchFamily="2" charset="0"/>
                <a:cs typeface="SutonnyMJ" pitchFamily="2" charset="0"/>
              </a:rPr>
              <a:t>			</a:t>
            </a:r>
            <a:r>
              <a:rPr lang="en-US" dirty="0" err="1" smtClean="0">
                <a:latin typeface="SutonnyMJ" pitchFamily="2" charset="0"/>
                <a:cs typeface="SutonnyMJ" pitchFamily="2" charset="0"/>
              </a:rPr>
              <a:t>f‡q</a:t>
            </a:r>
            <a:r>
              <a:rPr lang="en-US" dirty="0" smtClean="0">
                <a:latin typeface="SutonnyMJ" pitchFamily="2" charset="0"/>
                <a:cs typeface="SutonnyMJ" pitchFamily="2" charset="0"/>
              </a:rPr>
              <a:t>-</a:t>
            </a:r>
            <a:r>
              <a:rPr lang="en-US" dirty="0" smtClean="0"/>
              <a:t> </a:t>
            </a:r>
            <a:r>
              <a:rPr lang="en-US" dirty="0">
                <a:latin typeface="SutonnyMJ" pitchFamily="2" charset="0"/>
                <a:cs typeface="SutonnyMJ" pitchFamily="2" charset="0"/>
              </a:rPr>
              <a:t>	</a:t>
            </a:r>
            <a:r>
              <a:rPr lang="en-US" dirty="0" smtClean="0">
                <a:cs typeface="SutonnyMJ" pitchFamily="2" charset="0"/>
              </a:rPr>
              <a:t>V </a:t>
            </a:r>
            <a:r>
              <a:rPr lang="en-US" dirty="0">
                <a:cs typeface="SutonnyMJ" pitchFamily="2" charset="0"/>
              </a:rPr>
              <a:t>– Venous </a:t>
            </a:r>
            <a:r>
              <a:rPr lang="en-US" dirty="0" err="1">
                <a:cs typeface="SutonnyMJ" pitchFamily="2" charset="0"/>
              </a:rPr>
              <a:t>thrombosic</a:t>
            </a:r>
            <a:r>
              <a:rPr lang="en-US" dirty="0">
                <a:cs typeface="SutonnyMJ" pitchFamily="2" charset="0"/>
              </a:rPr>
              <a:t>  </a:t>
            </a:r>
          </a:p>
          <a:p>
            <a:pPr>
              <a:buNone/>
            </a:pPr>
            <a:r>
              <a:rPr lang="en-US" dirty="0" smtClean="0">
                <a:cs typeface="SutonnyMJ" pitchFamily="2" charset="0"/>
              </a:rPr>
              <a:t>				OA </a:t>
            </a:r>
            <a:r>
              <a:rPr lang="en-US" dirty="0">
                <a:cs typeface="SutonnyMJ" pitchFamily="2" charset="0"/>
              </a:rPr>
              <a:t>– </a:t>
            </a:r>
            <a:r>
              <a:rPr lang="en-US" dirty="0" err="1">
                <a:cs typeface="SutonnyMJ" pitchFamily="2" charset="0"/>
              </a:rPr>
              <a:t>Osteo</a:t>
            </a:r>
            <a:r>
              <a:rPr lang="en-US" dirty="0">
                <a:cs typeface="SutonnyMJ" pitchFamily="2" charset="0"/>
              </a:rPr>
              <a:t> </a:t>
            </a:r>
            <a:r>
              <a:rPr lang="en-US" dirty="0" err="1" smtClean="0"/>
              <a:t>arthropathiy</a:t>
            </a:r>
            <a:endParaRPr lang="en-US" dirty="0" smtClean="0"/>
          </a:p>
          <a:p>
            <a:pPr>
              <a:buNone/>
            </a:pPr>
            <a:r>
              <a:rPr lang="en-US" dirty="0" err="1" smtClean="0">
                <a:latin typeface="SutonnyMJ" pitchFamily="2" charset="0"/>
                <a:cs typeface="SutonnyMJ" pitchFamily="2" charset="0"/>
              </a:rPr>
              <a:t>Lywk‡Z</a:t>
            </a:r>
            <a:r>
              <a:rPr lang="en-US" dirty="0" smtClean="0">
                <a:latin typeface="SutonnyMJ" pitchFamily="2" charset="0"/>
                <a:cs typeface="SutonnyMJ" pitchFamily="2" charset="0"/>
              </a:rPr>
              <a:t>-</a:t>
            </a:r>
            <a:r>
              <a:rPr lang="en-US" dirty="0" smtClean="0"/>
              <a:t> Cushing syndrome</a:t>
            </a:r>
          </a:p>
          <a:p>
            <a:pPr>
              <a:buNone/>
            </a:pPr>
            <a:r>
              <a:rPr lang="en-US" dirty="0" smtClean="0">
                <a:latin typeface="SutonnyMJ" pitchFamily="2" charset="0"/>
                <a:cs typeface="SutonnyMJ" pitchFamily="2" charset="0"/>
              </a:rPr>
              <a:t>		</a:t>
            </a:r>
            <a:r>
              <a:rPr lang="en-US" dirty="0" err="1" smtClean="0">
                <a:latin typeface="SutonnyMJ" pitchFamily="2" charset="0"/>
                <a:cs typeface="SutonnyMJ" pitchFamily="2" charset="0"/>
              </a:rPr>
              <a:t>cvMj</a:t>
            </a:r>
            <a:r>
              <a:rPr lang="en-US" dirty="0" smtClean="0">
                <a:latin typeface="SutonnyMJ" pitchFamily="2" charset="0"/>
                <a:cs typeface="SutonnyMJ" pitchFamily="2" charset="0"/>
              </a:rPr>
              <a:t>-</a:t>
            </a:r>
            <a:r>
              <a:rPr lang="en-US" dirty="0" smtClean="0"/>
              <a:t> 	M - Myasthenia</a:t>
            </a:r>
          </a:p>
          <a:p>
            <a:pPr>
              <a:buNone/>
            </a:pPr>
            <a:r>
              <a:rPr lang="en-US" dirty="0" smtClean="0"/>
              <a:t>			A – </a:t>
            </a:r>
            <a:r>
              <a:rPr lang="en-US" dirty="0" err="1" smtClean="0"/>
              <a:t>Acanthosis</a:t>
            </a:r>
            <a:endParaRPr lang="en-US" dirty="0" smtClean="0"/>
          </a:p>
          <a:p>
            <a:pPr>
              <a:buNone/>
            </a:pPr>
            <a:r>
              <a:rPr lang="en-US" dirty="0" smtClean="0"/>
              <a:t>			D – </a:t>
            </a:r>
            <a:r>
              <a:rPr lang="en-US" dirty="0" err="1" smtClean="0"/>
              <a:t>Dermatomys</a:t>
            </a:r>
            <a:r>
              <a:rPr lang="en-US" dirty="0" smtClean="0"/>
              <a:t> </a:t>
            </a:r>
            <a:r>
              <a:rPr lang="en-US" dirty="0" err="1" smtClean="0"/>
              <a:t>sitis</a:t>
            </a:r>
            <a:r>
              <a:rPr lang="en-US" dirty="0" smtClean="0"/>
              <a:t>.</a:t>
            </a:r>
          </a:p>
          <a:p>
            <a:pPr>
              <a:buNone/>
            </a:pPr>
            <a:endParaRPr lang="en-US" dirty="0"/>
          </a:p>
          <a:p>
            <a:pPr>
              <a:buNone/>
            </a:pPr>
            <a:endParaRPr lang="en-US"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a:t>37. Following are true statements regarding CEA </a:t>
            </a:r>
          </a:p>
          <a:p>
            <a:pPr>
              <a:buNone/>
            </a:pPr>
            <a:r>
              <a:rPr lang="en-US" dirty="0"/>
              <a:t>a) Differentiation antigen of </a:t>
            </a:r>
            <a:r>
              <a:rPr lang="en-US" dirty="0" err="1"/>
              <a:t>coelomic</a:t>
            </a:r>
            <a:r>
              <a:rPr lang="en-US" dirty="0"/>
              <a:t> epithelium </a:t>
            </a:r>
          </a:p>
          <a:p>
            <a:pPr>
              <a:buNone/>
            </a:pPr>
            <a:r>
              <a:rPr lang="en-US" dirty="0"/>
              <a:t>b) Raised in pleural effusion </a:t>
            </a:r>
          </a:p>
          <a:p>
            <a:pPr>
              <a:buNone/>
            </a:pPr>
            <a:r>
              <a:rPr lang="en-US" dirty="0"/>
              <a:t>c) Is a glycoprotein </a:t>
            </a:r>
          </a:p>
          <a:p>
            <a:pPr>
              <a:buNone/>
            </a:pPr>
            <a:r>
              <a:rPr lang="en-US" dirty="0"/>
              <a:t>d) Found in intestinal mucosa</a:t>
            </a:r>
          </a:p>
          <a:p>
            <a:pPr>
              <a:buNone/>
            </a:pPr>
            <a:r>
              <a:rPr lang="en-US" dirty="0"/>
              <a:t>e) Tumor marker of carcinoma of stomach </a:t>
            </a:r>
          </a:p>
          <a:p>
            <a:pPr>
              <a:buNone/>
            </a:pPr>
            <a:r>
              <a:rPr lang="en-US" dirty="0"/>
              <a:t>FFTTT</a:t>
            </a:r>
          </a:p>
          <a:p>
            <a:pPr>
              <a:buNone/>
            </a:pPr>
            <a:endParaRPr lang="en-US"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dirty="0" smtClean="0"/>
              <a:t>37</a:t>
            </a:r>
            <a:r>
              <a:rPr lang="en-US" dirty="0"/>
              <a:t>. CEA</a:t>
            </a:r>
          </a:p>
          <a:p>
            <a:pPr>
              <a:buNone/>
            </a:pPr>
            <a:r>
              <a:rPr lang="en-US" dirty="0"/>
              <a:t>	12-5 is the differentiation </a:t>
            </a:r>
            <a:r>
              <a:rPr lang="en-US" dirty="0" err="1"/>
              <a:t>ag</a:t>
            </a:r>
            <a:r>
              <a:rPr lang="en-US" dirty="0"/>
              <a:t> of </a:t>
            </a:r>
            <a:r>
              <a:rPr lang="en-US" dirty="0" err="1"/>
              <a:t>coelomic</a:t>
            </a:r>
            <a:r>
              <a:rPr lang="en-US" dirty="0"/>
              <a:t> </a:t>
            </a:r>
            <a:r>
              <a:rPr lang="en-US" dirty="0" err="1"/>
              <a:t>epi</a:t>
            </a:r>
            <a:r>
              <a:rPr lang="en-US" dirty="0"/>
              <a:t> (Muller’s duct) </a:t>
            </a:r>
          </a:p>
          <a:p>
            <a:pPr>
              <a:buNone/>
            </a:pPr>
            <a:r>
              <a:rPr lang="en-US" dirty="0"/>
              <a:t>	12-5 raised in </a:t>
            </a:r>
            <a:r>
              <a:rPr lang="en-US" dirty="0" err="1"/>
              <a:t>ascites</a:t>
            </a:r>
            <a:r>
              <a:rPr lang="en-US" dirty="0"/>
              <a:t> </a:t>
            </a:r>
            <a:endParaRPr lang="en-US" dirty="0" smtClean="0"/>
          </a:p>
          <a:p>
            <a:pPr>
              <a:buNone/>
            </a:pPr>
            <a:r>
              <a:rPr lang="en-US" dirty="0"/>
              <a:t>	</a:t>
            </a:r>
            <a:r>
              <a:rPr lang="en-US" dirty="0" smtClean="0"/>
              <a:t>			Pleural </a:t>
            </a:r>
            <a:r>
              <a:rPr lang="en-US" dirty="0"/>
              <a:t>effusion</a:t>
            </a:r>
          </a:p>
          <a:p>
            <a:pPr>
              <a:buNone/>
            </a:pPr>
            <a:r>
              <a:rPr lang="en-US" dirty="0"/>
              <a:t>			</a:t>
            </a:r>
            <a:r>
              <a:rPr lang="en-US" dirty="0" smtClean="0"/>
              <a:t>	HF</a:t>
            </a:r>
            <a:endParaRPr lang="en-US" dirty="0"/>
          </a:p>
          <a:p>
            <a:pPr>
              <a:buNone/>
            </a:pPr>
            <a:r>
              <a:rPr lang="en-US" dirty="0"/>
              <a:t>			</a:t>
            </a:r>
            <a:r>
              <a:rPr lang="en-US" dirty="0" smtClean="0"/>
              <a:t>	Inflammatory </a:t>
            </a:r>
            <a:r>
              <a:rPr lang="en-US" dirty="0"/>
              <a:t>conditions.</a:t>
            </a:r>
          </a:p>
          <a:p>
            <a:pPr>
              <a:buNone/>
            </a:pPr>
            <a:endParaRPr lang="en-US" dirty="0"/>
          </a:p>
          <a:p>
            <a:pPr>
              <a:buNone/>
            </a:pPr>
            <a:endParaRPr lang="en-US"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CEA </a:t>
            </a:r>
            <a:r>
              <a:rPr lang="en-US" dirty="0" err="1">
                <a:latin typeface="SutonnyMJ" pitchFamily="2" charset="0"/>
                <a:cs typeface="SutonnyMJ" pitchFamily="2" charset="0"/>
              </a:rPr>
              <a:t>ev‡o</a:t>
            </a:r>
            <a:r>
              <a:rPr lang="en-US" dirty="0">
                <a:latin typeface="SutonnyMJ" pitchFamily="2" charset="0"/>
                <a:cs typeface="SutonnyMJ" pitchFamily="2" charset="0"/>
              </a:rPr>
              <a:t>-</a:t>
            </a:r>
          </a:p>
          <a:p>
            <a:pPr>
              <a:buNone/>
            </a:pPr>
            <a:r>
              <a:rPr lang="en-US" dirty="0"/>
              <a:t>	Smokers		</a:t>
            </a:r>
            <a:r>
              <a:rPr lang="en-US" dirty="0" smtClean="0"/>
              <a:t>	Colorectal </a:t>
            </a:r>
            <a:r>
              <a:rPr lang="en-US" dirty="0"/>
              <a:t>Ca</a:t>
            </a:r>
          </a:p>
          <a:p>
            <a:pPr>
              <a:buNone/>
            </a:pPr>
            <a:r>
              <a:rPr lang="en-US" dirty="0"/>
              <a:t>	Pneumonia 		Gastric Ca</a:t>
            </a:r>
          </a:p>
          <a:p>
            <a:pPr>
              <a:buNone/>
            </a:pPr>
            <a:r>
              <a:rPr lang="en-US" dirty="0"/>
              <a:t>	</a:t>
            </a:r>
            <a:r>
              <a:rPr lang="en-US" dirty="0" err="1"/>
              <a:t>Cirrhosic</a:t>
            </a:r>
            <a:r>
              <a:rPr lang="en-US" dirty="0"/>
              <a:t> 		Breast Ca</a:t>
            </a:r>
          </a:p>
          <a:p>
            <a:pPr>
              <a:buNone/>
            </a:pPr>
            <a:r>
              <a:rPr lang="en-US" dirty="0"/>
              <a:t>	</a:t>
            </a:r>
            <a:r>
              <a:rPr lang="en-US" dirty="0" err="1"/>
              <a:t>Pancruatitis</a:t>
            </a:r>
            <a:r>
              <a:rPr lang="en-US" dirty="0"/>
              <a:t> 		Lung Ca</a:t>
            </a:r>
          </a:p>
          <a:p>
            <a:pPr>
              <a:buNone/>
            </a:pPr>
            <a:r>
              <a:rPr lang="en-US" dirty="0"/>
              <a:t>	IBD (UC)		</a:t>
            </a:r>
            <a:r>
              <a:rPr lang="en-US" dirty="0" smtClean="0"/>
              <a:t>	</a:t>
            </a:r>
            <a:r>
              <a:rPr lang="en-US" dirty="0" err="1" smtClean="0"/>
              <a:t>Mucinons</a:t>
            </a:r>
            <a:r>
              <a:rPr lang="en-US" dirty="0" smtClean="0"/>
              <a:t> </a:t>
            </a:r>
            <a:r>
              <a:rPr lang="en-US" dirty="0"/>
              <a:t>Ca </a:t>
            </a:r>
          </a:p>
          <a:p>
            <a:pPr>
              <a:buNone/>
            </a:pPr>
            <a:r>
              <a:rPr lang="en-US" dirty="0"/>
              <a:t>				</a:t>
            </a:r>
            <a:r>
              <a:rPr lang="en-US" dirty="0" smtClean="0"/>
              <a:t>	</a:t>
            </a:r>
            <a:r>
              <a:rPr lang="en-US" dirty="0" err="1" smtClean="0"/>
              <a:t>Panoreatic</a:t>
            </a:r>
            <a:r>
              <a:rPr lang="en-US" dirty="0" smtClean="0"/>
              <a:t> </a:t>
            </a:r>
            <a:r>
              <a:rPr lang="en-US" dirty="0"/>
              <a:t>tumor</a:t>
            </a:r>
          </a:p>
          <a:p>
            <a:pPr>
              <a:buNone/>
            </a:pPr>
            <a:r>
              <a:rPr lang="en-US" dirty="0"/>
              <a:t>				</a:t>
            </a:r>
            <a:r>
              <a:rPr lang="en-US" dirty="0" smtClean="0"/>
              <a:t>	Heart </a:t>
            </a:r>
            <a:r>
              <a:rPr lang="en-US" dirty="0"/>
              <a:t>tumor</a:t>
            </a:r>
          </a:p>
          <a:p>
            <a:pPr>
              <a:buNone/>
            </a:pPr>
            <a:endParaRPr 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a:t>38. Following are specific markers for certain specific types of malignancy </a:t>
            </a:r>
          </a:p>
          <a:p>
            <a:pPr>
              <a:buNone/>
            </a:pPr>
            <a:r>
              <a:rPr lang="en-US" dirty="0"/>
              <a:t>a) 5-HIAA </a:t>
            </a:r>
          </a:p>
          <a:p>
            <a:pPr>
              <a:buNone/>
            </a:pPr>
            <a:r>
              <a:rPr lang="en-US" dirty="0"/>
              <a:t>b) </a:t>
            </a:r>
            <a:r>
              <a:rPr lang="en-US" dirty="0" err="1"/>
              <a:t>etoprotein</a:t>
            </a:r>
            <a:endParaRPr lang="en-US" dirty="0"/>
          </a:p>
          <a:p>
            <a:pPr>
              <a:buNone/>
            </a:pPr>
            <a:r>
              <a:rPr lang="en-US" dirty="0"/>
              <a:t>c) </a:t>
            </a:r>
            <a:r>
              <a:rPr lang="en-US" dirty="0" err="1"/>
              <a:t>Bence</a:t>
            </a:r>
            <a:r>
              <a:rPr lang="en-US" dirty="0"/>
              <a:t> </a:t>
            </a:r>
            <a:r>
              <a:rPr lang="en-US" dirty="0" err="1"/>
              <a:t>jones</a:t>
            </a:r>
            <a:r>
              <a:rPr lang="en-US" dirty="0"/>
              <a:t> protein</a:t>
            </a:r>
          </a:p>
          <a:p>
            <a:pPr>
              <a:buNone/>
            </a:pPr>
            <a:r>
              <a:rPr lang="en-US" dirty="0"/>
              <a:t>d) Chorionic </a:t>
            </a:r>
            <a:r>
              <a:rPr lang="en-US" dirty="0" err="1"/>
              <a:t>gonadotrophin</a:t>
            </a:r>
            <a:r>
              <a:rPr lang="en-US" dirty="0"/>
              <a:t> </a:t>
            </a:r>
          </a:p>
          <a:p>
            <a:pPr>
              <a:buNone/>
            </a:pPr>
            <a:r>
              <a:rPr lang="en-US" dirty="0"/>
              <a:t>e) </a:t>
            </a:r>
            <a:r>
              <a:rPr lang="en-US" dirty="0" err="1"/>
              <a:t>Carcinembryonic</a:t>
            </a:r>
            <a:r>
              <a:rPr lang="en-US" dirty="0"/>
              <a:t> antigen </a:t>
            </a:r>
          </a:p>
          <a:p>
            <a:pPr>
              <a:buNone/>
            </a:pPr>
            <a:r>
              <a:rPr lang="en-US" dirty="0"/>
              <a:t>TFTTF (</a:t>
            </a:r>
            <a:r>
              <a:rPr lang="en-US" dirty="0" err="1"/>
              <a:t>Smiddy</a:t>
            </a:r>
            <a:r>
              <a:rPr lang="en-US" dirty="0"/>
              <a:t> Q-13.10)</a:t>
            </a:r>
          </a:p>
          <a:p>
            <a:pPr>
              <a:buNone/>
            </a:pPr>
            <a:endParaRPr lang="en-US"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38. Makers of Malignancy</a:t>
            </a:r>
          </a:p>
          <a:p>
            <a:pPr>
              <a:buNone/>
            </a:pPr>
            <a:r>
              <a:rPr lang="en-US" dirty="0"/>
              <a:t>	</a:t>
            </a:r>
            <a:r>
              <a:rPr lang="en-US" dirty="0" smtClean="0"/>
              <a:t>	5-HIAA-Phaechromocytoma</a:t>
            </a:r>
            <a:endParaRPr lang="en-US" dirty="0"/>
          </a:p>
          <a:p>
            <a:pPr>
              <a:buNone/>
            </a:pPr>
            <a:r>
              <a:rPr lang="en-US" dirty="0"/>
              <a:t>	</a:t>
            </a:r>
            <a:r>
              <a:rPr lang="en-US" dirty="0" smtClean="0"/>
              <a:t>	</a:t>
            </a:r>
            <a:r>
              <a:rPr lang="en-US" dirty="0" err="1" smtClean="0"/>
              <a:t>Bence</a:t>
            </a:r>
            <a:r>
              <a:rPr lang="en-US" dirty="0" smtClean="0"/>
              <a:t> </a:t>
            </a:r>
            <a:r>
              <a:rPr lang="en-US" dirty="0"/>
              <a:t>Zones protein- MM</a:t>
            </a:r>
          </a:p>
          <a:p>
            <a:pPr>
              <a:buNone/>
            </a:pPr>
            <a:r>
              <a:rPr lang="en-US" dirty="0"/>
              <a:t>	</a:t>
            </a:r>
            <a:r>
              <a:rPr lang="en-US" dirty="0" smtClean="0"/>
              <a:t>	B-HC4-Choriocascinoma</a:t>
            </a:r>
            <a:endParaRPr lang="en-US" dirty="0"/>
          </a:p>
          <a:p>
            <a:pPr>
              <a:buNone/>
            </a:pPr>
            <a:r>
              <a:rPr lang="en-US" dirty="0"/>
              <a:t>  </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lnSpcReduction="10000"/>
          </a:bodyPr>
          <a:lstStyle/>
          <a:p>
            <a:pPr>
              <a:buNone/>
            </a:pPr>
            <a:r>
              <a:rPr lang="en-US" b="1" dirty="0" smtClean="0"/>
              <a:t>12.  Red infarction is more common in ( </a:t>
            </a:r>
            <a:r>
              <a:rPr lang="en-US" b="1" dirty="0" err="1" smtClean="0"/>
              <a:t>Haemorhagic</a:t>
            </a:r>
            <a:r>
              <a:rPr lang="en-US" b="1" dirty="0" smtClean="0"/>
              <a:t> infarction)</a:t>
            </a:r>
            <a:endParaRPr lang="en-US" dirty="0" smtClean="0"/>
          </a:p>
          <a:p>
            <a:pPr>
              <a:buNone/>
            </a:pPr>
            <a:r>
              <a:rPr lang="en-US" dirty="0" smtClean="0"/>
              <a:t> Venous occlusion </a:t>
            </a:r>
            <a:r>
              <a:rPr lang="en-US" dirty="0" smtClean="0">
                <a:sym typeface="Symbol"/>
              </a:rPr>
              <a:t></a:t>
            </a:r>
            <a:r>
              <a:rPr lang="en-US" dirty="0" smtClean="0"/>
              <a:t> Testicular </a:t>
            </a:r>
            <a:r>
              <a:rPr lang="en-US" dirty="0" err="1" smtClean="0"/>
              <a:t>forsion</a:t>
            </a:r>
            <a:r>
              <a:rPr lang="en-US" dirty="0" smtClean="0"/>
              <a:t> (ovarian pedicle twisting )</a:t>
            </a:r>
          </a:p>
          <a:p>
            <a:pPr>
              <a:buNone/>
            </a:pPr>
            <a:r>
              <a:rPr lang="en-US" dirty="0" smtClean="0"/>
              <a:t>Lungs </a:t>
            </a:r>
            <a:r>
              <a:rPr lang="en-US" dirty="0" smtClean="0">
                <a:sym typeface="Symbol"/>
              </a:rPr>
              <a:t></a:t>
            </a:r>
            <a:r>
              <a:rPr lang="en-US" dirty="0" smtClean="0"/>
              <a:t> loose &amp; </a:t>
            </a:r>
            <a:r>
              <a:rPr lang="en-US" dirty="0" err="1" smtClean="0"/>
              <a:t>sponsy</a:t>
            </a:r>
            <a:r>
              <a:rPr lang="en-US" dirty="0" smtClean="0"/>
              <a:t> </a:t>
            </a:r>
            <a:r>
              <a:rPr lang="en-US" dirty="0" smtClean="0">
                <a:sym typeface="Symbol"/>
              </a:rPr>
              <a:t></a:t>
            </a:r>
            <a:r>
              <a:rPr lang="en-US" dirty="0" smtClean="0"/>
              <a:t> Thus blood can be collected </a:t>
            </a:r>
          </a:p>
          <a:p>
            <a:pPr>
              <a:buNone/>
            </a:pPr>
            <a:r>
              <a:rPr lang="en-US" dirty="0" smtClean="0"/>
              <a:t>Dual circulation  </a:t>
            </a:r>
            <a:r>
              <a:rPr lang="en-US" dirty="0" smtClean="0">
                <a:sym typeface="Symbol"/>
              </a:rPr>
              <a:t></a:t>
            </a:r>
            <a:r>
              <a:rPr lang="en-US" dirty="0" smtClean="0"/>
              <a:t> lung &amp; small intestine .</a:t>
            </a:r>
          </a:p>
          <a:p>
            <a:pPr>
              <a:buNone/>
            </a:pPr>
            <a:r>
              <a:rPr lang="en-US" dirty="0" smtClean="0"/>
              <a:t>Tissue previously </a:t>
            </a:r>
            <a:r>
              <a:rPr lang="en-US" dirty="0" err="1" smtClean="0"/>
              <a:t>congensted</a:t>
            </a:r>
            <a:r>
              <a:rPr lang="en-US" dirty="0" smtClean="0"/>
              <a:t> </a:t>
            </a:r>
          </a:p>
          <a:p>
            <a:pPr>
              <a:buNone/>
            </a:pPr>
            <a:r>
              <a:rPr lang="en-US" dirty="0" err="1" smtClean="0"/>
              <a:t>beestablishment</a:t>
            </a:r>
            <a:r>
              <a:rPr lang="en-US" dirty="0" smtClean="0"/>
              <a:t> of previous arterial occlusion </a:t>
            </a:r>
            <a:r>
              <a:rPr lang="en-US" dirty="0" smtClean="0">
                <a:sym typeface="Symbol"/>
              </a:rPr>
              <a:t></a:t>
            </a:r>
            <a:r>
              <a:rPr lang="en-US" dirty="0" smtClean="0"/>
              <a:t> Following </a:t>
            </a:r>
            <a:r>
              <a:rPr lang="en-US" dirty="0" err="1" smtClean="0"/>
              <a:t>angioplosty</a:t>
            </a:r>
            <a:r>
              <a:rPr lang="en-US" dirty="0" smtClean="0"/>
              <a:t> </a:t>
            </a:r>
          </a:p>
          <a:p>
            <a:pPr>
              <a:buNone/>
            </a:pPr>
            <a:r>
              <a:rPr lang="en-US" dirty="0" smtClean="0"/>
              <a:t> Brain </a:t>
            </a:r>
            <a:r>
              <a:rPr lang="en-US" dirty="0" smtClean="0">
                <a:sym typeface="Symbol"/>
              </a:rPr>
              <a:t></a:t>
            </a:r>
            <a:r>
              <a:rPr lang="en-US" dirty="0" smtClean="0"/>
              <a:t> Embolus in MCA </a:t>
            </a:r>
            <a:r>
              <a:rPr lang="en-US" dirty="0" err="1" smtClean="0"/>
              <a:t>preduces</a:t>
            </a:r>
            <a:r>
              <a:rPr lang="en-US" dirty="0" smtClean="0"/>
              <a:t> pale infarct then fragments of </a:t>
            </a:r>
            <a:r>
              <a:rPr lang="en-US" dirty="0" err="1" smtClean="0"/>
              <a:t>embrlus</a:t>
            </a:r>
            <a:r>
              <a:rPr lang="en-US" dirty="0" smtClean="0"/>
              <a:t> move to the branches &amp; reflow leads to </a:t>
            </a:r>
            <a:r>
              <a:rPr lang="en-US" dirty="0" err="1" smtClean="0"/>
              <a:t>haemorly</a:t>
            </a:r>
            <a:r>
              <a:rPr lang="en-US" dirty="0" smtClean="0"/>
              <a:t> into the infarct (red infarct )</a:t>
            </a:r>
          </a:p>
          <a:p>
            <a:pPr>
              <a:buNone/>
            </a:pPr>
            <a:r>
              <a:rPr lang="en-US" dirty="0" smtClean="0"/>
              <a:t> Arterial occlusion involves solid organs – heart , spleen  Kidney </a:t>
            </a:r>
          </a:p>
          <a:p>
            <a:pPr>
              <a:buNone/>
            </a:pPr>
            <a:endParaRPr lang="en-US"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endParaRPr lang="en-US" dirty="0" smtClean="0"/>
          </a:p>
          <a:p>
            <a:pPr>
              <a:buNone/>
            </a:pPr>
            <a:r>
              <a:rPr lang="en-US" b="1" dirty="0" smtClean="0"/>
              <a:t>39</a:t>
            </a:r>
            <a:r>
              <a:rPr lang="en-US" b="1" dirty="0" smtClean="0"/>
              <a:t>. Metastasis spreading of a tumor is characterized by</a:t>
            </a:r>
            <a:endParaRPr lang="en-US" dirty="0" smtClean="0"/>
          </a:p>
          <a:p>
            <a:pPr>
              <a:buNone/>
            </a:pPr>
            <a:r>
              <a:rPr lang="en-US" dirty="0" smtClean="0"/>
              <a:t>a</a:t>
            </a:r>
            <a:r>
              <a:rPr lang="en-US" sz="2400" dirty="0" smtClean="0"/>
              <a:t>) Physically discontinuous with the primary tumor</a:t>
            </a:r>
          </a:p>
          <a:p>
            <a:pPr>
              <a:buNone/>
            </a:pPr>
            <a:r>
              <a:rPr lang="en-US" sz="2400" dirty="0" smtClean="0"/>
              <a:t>b) Marks a tumor malignant equivocally</a:t>
            </a:r>
          </a:p>
          <a:p>
            <a:pPr>
              <a:buNone/>
            </a:pPr>
            <a:r>
              <a:rPr lang="en-US" sz="2400" dirty="0" smtClean="0"/>
              <a:t>c) Approximately 30% of newly diagnosed solid tumors present with metastasis</a:t>
            </a:r>
          </a:p>
          <a:p>
            <a:pPr>
              <a:buNone/>
            </a:pPr>
            <a:r>
              <a:rPr lang="en-US" sz="2400" dirty="0" smtClean="0"/>
              <a:t>d) Lymphatic vessels located at the tumor margins are sufficient for the lymphatic spread of tumor cells</a:t>
            </a:r>
          </a:p>
          <a:p>
            <a:pPr>
              <a:buNone/>
            </a:pPr>
            <a:r>
              <a:rPr lang="en-US" sz="2400" dirty="0" smtClean="0"/>
              <a:t>e) </a:t>
            </a:r>
            <a:r>
              <a:rPr lang="en-US" sz="2400" dirty="0" err="1" smtClean="0"/>
              <a:t>Paravertebral</a:t>
            </a:r>
            <a:r>
              <a:rPr lang="en-US" sz="2400" dirty="0" smtClean="0"/>
              <a:t> venous plexus is frequently involved in metastasis of thyroid cancer</a:t>
            </a:r>
          </a:p>
          <a:p>
            <a:pPr>
              <a:buNone/>
            </a:pPr>
            <a:r>
              <a:rPr lang="en-US" sz="2400" b="1" dirty="0" smtClean="0"/>
              <a:t>TFTTT (Robbins p-272, 274)</a:t>
            </a:r>
            <a:endParaRPr lang="en-US" sz="2400" dirty="0" smtClean="0"/>
          </a:p>
          <a:p>
            <a:pPr>
              <a:buNone/>
            </a:pPr>
            <a:endParaRPr lang="en-US" dirty="0"/>
          </a:p>
          <a:p>
            <a:pPr>
              <a:buNone/>
            </a:pPr>
            <a:endParaRPr lang="en-US"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endParaRPr lang="en-US" dirty="0" smtClean="0"/>
          </a:p>
          <a:p>
            <a:pPr>
              <a:buNone/>
            </a:pPr>
            <a:r>
              <a:rPr lang="en-US" dirty="0" smtClean="0"/>
              <a:t>39</a:t>
            </a:r>
            <a:r>
              <a:rPr lang="en-US" dirty="0"/>
              <a:t>. Metastasis spreading of a tumor</a:t>
            </a:r>
          </a:p>
          <a:p>
            <a:pPr>
              <a:buNone/>
            </a:pPr>
            <a:r>
              <a:rPr lang="en-US" dirty="0"/>
              <a:t> </a:t>
            </a:r>
          </a:p>
          <a:p>
            <a:pPr>
              <a:buNone/>
            </a:pPr>
            <a:endParaRPr 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40. Features of tumor </a:t>
            </a:r>
            <a:r>
              <a:rPr lang="en-US" dirty="0" err="1"/>
              <a:t>lysis</a:t>
            </a:r>
            <a:r>
              <a:rPr lang="en-US" dirty="0"/>
              <a:t> syndrome are </a:t>
            </a:r>
          </a:p>
          <a:p>
            <a:pPr>
              <a:buNone/>
            </a:pPr>
            <a:r>
              <a:rPr lang="en-US" dirty="0"/>
              <a:t>a) </a:t>
            </a:r>
            <a:r>
              <a:rPr lang="en-US" dirty="0" err="1"/>
              <a:t>Hypercalcemia</a:t>
            </a:r>
            <a:endParaRPr lang="en-US" dirty="0"/>
          </a:p>
          <a:p>
            <a:pPr>
              <a:buNone/>
            </a:pPr>
            <a:r>
              <a:rPr lang="en-US" dirty="0"/>
              <a:t>b) </a:t>
            </a:r>
            <a:r>
              <a:rPr lang="en-US" dirty="0" err="1"/>
              <a:t>Hypophosphatemia</a:t>
            </a:r>
            <a:r>
              <a:rPr lang="en-US" dirty="0"/>
              <a:t> c) </a:t>
            </a:r>
            <a:r>
              <a:rPr lang="en-US" dirty="0" err="1"/>
              <a:t>Hyperuricemia</a:t>
            </a:r>
            <a:r>
              <a:rPr lang="en-US" dirty="0"/>
              <a:t> </a:t>
            </a:r>
          </a:p>
          <a:p>
            <a:pPr>
              <a:buNone/>
            </a:pPr>
            <a:r>
              <a:rPr lang="en-US" dirty="0"/>
              <a:t>c) </a:t>
            </a:r>
            <a:r>
              <a:rPr lang="en-US" dirty="0" err="1"/>
              <a:t>Hypokalemia</a:t>
            </a:r>
            <a:r>
              <a:rPr lang="en-US" dirty="0"/>
              <a:t> </a:t>
            </a:r>
          </a:p>
          <a:p>
            <a:pPr>
              <a:buNone/>
            </a:pPr>
            <a:r>
              <a:rPr lang="en-US" dirty="0"/>
              <a:t>e) Cellular destruction results in release of nucleic adds &amp; </a:t>
            </a:r>
            <a:r>
              <a:rPr lang="en-US" dirty="0" err="1"/>
              <a:t>purines</a:t>
            </a:r>
            <a:r>
              <a:rPr lang="en-US" dirty="0"/>
              <a:t> </a:t>
            </a:r>
          </a:p>
          <a:p>
            <a:pPr>
              <a:buNone/>
            </a:pPr>
            <a:r>
              <a:rPr lang="en-US" dirty="0" smtClean="0"/>
              <a:t>FFTFT </a:t>
            </a:r>
            <a:r>
              <a:rPr lang="en-US" dirty="0"/>
              <a:t>(Davidson p-1328)</a:t>
            </a:r>
          </a:p>
          <a:p>
            <a:pPr>
              <a:buNone/>
            </a:pPr>
            <a:endParaRPr 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40. Tumors </a:t>
            </a:r>
            <a:r>
              <a:rPr lang="en-US" dirty="0" err="1"/>
              <a:t>lysis</a:t>
            </a:r>
            <a:r>
              <a:rPr lang="en-US" dirty="0"/>
              <a:t> syndrome </a:t>
            </a:r>
          </a:p>
          <a:p>
            <a:pPr>
              <a:buNone/>
            </a:pPr>
            <a:r>
              <a:rPr lang="en-US" dirty="0"/>
              <a:t>	</a:t>
            </a:r>
            <a:r>
              <a:rPr lang="en-US" dirty="0">
                <a:sym typeface="Symbol"/>
              </a:rPr>
              <a:t></a:t>
            </a:r>
            <a:r>
              <a:rPr lang="en-US" dirty="0" err="1"/>
              <a:t>Usic</a:t>
            </a:r>
            <a:r>
              <a:rPr lang="en-US" dirty="0"/>
              <a:t> acid		</a:t>
            </a:r>
            <a:r>
              <a:rPr lang="en-US" dirty="0">
                <a:sym typeface="Symbol"/>
              </a:rPr>
              <a:t></a:t>
            </a:r>
            <a:r>
              <a:rPr lang="en-US" dirty="0"/>
              <a:t>BUN</a:t>
            </a:r>
          </a:p>
          <a:p>
            <a:pPr>
              <a:buNone/>
            </a:pPr>
            <a:r>
              <a:rPr lang="en-US" dirty="0"/>
              <a:t>	</a:t>
            </a:r>
            <a:r>
              <a:rPr lang="en-US" dirty="0">
                <a:sym typeface="Symbol"/>
              </a:rPr>
              <a:t></a:t>
            </a:r>
            <a:r>
              <a:rPr lang="en-US" dirty="0"/>
              <a:t>K</a:t>
            </a:r>
            <a:r>
              <a:rPr lang="en-US" baseline="30000" dirty="0"/>
              <a:t>+</a:t>
            </a:r>
            <a:r>
              <a:rPr lang="en-US" dirty="0"/>
              <a:t> 			</a:t>
            </a:r>
            <a:r>
              <a:rPr lang="en-US" dirty="0" err="1"/>
              <a:t>Azotemia</a:t>
            </a:r>
            <a:endParaRPr lang="en-US" dirty="0"/>
          </a:p>
          <a:p>
            <a:pPr>
              <a:buNone/>
            </a:pPr>
            <a:r>
              <a:rPr lang="en-US" dirty="0"/>
              <a:t>	</a:t>
            </a:r>
            <a:r>
              <a:rPr lang="en-US" dirty="0">
                <a:sym typeface="Symbol"/>
              </a:rPr>
              <a:t></a:t>
            </a:r>
            <a:r>
              <a:rPr lang="en-US" dirty="0"/>
              <a:t> PO</a:t>
            </a:r>
            <a:r>
              <a:rPr lang="en-US" baseline="30000" dirty="0"/>
              <a:t>3</a:t>
            </a:r>
            <a:r>
              <a:rPr lang="en-US" baseline="-25000" dirty="0"/>
              <a:t>4	</a:t>
            </a:r>
            <a:endParaRPr lang="en-US" dirty="0"/>
          </a:p>
          <a:p>
            <a:pPr>
              <a:buNone/>
            </a:pPr>
            <a:r>
              <a:rPr lang="en-US" baseline="-25000" dirty="0"/>
              <a:t>	</a:t>
            </a:r>
            <a:r>
              <a:rPr lang="en-US" dirty="0">
                <a:sym typeface="Symbol"/>
              </a:rPr>
              <a:t></a:t>
            </a:r>
            <a:r>
              <a:rPr lang="en-US" dirty="0"/>
              <a:t>Ca</a:t>
            </a:r>
            <a:r>
              <a:rPr lang="en-US" baseline="30000" dirty="0"/>
              <a:t>++</a:t>
            </a:r>
            <a:endParaRPr lang="en-US" dirty="0"/>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b="1" dirty="0" smtClean="0"/>
              <a:t>13. Following statements regarding septic shock is true </a:t>
            </a:r>
            <a:endParaRPr lang="en-US" dirty="0" smtClean="0"/>
          </a:p>
          <a:p>
            <a:pPr>
              <a:buNone/>
            </a:pPr>
            <a:r>
              <a:rPr lang="en-US" dirty="0" smtClean="0"/>
              <a:t>a) Results from spread of a localized infection</a:t>
            </a:r>
          </a:p>
          <a:p>
            <a:pPr>
              <a:buNone/>
            </a:pPr>
            <a:r>
              <a:rPr lang="en-US" dirty="0" smtClean="0"/>
              <a:t> b) Gram positive bacteria are mostly responsible</a:t>
            </a:r>
          </a:p>
          <a:p>
            <a:pPr>
              <a:buNone/>
            </a:pPr>
            <a:r>
              <a:rPr lang="en-US" dirty="0" smtClean="0"/>
              <a:t> c) Causes </a:t>
            </a:r>
            <a:r>
              <a:rPr lang="en-US" dirty="0" err="1" smtClean="0"/>
              <a:t>immunosuppression</a:t>
            </a:r>
            <a:r>
              <a:rPr lang="en-US" dirty="0" smtClean="0"/>
              <a:t> </a:t>
            </a:r>
          </a:p>
          <a:p>
            <a:pPr>
              <a:buNone/>
            </a:pPr>
            <a:r>
              <a:rPr lang="en-US" dirty="0" smtClean="0"/>
              <a:t>d) Depresses myocardial contractility </a:t>
            </a:r>
          </a:p>
          <a:p>
            <a:pPr>
              <a:buNone/>
            </a:pPr>
            <a:r>
              <a:rPr lang="en-US" dirty="0" smtClean="0"/>
              <a:t>e) </a:t>
            </a:r>
            <a:r>
              <a:rPr lang="en-US" dirty="0" err="1" smtClean="0"/>
              <a:t>Prepheral</a:t>
            </a:r>
            <a:r>
              <a:rPr lang="en-US" dirty="0" smtClean="0"/>
              <a:t> resistance is increased </a:t>
            </a:r>
          </a:p>
          <a:p>
            <a:pPr>
              <a:buNone/>
            </a:pPr>
            <a:r>
              <a:rPr lang="en-US" b="1" dirty="0" smtClean="0"/>
              <a:t>TTTTF</a:t>
            </a:r>
            <a:endParaRPr lang="en-US" dirty="0" smtClean="0"/>
          </a:p>
          <a:p>
            <a:pPr>
              <a:buNone/>
            </a:pPr>
            <a:r>
              <a:rPr lang="en-US" dirty="0" smtClean="0"/>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b="1" dirty="0" smtClean="0"/>
              <a:t>13</a:t>
            </a:r>
            <a:r>
              <a:rPr lang="en-US" b="1" dirty="0" smtClean="0"/>
              <a:t>. Septic Shock ( Kh-47,48)</a:t>
            </a:r>
            <a:endParaRPr lang="en-US" dirty="0" smtClean="0"/>
          </a:p>
          <a:p>
            <a:pPr>
              <a:buNone/>
            </a:pPr>
            <a:r>
              <a:rPr lang="en-US" dirty="0" smtClean="0"/>
              <a:t>Lim –</a:t>
            </a:r>
            <a:r>
              <a:rPr lang="en-US" dirty="0" err="1" smtClean="0"/>
              <a:t>ve</a:t>
            </a:r>
            <a:r>
              <a:rPr lang="en-US" dirty="0" smtClean="0"/>
              <a:t> 70% cases </a:t>
            </a:r>
          </a:p>
          <a:p>
            <a:pPr>
              <a:buNone/>
            </a:pPr>
            <a:r>
              <a:rPr lang="en-US" dirty="0" err="1" smtClean="0"/>
              <a:t>Jmnunosuppression</a:t>
            </a:r>
            <a:r>
              <a:rPr lang="en-US" dirty="0" smtClean="0"/>
              <a:t> in later stages </a:t>
            </a:r>
          </a:p>
          <a:p>
            <a:pPr>
              <a:buNone/>
            </a:pPr>
            <a:r>
              <a:rPr lang="en-US" dirty="0" err="1" smtClean="0"/>
              <a:t>Myocardia</a:t>
            </a:r>
            <a:r>
              <a:rPr lang="en-US" dirty="0" smtClean="0"/>
              <a:t> depression due to </a:t>
            </a:r>
            <a:r>
              <a:rPr lang="en-US" dirty="0" err="1" smtClean="0"/>
              <a:t>cardiotoxic</a:t>
            </a:r>
            <a:r>
              <a:rPr lang="en-US" dirty="0" smtClean="0"/>
              <a:t> substances</a:t>
            </a:r>
          </a:p>
          <a:p>
            <a:pPr>
              <a:buNone/>
            </a:pPr>
            <a:r>
              <a:rPr lang="en-US" dirty="0" err="1" smtClean="0"/>
              <a:t>Systenic</a:t>
            </a:r>
            <a:r>
              <a:rPr lang="en-US" dirty="0" smtClean="0"/>
              <a:t>  </a:t>
            </a:r>
            <a:r>
              <a:rPr lang="en-US" dirty="0" err="1" smtClean="0"/>
              <a:t>vasodilation</a:t>
            </a:r>
            <a:r>
              <a:rPr lang="en-US" dirty="0" smtClean="0"/>
              <a:t> causes diminished </a:t>
            </a:r>
            <a:r>
              <a:rPr lang="en-US" dirty="0" err="1" smtClean="0"/>
              <a:t>periheral</a:t>
            </a:r>
            <a:r>
              <a:rPr lang="en-US" dirty="0" smtClean="0"/>
              <a:t> resistance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spcBef>
                <a:spcPts val="0"/>
              </a:spcBef>
              <a:spcAft>
                <a:spcPts val="0"/>
              </a:spcAft>
              <a:buNone/>
            </a:pPr>
            <a:r>
              <a:rPr lang="en-US" dirty="0" smtClean="0">
                <a:solidFill>
                  <a:srgbClr val="000000"/>
                </a:solidFill>
                <a:ea typeface="Calibri"/>
              </a:rPr>
              <a:t> </a:t>
            </a:r>
          </a:p>
          <a:p>
            <a:pPr marL="0" marR="0">
              <a:spcBef>
                <a:spcPts val="0"/>
              </a:spcBef>
              <a:spcAft>
                <a:spcPts val="0"/>
              </a:spcAft>
              <a:buNone/>
            </a:pPr>
            <a:r>
              <a:rPr lang="en-US" b="1" dirty="0" smtClean="0">
                <a:solidFill>
                  <a:srgbClr val="000000"/>
                </a:solidFill>
                <a:ea typeface="Calibri"/>
              </a:rPr>
              <a:t>14. In progressive stage of shock </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rPr>
              <a:t>a) There is metabolic acidosis </a:t>
            </a:r>
          </a:p>
          <a:p>
            <a:pPr marL="0" marR="0">
              <a:spcBef>
                <a:spcPts val="0"/>
              </a:spcBef>
              <a:spcAft>
                <a:spcPts val="0"/>
              </a:spcAft>
              <a:buNone/>
            </a:pPr>
            <a:r>
              <a:rPr lang="en-US" dirty="0" smtClean="0">
                <a:solidFill>
                  <a:srgbClr val="000000"/>
                </a:solidFill>
                <a:ea typeface="Calibri"/>
              </a:rPr>
              <a:t>b) Reflex compensatory mechanisms are activated </a:t>
            </a:r>
          </a:p>
          <a:p>
            <a:pPr marL="0" marR="0">
              <a:spcBef>
                <a:spcPts val="0"/>
              </a:spcBef>
              <a:spcAft>
                <a:spcPts val="0"/>
              </a:spcAft>
              <a:buNone/>
            </a:pPr>
            <a:r>
              <a:rPr lang="en-US" dirty="0" smtClean="0">
                <a:solidFill>
                  <a:srgbClr val="000000"/>
                </a:solidFill>
                <a:ea typeface="Calibri"/>
              </a:rPr>
              <a:t>c) There is widespread tissue hypoxia </a:t>
            </a:r>
          </a:p>
          <a:p>
            <a:pPr marL="0" marR="0">
              <a:spcBef>
                <a:spcPts val="0"/>
              </a:spcBef>
              <a:spcAft>
                <a:spcPts val="0"/>
              </a:spcAft>
              <a:buNone/>
            </a:pPr>
            <a:r>
              <a:rPr lang="en-US" dirty="0" smtClean="0">
                <a:solidFill>
                  <a:srgbClr val="000000"/>
                </a:solidFill>
                <a:ea typeface="Calibri"/>
              </a:rPr>
              <a:t>d) Survival is not possible </a:t>
            </a:r>
          </a:p>
          <a:p>
            <a:pPr marL="0" marR="0">
              <a:spcBef>
                <a:spcPts val="0"/>
              </a:spcBef>
              <a:spcAft>
                <a:spcPts val="0"/>
              </a:spcAft>
              <a:buNone/>
            </a:pPr>
            <a:r>
              <a:rPr lang="en-US" dirty="0" smtClean="0">
                <a:solidFill>
                  <a:srgbClr val="000000"/>
                </a:solidFill>
                <a:ea typeface="Calibri"/>
              </a:rPr>
              <a:t>e) There is complete renal shut down </a:t>
            </a:r>
          </a:p>
          <a:p>
            <a:pPr marL="0" marR="0">
              <a:spcBef>
                <a:spcPts val="0"/>
              </a:spcBef>
              <a:spcAft>
                <a:spcPts val="0"/>
              </a:spcAft>
              <a:buNone/>
            </a:pPr>
            <a:r>
              <a:rPr lang="en-US" b="1" dirty="0" smtClean="0">
                <a:solidFill>
                  <a:srgbClr val="000000"/>
                </a:solidFill>
                <a:ea typeface="Calibri"/>
              </a:rPr>
              <a:t>TFTFF</a:t>
            </a:r>
            <a:endParaRPr lang="en-US" dirty="0" smtClean="0">
              <a:solidFill>
                <a:srgbClr val="000000"/>
              </a:solidFill>
              <a:ea typeface="Calibri"/>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spcBef>
                <a:spcPts val="0"/>
              </a:spcBef>
              <a:spcAft>
                <a:spcPts val="0"/>
              </a:spcAft>
              <a:buNone/>
            </a:pPr>
            <a:r>
              <a:rPr lang="en-US" b="1" dirty="0" smtClean="0">
                <a:solidFill>
                  <a:srgbClr val="000000"/>
                </a:solidFill>
                <a:ea typeface="Calibri"/>
              </a:rPr>
              <a:t>1. Quiescent cells include </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rPr>
              <a:t>a) Fibroblast </a:t>
            </a:r>
          </a:p>
          <a:p>
            <a:pPr marL="0">
              <a:spcBef>
                <a:spcPts val="0"/>
              </a:spcBef>
              <a:buNone/>
            </a:pPr>
            <a:r>
              <a:rPr lang="en-US" dirty="0" smtClean="0">
                <a:solidFill>
                  <a:srgbClr val="000000"/>
                </a:solidFill>
                <a:ea typeface="Calibri"/>
              </a:rPr>
              <a:t>b) Skeletal </a:t>
            </a:r>
            <a:r>
              <a:rPr lang="en-US" dirty="0" smtClean="0">
                <a:solidFill>
                  <a:srgbClr val="000000"/>
                </a:solidFill>
                <a:ea typeface="Calibri"/>
              </a:rPr>
              <a:t>muscle cell </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rPr>
              <a:t>c) </a:t>
            </a:r>
            <a:r>
              <a:rPr lang="en-US" dirty="0" err="1" smtClean="0">
                <a:solidFill>
                  <a:srgbClr val="000000"/>
                </a:solidFill>
                <a:ea typeface="Calibri"/>
              </a:rPr>
              <a:t>Osteocytes</a:t>
            </a:r>
            <a:r>
              <a:rPr lang="en-US" dirty="0" smtClean="0">
                <a:solidFill>
                  <a:srgbClr val="000000"/>
                </a:solidFill>
                <a:ea typeface="Calibri"/>
              </a:rPr>
              <a:t> </a:t>
            </a:r>
          </a:p>
          <a:p>
            <a:pPr marL="0" marR="0">
              <a:spcBef>
                <a:spcPts val="0"/>
              </a:spcBef>
              <a:spcAft>
                <a:spcPts val="0"/>
              </a:spcAft>
              <a:buNone/>
            </a:pPr>
            <a:r>
              <a:rPr lang="en-US" dirty="0" smtClean="0">
                <a:solidFill>
                  <a:srgbClr val="000000"/>
                </a:solidFill>
                <a:ea typeface="Calibri"/>
              </a:rPr>
              <a:t>d) Smooth muscle cell </a:t>
            </a:r>
          </a:p>
          <a:p>
            <a:pPr marL="0" marR="0">
              <a:spcBef>
                <a:spcPts val="0"/>
              </a:spcBef>
              <a:spcAft>
                <a:spcPts val="0"/>
              </a:spcAft>
              <a:buNone/>
            </a:pPr>
            <a:r>
              <a:rPr lang="en-US" dirty="0" smtClean="0">
                <a:solidFill>
                  <a:srgbClr val="000000"/>
                </a:solidFill>
                <a:ea typeface="Calibri"/>
              </a:rPr>
              <a:t>e) </a:t>
            </a:r>
            <a:r>
              <a:rPr lang="en-US" dirty="0" err="1" smtClean="0">
                <a:solidFill>
                  <a:srgbClr val="000000"/>
                </a:solidFill>
                <a:ea typeface="Calibri"/>
              </a:rPr>
              <a:t>Haemopoietic</a:t>
            </a:r>
            <a:r>
              <a:rPr lang="en-US" dirty="0" smtClean="0">
                <a:solidFill>
                  <a:srgbClr val="000000"/>
                </a:solidFill>
                <a:ea typeface="Calibri"/>
              </a:rPr>
              <a:t> cell </a:t>
            </a:r>
          </a:p>
          <a:p>
            <a:pPr marL="0" marR="0">
              <a:spcBef>
                <a:spcPts val="0"/>
              </a:spcBef>
              <a:spcAft>
                <a:spcPts val="0"/>
              </a:spcAft>
              <a:buNone/>
            </a:pPr>
            <a:r>
              <a:rPr lang="en-US" b="1" dirty="0" smtClean="0">
                <a:solidFill>
                  <a:srgbClr val="000000"/>
                </a:solidFill>
                <a:ea typeface="Calibri"/>
              </a:rPr>
              <a:t>TFTTF</a:t>
            </a:r>
            <a:endParaRPr lang="en-US" dirty="0" smtClean="0">
              <a:solidFill>
                <a:srgbClr val="000000"/>
              </a:solidFill>
              <a:ea typeface="Calibri"/>
            </a:endParaRPr>
          </a:p>
          <a:p>
            <a:pPr>
              <a:buNone/>
            </a:pPr>
            <a:endParaRPr lang="en-US" dirty="0"/>
          </a:p>
        </p:txBody>
      </p:sp>
      <p:sp>
        <p:nvSpPr>
          <p:cNvPr id="4" name="Date Placeholder 3"/>
          <p:cNvSpPr>
            <a:spLocks noGrp="1"/>
          </p:cNvSpPr>
          <p:nvPr>
            <p:ph type="dt" sz="half" idx="10"/>
          </p:nvPr>
        </p:nvSpPr>
        <p:spPr/>
        <p:txBody>
          <a:bodyPr/>
          <a:lstStyle/>
          <a:p>
            <a:fld id="{01898C6B-FD3E-4DC1-A52B-90DC2B13B564}" type="datetime1">
              <a:rPr lang="en-US" smtClean="0"/>
              <a:t>8/22/2019</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buNone/>
            </a:pPr>
            <a:r>
              <a:rPr lang="en-US" b="1" dirty="0" smtClean="0"/>
              <a:t> 14. In Progressive stage of shock </a:t>
            </a:r>
            <a:endParaRPr lang="en-US" dirty="0" smtClean="0"/>
          </a:p>
          <a:p>
            <a:pPr>
              <a:buNone/>
            </a:pPr>
            <a:r>
              <a:rPr lang="en-US" dirty="0" smtClean="0"/>
              <a:t>Widespread hypoxia </a:t>
            </a:r>
            <a:r>
              <a:rPr lang="en-US" dirty="0" smtClean="0">
                <a:sym typeface="Symbol"/>
              </a:rPr>
              <a:t></a:t>
            </a:r>
            <a:r>
              <a:rPr lang="en-US" dirty="0" smtClean="0"/>
              <a:t> Arteriole dilates &amp; blood begins to pool in </a:t>
            </a:r>
            <a:r>
              <a:rPr lang="en-US" dirty="0" err="1" smtClean="0"/>
              <a:t>microcirculotion</a:t>
            </a:r>
            <a:endParaRPr lang="en-US" dirty="0" smtClean="0"/>
          </a:p>
          <a:p>
            <a:pPr>
              <a:buNone/>
            </a:pPr>
            <a:r>
              <a:rPr lang="en-US" dirty="0" smtClean="0"/>
              <a:t>                            </a:t>
            </a:r>
            <a:r>
              <a:rPr lang="en-US" dirty="0" smtClean="0">
                <a:sym typeface="Symbol"/>
              </a:rPr>
              <a:t></a:t>
            </a:r>
            <a:endParaRPr lang="en-US" dirty="0" smtClean="0"/>
          </a:p>
          <a:p>
            <a:pPr>
              <a:buNone/>
            </a:pPr>
            <a:r>
              <a:rPr lang="en-US" dirty="0" smtClean="0"/>
              <a:t>                 Hypo perfusion </a:t>
            </a:r>
          </a:p>
          <a:p>
            <a:pPr>
              <a:buNone/>
            </a:pPr>
            <a:r>
              <a:rPr lang="en-US" dirty="0" smtClean="0"/>
              <a:t>                             </a:t>
            </a:r>
            <a:r>
              <a:rPr lang="en-US" dirty="0" smtClean="0">
                <a:sym typeface="Symbol"/>
              </a:rPr>
              <a:t></a:t>
            </a:r>
            <a:endParaRPr lang="en-US" dirty="0" smtClean="0"/>
          </a:p>
          <a:p>
            <a:pPr>
              <a:buNone/>
            </a:pPr>
            <a:r>
              <a:rPr lang="en-US" dirty="0" smtClean="0"/>
              <a:t>   Intracellular aerobic respiration   stopped </a:t>
            </a:r>
          </a:p>
          <a:p>
            <a:pPr>
              <a:buNone/>
            </a:pPr>
            <a:r>
              <a:rPr lang="en-US" dirty="0" smtClean="0"/>
              <a:t>                             </a:t>
            </a:r>
            <a:r>
              <a:rPr lang="en-US" dirty="0" smtClean="0">
                <a:sym typeface="Symbol"/>
              </a:rPr>
              <a:t></a:t>
            </a:r>
            <a:endParaRPr lang="en-US" dirty="0" smtClean="0"/>
          </a:p>
          <a:p>
            <a:pPr>
              <a:buNone/>
            </a:pPr>
            <a:r>
              <a:rPr lang="en-US" dirty="0" smtClean="0"/>
              <a:t>     Anaerobic </a:t>
            </a:r>
            <a:r>
              <a:rPr lang="en-US" dirty="0" err="1" smtClean="0"/>
              <a:t>glycotysis</a:t>
            </a:r>
            <a:r>
              <a:rPr lang="en-US" dirty="0" smtClean="0"/>
              <a:t> starts</a:t>
            </a:r>
          </a:p>
          <a:p>
            <a:pPr>
              <a:buNone/>
            </a:pPr>
            <a:r>
              <a:rPr lang="en-US" dirty="0" smtClean="0"/>
              <a:t>                              </a:t>
            </a:r>
            <a:r>
              <a:rPr lang="en-US" dirty="0" smtClean="0">
                <a:sym typeface="Symbol"/>
              </a:rPr>
              <a:t></a:t>
            </a:r>
            <a:endParaRPr lang="en-US" dirty="0" smtClean="0"/>
          </a:p>
          <a:p>
            <a:pPr>
              <a:buNone/>
            </a:pPr>
            <a:r>
              <a:rPr lang="en-US" dirty="0" smtClean="0"/>
              <a:t>          Lactic acidosis (</a:t>
            </a:r>
            <a:r>
              <a:rPr lang="en-US" dirty="0" smtClean="0">
                <a:sym typeface="Symbol"/>
              </a:rPr>
              <a:t></a:t>
            </a:r>
            <a:r>
              <a:rPr lang="en-US" dirty="0" smtClean="0"/>
              <a:t> P</a:t>
            </a:r>
            <a:r>
              <a:rPr lang="en-US" baseline="30000" dirty="0" smtClean="0"/>
              <a:t>H</a:t>
            </a:r>
            <a:r>
              <a:rPr lang="en-US" dirty="0" smtClean="0"/>
              <a:t>) </a:t>
            </a:r>
          </a:p>
          <a:p>
            <a:pPr>
              <a:buNone/>
            </a:pPr>
            <a:r>
              <a:rPr lang="en-US" dirty="0" smtClean="0"/>
              <a:t>                            </a:t>
            </a:r>
            <a:r>
              <a:rPr lang="en-US" dirty="0" smtClean="0">
                <a:sym typeface="Symbol"/>
              </a:rPr>
              <a:t></a:t>
            </a:r>
            <a:endParaRPr lang="en-US" dirty="0" smtClean="0"/>
          </a:p>
          <a:p>
            <a:pPr>
              <a:buNone/>
            </a:pPr>
            <a:r>
              <a:rPr lang="en-US" dirty="0" smtClean="0"/>
              <a:t>  Circulatory &amp; metabolic imbalance &amp; acidosis</a:t>
            </a:r>
          </a:p>
          <a:p>
            <a:pPr>
              <a:buNone/>
            </a:pPr>
            <a:r>
              <a:rPr lang="en-US" dirty="0" smtClean="0"/>
              <a:t>                                  </a:t>
            </a:r>
            <a:r>
              <a:rPr lang="en-US" dirty="0" smtClean="0">
                <a:sym typeface="Symbol"/>
              </a:rPr>
              <a:t></a:t>
            </a:r>
            <a:endParaRPr lang="en-US" dirty="0" smtClean="0"/>
          </a:p>
          <a:p>
            <a:pPr>
              <a:buNone/>
            </a:pPr>
            <a:r>
              <a:rPr lang="en-US" dirty="0" smtClean="0"/>
              <a:t>     Blunt vasomotor response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a:spcBef>
                <a:spcPts val="0"/>
              </a:spcBef>
              <a:buNone/>
            </a:pPr>
            <a:r>
              <a:rPr lang="en-US" dirty="0" smtClean="0">
                <a:solidFill>
                  <a:srgbClr val="000000"/>
                </a:solidFill>
                <a:ea typeface="Calibri"/>
              </a:rPr>
              <a:t>15. </a:t>
            </a:r>
            <a:r>
              <a:rPr lang="en-US" dirty="0" err="1" smtClean="0">
                <a:solidFill>
                  <a:srgbClr val="000000"/>
                </a:solidFill>
                <a:ea typeface="Calibri"/>
              </a:rPr>
              <a:t>Phlebothrombosis</a:t>
            </a:r>
            <a:r>
              <a:rPr lang="en-US" dirty="0" smtClean="0">
                <a:solidFill>
                  <a:srgbClr val="000000"/>
                </a:solidFill>
                <a:ea typeface="Calibri"/>
              </a:rPr>
              <a:t> –</a:t>
            </a:r>
          </a:p>
          <a:p>
            <a:pPr marL="0" marR="0">
              <a:spcBef>
                <a:spcPts val="0"/>
              </a:spcBef>
              <a:spcAft>
                <a:spcPts val="0"/>
              </a:spcAft>
              <a:buNone/>
            </a:pPr>
            <a:r>
              <a:rPr lang="en-US" dirty="0" smtClean="0">
                <a:solidFill>
                  <a:srgbClr val="000000"/>
                </a:solidFill>
                <a:ea typeface="Calibri"/>
              </a:rPr>
              <a:t> a) is the thrombosis of an </a:t>
            </a:r>
            <a:r>
              <a:rPr lang="en-US" dirty="0" err="1" smtClean="0">
                <a:solidFill>
                  <a:srgbClr val="000000"/>
                </a:solidFill>
                <a:ea typeface="Calibri"/>
              </a:rPr>
              <a:t>inflammed</a:t>
            </a:r>
            <a:r>
              <a:rPr lang="en-US" dirty="0" smtClean="0">
                <a:solidFill>
                  <a:srgbClr val="000000"/>
                </a:solidFill>
                <a:ea typeface="Calibri"/>
              </a:rPr>
              <a:t> vein</a:t>
            </a:r>
          </a:p>
          <a:p>
            <a:pPr marL="0" marR="0">
              <a:spcBef>
                <a:spcPts val="0"/>
              </a:spcBef>
              <a:spcAft>
                <a:spcPts val="0"/>
              </a:spcAft>
              <a:buNone/>
            </a:pPr>
            <a:r>
              <a:rPr lang="en-US" dirty="0" smtClean="0">
                <a:solidFill>
                  <a:srgbClr val="000000"/>
                </a:solidFill>
                <a:ea typeface="Calibri"/>
              </a:rPr>
              <a:t> b) Is Clinically silent</a:t>
            </a:r>
          </a:p>
          <a:p>
            <a:pPr marL="0" marR="0">
              <a:spcBef>
                <a:spcPts val="0"/>
              </a:spcBef>
              <a:spcAft>
                <a:spcPts val="0"/>
              </a:spcAft>
              <a:buNone/>
            </a:pPr>
            <a:r>
              <a:rPr lang="en-US" dirty="0" smtClean="0">
                <a:solidFill>
                  <a:srgbClr val="000000"/>
                </a:solidFill>
                <a:ea typeface="Calibri"/>
              </a:rPr>
              <a:t>c) Occurs due to stasis of blood </a:t>
            </a:r>
          </a:p>
          <a:p>
            <a:pPr marL="0" marR="0">
              <a:spcBef>
                <a:spcPts val="0"/>
              </a:spcBef>
              <a:spcAft>
                <a:spcPts val="0"/>
              </a:spcAft>
              <a:buNone/>
            </a:pPr>
            <a:r>
              <a:rPr lang="en-US" dirty="0" smtClean="0">
                <a:solidFill>
                  <a:srgbClr val="000000"/>
                </a:solidFill>
                <a:ea typeface="Calibri"/>
              </a:rPr>
              <a:t>d) When detached, form </a:t>
            </a:r>
            <a:r>
              <a:rPr lang="en-US" dirty="0" err="1" smtClean="0">
                <a:solidFill>
                  <a:srgbClr val="000000"/>
                </a:solidFill>
                <a:ea typeface="Calibri"/>
              </a:rPr>
              <a:t>pyaemic</a:t>
            </a:r>
            <a:r>
              <a:rPr lang="en-US" dirty="0" smtClean="0">
                <a:solidFill>
                  <a:srgbClr val="000000"/>
                </a:solidFill>
                <a:ea typeface="Calibri"/>
              </a:rPr>
              <a:t> emboli </a:t>
            </a:r>
          </a:p>
          <a:p>
            <a:pPr marL="0" marR="0">
              <a:spcBef>
                <a:spcPts val="0"/>
              </a:spcBef>
              <a:spcAft>
                <a:spcPts val="0"/>
              </a:spcAft>
              <a:buNone/>
            </a:pPr>
            <a:r>
              <a:rPr lang="en-US" dirty="0" smtClean="0">
                <a:solidFill>
                  <a:srgbClr val="000000"/>
                </a:solidFill>
                <a:ea typeface="Calibri"/>
              </a:rPr>
              <a:t>e) Primary thrombus is small in size</a:t>
            </a:r>
          </a:p>
          <a:p>
            <a:pPr marL="0" marR="0">
              <a:spcBef>
                <a:spcPts val="0"/>
              </a:spcBef>
              <a:spcAft>
                <a:spcPts val="0"/>
              </a:spcAft>
              <a:buNone/>
            </a:pPr>
            <a:r>
              <a:rPr lang="en-US" dirty="0" smtClean="0">
                <a:solidFill>
                  <a:srgbClr val="000000"/>
                </a:solidFill>
                <a:ea typeface="Calibri"/>
              </a:rPr>
              <a:t> FTTFT    (</a:t>
            </a:r>
            <a:r>
              <a:rPr lang="en-US" dirty="0" err="1" smtClean="0">
                <a:solidFill>
                  <a:srgbClr val="000000"/>
                </a:solidFill>
                <a:ea typeface="Calibri"/>
              </a:rPr>
              <a:t>Kh</a:t>
            </a:r>
            <a:r>
              <a:rPr lang="en-US" dirty="0" smtClean="0">
                <a:solidFill>
                  <a:srgbClr val="000000"/>
                </a:solidFill>
                <a:ea typeface="Calibri"/>
              </a:rPr>
              <a:t> -42)</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pPr>
              <a:buNone/>
            </a:pPr>
            <a:r>
              <a:rPr lang="en-US" dirty="0" smtClean="0"/>
              <a:t>Table 4.4. Differences Between </a:t>
            </a:r>
            <a:r>
              <a:rPr lang="en-US" dirty="0" err="1" smtClean="0"/>
              <a:t>Phlebothrombosis</a:t>
            </a:r>
            <a:r>
              <a:rPr lang="en-US" dirty="0" smtClean="0"/>
              <a:t> and </a:t>
            </a:r>
            <a:r>
              <a:rPr lang="en-US" dirty="0" err="1" smtClean="0"/>
              <a:t>Thrombophlebitis</a:t>
            </a:r>
            <a:r>
              <a:rPr lang="en-US" dirty="0" smtClean="0"/>
              <a:t> </a:t>
            </a:r>
          </a:p>
          <a:p>
            <a:pPr>
              <a:buNone/>
            </a:pPr>
            <a:r>
              <a:rPr lang="en-US" dirty="0" smtClean="0"/>
              <a:t> </a:t>
            </a:r>
            <a:r>
              <a:rPr lang="en-US" dirty="0" err="1" smtClean="0"/>
              <a:t>Phlebothrombosis</a:t>
            </a:r>
            <a:r>
              <a:rPr lang="en-US" dirty="0" smtClean="0"/>
              <a:t>                  </a:t>
            </a:r>
            <a:r>
              <a:rPr lang="en-US" dirty="0" err="1" smtClean="0"/>
              <a:t>Thrombophlebitis</a:t>
            </a:r>
            <a:r>
              <a:rPr lang="en-US" dirty="0" smtClean="0"/>
              <a:t> </a:t>
            </a:r>
          </a:p>
          <a:p>
            <a:pPr>
              <a:buNone/>
            </a:pPr>
            <a:r>
              <a:rPr lang="en-US" dirty="0" smtClean="0"/>
              <a:t>1. Definition Thrombosis in veins Thrombosis in an</a:t>
            </a:r>
          </a:p>
          <a:p>
            <a:pPr>
              <a:buNone/>
            </a:pPr>
            <a:r>
              <a:rPr lang="en-US" dirty="0" smtClean="0"/>
              <a:t>having no inflammation </a:t>
            </a:r>
            <a:r>
              <a:rPr lang="en-US" dirty="0" err="1" smtClean="0"/>
              <a:t>inflammed</a:t>
            </a:r>
            <a:r>
              <a:rPr lang="en-US" dirty="0" smtClean="0"/>
              <a:t> vein </a:t>
            </a:r>
          </a:p>
          <a:p>
            <a:pPr>
              <a:buNone/>
            </a:pPr>
            <a:r>
              <a:rPr lang="en-US" dirty="0" smtClean="0"/>
              <a:t>2. Site Usually calf veins    Anywhere </a:t>
            </a:r>
          </a:p>
          <a:p>
            <a:pPr>
              <a:buNone/>
            </a:pPr>
            <a:r>
              <a:rPr lang="en-US" dirty="0" smtClean="0"/>
              <a:t>3. Clinical picture Silent, few signs Pain and signs of or symptoms    acute inflammation   obvious </a:t>
            </a:r>
          </a:p>
          <a:p>
            <a:pPr>
              <a:buNone/>
            </a:pPr>
            <a:r>
              <a:rPr lang="en-US" dirty="0" smtClean="0"/>
              <a:t>4. Major cause Stasis   Inflammation of vein  wall</a:t>
            </a:r>
          </a:p>
          <a:p>
            <a:pPr>
              <a:buNone/>
            </a:pPr>
            <a:r>
              <a:rPr lang="en-US" dirty="0" smtClean="0"/>
              <a:t> 5. Size of primary Small</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marR="0">
              <a:spcBef>
                <a:spcPts val="0"/>
              </a:spcBef>
              <a:spcAft>
                <a:spcPts val="0"/>
              </a:spcAft>
              <a:buNone/>
            </a:pPr>
            <a:r>
              <a:rPr lang="en-US" b="1" dirty="0" smtClean="0">
                <a:solidFill>
                  <a:srgbClr val="000000"/>
                </a:solidFill>
                <a:ea typeface="Calibri"/>
              </a:rPr>
              <a:t>16. PDGF has the following functions</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rPr>
              <a:t>a) Inactivates PMNS </a:t>
            </a:r>
          </a:p>
          <a:p>
            <a:pPr marL="0" marR="0">
              <a:spcBef>
                <a:spcPts val="0"/>
              </a:spcBef>
              <a:spcAft>
                <a:spcPts val="0"/>
              </a:spcAft>
              <a:buNone/>
            </a:pPr>
            <a:r>
              <a:rPr lang="en-US" dirty="0" smtClean="0">
                <a:solidFill>
                  <a:srgbClr val="000000"/>
                </a:solidFill>
                <a:ea typeface="Calibri"/>
              </a:rPr>
              <a:t>b) </a:t>
            </a:r>
            <a:r>
              <a:rPr lang="en-US" dirty="0" err="1" smtClean="0">
                <a:solidFill>
                  <a:srgbClr val="000000"/>
                </a:solidFill>
                <a:ea typeface="Calibri"/>
              </a:rPr>
              <a:t>Mitogenic</a:t>
            </a:r>
            <a:r>
              <a:rPr lang="en-US" dirty="0" smtClean="0">
                <a:solidFill>
                  <a:srgbClr val="000000"/>
                </a:solidFill>
                <a:ea typeface="Calibri"/>
              </a:rPr>
              <a:t> for fibroblasts </a:t>
            </a:r>
          </a:p>
          <a:p>
            <a:pPr marL="0" marR="0">
              <a:spcBef>
                <a:spcPts val="0"/>
              </a:spcBef>
              <a:spcAft>
                <a:spcPts val="0"/>
              </a:spcAft>
              <a:buNone/>
            </a:pPr>
            <a:r>
              <a:rPr lang="en-US" dirty="0" smtClean="0">
                <a:solidFill>
                  <a:srgbClr val="000000"/>
                </a:solidFill>
                <a:ea typeface="Calibri"/>
              </a:rPr>
              <a:t>c) Regulates </a:t>
            </a:r>
            <a:r>
              <a:rPr lang="en-US" dirty="0" err="1" smtClean="0">
                <a:solidFill>
                  <a:srgbClr val="000000"/>
                </a:solidFill>
                <a:ea typeface="Calibri"/>
              </a:rPr>
              <a:t>integrin</a:t>
            </a:r>
            <a:r>
              <a:rPr lang="en-US" dirty="0" smtClean="0">
                <a:solidFill>
                  <a:srgbClr val="000000"/>
                </a:solidFill>
                <a:ea typeface="Calibri"/>
              </a:rPr>
              <a:t> expression </a:t>
            </a:r>
          </a:p>
          <a:p>
            <a:pPr marL="0" marR="0">
              <a:spcBef>
                <a:spcPts val="0"/>
              </a:spcBef>
              <a:spcAft>
                <a:spcPts val="0"/>
              </a:spcAft>
              <a:buNone/>
            </a:pPr>
            <a:r>
              <a:rPr lang="en-US" dirty="0" smtClean="0">
                <a:solidFill>
                  <a:srgbClr val="000000"/>
                </a:solidFill>
                <a:ea typeface="Calibri"/>
              </a:rPr>
              <a:t>d) Stimulates </a:t>
            </a:r>
            <a:r>
              <a:rPr lang="en-US" dirty="0" err="1" smtClean="0">
                <a:solidFill>
                  <a:srgbClr val="000000"/>
                </a:solidFill>
                <a:ea typeface="Calibri"/>
              </a:rPr>
              <a:t>keratinocyte</a:t>
            </a:r>
            <a:r>
              <a:rPr lang="en-US" dirty="0" smtClean="0">
                <a:solidFill>
                  <a:srgbClr val="000000"/>
                </a:solidFill>
                <a:ea typeface="Calibri"/>
              </a:rPr>
              <a:t> migration </a:t>
            </a:r>
          </a:p>
          <a:p>
            <a:pPr marL="0" marR="0">
              <a:spcBef>
                <a:spcPts val="0"/>
              </a:spcBef>
              <a:spcAft>
                <a:spcPts val="0"/>
              </a:spcAft>
              <a:buNone/>
            </a:pPr>
            <a:r>
              <a:rPr lang="en-US" dirty="0" smtClean="0">
                <a:solidFill>
                  <a:srgbClr val="000000"/>
                </a:solidFill>
                <a:ea typeface="Calibri"/>
              </a:rPr>
              <a:t>e) Inhibits platelet aggregation </a:t>
            </a:r>
          </a:p>
          <a:p>
            <a:pPr marL="0" marR="0">
              <a:spcBef>
                <a:spcPts val="0"/>
              </a:spcBef>
              <a:spcAft>
                <a:spcPts val="0"/>
              </a:spcAft>
              <a:buNone/>
            </a:pPr>
            <a:r>
              <a:rPr lang="en-US" b="1" dirty="0" smtClean="0">
                <a:solidFill>
                  <a:srgbClr val="000000"/>
                </a:solidFill>
                <a:ea typeface="Calibri"/>
              </a:rPr>
              <a:t>FTTFT</a:t>
            </a:r>
            <a:endParaRPr lang="en-US" dirty="0" smtClean="0">
              <a:solidFill>
                <a:srgbClr val="000000"/>
              </a:solidFill>
              <a:ea typeface="Calibri"/>
            </a:endParaRP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b="1" dirty="0" smtClean="0"/>
              <a:t>16. PDUF has the following function </a:t>
            </a:r>
            <a:endParaRPr lang="en-US" dirty="0" smtClean="0"/>
          </a:p>
          <a:p>
            <a:pPr>
              <a:buNone/>
            </a:pPr>
            <a:r>
              <a:rPr lang="en-US" b="1" dirty="0" smtClean="0"/>
              <a:t>PDUF</a:t>
            </a:r>
            <a:endParaRPr lang="en-US" dirty="0" smtClean="0"/>
          </a:p>
          <a:p>
            <a:pPr>
              <a:buNone/>
            </a:pPr>
            <a:r>
              <a:rPr lang="en-US" dirty="0" smtClean="0"/>
              <a:t>EGF} </a:t>
            </a:r>
            <a:r>
              <a:rPr lang="en-US" dirty="0" err="1" smtClean="0"/>
              <a:t>Mitogenic</a:t>
            </a:r>
            <a:r>
              <a:rPr lang="en-US" dirty="0" smtClean="0"/>
              <a:t> for </a:t>
            </a:r>
            <a:r>
              <a:rPr lang="en-US" dirty="0" err="1" smtClean="0"/>
              <a:t>keratinocytes</a:t>
            </a:r>
            <a:r>
              <a:rPr lang="en-US" dirty="0" smtClean="0"/>
              <a:t> &amp; fibroblasts </a:t>
            </a:r>
          </a:p>
          <a:p>
            <a:pPr>
              <a:buNone/>
            </a:pPr>
            <a:r>
              <a:rPr lang="en-US" dirty="0" smtClean="0"/>
              <a:t>TGF</a:t>
            </a:r>
          </a:p>
          <a:p>
            <a:pPr>
              <a:buNone/>
            </a:pPr>
            <a:r>
              <a:rPr lang="en-US" dirty="0" smtClean="0"/>
              <a:t>FUF</a:t>
            </a:r>
          </a:p>
          <a:p>
            <a:pPr>
              <a:buNone/>
            </a:pPr>
            <a:r>
              <a:rPr lang="en-US" dirty="0" smtClean="0"/>
              <a:t>  R1 </a:t>
            </a:r>
            <a:r>
              <a:rPr lang="en-US" dirty="0" err="1" smtClean="0"/>
              <a:t>Fβ</a:t>
            </a:r>
            <a:r>
              <a:rPr lang="en-US" dirty="0" smtClean="0"/>
              <a:t>- </a:t>
            </a:r>
            <a:r>
              <a:rPr lang="en-US" dirty="0" err="1" smtClean="0"/>
              <a:t>Chemotactic</a:t>
            </a:r>
            <a:r>
              <a:rPr lang="en-US" dirty="0" smtClean="0"/>
              <a:t> for PMNs &amp; Fibroblasts &amp; macrophages </a:t>
            </a:r>
          </a:p>
          <a:p>
            <a:pPr>
              <a:buNone/>
            </a:pPr>
            <a:r>
              <a:rPr lang="en-US" dirty="0" smtClean="0"/>
              <a:t>PDUG inhibit platelet </a:t>
            </a:r>
            <a:r>
              <a:rPr lang="en-US" dirty="0" err="1" smtClean="0"/>
              <a:t>asgeresatin</a:t>
            </a:r>
            <a:r>
              <a:rPr lang="en-US" dirty="0" smtClean="0"/>
              <a:t> ?</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lgn="just">
              <a:spcBef>
                <a:spcPts val="0"/>
              </a:spcBef>
              <a:spcAft>
                <a:spcPts val="0"/>
              </a:spcAft>
              <a:buNone/>
              <a:tabLst>
                <a:tab pos="1345565" algn="l"/>
              </a:tabLst>
            </a:pPr>
            <a:r>
              <a:rPr lang="en-US" b="1" dirty="0" smtClean="0">
                <a:solidFill>
                  <a:srgbClr val="000000"/>
                </a:solidFill>
                <a:ea typeface="Calibri"/>
                <a:cs typeface="Calibri"/>
              </a:rPr>
              <a:t>17. About collagen-</a:t>
            </a:r>
            <a:endParaRPr lang="en-US" dirty="0" smtClean="0">
              <a:solidFill>
                <a:srgbClr val="000000"/>
              </a:solidFill>
              <a:ea typeface="Calibri"/>
            </a:endParaRPr>
          </a:p>
          <a:p>
            <a:pPr marL="0" marR="0">
              <a:spcBef>
                <a:spcPts val="0"/>
              </a:spcBef>
              <a:spcAft>
                <a:spcPts val="0"/>
              </a:spcAft>
              <a:buNone/>
              <a:tabLst>
                <a:tab pos="1186180" algn="l"/>
              </a:tabLst>
            </a:pPr>
            <a:r>
              <a:rPr lang="en-US" dirty="0" smtClean="0">
                <a:solidFill>
                  <a:srgbClr val="000000"/>
                </a:solidFill>
                <a:ea typeface="Calibri"/>
                <a:cs typeface="Calibri"/>
              </a:rPr>
              <a:t>a) Is composed of two polypeptide chain as double helix</a:t>
            </a:r>
            <a:endParaRPr lang="en-US" dirty="0" smtClean="0">
              <a:solidFill>
                <a:srgbClr val="000000"/>
              </a:solidFill>
              <a:ea typeface="Calibri"/>
            </a:endParaRPr>
          </a:p>
          <a:p>
            <a:pPr marL="0" marR="0" algn="just">
              <a:spcBef>
                <a:spcPts val="0"/>
              </a:spcBef>
              <a:spcAft>
                <a:spcPts val="0"/>
              </a:spcAft>
              <a:buNone/>
            </a:pPr>
            <a:r>
              <a:rPr lang="en-US" dirty="0" smtClean="0">
                <a:solidFill>
                  <a:srgbClr val="000000"/>
                </a:solidFill>
                <a:ea typeface="Calibri"/>
                <a:cs typeface="Calibri"/>
              </a:rPr>
              <a:t>b) Type | &amp; ||| collagens are </a:t>
            </a:r>
            <a:r>
              <a:rPr lang="en-US" dirty="0" err="1" smtClean="0">
                <a:solidFill>
                  <a:srgbClr val="000000"/>
                </a:solidFill>
                <a:ea typeface="Calibri"/>
                <a:cs typeface="Calibri"/>
              </a:rPr>
              <a:t>fibrillar</a:t>
            </a:r>
            <a:r>
              <a:rPr lang="en-US" dirty="0" smtClean="0">
                <a:solidFill>
                  <a:srgbClr val="000000"/>
                </a:solidFill>
                <a:ea typeface="Calibri"/>
                <a:cs typeface="Calibri"/>
              </a:rPr>
              <a:t> collagens</a:t>
            </a:r>
            <a:endParaRPr lang="en-US" dirty="0" smtClean="0">
              <a:solidFill>
                <a:srgbClr val="000000"/>
              </a:solidFill>
              <a:ea typeface="Calibri"/>
            </a:endParaRPr>
          </a:p>
          <a:p>
            <a:pPr marL="0" marR="0">
              <a:spcBef>
                <a:spcPts val="0"/>
              </a:spcBef>
              <a:spcAft>
                <a:spcPts val="0"/>
              </a:spcAft>
              <a:buNone/>
              <a:tabLst>
                <a:tab pos="1179830" algn="l"/>
              </a:tabLst>
            </a:pPr>
            <a:r>
              <a:rPr lang="en-US" dirty="0" smtClean="0">
                <a:solidFill>
                  <a:srgbClr val="000000"/>
                </a:solidFill>
                <a:ea typeface="Calibri"/>
                <a:cs typeface="Calibri"/>
              </a:rPr>
              <a:t>c) Collagen is formed in the endoplasmic reticulum of fibroblast</a:t>
            </a:r>
            <a:endParaRPr lang="en-US" dirty="0" smtClean="0">
              <a:solidFill>
                <a:srgbClr val="000000"/>
              </a:solidFill>
              <a:ea typeface="Calibri"/>
            </a:endParaRPr>
          </a:p>
          <a:p>
            <a:pPr marL="0" marR="0">
              <a:spcBef>
                <a:spcPts val="0"/>
              </a:spcBef>
              <a:spcAft>
                <a:spcPts val="0"/>
              </a:spcAft>
              <a:buNone/>
              <a:tabLst>
                <a:tab pos="1204595" algn="l"/>
              </a:tabLst>
            </a:pPr>
            <a:r>
              <a:rPr lang="en-US" dirty="0" smtClean="0">
                <a:solidFill>
                  <a:srgbClr val="000000"/>
                </a:solidFill>
                <a:ea typeface="Calibri"/>
                <a:cs typeface="Calibri"/>
              </a:rPr>
              <a:t>d) </a:t>
            </a:r>
            <a:r>
              <a:rPr lang="en-US" dirty="0" err="1" smtClean="0">
                <a:solidFill>
                  <a:srgbClr val="000000"/>
                </a:solidFill>
                <a:ea typeface="Calibri"/>
                <a:cs typeface="Calibri"/>
              </a:rPr>
              <a:t>Vit</a:t>
            </a:r>
            <a:r>
              <a:rPr lang="en-US" dirty="0" smtClean="0">
                <a:solidFill>
                  <a:srgbClr val="000000"/>
                </a:solidFill>
                <a:ea typeface="Calibri"/>
                <a:cs typeface="Calibri"/>
              </a:rPr>
              <a:t>-K is required for the hydroxylation of </a:t>
            </a:r>
            <a:r>
              <a:rPr lang="en-US" dirty="0" err="1" smtClean="0">
                <a:solidFill>
                  <a:srgbClr val="000000"/>
                </a:solidFill>
                <a:ea typeface="Calibri"/>
                <a:cs typeface="Calibri"/>
              </a:rPr>
              <a:t>procollagen</a:t>
            </a:r>
            <a:endParaRPr lang="en-US" dirty="0" smtClean="0">
              <a:solidFill>
                <a:srgbClr val="000000"/>
              </a:solidFill>
              <a:ea typeface="Calibri"/>
            </a:endParaRPr>
          </a:p>
          <a:p>
            <a:pPr marL="0" marR="0">
              <a:spcBef>
                <a:spcPts val="0"/>
              </a:spcBef>
              <a:spcAft>
                <a:spcPts val="0"/>
              </a:spcAft>
              <a:buNone/>
              <a:tabLst>
                <a:tab pos="1204595" algn="l"/>
              </a:tabLst>
            </a:pPr>
            <a:r>
              <a:rPr lang="en-US" dirty="0" smtClean="0">
                <a:solidFill>
                  <a:srgbClr val="000000"/>
                </a:solidFill>
                <a:ea typeface="Calibri"/>
                <a:cs typeface="Calibri"/>
              </a:rPr>
              <a:t>e) Basement membrane contains type </a:t>
            </a:r>
            <a:r>
              <a:rPr lang="en-US" dirty="0" smtClean="0">
                <a:solidFill>
                  <a:srgbClr val="000000"/>
                </a:solidFill>
                <a:ea typeface="Calibri"/>
              </a:rPr>
              <a:t>|V collagen</a:t>
            </a:r>
          </a:p>
          <a:p>
            <a:pPr marL="0" marR="0">
              <a:spcBef>
                <a:spcPts val="0"/>
              </a:spcBef>
              <a:spcAft>
                <a:spcPts val="0"/>
              </a:spcAft>
              <a:buNone/>
              <a:tabLst>
                <a:tab pos="1204595" algn="l"/>
              </a:tabLst>
            </a:pPr>
            <a:r>
              <a:rPr lang="en-US" b="1" dirty="0" smtClean="0">
                <a:solidFill>
                  <a:srgbClr val="000000"/>
                </a:solidFill>
                <a:ea typeface="Calibri"/>
                <a:cs typeface="Calibri"/>
              </a:rPr>
              <a:t>FTTFT</a:t>
            </a:r>
            <a:endParaRPr lang="en-US" dirty="0" smtClean="0">
              <a:solidFill>
                <a:srgbClr val="000000"/>
              </a:solidFill>
              <a:ea typeface="Calibri"/>
            </a:endParaRP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marL="0" marR="0">
              <a:spcBef>
                <a:spcPts val="0"/>
              </a:spcBef>
              <a:spcAft>
                <a:spcPts val="0"/>
              </a:spcAft>
              <a:buNone/>
            </a:pPr>
            <a:r>
              <a:rPr lang="en-US" dirty="0" smtClean="0">
                <a:solidFill>
                  <a:srgbClr val="000000"/>
                </a:solidFill>
                <a:ea typeface="Calibri"/>
              </a:rPr>
              <a:t>17. Collagen</a:t>
            </a:r>
          </a:p>
          <a:p>
            <a:pPr marL="0" marR="0">
              <a:spcBef>
                <a:spcPts val="0"/>
              </a:spcBef>
              <a:spcAft>
                <a:spcPts val="0"/>
              </a:spcAft>
              <a:buNone/>
            </a:pPr>
            <a:r>
              <a:rPr lang="en-US" dirty="0" smtClean="0">
                <a:solidFill>
                  <a:srgbClr val="000000"/>
                </a:solidFill>
                <a:ea typeface="Calibri"/>
              </a:rPr>
              <a:t>	</a:t>
            </a:r>
            <a:r>
              <a:rPr lang="en-US" sz="2800" dirty="0" smtClean="0">
                <a:solidFill>
                  <a:srgbClr val="000000"/>
                </a:solidFill>
                <a:ea typeface="Calibri"/>
              </a:rPr>
              <a:t>Collagen </a:t>
            </a:r>
            <a:r>
              <a:rPr lang="en-US" sz="2800" dirty="0" err="1" smtClean="0">
                <a:solidFill>
                  <a:srgbClr val="000000"/>
                </a:solidFill>
                <a:ea typeface="Calibri"/>
              </a:rPr>
              <a:t>fibres</a:t>
            </a:r>
            <a:r>
              <a:rPr lang="en-US" sz="2800" dirty="0" smtClean="0">
                <a:solidFill>
                  <a:srgbClr val="000000"/>
                </a:solidFill>
                <a:ea typeface="Calibri"/>
              </a:rPr>
              <a:t> are made of collagen type-1</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rPr>
              <a:t>Parallel </a:t>
            </a:r>
            <a:r>
              <a:rPr lang="en-US" dirty="0" err="1" smtClean="0">
                <a:solidFill>
                  <a:srgbClr val="000000"/>
                </a:solidFill>
                <a:ea typeface="Calibri"/>
              </a:rPr>
              <a:t>microfibrils</a:t>
            </a:r>
            <a:r>
              <a:rPr lang="en-US" dirty="0" smtClean="0">
                <a:solidFill>
                  <a:srgbClr val="000000"/>
                </a:solidFill>
                <a:ea typeface="Calibri"/>
              </a:rPr>
              <a:t>, each of e are structural unit. Unit fibrils composed of small units called </a:t>
            </a:r>
            <a:r>
              <a:rPr lang="en-US" dirty="0" err="1" smtClean="0">
                <a:solidFill>
                  <a:srgbClr val="000000"/>
                </a:solidFill>
                <a:ea typeface="Calibri"/>
              </a:rPr>
              <a:t>tropocollagen</a:t>
            </a:r>
            <a:r>
              <a:rPr lang="en-US" dirty="0" smtClean="0">
                <a:solidFill>
                  <a:srgbClr val="000000"/>
                </a:solidFill>
                <a:ea typeface="Calibri"/>
              </a:rPr>
              <a:t>. </a:t>
            </a:r>
            <a:r>
              <a:rPr lang="en-US" dirty="0" err="1" smtClean="0">
                <a:solidFill>
                  <a:srgbClr val="000000"/>
                </a:solidFill>
                <a:ea typeface="Calibri"/>
              </a:rPr>
              <a:t>Tropo</a:t>
            </a:r>
            <a:r>
              <a:rPr lang="en-US" dirty="0" smtClean="0">
                <a:solidFill>
                  <a:srgbClr val="000000"/>
                </a:solidFill>
                <a:ea typeface="Calibri"/>
              </a:rPr>
              <a:t> collagen is composed of 3 [</a:t>
            </a:r>
            <a:r>
              <a:rPr lang="en-US" dirty="0" err="1" smtClean="0">
                <a:solidFill>
                  <a:srgbClr val="000000"/>
                </a:solidFill>
                <a:ea typeface="Calibri"/>
              </a:rPr>
              <a:t>p;u</a:t>
            </a:r>
            <a:r>
              <a:rPr lang="en-US" dirty="0" smtClean="0">
                <a:solidFill>
                  <a:srgbClr val="000000"/>
                </a:solidFill>
                <a:ea typeface="Calibri"/>
              </a:rPr>
              <a:t>[e[</a:t>
            </a:r>
            <a:r>
              <a:rPr lang="en-US" dirty="0" err="1" smtClean="0">
                <a:solidFill>
                  <a:srgbClr val="000000"/>
                </a:solidFill>
                <a:ea typeface="Calibri"/>
              </a:rPr>
              <a:t>tode</a:t>
            </a:r>
            <a:r>
              <a:rPr lang="en-US" dirty="0" smtClean="0">
                <a:solidFill>
                  <a:srgbClr val="000000"/>
                </a:solidFill>
                <a:ea typeface="Calibri"/>
              </a:rPr>
              <a:t> chains helically coiled </a:t>
            </a:r>
            <a:r>
              <a:rPr lang="en-US" dirty="0" smtClean="0">
                <a:solidFill>
                  <a:srgbClr val="000000"/>
                </a:solidFill>
                <a:latin typeface="Times New Roman"/>
                <a:ea typeface="Calibri"/>
              </a:rPr>
              <a:t>ē</a:t>
            </a:r>
            <a:r>
              <a:rPr lang="en-US" dirty="0" smtClean="0">
                <a:solidFill>
                  <a:srgbClr val="000000"/>
                </a:solidFill>
                <a:ea typeface="Calibri"/>
              </a:rPr>
              <a:t> one anther.</a:t>
            </a:r>
          </a:p>
          <a:p>
            <a:pPr marL="0" marR="0">
              <a:spcBef>
                <a:spcPts val="0"/>
              </a:spcBef>
              <a:spcAft>
                <a:spcPts val="0"/>
              </a:spcAft>
              <a:buNone/>
            </a:pPr>
            <a:r>
              <a:rPr lang="en-US" dirty="0" smtClean="0">
                <a:solidFill>
                  <a:srgbClr val="000000"/>
                </a:solidFill>
                <a:ea typeface="Calibri"/>
                <a:sym typeface="Symbol"/>
              </a:rPr>
              <a:t></a:t>
            </a:r>
            <a:r>
              <a:rPr lang="en-US" dirty="0" smtClean="0">
                <a:solidFill>
                  <a:srgbClr val="000000"/>
                </a:solidFill>
                <a:ea typeface="Calibri"/>
              </a:rPr>
              <a:t> </a:t>
            </a:r>
            <a:r>
              <a:rPr lang="en-US" dirty="0" err="1" smtClean="0">
                <a:solidFill>
                  <a:srgbClr val="000000"/>
                </a:solidFill>
                <a:ea typeface="Calibri"/>
              </a:rPr>
              <a:t>Fibrillar</a:t>
            </a:r>
            <a:r>
              <a:rPr lang="en-US" dirty="0" smtClean="0">
                <a:solidFill>
                  <a:srgbClr val="000000"/>
                </a:solidFill>
                <a:ea typeface="Calibri"/>
              </a:rPr>
              <a:t> collagen: I, II, III, v, xi.</a:t>
            </a:r>
          </a:p>
          <a:p>
            <a:pPr marL="0" marR="0">
              <a:spcBef>
                <a:spcPts val="0"/>
              </a:spcBef>
              <a:spcAft>
                <a:spcPts val="0"/>
              </a:spcAft>
              <a:buNone/>
            </a:pPr>
            <a:r>
              <a:rPr lang="en-US" dirty="0" smtClean="0">
                <a:solidFill>
                  <a:srgbClr val="000000"/>
                </a:solidFill>
                <a:ea typeface="Calibri"/>
              </a:rPr>
              <a:t>Classically designed.</a:t>
            </a:r>
          </a:p>
          <a:p>
            <a:pPr marL="0" marR="0">
              <a:spcBef>
                <a:spcPts val="0"/>
              </a:spcBef>
              <a:spcAft>
                <a:spcPts val="0"/>
              </a:spcAft>
              <a:buNone/>
            </a:pPr>
            <a:r>
              <a:rPr lang="en-US" dirty="0" smtClean="0">
                <a:solidFill>
                  <a:srgbClr val="000000"/>
                </a:solidFill>
                <a:ea typeface="Calibri"/>
                <a:sym typeface="Symbol"/>
              </a:rPr>
              <a:t></a:t>
            </a:r>
            <a:r>
              <a:rPr lang="en-US" dirty="0" smtClean="0">
                <a:solidFill>
                  <a:srgbClr val="000000"/>
                </a:solidFill>
                <a:ea typeface="Calibri"/>
              </a:rPr>
              <a:t> Fibril associated collagen : Birds </a:t>
            </a:r>
            <a:r>
              <a:rPr lang="en-US" dirty="0" err="1" smtClean="0">
                <a:solidFill>
                  <a:srgbClr val="000000"/>
                </a:solidFill>
                <a:ea typeface="Calibri"/>
              </a:rPr>
              <a:t>fibrillar</a:t>
            </a:r>
            <a:r>
              <a:rPr lang="en-US" dirty="0" smtClean="0">
                <a:solidFill>
                  <a:srgbClr val="000000"/>
                </a:solidFill>
                <a:ea typeface="Calibri"/>
              </a:rPr>
              <a:t> collagen</a:t>
            </a:r>
            <a:r>
              <a:rPr lang="en-US" dirty="0" smtClean="0">
                <a:solidFill>
                  <a:srgbClr val="000000"/>
                </a:solidFill>
                <a:latin typeface="Times New Roman"/>
                <a:ea typeface="Calibri"/>
              </a:rPr>
              <a:t> ē one another IX, XII, XIV.</a:t>
            </a:r>
            <a:endParaRPr lang="en-US" dirty="0" smtClean="0">
              <a:solidFill>
                <a:srgbClr val="000000"/>
              </a:solidFill>
              <a:ea typeface="Calibri"/>
            </a:endParaRPr>
          </a:p>
          <a:p>
            <a:pPr>
              <a:buNone/>
            </a:pPr>
            <a:r>
              <a:rPr lang="en-US" dirty="0" err="1" smtClean="0">
                <a:latin typeface="Times New Roman"/>
                <a:ea typeface="Calibri"/>
              </a:rPr>
              <a:t>Vit</a:t>
            </a:r>
            <a:r>
              <a:rPr lang="en-US" dirty="0" smtClean="0">
                <a:latin typeface="Times New Roman"/>
                <a:ea typeface="Calibri"/>
              </a:rPr>
              <a:t>-C required for </a:t>
            </a:r>
            <a:r>
              <a:rPr lang="en-US" dirty="0" err="1" smtClean="0">
                <a:latin typeface="Times New Roman"/>
                <a:ea typeface="Calibri"/>
              </a:rPr>
              <a:t>hydrosulation</a:t>
            </a:r>
            <a:r>
              <a:rPr lang="en-US" dirty="0" smtClean="0">
                <a:latin typeface="Times New Roman"/>
                <a:ea typeface="Calibri"/>
              </a:rPr>
              <a:t> </a:t>
            </a:r>
            <a:r>
              <a:rPr lang="en-US" dirty="0" err="1" smtClean="0">
                <a:latin typeface="Times New Roman"/>
                <a:ea typeface="Calibri"/>
              </a:rPr>
              <a:t>procottagen</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762000"/>
          <a:ext cx="8229600" cy="1854200"/>
        </p:xfrm>
        <a:graphic>
          <a:graphicData uri="http://schemas.openxmlformats.org/drawingml/2006/table">
            <a:tbl>
              <a:tblPr firstRow="1" bandRow="1">
                <a:tableStyleId>{2D5ABB26-0587-4C30-8999-92F81FD0307C}</a:tableStyleId>
              </a:tblPr>
              <a:tblGrid>
                <a:gridCol w="2743200"/>
                <a:gridCol w="2743200"/>
                <a:gridCol w="2743200"/>
              </a:tblGrid>
              <a:tr h="370840">
                <a:tc>
                  <a:txBody>
                    <a:bodyPr/>
                    <a:lstStyle/>
                    <a:p>
                      <a:pPr marL="0" marR="0" algn="ctr">
                        <a:spcBef>
                          <a:spcPts val="0"/>
                        </a:spcBef>
                        <a:spcAft>
                          <a:spcPts val="0"/>
                        </a:spcAft>
                      </a:pPr>
                      <a:r>
                        <a:rPr lang="en-US" sz="1200" dirty="0">
                          <a:solidFill>
                            <a:srgbClr val="000000"/>
                          </a:solidFill>
                          <a:latin typeface="Times New Roman"/>
                          <a:ea typeface="Calibri"/>
                          <a:cs typeface="Times New Roman"/>
                        </a:rPr>
                        <a:t>I</a:t>
                      </a:r>
                      <a:endParaRPr lang="en-US" sz="1200" dirty="0">
                        <a:solidFill>
                          <a:srgbClr val="000000"/>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latin typeface="Times New Roman"/>
                          <a:ea typeface="Calibri"/>
                          <a:cs typeface="Times New Roman"/>
                        </a:rPr>
                        <a:t>II</a:t>
                      </a:r>
                      <a:endParaRPr lang="en-US" sz="1200" dirty="0">
                        <a:solidFill>
                          <a:srgbClr val="000000"/>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latin typeface="Times New Roman"/>
                          <a:ea typeface="Calibri"/>
                          <a:cs typeface="Times New Roman"/>
                        </a:rPr>
                        <a:t>III</a:t>
                      </a:r>
                      <a:endParaRPr lang="en-US" sz="1200" dirty="0">
                        <a:solidFill>
                          <a:srgbClr val="000000"/>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l">
                        <a:spcBef>
                          <a:spcPts val="0"/>
                        </a:spcBef>
                        <a:spcAft>
                          <a:spcPts val="0"/>
                        </a:spcAft>
                      </a:pPr>
                      <a:r>
                        <a:rPr lang="en-US" sz="1200" dirty="0">
                          <a:solidFill>
                            <a:srgbClr val="000000"/>
                          </a:solidFill>
                          <a:latin typeface="Calibri"/>
                          <a:ea typeface="Calibri"/>
                          <a:cs typeface="Times New Roman"/>
                        </a:rPr>
                        <a:t>B-one (bone)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1200" dirty="0">
                          <a:solidFill>
                            <a:srgbClr val="000000"/>
                          </a:solidFill>
                          <a:latin typeface="Calibri"/>
                          <a:ea typeface="Calibri"/>
                          <a:cs typeface="Times New Roman"/>
                        </a:rPr>
                        <a:t>Car-two-</a:t>
                      </a:r>
                      <a:r>
                        <a:rPr lang="en-US" sz="1200" dirty="0" err="1">
                          <a:solidFill>
                            <a:srgbClr val="000000"/>
                          </a:solidFill>
                          <a:latin typeface="Calibri"/>
                          <a:ea typeface="Calibri"/>
                          <a:cs typeface="Times New Roman"/>
                        </a:rPr>
                        <a:t>lage</a:t>
                      </a:r>
                      <a:r>
                        <a:rPr lang="en-US" sz="1200" dirty="0">
                          <a:solidFill>
                            <a:srgbClr val="000000"/>
                          </a:solidFill>
                          <a:latin typeface="Calibri"/>
                          <a:ea typeface="Calibri"/>
                          <a:cs typeface="Times New Roman"/>
                        </a:rPr>
                        <a:t>(cartilage)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00"/>
                          </a:solidFill>
                          <a:latin typeface="Calibri"/>
                          <a:ea typeface="Calibri"/>
                          <a:cs typeface="Times New Roman"/>
                        </a:rPr>
                        <a:t>Blood bessel</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l">
                        <a:spcBef>
                          <a:spcPts val="0"/>
                        </a:spcBef>
                        <a:spcAft>
                          <a:spcPts val="0"/>
                        </a:spcAft>
                      </a:pPr>
                      <a:r>
                        <a:rPr lang="en-US" sz="1200">
                          <a:solidFill>
                            <a:srgbClr val="000000"/>
                          </a:solidFill>
                          <a:latin typeface="Calibri"/>
                          <a:ea typeface="Calibri"/>
                          <a:cs typeface="Times New Roman"/>
                        </a:rPr>
                        <a:t>Tend-one (tendan)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1200" dirty="0">
                          <a:solidFill>
                            <a:srgbClr val="000000"/>
                          </a:solidFill>
                          <a:latin typeface="Calibri"/>
                          <a:ea typeface="Calibri"/>
                          <a:cs typeface="Times New Roman"/>
                        </a:rPr>
                        <a:t>Vi-Two-us body (Vitreous body)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1200" dirty="0">
                          <a:solidFill>
                            <a:srgbClr val="000000"/>
                          </a:solidFill>
                          <a:latin typeface="Calibri"/>
                          <a:ea typeface="Calibri"/>
                          <a:cs typeface="Times New Roman"/>
                        </a:rPr>
                        <a:t>muscle (muscle)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l">
                        <a:spcBef>
                          <a:spcPts val="0"/>
                        </a:spcBef>
                        <a:spcAft>
                          <a:spcPts val="0"/>
                        </a:spcAft>
                      </a:pPr>
                      <a:r>
                        <a:rPr lang="en-US" sz="1200">
                          <a:solidFill>
                            <a:srgbClr val="000000"/>
                          </a:solidFill>
                          <a:latin typeface="Calibri"/>
                          <a:ea typeface="Calibri"/>
                          <a:cs typeface="Times New Roman"/>
                        </a:rPr>
                        <a:t>Skin-one (skin)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00"/>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1200" dirty="0">
                          <a:solidFill>
                            <a:srgbClr val="000000"/>
                          </a:solidFill>
                          <a:latin typeface="Calibri"/>
                          <a:ea typeface="Calibri"/>
                          <a:cs typeface="Times New Roman"/>
                        </a:rPr>
                        <a:t>Iv</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l">
                        <a:spcBef>
                          <a:spcPts val="0"/>
                        </a:spcBef>
                        <a:spcAft>
                          <a:spcPts val="0"/>
                        </a:spcAft>
                      </a:pPr>
                      <a:r>
                        <a:rPr lang="en-US" sz="1200">
                          <a:solidFill>
                            <a:srgbClr val="000000"/>
                          </a:solidFill>
                          <a:latin typeface="Calibri"/>
                          <a:ea typeface="Calibri"/>
                          <a:cs typeface="Times New Roman"/>
                        </a:rPr>
                        <a:t>Dent-one(Dentin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00"/>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1200" dirty="0">
                          <a:solidFill>
                            <a:srgbClr val="000000"/>
                          </a:solidFill>
                          <a:latin typeface="Calibri"/>
                          <a:ea typeface="Calibri"/>
                          <a:cs typeface="Times New Roman"/>
                        </a:rPr>
                        <a:t>All </a:t>
                      </a:r>
                      <a:r>
                        <a:rPr lang="en-US" sz="1200" dirty="0" err="1">
                          <a:solidFill>
                            <a:srgbClr val="000000"/>
                          </a:solidFill>
                          <a:latin typeface="Calibri"/>
                          <a:ea typeface="Calibri"/>
                          <a:cs typeface="Times New Roman"/>
                        </a:rPr>
                        <a:t>bascent</a:t>
                      </a:r>
                      <a:r>
                        <a:rPr lang="en-US" sz="1200" dirty="0">
                          <a:solidFill>
                            <a:srgbClr val="000000"/>
                          </a:solidFill>
                          <a:latin typeface="Calibri"/>
                          <a:ea typeface="Calibri"/>
                          <a:cs typeface="Times New Roman"/>
                        </a:rPr>
                        <a:t> muscle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marR="0" algn="just">
              <a:spcBef>
                <a:spcPts val="0"/>
              </a:spcBef>
              <a:spcAft>
                <a:spcPts val="0"/>
              </a:spcAft>
              <a:buNone/>
              <a:tabLst>
                <a:tab pos="518160" algn="l"/>
              </a:tabLst>
            </a:pPr>
            <a:r>
              <a:rPr lang="en-US" b="1" dirty="0" smtClean="0">
                <a:solidFill>
                  <a:srgbClr val="000000"/>
                </a:solidFill>
                <a:ea typeface="Calibri"/>
                <a:cs typeface="Calibri"/>
              </a:rPr>
              <a:t>18. Chronic Lung congestion is associated with</a:t>
            </a:r>
            <a:endParaRPr lang="en-US" b="1"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cs typeface="Calibri"/>
              </a:rPr>
              <a:t>a) Thickened septa</a:t>
            </a:r>
            <a:endParaRPr lang="en-US" dirty="0" smtClean="0">
              <a:solidFill>
                <a:srgbClr val="000000"/>
              </a:solidFill>
              <a:ea typeface="Calibri"/>
            </a:endParaRPr>
          </a:p>
          <a:p>
            <a:pPr marL="0" marR="0" algn="just">
              <a:spcBef>
                <a:spcPts val="0"/>
              </a:spcBef>
              <a:spcAft>
                <a:spcPts val="0"/>
              </a:spcAft>
              <a:buNone/>
              <a:tabLst>
                <a:tab pos="346710" algn="l"/>
              </a:tabLst>
            </a:pPr>
            <a:r>
              <a:rPr lang="en-US" dirty="0" smtClean="0">
                <a:solidFill>
                  <a:srgbClr val="000000"/>
                </a:solidFill>
                <a:ea typeface="Calibri"/>
                <a:cs typeface="Calibri"/>
              </a:rPr>
              <a:t>b) </a:t>
            </a:r>
            <a:r>
              <a:rPr lang="en-US" dirty="0" err="1" smtClean="0">
                <a:solidFill>
                  <a:srgbClr val="000000"/>
                </a:solidFill>
                <a:ea typeface="Calibri"/>
                <a:cs typeface="Calibri"/>
              </a:rPr>
              <a:t>Haemorrhage</a:t>
            </a:r>
            <a:r>
              <a:rPr lang="en-US" dirty="0" smtClean="0">
                <a:solidFill>
                  <a:srgbClr val="000000"/>
                </a:solidFill>
                <a:ea typeface="Calibri"/>
                <a:cs typeface="Calibri"/>
              </a:rPr>
              <a:t> due to capillary rupture</a:t>
            </a:r>
            <a:endParaRPr lang="en-US" dirty="0" smtClean="0">
              <a:solidFill>
                <a:srgbClr val="000000"/>
              </a:solidFill>
              <a:ea typeface="Calibri"/>
            </a:endParaRPr>
          </a:p>
          <a:p>
            <a:pPr marL="0" marR="0" algn="just">
              <a:spcBef>
                <a:spcPts val="0"/>
              </a:spcBef>
              <a:spcAft>
                <a:spcPts val="0"/>
              </a:spcAft>
              <a:buNone/>
              <a:tabLst>
                <a:tab pos="346710" algn="l"/>
              </a:tabLst>
            </a:pPr>
            <a:r>
              <a:rPr lang="en-US" dirty="0" smtClean="0">
                <a:solidFill>
                  <a:srgbClr val="000000"/>
                </a:solidFill>
                <a:ea typeface="Calibri"/>
                <a:cs typeface="Calibri"/>
              </a:rPr>
              <a:t>c) Engorged alveolar capillaries</a:t>
            </a:r>
            <a:endParaRPr lang="en-US" dirty="0" smtClean="0">
              <a:solidFill>
                <a:srgbClr val="000000"/>
              </a:solidFill>
              <a:ea typeface="Calibri"/>
            </a:endParaRPr>
          </a:p>
          <a:p>
            <a:pPr marL="0" marR="0" algn="just">
              <a:spcBef>
                <a:spcPts val="0"/>
              </a:spcBef>
              <a:spcAft>
                <a:spcPts val="0"/>
              </a:spcAft>
              <a:buNone/>
              <a:tabLst>
                <a:tab pos="346710" algn="l"/>
              </a:tabLst>
            </a:pPr>
            <a:r>
              <a:rPr lang="en-US" dirty="0" smtClean="0">
                <a:solidFill>
                  <a:srgbClr val="000000"/>
                </a:solidFill>
                <a:ea typeface="Calibri"/>
                <a:cs typeface="Calibri"/>
              </a:rPr>
              <a:t>d) Heart failure cell</a:t>
            </a:r>
            <a:endParaRPr lang="en-US" dirty="0" smtClean="0">
              <a:solidFill>
                <a:srgbClr val="000000"/>
              </a:solidFill>
              <a:ea typeface="Calibri"/>
            </a:endParaRPr>
          </a:p>
          <a:p>
            <a:pPr marL="0" marR="0">
              <a:spcBef>
                <a:spcPts val="0"/>
              </a:spcBef>
              <a:spcAft>
                <a:spcPts val="0"/>
              </a:spcAft>
              <a:buNone/>
              <a:tabLst>
                <a:tab pos="364490" algn="l"/>
              </a:tabLst>
            </a:pPr>
            <a:r>
              <a:rPr lang="en-US" dirty="0" smtClean="0">
                <a:solidFill>
                  <a:srgbClr val="000000"/>
                </a:solidFill>
                <a:ea typeface="Calibri"/>
                <a:cs typeface="Calibri"/>
              </a:rPr>
              <a:t>e) Alveolar-</a:t>
            </a:r>
            <a:r>
              <a:rPr lang="en-US" dirty="0" err="1" smtClean="0">
                <a:solidFill>
                  <a:srgbClr val="000000"/>
                </a:solidFill>
                <a:ea typeface="Calibri"/>
                <a:cs typeface="Calibri"/>
              </a:rPr>
              <a:t>septal</a:t>
            </a:r>
            <a:r>
              <a:rPr lang="en-US" dirty="0" smtClean="0">
                <a:solidFill>
                  <a:srgbClr val="000000"/>
                </a:solidFill>
                <a:ea typeface="Calibri"/>
                <a:cs typeface="Calibri"/>
              </a:rPr>
              <a:t> </a:t>
            </a:r>
            <a:r>
              <a:rPr lang="en-US" dirty="0" err="1" smtClean="0">
                <a:solidFill>
                  <a:srgbClr val="000000"/>
                </a:solidFill>
                <a:ea typeface="Calibri"/>
                <a:cs typeface="Calibri"/>
              </a:rPr>
              <a:t>oedema</a:t>
            </a:r>
            <a:r>
              <a:rPr lang="en-US" dirty="0" smtClean="0">
                <a:solidFill>
                  <a:srgbClr val="000000"/>
                </a:solidFill>
                <a:ea typeface="Calibri"/>
                <a:cs typeface="Calibri"/>
              </a:rPr>
              <a:t> </a:t>
            </a:r>
            <a:endParaRPr lang="en-US" dirty="0" smtClean="0">
              <a:solidFill>
                <a:srgbClr val="000000"/>
              </a:solidFill>
              <a:ea typeface="Calibri"/>
            </a:endParaRPr>
          </a:p>
          <a:p>
            <a:pPr marL="0" marR="0">
              <a:spcBef>
                <a:spcPts val="0"/>
              </a:spcBef>
              <a:spcAft>
                <a:spcPts val="0"/>
              </a:spcAft>
              <a:buNone/>
              <a:tabLst>
                <a:tab pos="364490" algn="l"/>
              </a:tabLst>
            </a:pPr>
            <a:r>
              <a:rPr lang="en-US" b="1" dirty="0" smtClean="0">
                <a:solidFill>
                  <a:srgbClr val="000000"/>
                </a:solidFill>
                <a:ea typeface="Calibri"/>
                <a:cs typeface="Calibri"/>
              </a:rPr>
              <a:t>TTFTF</a:t>
            </a:r>
            <a:endParaRPr lang="en-US" dirty="0" smtClean="0">
              <a:solidFill>
                <a:srgbClr val="000000"/>
              </a:solidFill>
              <a:ea typeface="Calibri"/>
            </a:endParaRP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spcBef>
                <a:spcPts val="0"/>
              </a:spcBef>
              <a:spcAft>
                <a:spcPts val="0"/>
              </a:spcAft>
              <a:buNone/>
              <a:tabLst>
                <a:tab pos="364490" algn="l"/>
              </a:tabLst>
            </a:pPr>
            <a:r>
              <a:rPr lang="en-US" b="1" dirty="0" smtClean="0">
                <a:solidFill>
                  <a:srgbClr val="000000"/>
                </a:solidFill>
                <a:ea typeface="Calibri"/>
              </a:rPr>
              <a:t>18. Chronic lung congestion</a:t>
            </a:r>
          </a:p>
          <a:p>
            <a:pPr marL="0" marR="0">
              <a:spcBef>
                <a:spcPts val="0"/>
              </a:spcBef>
              <a:spcAft>
                <a:spcPts val="0"/>
              </a:spcAft>
              <a:buNone/>
              <a:tabLst>
                <a:tab pos="364490" algn="l"/>
              </a:tabLst>
            </a:pPr>
            <a:r>
              <a:rPr lang="en-US" dirty="0" smtClean="0">
                <a:solidFill>
                  <a:srgbClr val="000000"/>
                </a:solidFill>
                <a:ea typeface="Calibri"/>
              </a:rPr>
              <a:t>	Acute : </a:t>
            </a:r>
            <a:r>
              <a:rPr lang="en-US" dirty="0" err="1" smtClean="0">
                <a:solidFill>
                  <a:srgbClr val="000000"/>
                </a:solidFill>
                <a:ea typeface="Calibri"/>
              </a:rPr>
              <a:t>Alveotar</a:t>
            </a:r>
            <a:r>
              <a:rPr lang="en-US" dirty="0" smtClean="0">
                <a:solidFill>
                  <a:srgbClr val="000000"/>
                </a:solidFill>
                <a:ea typeface="Calibri"/>
              </a:rPr>
              <a:t> capillaries are engorged. </a:t>
            </a:r>
          </a:p>
          <a:p>
            <a:pPr marL="0" marR="0">
              <a:spcBef>
                <a:spcPts val="0"/>
              </a:spcBef>
              <a:spcAft>
                <a:spcPts val="0"/>
              </a:spcAft>
              <a:buNone/>
              <a:tabLst>
                <a:tab pos="364490" algn="l"/>
              </a:tabLst>
            </a:pPr>
            <a:r>
              <a:rPr lang="en-US" dirty="0" smtClean="0">
                <a:solidFill>
                  <a:srgbClr val="000000"/>
                </a:solidFill>
                <a:ea typeface="Calibri"/>
              </a:rPr>
              <a:t>			</a:t>
            </a:r>
            <a:r>
              <a:rPr lang="en-US" dirty="0" err="1" smtClean="0">
                <a:solidFill>
                  <a:srgbClr val="000000"/>
                </a:solidFill>
                <a:ea typeface="Calibri"/>
              </a:rPr>
              <a:t>Alveotar</a:t>
            </a:r>
            <a:r>
              <a:rPr lang="en-US" dirty="0" smtClean="0">
                <a:solidFill>
                  <a:srgbClr val="000000"/>
                </a:solidFill>
                <a:ea typeface="Calibri"/>
              </a:rPr>
              <a:t> </a:t>
            </a:r>
            <a:r>
              <a:rPr lang="en-US" dirty="0" err="1" smtClean="0">
                <a:solidFill>
                  <a:srgbClr val="000000"/>
                </a:solidFill>
                <a:ea typeface="Calibri"/>
              </a:rPr>
              <a:t>septal</a:t>
            </a:r>
            <a:r>
              <a:rPr lang="en-US" dirty="0" smtClean="0">
                <a:solidFill>
                  <a:srgbClr val="000000"/>
                </a:solidFill>
                <a:ea typeface="Calibri"/>
              </a:rPr>
              <a:t> edema</a:t>
            </a:r>
          </a:p>
          <a:p>
            <a:pPr marL="0" marR="0">
              <a:spcBef>
                <a:spcPts val="0"/>
              </a:spcBef>
              <a:spcAft>
                <a:spcPts val="0"/>
              </a:spcAft>
              <a:buNone/>
              <a:tabLst>
                <a:tab pos="364490" algn="l"/>
              </a:tabLst>
            </a:pPr>
            <a:r>
              <a:rPr lang="en-US" dirty="0" smtClean="0">
                <a:solidFill>
                  <a:srgbClr val="000000"/>
                </a:solidFill>
                <a:ea typeface="Calibri"/>
              </a:rPr>
              <a:t>			Focal intra-</a:t>
            </a:r>
            <a:r>
              <a:rPr lang="en-US" dirty="0" err="1" smtClean="0">
                <a:solidFill>
                  <a:srgbClr val="000000"/>
                </a:solidFill>
                <a:ea typeface="Calibri"/>
              </a:rPr>
              <a:t>alveotar</a:t>
            </a:r>
            <a:r>
              <a:rPr lang="en-US" dirty="0" smtClean="0">
                <a:solidFill>
                  <a:srgbClr val="000000"/>
                </a:solidFill>
                <a:ea typeface="Calibri"/>
              </a:rPr>
              <a:t> </a:t>
            </a:r>
            <a:r>
              <a:rPr lang="en-US" dirty="0" err="1" smtClean="0">
                <a:solidFill>
                  <a:srgbClr val="000000"/>
                </a:solidFill>
                <a:ea typeface="Calibri"/>
              </a:rPr>
              <a:t>haemorrhage</a:t>
            </a:r>
            <a:endParaRPr lang="en-US" dirty="0" smtClean="0">
              <a:solidFill>
                <a:srgbClr val="000000"/>
              </a:solidFill>
              <a:ea typeface="Calibri"/>
            </a:endParaRPr>
          </a:p>
          <a:p>
            <a:pPr marL="0" marR="0">
              <a:spcBef>
                <a:spcPts val="0"/>
              </a:spcBef>
              <a:spcAft>
                <a:spcPts val="0"/>
              </a:spcAft>
              <a:buNone/>
              <a:tabLst>
                <a:tab pos="364490" algn="l"/>
              </a:tabLst>
            </a:pPr>
            <a:r>
              <a:rPr lang="en-US" dirty="0" smtClean="0">
                <a:solidFill>
                  <a:srgbClr val="000000"/>
                </a:solidFill>
                <a:ea typeface="Calibri"/>
              </a:rPr>
              <a:t>	Chronic: Capillary </a:t>
            </a:r>
            <a:r>
              <a:rPr lang="en-US" dirty="0" err="1" smtClean="0">
                <a:solidFill>
                  <a:srgbClr val="000000"/>
                </a:solidFill>
                <a:ea typeface="Calibri"/>
              </a:rPr>
              <a:t>supture</a:t>
            </a:r>
            <a:r>
              <a:rPr lang="en-US" dirty="0" smtClean="0">
                <a:solidFill>
                  <a:srgbClr val="000000"/>
                </a:solidFill>
                <a:ea typeface="Calibri"/>
              </a:rPr>
              <a:t> </a:t>
            </a:r>
            <a:r>
              <a:rPr lang="en-US" dirty="0" smtClean="0">
                <a:solidFill>
                  <a:srgbClr val="000000"/>
                </a:solidFill>
                <a:ea typeface="Calibri"/>
                <a:sym typeface="Symbol"/>
              </a:rPr>
              <a:t></a:t>
            </a:r>
            <a:r>
              <a:rPr lang="en-US" dirty="0" smtClean="0">
                <a:solidFill>
                  <a:srgbClr val="000000"/>
                </a:solidFill>
                <a:ea typeface="Calibri"/>
              </a:rPr>
              <a:t> </a:t>
            </a:r>
            <a:r>
              <a:rPr lang="en-US" dirty="0" err="1" smtClean="0">
                <a:solidFill>
                  <a:srgbClr val="000000"/>
                </a:solidFill>
                <a:ea typeface="Calibri"/>
              </a:rPr>
              <a:t>Haemorrhage</a:t>
            </a:r>
            <a:endParaRPr lang="en-US" dirty="0" smtClean="0">
              <a:solidFill>
                <a:srgbClr val="000000"/>
              </a:solidFill>
              <a:ea typeface="Calibri"/>
            </a:endParaRPr>
          </a:p>
          <a:p>
            <a:pPr marL="0" marR="0">
              <a:spcBef>
                <a:spcPts val="0"/>
              </a:spcBef>
              <a:spcAft>
                <a:spcPts val="0"/>
              </a:spcAft>
              <a:buNone/>
              <a:tabLst>
                <a:tab pos="364490" algn="l"/>
              </a:tabLst>
            </a:pPr>
            <a:r>
              <a:rPr lang="en-US" dirty="0" smtClean="0">
                <a:solidFill>
                  <a:srgbClr val="000000"/>
                </a:solidFill>
                <a:ea typeface="Calibri"/>
              </a:rPr>
              <a:t>			Septa </a:t>
            </a:r>
            <a:r>
              <a:rPr lang="en-US" dirty="0" smtClean="0">
                <a:solidFill>
                  <a:srgbClr val="000000"/>
                </a:solidFill>
                <a:ea typeface="Calibri"/>
                <a:sym typeface="Symbol"/>
              </a:rPr>
              <a:t></a:t>
            </a:r>
            <a:r>
              <a:rPr lang="en-US" dirty="0" smtClean="0">
                <a:solidFill>
                  <a:srgbClr val="000000"/>
                </a:solidFill>
                <a:ea typeface="Calibri"/>
              </a:rPr>
              <a:t> Thickened &amp; fibrotic</a:t>
            </a:r>
          </a:p>
          <a:p>
            <a:pPr marL="0" marR="0">
              <a:spcBef>
                <a:spcPts val="0"/>
              </a:spcBef>
              <a:spcAft>
                <a:spcPts val="0"/>
              </a:spcAft>
              <a:buNone/>
              <a:tabLst>
                <a:tab pos="364490" algn="l"/>
              </a:tabLst>
            </a:pPr>
            <a:r>
              <a:rPr lang="en-US" dirty="0" smtClean="0">
                <a:solidFill>
                  <a:srgbClr val="000000"/>
                </a:solidFill>
                <a:ea typeface="Calibri"/>
              </a:rPr>
              <a:t>			</a:t>
            </a:r>
            <a:r>
              <a:rPr lang="en-US" dirty="0" err="1" smtClean="0">
                <a:solidFill>
                  <a:srgbClr val="000000"/>
                </a:solidFill>
                <a:ea typeface="Calibri"/>
              </a:rPr>
              <a:t>Alveotar</a:t>
            </a:r>
            <a:r>
              <a:rPr lang="en-US" dirty="0" smtClean="0">
                <a:solidFill>
                  <a:srgbClr val="000000"/>
                </a:solidFill>
                <a:ea typeface="Calibri"/>
              </a:rPr>
              <a:t> spaces </a:t>
            </a:r>
            <a:r>
              <a:rPr lang="en-US" dirty="0" smtClean="0">
                <a:solidFill>
                  <a:srgbClr val="000000"/>
                </a:solidFill>
                <a:ea typeface="Calibri"/>
                <a:sym typeface="Symbol"/>
              </a:rPr>
              <a:t></a:t>
            </a:r>
            <a:r>
              <a:rPr lang="en-US" dirty="0" smtClean="0">
                <a:solidFill>
                  <a:srgbClr val="000000"/>
                </a:solidFill>
                <a:ea typeface="Calibri"/>
              </a:rPr>
              <a:t> </a:t>
            </a:r>
            <a:r>
              <a:rPr lang="en-US" dirty="0" err="1" smtClean="0">
                <a:solidFill>
                  <a:srgbClr val="000000"/>
                </a:solidFill>
                <a:ea typeface="Calibri"/>
              </a:rPr>
              <a:t>Haemosiderin</a:t>
            </a:r>
            <a:r>
              <a:rPr lang="en-US" dirty="0" smtClean="0">
                <a:solidFill>
                  <a:srgbClr val="000000"/>
                </a:solidFill>
                <a:ea typeface="Calibri"/>
              </a:rPr>
              <a:t> </a:t>
            </a:r>
          </a:p>
          <a:p>
            <a:pPr marL="0" marR="0">
              <a:spcBef>
                <a:spcPts val="0"/>
              </a:spcBef>
              <a:spcAft>
                <a:spcPts val="0"/>
              </a:spcAft>
              <a:buNone/>
              <a:tabLst>
                <a:tab pos="364490" algn="l"/>
              </a:tabLst>
            </a:pPr>
            <a:r>
              <a:rPr lang="en-US" dirty="0" smtClean="0">
                <a:solidFill>
                  <a:srgbClr val="000000"/>
                </a:solidFill>
                <a:ea typeface="Calibri"/>
              </a:rPr>
              <a:t>					laden macrophages </a:t>
            </a:r>
          </a:p>
          <a:p>
            <a:pPr>
              <a:buNone/>
            </a:pPr>
            <a:r>
              <a:rPr lang="en-US" dirty="0" smtClean="0">
                <a:solidFill>
                  <a:srgbClr val="000000"/>
                </a:solidFill>
                <a:ea typeface="Calibri"/>
              </a:rPr>
              <a:t>					(HUM) (HF cells).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marR="0" algn="ctr">
              <a:spcBef>
                <a:spcPts val="0"/>
              </a:spcBef>
              <a:spcAft>
                <a:spcPts val="0"/>
              </a:spcAft>
              <a:buNone/>
            </a:pPr>
            <a:r>
              <a:rPr lang="en-US" b="1" dirty="0" smtClean="0">
                <a:solidFill>
                  <a:srgbClr val="000000"/>
                </a:solidFill>
                <a:ea typeface="Calibri"/>
              </a:rPr>
              <a:t>Explanation</a:t>
            </a:r>
          </a:p>
          <a:p>
            <a:pPr marL="0" marR="0">
              <a:spcBef>
                <a:spcPts val="0"/>
              </a:spcBef>
              <a:spcAft>
                <a:spcPts val="0"/>
              </a:spcAft>
              <a:buNone/>
            </a:pPr>
            <a:endParaRPr lang="en-US" b="1"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rPr>
              <a:t>Examples </a:t>
            </a:r>
            <a:r>
              <a:rPr lang="en-US" dirty="0" smtClean="0">
                <a:solidFill>
                  <a:srgbClr val="000000"/>
                </a:solidFill>
                <a:ea typeface="Calibri"/>
              </a:rPr>
              <a:t>of </a:t>
            </a:r>
            <a:r>
              <a:rPr lang="en-US" dirty="0" err="1" smtClean="0">
                <a:solidFill>
                  <a:srgbClr val="000000"/>
                </a:solidFill>
                <a:ea typeface="Calibri"/>
              </a:rPr>
              <a:t>quiscent</a:t>
            </a:r>
            <a:r>
              <a:rPr lang="en-US" dirty="0" smtClean="0">
                <a:solidFill>
                  <a:srgbClr val="000000"/>
                </a:solidFill>
                <a:ea typeface="Calibri"/>
              </a:rPr>
              <a:t> cells </a:t>
            </a:r>
            <a:r>
              <a:rPr lang="en-US" dirty="0" err="1" smtClean="0">
                <a:solidFill>
                  <a:srgbClr val="000000"/>
                </a:solidFill>
                <a:ea typeface="Calibri"/>
              </a:rPr>
              <a:t>lstable</a:t>
            </a:r>
            <a:r>
              <a:rPr lang="en-US" dirty="0" smtClean="0">
                <a:solidFill>
                  <a:srgbClr val="000000"/>
                </a:solidFill>
                <a:ea typeface="Calibri"/>
              </a:rPr>
              <a:t> cells </a:t>
            </a:r>
          </a:p>
          <a:p>
            <a:pPr marL="0" marR="0">
              <a:spcBef>
                <a:spcPts val="0"/>
              </a:spcBef>
              <a:spcAft>
                <a:spcPts val="0"/>
              </a:spcAft>
              <a:buNone/>
            </a:pPr>
            <a:r>
              <a:rPr lang="en-US" dirty="0" smtClean="0">
                <a:solidFill>
                  <a:srgbClr val="000000"/>
                </a:solidFill>
                <a:ea typeface="Calibri"/>
              </a:rPr>
              <a:t>a)  vascular </a:t>
            </a:r>
            <a:r>
              <a:rPr lang="en-US" dirty="0" err="1" smtClean="0">
                <a:solidFill>
                  <a:srgbClr val="000000"/>
                </a:solidFill>
                <a:ea typeface="Calibri"/>
              </a:rPr>
              <a:t>endothetal</a:t>
            </a:r>
            <a:r>
              <a:rPr lang="en-US" dirty="0" smtClean="0">
                <a:solidFill>
                  <a:srgbClr val="000000"/>
                </a:solidFill>
                <a:ea typeface="Calibri"/>
              </a:rPr>
              <a:t> cells (VEC) </a:t>
            </a:r>
            <a:r>
              <a:rPr lang="en-US" dirty="0" err="1" smtClean="0">
                <a:solidFill>
                  <a:srgbClr val="000000"/>
                </a:solidFill>
                <a:ea typeface="Calibri"/>
              </a:rPr>
              <a:t>th</a:t>
            </a:r>
            <a:r>
              <a:rPr lang="en-US" dirty="0" smtClean="0">
                <a:solidFill>
                  <a:srgbClr val="000000"/>
                </a:solidFill>
                <a:ea typeface="Calibri"/>
              </a:rPr>
              <a:t> -32</a:t>
            </a:r>
          </a:p>
          <a:p>
            <a:pPr marL="0" marR="0">
              <a:spcBef>
                <a:spcPts val="0"/>
              </a:spcBef>
              <a:spcAft>
                <a:spcPts val="0"/>
              </a:spcAft>
              <a:buNone/>
            </a:pPr>
            <a:r>
              <a:rPr lang="en-US" dirty="0" smtClean="0">
                <a:solidFill>
                  <a:srgbClr val="000000"/>
                </a:solidFill>
                <a:ea typeface="Calibri"/>
              </a:rPr>
              <a:t>b) Smooth muscle cells (SMC)</a:t>
            </a:r>
          </a:p>
          <a:p>
            <a:pPr marL="0" marR="0">
              <a:spcBef>
                <a:spcPts val="0"/>
              </a:spcBef>
              <a:spcAft>
                <a:spcPts val="0"/>
              </a:spcAft>
              <a:buNone/>
            </a:pPr>
            <a:r>
              <a:rPr lang="en-US" dirty="0" smtClean="0">
                <a:solidFill>
                  <a:srgbClr val="000000"/>
                </a:solidFill>
                <a:ea typeface="Calibri"/>
              </a:rPr>
              <a:t>c) Fat cells, Fibroblasts </a:t>
            </a:r>
          </a:p>
          <a:p>
            <a:pPr marL="0" marR="0">
              <a:spcBef>
                <a:spcPts val="0"/>
              </a:spcBef>
              <a:spcAft>
                <a:spcPts val="0"/>
              </a:spcAft>
              <a:buNone/>
            </a:pPr>
            <a:r>
              <a:rPr lang="en-US" dirty="0" smtClean="0">
                <a:solidFill>
                  <a:srgbClr val="000000"/>
                </a:solidFill>
                <a:ea typeface="Calibri"/>
              </a:rPr>
              <a:t>d) Resting lymphocytes </a:t>
            </a:r>
          </a:p>
          <a:p>
            <a:pPr marL="0" marR="0">
              <a:spcBef>
                <a:spcPts val="0"/>
              </a:spcBef>
              <a:spcAft>
                <a:spcPts val="0"/>
              </a:spcAft>
              <a:buNone/>
            </a:pPr>
            <a:r>
              <a:rPr lang="en-US" dirty="0" smtClean="0">
                <a:solidFill>
                  <a:srgbClr val="000000"/>
                </a:solidFill>
                <a:ea typeface="Calibri"/>
              </a:rPr>
              <a:t>e) </a:t>
            </a:r>
            <a:r>
              <a:rPr lang="en-US" dirty="0" err="1" smtClean="0">
                <a:solidFill>
                  <a:srgbClr val="000000"/>
                </a:solidFill>
                <a:ea typeface="Calibri"/>
              </a:rPr>
              <a:t>Chondrocytes</a:t>
            </a:r>
            <a:r>
              <a:rPr lang="en-US" dirty="0" smtClean="0">
                <a:solidFill>
                  <a:srgbClr val="000000"/>
                </a:solidFill>
                <a:ea typeface="Calibri"/>
              </a:rPr>
              <a:t> </a:t>
            </a:r>
          </a:p>
          <a:p>
            <a:pPr marL="0" marR="0">
              <a:spcBef>
                <a:spcPts val="0"/>
              </a:spcBef>
              <a:spcAft>
                <a:spcPts val="0"/>
              </a:spcAft>
              <a:buNone/>
            </a:pPr>
            <a:r>
              <a:rPr lang="en-US" dirty="0" smtClean="0">
                <a:solidFill>
                  <a:srgbClr val="000000"/>
                </a:solidFill>
                <a:ea typeface="Calibri"/>
              </a:rPr>
              <a:t>f) </a:t>
            </a:r>
            <a:r>
              <a:rPr lang="en-US" dirty="0" err="1" smtClean="0">
                <a:solidFill>
                  <a:srgbClr val="000000"/>
                </a:solidFill>
                <a:ea typeface="Calibri"/>
              </a:rPr>
              <a:t>Osteocytes</a:t>
            </a:r>
            <a:r>
              <a:rPr lang="en-US" dirty="0" smtClean="0">
                <a:solidFill>
                  <a:srgbClr val="000000"/>
                </a:solidFill>
                <a:ea typeface="Calibri"/>
              </a:rPr>
              <a:t> . </a:t>
            </a:r>
            <a:r>
              <a:rPr lang="en-US" dirty="0" err="1" smtClean="0">
                <a:solidFill>
                  <a:srgbClr val="000000"/>
                </a:solidFill>
                <a:ea typeface="Calibri"/>
              </a:rPr>
              <a:t>parenchymal</a:t>
            </a:r>
            <a:r>
              <a:rPr lang="en-US" dirty="0" smtClean="0">
                <a:solidFill>
                  <a:srgbClr val="000000"/>
                </a:solidFill>
                <a:ea typeface="Calibri"/>
              </a:rPr>
              <a:t> cells of liver pancreas, kidney </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marR="0" algn="just">
              <a:spcBef>
                <a:spcPts val="0"/>
              </a:spcBef>
              <a:spcAft>
                <a:spcPts val="0"/>
              </a:spcAft>
              <a:buNone/>
              <a:tabLst>
                <a:tab pos="704850" algn="l"/>
              </a:tabLst>
            </a:pPr>
            <a:r>
              <a:rPr lang="en-US" b="1" dirty="0" smtClean="0">
                <a:solidFill>
                  <a:srgbClr val="000000"/>
                </a:solidFill>
                <a:ea typeface="Calibri"/>
                <a:cs typeface="Calibri"/>
              </a:rPr>
              <a:t>19. Pulmonary Embolism-</a:t>
            </a:r>
            <a:endParaRPr lang="en-US" b="1" dirty="0" smtClean="0">
              <a:solidFill>
                <a:srgbClr val="000000"/>
              </a:solidFill>
              <a:ea typeface="Calibri"/>
            </a:endParaRPr>
          </a:p>
          <a:p>
            <a:pPr marL="0" marR="0" algn="just">
              <a:spcBef>
                <a:spcPts val="0"/>
              </a:spcBef>
              <a:spcAft>
                <a:spcPts val="0"/>
              </a:spcAft>
              <a:buNone/>
              <a:tabLst>
                <a:tab pos="548005" algn="l"/>
              </a:tabLst>
            </a:pPr>
            <a:r>
              <a:rPr lang="en-US" dirty="0" smtClean="0">
                <a:solidFill>
                  <a:srgbClr val="000000"/>
                </a:solidFill>
                <a:ea typeface="Calibri"/>
                <a:cs typeface="Calibri"/>
              </a:rPr>
              <a:t>a) Mostly derives from DVT</a:t>
            </a:r>
            <a:endParaRPr lang="en-US" dirty="0" smtClean="0">
              <a:solidFill>
                <a:srgbClr val="000000"/>
              </a:solidFill>
              <a:ea typeface="Calibri"/>
            </a:endParaRPr>
          </a:p>
          <a:p>
            <a:pPr marL="0" marR="0" algn="just">
              <a:spcBef>
                <a:spcPts val="0"/>
              </a:spcBef>
              <a:spcAft>
                <a:spcPts val="0"/>
              </a:spcAft>
              <a:buNone/>
              <a:tabLst>
                <a:tab pos="554355" algn="l"/>
              </a:tabLst>
            </a:pPr>
            <a:r>
              <a:rPr lang="en-US" dirty="0" smtClean="0">
                <a:solidFill>
                  <a:srgbClr val="000000"/>
                </a:solidFill>
                <a:ea typeface="Calibri"/>
                <a:cs typeface="Calibri"/>
              </a:rPr>
              <a:t>b) Small emboli may remain silent</a:t>
            </a:r>
            <a:endParaRPr lang="en-US" dirty="0" smtClean="0">
              <a:solidFill>
                <a:srgbClr val="000000"/>
              </a:solidFill>
              <a:ea typeface="Calibri"/>
            </a:endParaRPr>
          </a:p>
          <a:p>
            <a:pPr marL="0" marR="0" algn="just">
              <a:spcBef>
                <a:spcPts val="0"/>
              </a:spcBef>
              <a:spcAft>
                <a:spcPts val="0"/>
              </a:spcAft>
              <a:buNone/>
              <a:tabLst>
                <a:tab pos="554355" algn="l"/>
              </a:tabLst>
            </a:pPr>
            <a:r>
              <a:rPr lang="en-US" dirty="0" smtClean="0">
                <a:solidFill>
                  <a:srgbClr val="000000"/>
                </a:solidFill>
                <a:ea typeface="Calibri"/>
                <a:cs typeface="Calibri"/>
              </a:rPr>
              <a:t>c) Sudden death occurs if obstructs 60% circulation</a:t>
            </a:r>
            <a:endParaRPr lang="en-US" dirty="0" smtClean="0">
              <a:solidFill>
                <a:srgbClr val="000000"/>
              </a:solidFill>
              <a:ea typeface="Calibri"/>
            </a:endParaRPr>
          </a:p>
          <a:p>
            <a:pPr marL="0" marR="0">
              <a:spcBef>
                <a:spcPts val="0"/>
              </a:spcBef>
              <a:spcAft>
                <a:spcPts val="0"/>
              </a:spcAft>
              <a:buNone/>
              <a:tabLst>
                <a:tab pos="557530" algn="l"/>
              </a:tabLst>
            </a:pPr>
            <a:r>
              <a:rPr lang="en-US" dirty="0" smtClean="0">
                <a:solidFill>
                  <a:srgbClr val="000000"/>
                </a:solidFill>
                <a:ea typeface="Calibri"/>
                <a:cs typeface="Calibri"/>
              </a:rPr>
              <a:t>d) When straddle the artery bifurcation, is called</a:t>
            </a:r>
            <a:br>
              <a:rPr lang="en-US" dirty="0" smtClean="0">
                <a:solidFill>
                  <a:srgbClr val="000000"/>
                </a:solidFill>
                <a:ea typeface="Calibri"/>
                <a:cs typeface="Calibri"/>
              </a:rPr>
            </a:br>
            <a:r>
              <a:rPr lang="en-US" dirty="0" smtClean="0">
                <a:solidFill>
                  <a:srgbClr val="000000"/>
                </a:solidFill>
                <a:ea typeface="Calibri"/>
                <a:cs typeface="Calibri"/>
              </a:rPr>
              <a:t>paradoxical emboli</a:t>
            </a:r>
            <a:endParaRPr lang="en-US" dirty="0" smtClean="0">
              <a:solidFill>
                <a:srgbClr val="000000"/>
              </a:solidFill>
              <a:ea typeface="Calibri"/>
            </a:endParaRPr>
          </a:p>
          <a:p>
            <a:pPr marL="0" marR="0">
              <a:spcBef>
                <a:spcPts val="0"/>
              </a:spcBef>
              <a:spcAft>
                <a:spcPts val="0"/>
              </a:spcAft>
              <a:buNone/>
              <a:tabLst>
                <a:tab pos="560070" algn="l"/>
              </a:tabLst>
            </a:pPr>
            <a:r>
              <a:rPr lang="en-US" dirty="0" smtClean="0">
                <a:solidFill>
                  <a:srgbClr val="000000"/>
                </a:solidFill>
                <a:ea typeface="Calibri"/>
                <a:cs typeface="Calibri"/>
              </a:rPr>
              <a:t>e) May lead to pulmonary hypertension </a:t>
            </a:r>
            <a:endParaRPr lang="en-US" dirty="0" smtClean="0">
              <a:solidFill>
                <a:srgbClr val="000000"/>
              </a:solidFill>
              <a:ea typeface="Calibri"/>
            </a:endParaRPr>
          </a:p>
          <a:p>
            <a:pPr marL="0" marR="0">
              <a:spcBef>
                <a:spcPts val="0"/>
              </a:spcBef>
              <a:spcAft>
                <a:spcPts val="0"/>
              </a:spcAft>
              <a:buNone/>
              <a:tabLst>
                <a:tab pos="560070" algn="l"/>
              </a:tabLst>
            </a:pPr>
            <a:r>
              <a:rPr lang="en-US" b="1" dirty="0" smtClean="0">
                <a:solidFill>
                  <a:srgbClr val="000000"/>
                </a:solidFill>
                <a:ea typeface="Calibri"/>
                <a:cs typeface="Calibri"/>
              </a:rPr>
              <a:t>TTTFT</a:t>
            </a:r>
            <a:endParaRPr lang="en-US" dirty="0" smtClean="0">
              <a:solidFill>
                <a:srgbClr val="000000"/>
              </a:solidFill>
              <a:ea typeface="Calibri"/>
            </a:endParaRP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tabLst>
                <a:tab pos="560070" algn="l"/>
              </a:tabLst>
            </a:pPr>
            <a:r>
              <a:rPr lang="en-US" b="1" dirty="0" smtClean="0">
                <a:solidFill>
                  <a:srgbClr val="000000"/>
                </a:solidFill>
                <a:ea typeface="Calibri"/>
                <a:cs typeface="Calibri"/>
              </a:rPr>
              <a:t>19. Pulmonary </a:t>
            </a:r>
            <a:r>
              <a:rPr lang="en-US" b="1" dirty="0" err="1" smtClean="0">
                <a:solidFill>
                  <a:srgbClr val="000000"/>
                </a:solidFill>
                <a:ea typeface="Calibri"/>
                <a:cs typeface="Calibri"/>
              </a:rPr>
              <a:t>embotism</a:t>
            </a:r>
            <a:endParaRPr lang="en-US" dirty="0" smtClean="0">
              <a:solidFill>
                <a:srgbClr val="000000"/>
              </a:solidFill>
              <a:ea typeface="Calibri"/>
            </a:endParaRPr>
          </a:p>
          <a:p>
            <a:pPr marL="0" marR="0">
              <a:spcBef>
                <a:spcPts val="0"/>
              </a:spcBef>
              <a:spcAft>
                <a:spcPts val="0"/>
              </a:spcAft>
              <a:buNone/>
              <a:tabLst>
                <a:tab pos="560070" algn="l"/>
              </a:tabLst>
            </a:pPr>
            <a:r>
              <a:rPr lang="en-US" b="1" dirty="0" smtClean="0">
                <a:solidFill>
                  <a:srgbClr val="000000"/>
                </a:solidFill>
                <a:ea typeface="Calibri"/>
                <a:cs typeface="Calibri"/>
              </a:rPr>
              <a:t>	</a:t>
            </a:r>
            <a:r>
              <a:rPr lang="en-US" dirty="0" smtClean="0">
                <a:solidFill>
                  <a:srgbClr val="000000"/>
                </a:solidFill>
                <a:ea typeface="Calibri"/>
                <a:cs typeface="Calibri"/>
              </a:rPr>
              <a:t>&gt;95% from leg</a:t>
            </a:r>
            <a:endParaRPr lang="en-US" dirty="0" smtClean="0">
              <a:solidFill>
                <a:srgbClr val="000000"/>
              </a:solidFill>
              <a:ea typeface="Calibri"/>
            </a:endParaRPr>
          </a:p>
          <a:p>
            <a:pPr marL="0" marR="0">
              <a:spcBef>
                <a:spcPts val="0"/>
              </a:spcBef>
              <a:spcAft>
                <a:spcPts val="0"/>
              </a:spcAft>
              <a:buNone/>
              <a:tabLst>
                <a:tab pos="560070" algn="l"/>
              </a:tabLst>
            </a:pPr>
            <a:r>
              <a:rPr lang="en-US" dirty="0" smtClean="0">
                <a:solidFill>
                  <a:srgbClr val="000000"/>
                </a:solidFill>
                <a:ea typeface="Calibri"/>
                <a:cs typeface="Calibri"/>
              </a:rPr>
              <a:t>	About 60-80% cases clinically silent </a:t>
            </a:r>
            <a:endParaRPr lang="en-US" dirty="0" smtClean="0">
              <a:solidFill>
                <a:srgbClr val="000000"/>
              </a:solidFill>
              <a:ea typeface="Calibri"/>
            </a:endParaRPr>
          </a:p>
          <a:p>
            <a:pPr marL="0" marR="0">
              <a:spcBef>
                <a:spcPts val="0"/>
              </a:spcBef>
              <a:spcAft>
                <a:spcPts val="0"/>
              </a:spcAft>
              <a:buNone/>
              <a:tabLst>
                <a:tab pos="560070" algn="l"/>
              </a:tabLst>
            </a:pPr>
            <a:r>
              <a:rPr lang="en-US" dirty="0" smtClean="0">
                <a:solidFill>
                  <a:srgbClr val="000000"/>
                </a:solidFill>
                <a:ea typeface="Calibri"/>
                <a:cs typeface="Calibri"/>
              </a:rPr>
              <a:t>Saddle </a:t>
            </a:r>
            <a:r>
              <a:rPr lang="en-US" dirty="0" err="1" smtClean="0">
                <a:solidFill>
                  <a:srgbClr val="000000"/>
                </a:solidFill>
                <a:ea typeface="Calibri"/>
                <a:cs typeface="Calibri"/>
              </a:rPr>
              <a:t>embotism</a:t>
            </a:r>
            <a:r>
              <a:rPr lang="en-US" dirty="0" smtClean="0">
                <a:solidFill>
                  <a:srgbClr val="000000"/>
                </a:solidFill>
                <a:ea typeface="Calibri"/>
                <a:cs typeface="Calibri"/>
              </a:rPr>
              <a:t>: If </a:t>
            </a:r>
            <a:r>
              <a:rPr lang="en-US" dirty="0" err="1" smtClean="0">
                <a:solidFill>
                  <a:srgbClr val="000000"/>
                </a:solidFill>
                <a:ea typeface="Calibri"/>
                <a:cs typeface="Calibri"/>
              </a:rPr>
              <a:t>emboti</a:t>
            </a:r>
            <a:r>
              <a:rPr lang="en-US" dirty="0" smtClean="0">
                <a:solidFill>
                  <a:srgbClr val="000000"/>
                </a:solidFill>
                <a:ea typeface="Calibri"/>
                <a:cs typeface="Calibri"/>
              </a:rPr>
              <a:t> lodge in the pulmonary artery bifurcation, then it is called saddle </a:t>
            </a:r>
            <a:r>
              <a:rPr lang="en-US" dirty="0" err="1" smtClean="0">
                <a:solidFill>
                  <a:srgbClr val="000000"/>
                </a:solidFill>
                <a:ea typeface="Calibri"/>
                <a:cs typeface="Calibri"/>
              </a:rPr>
              <a:t>embotism</a:t>
            </a:r>
            <a:r>
              <a:rPr lang="en-US" dirty="0" smtClean="0">
                <a:solidFill>
                  <a:srgbClr val="000000"/>
                </a:solidFill>
                <a:ea typeface="Calibri"/>
                <a:cs typeface="Calibri"/>
              </a:rPr>
              <a:t>.</a:t>
            </a:r>
            <a:endParaRPr lang="en-US" dirty="0" smtClean="0">
              <a:solidFill>
                <a:srgbClr val="000000"/>
              </a:solidFill>
              <a:ea typeface="Calibri"/>
            </a:endParaRP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lgn="just">
              <a:spcBef>
                <a:spcPts val="0"/>
              </a:spcBef>
              <a:spcAft>
                <a:spcPts val="0"/>
              </a:spcAft>
              <a:buNone/>
              <a:tabLst>
                <a:tab pos="897255" algn="l"/>
              </a:tabLst>
            </a:pPr>
            <a:r>
              <a:rPr lang="en-US" dirty="0" smtClean="0">
                <a:solidFill>
                  <a:srgbClr val="000000"/>
                </a:solidFill>
                <a:ea typeface="Calibri"/>
                <a:cs typeface="Calibri"/>
              </a:rPr>
              <a:t>20. </a:t>
            </a:r>
            <a:r>
              <a:rPr lang="en-US" dirty="0" err="1" smtClean="0">
                <a:solidFill>
                  <a:srgbClr val="000000"/>
                </a:solidFill>
                <a:ea typeface="Calibri"/>
                <a:cs typeface="Calibri"/>
              </a:rPr>
              <a:t>Haemorrhage</a:t>
            </a:r>
            <a:r>
              <a:rPr lang="en-US" dirty="0" smtClean="0">
                <a:solidFill>
                  <a:srgbClr val="000000"/>
                </a:solidFill>
                <a:ea typeface="Calibri"/>
                <a:cs typeface="Calibri"/>
              </a:rPr>
              <a:t>-</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cs typeface="Calibri"/>
              </a:rPr>
              <a:t>a) May lead to </a:t>
            </a:r>
            <a:r>
              <a:rPr lang="en-US" dirty="0" err="1" smtClean="0">
                <a:solidFill>
                  <a:srgbClr val="000000"/>
                </a:solidFill>
                <a:ea typeface="Calibri"/>
                <a:cs typeface="Calibri"/>
              </a:rPr>
              <a:t>hypovolemic</a:t>
            </a:r>
            <a:r>
              <a:rPr lang="en-US" dirty="0" smtClean="0">
                <a:solidFill>
                  <a:srgbClr val="000000"/>
                </a:solidFill>
                <a:ea typeface="Calibri"/>
                <a:cs typeface="Calibri"/>
              </a:rPr>
              <a:t> shock</a:t>
            </a:r>
            <a:endParaRPr lang="en-US" dirty="0" smtClean="0">
              <a:solidFill>
                <a:srgbClr val="000000"/>
              </a:solidFill>
              <a:ea typeface="Calibri"/>
            </a:endParaRPr>
          </a:p>
          <a:p>
            <a:pPr marL="0" marR="0">
              <a:spcBef>
                <a:spcPts val="0"/>
              </a:spcBef>
              <a:spcAft>
                <a:spcPts val="0"/>
              </a:spcAft>
              <a:buNone/>
              <a:tabLst>
                <a:tab pos="790575" algn="l"/>
              </a:tabLst>
            </a:pPr>
            <a:r>
              <a:rPr lang="en-US" dirty="0" smtClean="0">
                <a:solidFill>
                  <a:srgbClr val="000000"/>
                </a:solidFill>
                <a:ea typeface="Calibri"/>
                <a:cs typeface="Calibri"/>
              </a:rPr>
              <a:t>b) Loss of 15-30% blood </a:t>
            </a:r>
            <a:r>
              <a:rPr lang="en-US" dirty="0" smtClean="0">
                <a:solidFill>
                  <a:srgbClr val="000000"/>
                </a:solidFill>
                <a:ea typeface="Calibri"/>
              </a:rPr>
              <a:t>loss </a:t>
            </a:r>
            <a:r>
              <a:rPr lang="en-US" dirty="0" smtClean="0">
                <a:solidFill>
                  <a:srgbClr val="000000"/>
                </a:solidFill>
                <a:ea typeface="Calibri"/>
                <a:cs typeface="Calibri"/>
              </a:rPr>
              <a:t>is graded as class 2 </a:t>
            </a:r>
            <a:r>
              <a:rPr lang="en-US" dirty="0" err="1" smtClean="0">
                <a:solidFill>
                  <a:srgbClr val="000000"/>
                </a:solidFill>
                <a:ea typeface="Calibri"/>
                <a:cs typeface="Calibri"/>
              </a:rPr>
              <a:t>haemorrhagic</a:t>
            </a:r>
            <a:r>
              <a:rPr lang="en-US" dirty="0" smtClean="0">
                <a:solidFill>
                  <a:srgbClr val="000000"/>
                </a:solidFill>
                <a:ea typeface="Calibri"/>
                <a:cs typeface="Calibri"/>
              </a:rPr>
              <a:t> shock</a:t>
            </a:r>
            <a:endParaRPr lang="en-US" dirty="0" smtClean="0">
              <a:solidFill>
                <a:srgbClr val="000000"/>
              </a:solidFill>
              <a:ea typeface="Calibri"/>
            </a:endParaRPr>
          </a:p>
          <a:p>
            <a:pPr marL="0" marR="0" algn="just">
              <a:spcBef>
                <a:spcPts val="0"/>
              </a:spcBef>
              <a:spcAft>
                <a:spcPts val="0"/>
              </a:spcAft>
              <a:buNone/>
              <a:tabLst>
                <a:tab pos="790575" algn="l"/>
              </a:tabLst>
            </a:pPr>
            <a:r>
              <a:rPr lang="en-US" dirty="0" smtClean="0">
                <a:solidFill>
                  <a:srgbClr val="000000"/>
                </a:solidFill>
                <a:ea typeface="Calibri"/>
                <a:cs typeface="Calibri"/>
              </a:rPr>
              <a:t>c) </a:t>
            </a:r>
            <a:r>
              <a:rPr lang="en-US" dirty="0" err="1" smtClean="0">
                <a:solidFill>
                  <a:srgbClr val="000000"/>
                </a:solidFill>
                <a:ea typeface="Calibri"/>
                <a:cs typeface="Calibri"/>
              </a:rPr>
              <a:t>Petechiae</a:t>
            </a:r>
            <a:r>
              <a:rPr lang="en-US" dirty="0" smtClean="0">
                <a:solidFill>
                  <a:srgbClr val="000000"/>
                </a:solidFill>
                <a:ea typeface="Calibri"/>
                <a:cs typeface="Calibri"/>
              </a:rPr>
              <a:t> is 1-2 mm </a:t>
            </a:r>
            <a:r>
              <a:rPr lang="en-US" dirty="0" smtClean="0">
                <a:solidFill>
                  <a:srgbClr val="000000"/>
                </a:solidFill>
                <a:ea typeface="Calibri"/>
              </a:rPr>
              <a:t>in </a:t>
            </a:r>
            <a:r>
              <a:rPr lang="en-US" dirty="0" smtClean="0">
                <a:solidFill>
                  <a:srgbClr val="000000"/>
                </a:solidFill>
                <a:ea typeface="Calibri"/>
                <a:cs typeface="Calibri"/>
              </a:rPr>
              <a:t>size</a:t>
            </a:r>
            <a:endParaRPr lang="en-US" dirty="0" smtClean="0">
              <a:solidFill>
                <a:srgbClr val="000000"/>
              </a:solidFill>
              <a:ea typeface="Calibri"/>
            </a:endParaRPr>
          </a:p>
          <a:p>
            <a:pPr marL="0" marR="0" algn="just">
              <a:spcBef>
                <a:spcPts val="0"/>
              </a:spcBef>
              <a:spcAft>
                <a:spcPts val="0"/>
              </a:spcAft>
              <a:buNone/>
              <a:tabLst>
                <a:tab pos="799465" algn="l"/>
              </a:tabLst>
            </a:pPr>
            <a:r>
              <a:rPr lang="en-US" dirty="0" smtClean="0">
                <a:solidFill>
                  <a:srgbClr val="000000"/>
                </a:solidFill>
                <a:ea typeface="Calibri"/>
                <a:cs typeface="Calibri"/>
              </a:rPr>
              <a:t>d) </a:t>
            </a:r>
            <a:r>
              <a:rPr lang="en-US" dirty="0" err="1" smtClean="0">
                <a:solidFill>
                  <a:srgbClr val="000000"/>
                </a:solidFill>
                <a:ea typeface="Calibri"/>
                <a:cs typeface="Calibri"/>
              </a:rPr>
              <a:t>Ecchymoses</a:t>
            </a:r>
            <a:r>
              <a:rPr lang="en-US" dirty="0" smtClean="0">
                <a:solidFill>
                  <a:srgbClr val="000000"/>
                </a:solidFill>
                <a:ea typeface="Calibri"/>
                <a:cs typeface="Calibri"/>
              </a:rPr>
              <a:t> are &gt;1 </a:t>
            </a:r>
            <a:r>
              <a:rPr lang="en-US" dirty="0" smtClean="0">
                <a:solidFill>
                  <a:srgbClr val="000000"/>
                </a:solidFill>
                <a:ea typeface="Calibri"/>
              </a:rPr>
              <a:t>cm </a:t>
            </a:r>
            <a:r>
              <a:rPr lang="en-US" dirty="0" err="1" smtClean="0">
                <a:solidFill>
                  <a:srgbClr val="000000"/>
                </a:solidFill>
                <a:ea typeface="Calibri"/>
                <a:cs typeface="Calibri"/>
              </a:rPr>
              <a:t>sucutaneous</a:t>
            </a:r>
            <a:r>
              <a:rPr lang="en-US" dirty="0" smtClean="0">
                <a:solidFill>
                  <a:srgbClr val="000000"/>
                </a:solidFill>
                <a:ea typeface="Calibri"/>
                <a:cs typeface="Calibri"/>
              </a:rPr>
              <a:t> bruises</a:t>
            </a:r>
            <a:endParaRPr lang="en-US" dirty="0" smtClean="0">
              <a:solidFill>
                <a:srgbClr val="000000"/>
              </a:solidFill>
              <a:ea typeface="Calibri"/>
            </a:endParaRPr>
          </a:p>
          <a:p>
            <a:pPr marL="0" marR="0">
              <a:spcBef>
                <a:spcPts val="0"/>
              </a:spcBef>
              <a:spcAft>
                <a:spcPts val="0"/>
              </a:spcAft>
              <a:buNone/>
              <a:tabLst>
                <a:tab pos="560070" algn="l"/>
              </a:tabLst>
            </a:pPr>
            <a:r>
              <a:rPr lang="en-US" dirty="0" smtClean="0">
                <a:solidFill>
                  <a:srgbClr val="000000"/>
                </a:solidFill>
                <a:ea typeface="Calibri"/>
                <a:cs typeface="Calibri"/>
              </a:rPr>
              <a:t>e) </a:t>
            </a:r>
            <a:r>
              <a:rPr lang="en-US" dirty="0" err="1" smtClean="0">
                <a:solidFill>
                  <a:srgbClr val="000000"/>
                </a:solidFill>
                <a:ea typeface="Calibri"/>
                <a:cs typeface="Calibri"/>
              </a:rPr>
              <a:t>Haemostasis</a:t>
            </a:r>
            <a:r>
              <a:rPr lang="en-US" dirty="0" smtClean="0">
                <a:solidFill>
                  <a:srgbClr val="000000"/>
                </a:solidFill>
                <a:ea typeface="Calibri"/>
                <a:cs typeface="Calibri"/>
              </a:rPr>
              <a:t> involves vasoconstriction immediately after injury</a:t>
            </a:r>
            <a:endParaRPr lang="en-US" dirty="0" smtClean="0">
              <a:solidFill>
                <a:srgbClr val="000000"/>
              </a:solidFill>
              <a:ea typeface="Calibri"/>
            </a:endParaRPr>
          </a:p>
          <a:p>
            <a:pPr marL="0" marR="0">
              <a:spcBef>
                <a:spcPts val="0"/>
              </a:spcBef>
              <a:spcAft>
                <a:spcPts val="0"/>
              </a:spcAft>
              <a:buNone/>
              <a:tabLst>
                <a:tab pos="560070" algn="l"/>
              </a:tabLst>
            </a:pPr>
            <a:r>
              <a:rPr lang="en-US" b="1" dirty="0" smtClean="0">
                <a:solidFill>
                  <a:srgbClr val="000000"/>
                </a:solidFill>
                <a:ea typeface="Calibri"/>
                <a:cs typeface="Calibri"/>
              </a:rPr>
              <a:t>TTTTT</a:t>
            </a:r>
            <a:endParaRPr lang="en-US" dirty="0" smtClean="0">
              <a:solidFill>
                <a:srgbClr val="000000"/>
              </a:solidFill>
              <a:ea typeface="Calibri"/>
            </a:endParaRP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20. Table 2.4 Traditional classification of </a:t>
            </a:r>
            <a:r>
              <a:rPr lang="en-US" dirty="0" err="1" smtClean="0"/>
              <a:t>haemorrhagic</a:t>
            </a:r>
            <a:r>
              <a:rPr lang="en-US" dirty="0" smtClean="0"/>
              <a:t> shock.</a:t>
            </a:r>
          </a:p>
          <a:p>
            <a:pPr>
              <a:buNone/>
            </a:pPr>
            <a:r>
              <a:rPr lang="en-US" dirty="0" smtClean="0"/>
              <a:t> </a:t>
            </a:r>
          </a:p>
        </p:txBody>
      </p:sp>
      <p:graphicFrame>
        <p:nvGraphicFramePr>
          <p:cNvPr id="4" name="Table 3"/>
          <p:cNvGraphicFramePr>
            <a:graphicFrameLocks noGrp="1"/>
          </p:cNvGraphicFramePr>
          <p:nvPr/>
        </p:nvGraphicFramePr>
        <p:xfrm>
          <a:off x="152400" y="2057400"/>
          <a:ext cx="8884285" cy="1849120"/>
        </p:xfrm>
        <a:graphic>
          <a:graphicData uri="http://schemas.openxmlformats.org/drawingml/2006/table">
            <a:tbl>
              <a:tblPr firstRow="1" bandRow="1">
                <a:tableStyleId>{2D5ABB26-0587-4C30-8999-92F81FD0307C}</a:tableStyleId>
              </a:tblPr>
              <a:tblGrid>
                <a:gridCol w="4495800"/>
                <a:gridCol w="914400"/>
                <a:gridCol w="1264285"/>
                <a:gridCol w="1219200"/>
                <a:gridCol w="990600"/>
              </a:tblGrid>
              <a:tr h="558800">
                <a:tc rowSpan="2">
                  <a:txBody>
                    <a:bodyPr/>
                    <a:lstStyle/>
                    <a:p>
                      <a:endParaRPr lang="en-US" sz="2700" dirty="0"/>
                    </a:p>
                  </a:txBody>
                  <a:tcPr marL="137786" marR="137786" marT="68893" marB="68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2700" dirty="0" smtClean="0"/>
                        <a:t>Class</a:t>
                      </a:r>
                      <a:endParaRPr lang="en-US" sz="2700" dirty="0"/>
                    </a:p>
                  </a:txBody>
                  <a:tcPr marL="137786" marR="137786" marT="68893" marB="68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700" dirty="0"/>
                    </a:p>
                  </a:txBody>
                  <a:tcPr marL="137786" marR="137786" marT="68893" marB="68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700" dirty="0"/>
                    </a:p>
                  </a:txBody>
                  <a:tcPr marL="137786" marR="137786" marT="68893" marB="68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700" dirty="0"/>
                    </a:p>
                  </a:txBody>
                  <a:tcPr marL="137786" marR="137786" marT="68893" marB="68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8800">
                <a:tc vMerge="1">
                  <a:txBody>
                    <a:bodyPr/>
                    <a:lstStyle/>
                    <a:p>
                      <a:endParaRPr lang="en-US" sz="2700" dirty="0"/>
                    </a:p>
                  </a:txBody>
                  <a:tcPr marL="137786" marR="137786" marT="68893" marB="68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700" b="0" dirty="0" smtClean="0"/>
                        <a:t>1</a:t>
                      </a:r>
                      <a:endParaRPr lang="en-US" sz="2700" b="0" dirty="0"/>
                    </a:p>
                  </a:txBody>
                  <a:tcPr marL="137786" marR="137786" marT="68893" marB="68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700" dirty="0" smtClean="0"/>
                        <a:t>2</a:t>
                      </a:r>
                      <a:endParaRPr lang="en-US" sz="2700" dirty="0"/>
                    </a:p>
                  </a:txBody>
                  <a:tcPr marL="137786" marR="137786" marT="68893" marB="68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700" dirty="0" smtClean="0"/>
                        <a:t>3</a:t>
                      </a:r>
                      <a:endParaRPr lang="en-US" sz="2700" dirty="0"/>
                    </a:p>
                  </a:txBody>
                  <a:tcPr marL="137786" marR="137786" marT="68893" marB="68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700" dirty="0" smtClean="0"/>
                        <a:t>4</a:t>
                      </a:r>
                      <a:endParaRPr lang="en-US" sz="2700" dirty="0"/>
                    </a:p>
                  </a:txBody>
                  <a:tcPr marL="137786" marR="137786" marT="68893" marB="68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8800">
                <a:tc>
                  <a:txBody>
                    <a:bodyPr/>
                    <a:lstStyle/>
                    <a:p>
                      <a:pPr marL="0" marR="0">
                        <a:spcBef>
                          <a:spcPts val="0"/>
                        </a:spcBef>
                        <a:spcAft>
                          <a:spcPts val="0"/>
                        </a:spcAft>
                        <a:tabLst>
                          <a:tab pos="560070" algn="l"/>
                        </a:tabLst>
                      </a:pPr>
                      <a:r>
                        <a:rPr lang="en-US" sz="2400" dirty="0">
                          <a:solidFill>
                            <a:srgbClr val="000000"/>
                          </a:solidFill>
                          <a:latin typeface="Calibri"/>
                          <a:ea typeface="Calibri"/>
                          <a:cs typeface="Times New Roman"/>
                        </a:rPr>
                        <a:t>Blood volume lost as percentage </a:t>
                      </a:r>
                      <a:endParaRPr lang="en-US" sz="2400" dirty="0" smtClean="0">
                        <a:solidFill>
                          <a:srgbClr val="000000"/>
                        </a:solidFill>
                        <a:latin typeface="Calibri"/>
                        <a:ea typeface="Calibri"/>
                        <a:cs typeface="Times New Roman"/>
                      </a:endParaRPr>
                    </a:p>
                    <a:p>
                      <a:pPr marL="0" marR="0">
                        <a:spcBef>
                          <a:spcPts val="0"/>
                        </a:spcBef>
                        <a:spcAft>
                          <a:spcPts val="0"/>
                        </a:spcAft>
                        <a:tabLst>
                          <a:tab pos="560070" algn="l"/>
                        </a:tabLst>
                      </a:pPr>
                      <a:r>
                        <a:rPr lang="en-US" sz="2400" dirty="0" smtClean="0">
                          <a:solidFill>
                            <a:srgbClr val="000000"/>
                          </a:solidFill>
                          <a:latin typeface="Calibri"/>
                          <a:ea typeface="Calibri"/>
                          <a:cs typeface="Times New Roman"/>
                        </a:rPr>
                        <a:t>of </a:t>
                      </a:r>
                      <a:r>
                        <a:rPr lang="en-US" sz="2400" dirty="0">
                          <a:solidFill>
                            <a:srgbClr val="000000"/>
                          </a:solidFill>
                          <a:latin typeface="Calibri"/>
                          <a:ea typeface="Calibri"/>
                          <a:cs typeface="Times New Roman"/>
                        </a:rPr>
                        <a:t>total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tabLst>
                          <a:tab pos="560070" algn="l"/>
                        </a:tabLst>
                      </a:pPr>
                      <a:r>
                        <a:rPr lang="en-US" sz="2400" dirty="0">
                          <a:solidFill>
                            <a:srgbClr val="000000"/>
                          </a:solidFill>
                          <a:latin typeface="Calibri"/>
                          <a:ea typeface="Calibri"/>
                          <a:cs typeface="Times New Roman"/>
                        </a:rPr>
                        <a:t>&lt;15%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tabLst>
                          <a:tab pos="560070" algn="l"/>
                        </a:tabLst>
                      </a:pPr>
                      <a:r>
                        <a:rPr lang="en-US" sz="2400" dirty="0">
                          <a:solidFill>
                            <a:srgbClr val="000000"/>
                          </a:solidFill>
                          <a:latin typeface="Calibri"/>
                          <a:ea typeface="Calibri"/>
                          <a:cs typeface="Times New Roman"/>
                        </a:rPr>
                        <a:t>15-30%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tabLst>
                          <a:tab pos="560070" algn="l"/>
                        </a:tabLst>
                      </a:pPr>
                      <a:r>
                        <a:rPr lang="en-US" sz="2400" dirty="0">
                          <a:solidFill>
                            <a:srgbClr val="000000"/>
                          </a:solidFill>
                          <a:latin typeface="Calibri"/>
                          <a:ea typeface="Calibri"/>
                          <a:cs typeface="Times New Roman"/>
                        </a:rPr>
                        <a:t>30-40%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tabLst>
                          <a:tab pos="560070" algn="l"/>
                        </a:tabLst>
                      </a:pPr>
                      <a:r>
                        <a:rPr lang="en-US" sz="2400" dirty="0">
                          <a:solidFill>
                            <a:srgbClr val="000000"/>
                          </a:solidFill>
                          <a:latin typeface="Calibri"/>
                          <a:ea typeface="Calibri"/>
                          <a:cs typeface="Times New Roman"/>
                        </a:rPr>
                        <a:t>&gt;40%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dirty="0" smtClean="0"/>
              <a:t>21. Capillary permeability is increased by</a:t>
            </a:r>
            <a:endParaRPr lang="en-US" dirty="0" smtClean="0"/>
          </a:p>
          <a:p>
            <a:pPr>
              <a:buNone/>
            </a:pPr>
            <a:r>
              <a:rPr lang="en-US" dirty="0" smtClean="0"/>
              <a:t>A) </a:t>
            </a:r>
            <a:r>
              <a:rPr lang="en-US" dirty="0" smtClean="0"/>
              <a:t>Histamine</a:t>
            </a:r>
          </a:p>
          <a:p>
            <a:pPr lvl="0">
              <a:buNone/>
            </a:pPr>
            <a:r>
              <a:rPr lang="en-US" dirty="0" smtClean="0"/>
              <a:t>B)Vitamin </a:t>
            </a:r>
            <a:r>
              <a:rPr lang="en-US" dirty="0" smtClean="0"/>
              <a:t>C excess</a:t>
            </a:r>
          </a:p>
          <a:p>
            <a:pPr lvl="0">
              <a:buNone/>
            </a:pPr>
            <a:r>
              <a:rPr lang="en-US" dirty="0" smtClean="0"/>
              <a:t>C)Viral </a:t>
            </a:r>
            <a:r>
              <a:rPr lang="en-US" dirty="0" smtClean="0"/>
              <a:t>infection</a:t>
            </a:r>
          </a:p>
          <a:p>
            <a:pPr lvl="0">
              <a:buNone/>
            </a:pPr>
            <a:r>
              <a:rPr lang="en-US" dirty="0" smtClean="0"/>
              <a:t>D)Prolonged </a:t>
            </a:r>
            <a:r>
              <a:rPr lang="en-US" dirty="0" smtClean="0"/>
              <a:t>ischemia	</a:t>
            </a:r>
          </a:p>
          <a:p>
            <a:pPr lvl="0">
              <a:buNone/>
            </a:pPr>
            <a:r>
              <a:rPr lang="en-US" dirty="0" smtClean="0"/>
              <a:t>E)Burn </a:t>
            </a:r>
            <a:endParaRPr lang="en-US" dirty="0" smtClean="0"/>
          </a:p>
          <a:p>
            <a:pPr>
              <a:buNone/>
            </a:pPr>
            <a:r>
              <a:rPr lang="en-US" b="1" dirty="0" smtClean="0"/>
              <a:t>TFTFT </a:t>
            </a:r>
            <a:r>
              <a:rPr lang="en-US" i="1" dirty="0" smtClean="0"/>
              <a:t>[Ref: </a:t>
            </a:r>
            <a:r>
              <a:rPr lang="en-US" i="1" dirty="0" err="1" smtClean="0"/>
              <a:t>Robbin's</a:t>
            </a:r>
            <a:r>
              <a:rPr lang="en-US" i="1" dirty="0" smtClean="0"/>
              <a:t> 9th P-83</a:t>
            </a:r>
            <a:r>
              <a:rPr lang="en-US" b="1" dirty="0" smtClean="0"/>
              <a:t> &lt;S </a:t>
            </a:r>
            <a:r>
              <a:rPr lang="en-US" i="1" dirty="0" smtClean="0"/>
              <a:t>90 table-3.4 8</a:t>
            </a:r>
            <a:r>
              <a:rPr lang="en-US" i="1" cap="small" dirty="0" smtClean="0"/>
              <a:t>l 3.7 + </a:t>
            </a:r>
            <a:r>
              <a:rPr lang="en-US" i="1" dirty="0" err="1" smtClean="0"/>
              <a:t>Khaleque</a:t>
            </a:r>
            <a:r>
              <a:rPr lang="en-US" i="1" dirty="0" smtClean="0"/>
              <a:t> p-36]</a:t>
            </a:r>
            <a:endParaRPr lang="en-US" dirty="0" smtClean="0"/>
          </a:p>
          <a:p>
            <a:pPr>
              <a:buNone/>
            </a:pPr>
            <a:endParaRPr 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smtClean="0"/>
              <a:t>Principal Mediators of inflammation</a:t>
            </a:r>
          </a:p>
          <a:p>
            <a:pPr>
              <a:buNone/>
            </a:pPr>
            <a:endParaRPr lang="en-US" dirty="0"/>
          </a:p>
        </p:txBody>
      </p:sp>
      <p:graphicFrame>
        <p:nvGraphicFramePr>
          <p:cNvPr id="4" name="Table 3"/>
          <p:cNvGraphicFramePr>
            <a:graphicFrameLocks noGrp="1"/>
          </p:cNvGraphicFramePr>
          <p:nvPr/>
        </p:nvGraphicFramePr>
        <p:xfrm>
          <a:off x="381000" y="1109748"/>
          <a:ext cx="8305799" cy="5443450"/>
        </p:xfrm>
        <a:graphic>
          <a:graphicData uri="http://schemas.openxmlformats.org/drawingml/2006/table">
            <a:tbl>
              <a:tblPr firstRow="1" bandRow="1">
                <a:tableStyleId>{2D5ABB26-0587-4C30-8999-92F81FD0307C}</a:tableStyleId>
              </a:tblPr>
              <a:tblGrid>
                <a:gridCol w="1678832"/>
                <a:gridCol w="2385708"/>
                <a:gridCol w="4241259"/>
              </a:tblGrid>
              <a:tr h="385995">
                <a:tc>
                  <a:txBody>
                    <a:bodyPr/>
                    <a:lstStyle/>
                    <a:p>
                      <a:pPr marL="0" marR="0" algn="ctr">
                        <a:lnSpc>
                          <a:spcPts val="2000"/>
                        </a:lnSpc>
                        <a:spcBef>
                          <a:spcPts val="0"/>
                        </a:spcBef>
                        <a:spcAft>
                          <a:spcPts val="0"/>
                        </a:spcAft>
                      </a:pPr>
                      <a:r>
                        <a:rPr lang="en-US" sz="1400" b="0" i="1" u="none" strike="noStrike" spc="0" dirty="0">
                          <a:solidFill>
                            <a:srgbClr val="000000"/>
                          </a:solidFill>
                          <a:latin typeface="Calibri"/>
                          <a:ea typeface="Calibri"/>
                          <a:cs typeface="Calibri"/>
                        </a:rPr>
                        <a:t>Mediator</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sz="1400" b="0" i="1" u="none" strike="noStrike" spc="0" dirty="0">
                          <a:solidFill>
                            <a:srgbClr val="000000"/>
                          </a:solidFill>
                          <a:latin typeface="Calibri"/>
                          <a:ea typeface="Calibri"/>
                          <a:cs typeface="Calibri"/>
                        </a:rPr>
                        <a:t>Source</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sz="1400" b="0" i="1" u="none" strike="noStrike" spc="0" dirty="0">
                          <a:solidFill>
                            <a:srgbClr val="000000"/>
                          </a:solidFill>
                          <a:latin typeface="Calibri"/>
                          <a:ea typeface="Calibri"/>
                          <a:cs typeface="Calibri"/>
                        </a:rPr>
                        <a:t>Action</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0127">
                <a:tc>
                  <a:txBody>
                    <a:bodyPr/>
                    <a:lstStyle/>
                    <a:p>
                      <a:pPr marL="0" marR="0" algn="l">
                        <a:lnSpc>
                          <a:spcPts val="2000"/>
                        </a:lnSpc>
                        <a:spcBef>
                          <a:spcPts val="0"/>
                        </a:spcBef>
                        <a:spcAft>
                          <a:spcPts val="0"/>
                        </a:spcAft>
                      </a:pPr>
                      <a:r>
                        <a:rPr lang="en-US" sz="1400" b="0" i="1" u="none" strike="noStrike" spc="0" dirty="0">
                          <a:solidFill>
                            <a:srgbClr val="000000"/>
                          </a:solidFill>
                          <a:latin typeface="Calibri"/>
                          <a:ea typeface="Calibri"/>
                          <a:cs typeface="Calibri"/>
                        </a:rPr>
                        <a:t>Histamine</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dirty="0">
                          <a:solidFill>
                            <a:srgbClr val="000000"/>
                          </a:solidFill>
                          <a:latin typeface="Calibri"/>
                          <a:ea typeface="Calibri"/>
                          <a:cs typeface="Calibri"/>
                        </a:rPr>
                        <a:t>Mast cells, </a:t>
                      </a:r>
                      <a:r>
                        <a:rPr lang="en-US" sz="1400" b="0" i="1" u="none" strike="noStrike" spc="0" dirty="0" err="1">
                          <a:solidFill>
                            <a:srgbClr val="000000"/>
                          </a:solidFill>
                          <a:latin typeface="Calibri"/>
                          <a:ea typeface="Calibri"/>
                          <a:cs typeface="Calibri"/>
                        </a:rPr>
                        <a:t>basophils</a:t>
                      </a:r>
                      <a:r>
                        <a:rPr lang="en-US" sz="1400" b="0" i="1" u="none" strike="noStrike" spc="0" dirty="0">
                          <a:solidFill>
                            <a:srgbClr val="000000"/>
                          </a:solidFill>
                          <a:latin typeface="Calibri"/>
                          <a:ea typeface="Calibri"/>
                          <a:cs typeface="Calibri"/>
                        </a:rPr>
                        <a:t>, platelets</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dirty="0" err="1">
                          <a:solidFill>
                            <a:srgbClr val="000000"/>
                          </a:solidFill>
                          <a:latin typeface="Calibri"/>
                          <a:ea typeface="Calibri"/>
                          <a:cs typeface="Calibri"/>
                        </a:rPr>
                        <a:t>Vasodilation</a:t>
                      </a:r>
                      <a:r>
                        <a:rPr lang="en-US" sz="1400" b="0" i="1" u="none" strike="noStrike" spc="0" dirty="0">
                          <a:solidFill>
                            <a:srgbClr val="000000"/>
                          </a:solidFill>
                          <a:latin typeface="Calibri"/>
                          <a:ea typeface="Calibri"/>
                          <a:cs typeface="Calibri"/>
                        </a:rPr>
                        <a:t>, increased vascular permeability, endothelial activation </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5995">
                <a:tc>
                  <a:txBody>
                    <a:bodyPr/>
                    <a:lstStyle/>
                    <a:p>
                      <a:pPr marL="0" marR="0" algn="l">
                        <a:lnSpc>
                          <a:spcPts val="2000"/>
                        </a:lnSpc>
                        <a:spcBef>
                          <a:spcPts val="0"/>
                        </a:spcBef>
                        <a:spcAft>
                          <a:spcPts val="0"/>
                        </a:spcAft>
                      </a:pPr>
                      <a:r>
                        <a:rPr lang="en-US" sz="1400" b="0" i="1" u="none" strike="noStrike" spc="0" dirty="0">
                          <a:solidFill>
                            <a:srgbClr val="000000"/>
                          </a:solidFill>
                          <a:latin typeface="Calibri"/>
                          <a:ea typeface="Calibri"/>
                          <a:cs typeface="Calibri"/>
                        </a:rPr>
                        <a:t>Prostaglandins</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a:solidFill>
                            <a:srgbClr val="000000"/>
                          </a:solidFill>
                          <a:latin typeface="Calibri"/>
                          <a:ea typeface="Calibri"/>
                          <a:cs typeface="Calibri"/>
                        </a:rPr>
                        <a:t>Mast cells, leukocytes</a:t>
                      </a:r>
                      <a:endParaRPr lang="en-US" sz="11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a:solidFill>
                            <a:srgbClr val="000000"/>
                          </a:solidFill>
                          <a:latin typeface="Calibri"/>
                          <a:ea typeface="Calibri"/>
                          <a:cs typeface="Calibri"/>
                        </a:rPr>
                        <a:t>Vasodilation, pain, fever</a:t>
                      </a:r>
                      <a:endParaRPr lang="en-US" sz="11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6194">
                <a:tc>
                  <a:txBody>
                    <a:bodyPr/>
                    <a:lstStyle/>
                    <a:p>
                      <a:pPr marL="0" marR="0" algn="l">
                        <a:lnSpc>
                          <a:spcPts val="2000"/>
                        </a:lnSpc>
                        <a:spcBef>
                          <a:spcPts val="0"/>
                        </a:spcBef>
                        <a:spcAft>
                          <a:spcPts val="0"/>
                        </a:spcAft>
                      </a:pPr>
                      <a:r>
                        <a:rPr lang="en-US" sz="1400" b="0" i="1" u="none" strike="noStrike" spc="0" dirty="0" err="1">
                          <a:solidFill>
                            <a:srgbClr val="000000"/>
                          </a:solidFill>
                          <a:latin typeface="Calibri"/>
                          <a:ea typeface="Calibri"/>
                          <a:cs typeface="Calibri"/>
                        </a:rPr>
                        <a:t>Leukotrienes</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dirty="0">
                          <a:solidFill>
                            <a:srgbClr val="000000"/>
                          </a:solidFill>
                          <a:latin typeface="Calibri"/>
                          <a:ea typeface="Calibri"/>
                          <a:cs typeface="Calibri"/>
                        </a:rPr>
                        <a:t>Mat cells, leukocytes</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a:solidFill>
                            <a:srgbClr val="000000"/>
                          </a:solidFill>
                          <a:latin typeface="Calibri"/>
                          <a:ea typeface="Calibri"/>
                          <a:cs typeface="Calibri"/>
                        </a:rPr>
                        <a:t>Increased vascular permeability, chemotaxis, leukocyte adhension, and activation</a:t>
                      </a:r>
                      <a:endParaRPr lang="en-US" sz="11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0324">
                <a:tc>
                  <a:txBody>
                    <a:bodyPr/>
                    <a:lstStyle/>
                    <a:p>
                      <a:pPr marL="0" marR="0" algn="l">
                        <a:lnSpc>
                          <a:spcPts val="2000"/>
                        </a:lnSpc>
                        <a:spcBef>
                          <a:spcPts val="0"/>
                        </a:spcBef>
                        <a:spcAft>
                          <a:spcPts val="0"/>
                        </a:spcAft>
                      </a:pPr>
                      <a:r>
                        <a:rPr lang="en-US" sz="1400" b="0" i="1" u="none" strike="noStrike" spc="0">
                          <a:solidFill>
                            <a:srgbClr val="000000"/>
                          </a:solidFill>
                          <a:latin typeface="Calibri"/>
                          <a:ea typeface="Calibri"/>
                          <a:cs typeface="Calibri"/>
                        </a:rPr>
                        <a:t>Cytokines (TNF, IL-1, IL-6)</a:t>
                      </a:r>
                      <a:endParaRPr lang="en-US" sz="11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dirty="0">
                          <a:solidFill>
                            <a:srgbClr val="000000"/>
                          </a:solidFill>
                          <a:latin typeface="Calibri"/>
                          <a:ea typeface="Calibri"/>
                          <a:cs typeface="Calibri"/>
                        </a:rPr>
                        <a:t>Macrophages, endothelial cells, mast cells</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dirty="0">
                          <a:solidFill>
                            <a:srgbClr val="000000"/>
                          </a:solidFill>
                          <a:latin typeface="Calibri"/>
                          <a:ea typeface="Calibri"/>
                          <a:cs typeface="Calibri"/>
                        </a:rPr>
                        <a:t>Local: endothelial activation (expression of </a:t>
                      </a:r>
                      <a:r>
                        <a:rPr lang="en-US" sz="1400" b="0" i="1" u="none" strike="noStrike" spc="0" dirty="0" err="1">
                          <a:solidFill>
                            <a:srgbClr val="000000"/>
                          </a:solidFill>
                          <a:latin typeface="Calibri"/>
                          <a:ea typeface="Calibri"/>
                          <a:cs typeface="Calibri"/>
                        </a:rPr>
                        <a:t>adhension</a:t>
                      </a:r>
                      <a:r>
                        <a:rPr lang="en-US" sz="1400" b="0" i="1" u="none" strike="noStrike" spc="0" dirty="0">
                          <a:solidFill>
                            <a:srgbClr val="000000"/>
                          </a:solidFill>
                          <a:latin typeface="Calibri"/>
                          <a:ea typeface="Calibri"/>
                          <a:cs typeface="Calibri"/>
                        </a:rPr>
                        <a:t> molecules). Systemic: fever, metabolic abnormalities, hypotension (shock)</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0127">
                <a:tc>
                  <a:txBody>
                    <a:bodyPr/>
                    <a:lstStyle/>
                    <a:p>
                      <a:pPr marL="0" marR="0" algn="l">
                        <a:lnSpc>
                          <a:spcPts val="2000"/>
                        </a:lnSpc>
                        <a:spcBef>
                          <a:spcPts val="0"/>
                        </a:spcBef>
                        <a:spcAft>
                          <a:spcPts val="0"/>
                        </a:spcAft>
                      </a:pPr>
                      <a:r>
                        <a:rPr lang="en-US" sz="1400" b="0" i="1" u="none" strike="noStrike" spc="0">
                          <a:solidFill>
                            <a:srgbClr val="000000"/>
                          </a:solidFill>
                          <a:latin typeface="Calibri"/>
                          <a:ea typeface="Calibri"/>
                          <a:cs typeface="Calibri"/>
                        </a:rPr>
                        <a:t>Chemokines</a:t>
                      </a:r>
                      <a:endParaRPr lang="en-US" sz="11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a:solidFill>
                            <a:srgbClr val="000000"/>
                          </a:solidFill>
                          <a:latin typeface="Calibri"/>
                          <a:ea typeface="Calibri"/>
                          <a:cs typeface="Calibri"/>
                        </a:rPr>
                        <a:t>Leukocytes, activated macrophages</a:t>
                      </a:r>
                      <a:endParaRPr lang="en-US" sz="11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dirty="0" err="1">
                          <a:solidFill>
                            <a:srgbClr val="000000"/>
                          </a:solidFill>
                          <a:latin typeface="Calibri"/>
                          <a:ea typeface="Calibri"/>
                          <a:cs typeface="Calibri"/>
                        </a:rPr>
                        <a:t>Chemotaxis</a:t>
                      </a:r>
                      <a:r>
                        <a:rPr lang="en-US" sz="1400" b="0" i="1" u="none" strike="noStrike" spc="0" dirty="0">
                          <a:solidFill>
                            <a:srgbClr val="000000"/>
                          </a:solidFill>
                          <a:latin typeface="Calibri"/>
                          <a:ea typeface="Calibri"/>
                          <a:cs typeface="Calibri"/>
                        </a:rPr>
                        <a:t>, leukocyte activation</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8259">
                <a:tc>
                  <a:txBody>
                    <a:bodyPr/>
                    <a:lstStyle/>
                    <a:p>
                      <a:pPr marL="0" marR="0" algn="l">
                        <a:lnSpc>
                          <a:spcPts val="2000"/>
                        </a:lnSpc>
                        <a:spcBef>
                          <a:spcPts val="0"/>
                        </a:spcBef>
                        <a:spcAft>
                          <a:spcPts val="0"/>
                        </a:spcAft>
                      </a:pPr>
                      <a:r>
                        <a:rPr lang="en-US" sz="1400" b="0" i="1" u="none" strike="noStrike" spc="0">
                          <a:solidFill>
                            <a:srgbClr val="000000"/>
                          </a:solidFill>
                          <a:latin typeface="Calibri"/>
                          <a:ea typeface="Calibri"/>
                          <a:cs typeface="Calibri"/>
                        </a:rPr>
                        <a:t>Platelet-activating factor</a:t>
                      </a:r>
                      <a:endParaRPr lang="en-US" sz="11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a:solidFill>
                            <a:srgbClr val="000000"/>
                          </a:solidFill>
                          <a:latin typeface="Calibri"/>
                          <a:ea typeface="Calibri"/>
                          <a:cs typeface="Calibri"/>
                        </a:rPr>
                        <a:t>Leukocytes, mast cells</a:t>
                      </a:r>
                      <a:endParaRPr lang="en-US" sz="11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dirty="0" err="1">
                          <a:solidFill>
                            <a:srgbClr val="000000"/>
                          </a:solidFill>
                          <a:latin typeface="Calibri"/>
                          <a:ea typeface="Calibri"/>
                          <a:cs typeface="Calibri"/>
                        </a:rPr>
                        <a:t>Vasodilation</a:t>
                      </a:r>
                      <a:r>
                        <a:rPr lang="en-US" sz="1400" b="0" i="1" u="none" strike="noStrike" spc="0" dirty="0">
                          <a:solidFill>
                            <a:srgbClr val="000000"/>
                          </a:solidFill>
                          <a:latin typeface="Calibri"/>
                          <a:ea typeface="Calibri"/>
                          <a:cs typeface="Calibri"/>
                        </a:rPr>
                        <a:t>, increased vascular permeability, </a:t>
                      </a:r>
                      <a:r>
                        <a:rPr lang="en-US" sz="1400" b="0" i="1" u="none" strike="noStrike" spc="0" dirty="0" err="1">
                          <a:solidFill>
                            <a:srgbClr val="000000"/>
                          </a:solidFill>
                          <a:latin typeface="Calibri"/>
                          <a:ea typeface="Calibri"/>
                          <a:cs typeface="Calibri"/>
                        </a:rPr>
                        <a:t>leukocye</a:t>
                      </a:r>
                      <a:r>
                        <a:rPr lang="en-US" sz="1400" b="0" i="1" u="none" strike="noStrike" spc="0" dirty="0">
                          <a:solidFill>
                            <a:srgbClr val="000000"/>
                          </a:solidFill>
                          <a:latin typeface="Calibri"/>
                          <a:ea typeface="Calibri"/>
                          <a:cs typeface="Calibri"/>
                        </a:rPr>
                        <a:t> </a:t>
                      </a:r>
                      <a:r>
                        <a:rPr lang="en-US" sz="1400" b="0" i="1" u="none" strike="noStrike" spc="0" dirty="0" err="1">
                          <a:solidFill>
                            <a:srgbClr val="000000"/>
                          </a:solidFill>
                          <a:latin typeface="Calibri"/>
                          <a:ea typeface="Calibri"/>
                          <a:cs typeface="Calibri"/>
                        </a:rPr>
                        <a:t>adhension</a:t>
                      </a:r>
                      <a:r>
                        <a:rPr lang="en-US" sz="1400" b="0" i="1" u="none" strike="noStrike" spc="0" dirty="0">
                          <a:solidFill>
                            <a:srgbClr val="000000"/>
                          </a:solidFill>
                          <a:latin typeface="Calibri"/>
                          <a:ea typeface="Calibri"/>
                          <a:cs typeface="Calibri"/>
                        </a:rPr>
                        <a:t>, </a:t>
                      </a:r>
                      <a:r>
                        <a:rPr lang="en-US" sz="1400" b="0" i="1" u="none" strike="noStrike" spc="0" dirty="0" err="1">
                          <a:solidFill>
                            <a:srgbClr val="000000"/>
                          </a:solidFill>
                          <a:latin typeface="Calibri"/>
                          <a:ea typeface="Calibri"/>
                          <a:cs typeface="Calibri"/>
                        </a:rPr>
                        <a:t>chemotaxis</a:t>
                      </a:r>
                      <a:r>
                        <a:rPr lang="en-US" sz="1400" b="0" i="1" u="none" strike="noStrike" spc="0" dirty="0">
                          <a:solidFill>
                            <a:srgbClr val="000000"/>
                          </a:solidFill>
                          <a:latin typeface="Calibri"/>
                          <a:ea typeface="Calibri"/>
                          <a:cs typeface="Calibri"/>
                        </a:rPr>
                        <a:t>, </a:t>
                      </a:r>
                      <a:r>
                        <a:rPr lang="en-US" sz="1400" b="0" i="1" u="none" strike="noStrike" spc="0" dirty="0" err="1">
                          <a:solidFill>
                            <a:srgbClr val="000000"/>
                          </a:solidFill>
                          <a:latin typeface="Calibri"/>
                          <a:ea typeface="Calibri"/>
                          <a:cs typeface="Calibri"/>
                        </a:rPr>
                        <a:t>degranulation</a:t>
                      </a:r>
                      <a:r>
                        <a:rPr lang="en-US" sz="1400" b="0" i="1" u="none" strike="noStrike" spc="0" dirty="0">
                          <a:solidFill>
                            <a:srgbClr val="000000"/>
                          </a:solidFill>
                          <a:latin typeface="Calibri"/>
                          <a:ea typeface="Calibri"/>
                          <a:cs typeface="Calibri"/>
                        </a:rPr>
                        <a:t> oxidative burst</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0191">
                <a:tc>
                  <a:txBody>
                    <a:bodyPr/>
                    <a:lstStyle/>
                    <a:p>
                      <a:pPr marL="0" marR="0" algn="l">
                        <a:lnSpc>
                          <a:spcPts val="2000"/>
                        </a:lnSpc>
                        <a:spcBef>
                          <a:spcPts val="0"/>
                        </a:spcBef>
                        <a:spcAft>
                          <a:spcPts val="0"/>
                        </a:spcAft>
                      </a:pPr>
                      <a:r>
                        <a:rPr lang="en-US" sz="1400" b="0" i="1" u="none" strike="noStrike" spc="0">
                          <a:solidFill>
                            <a:srgbClr val="000000"/>
                          </a:solidFill>
                          <a:latin typeface="Calibri"/>
                          <a:ea typeface="Calibri"/>
                          <a:cs typeface="Calibri"/>
                        </a:rPr>
                        <a:t>Complement</a:t>
                      </a:r>
                      <a:endParaRPr lang="en-US" sz="11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a:solidFill>
                            <a:srgbClr val="000000"/>
                          </a:solidFill>
                          <a:latin typeface="Calibri"/>
                          <a:ea typeface="Calibri"/>
                          <a:cs typeface="Calibri"/>
                        </a:rPr>
                        <a:t>Plasma (Produced in liver)</a:t>
                      </a:r>
                      <a:endParaRPr lang="en-US" sz="11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dirty="0">
                          <a:solidFill>
                            <a:srgbClr val="000000"/>
                          </a:solidFill>
                          <a:latin typeface="Calibri"/>
                          <a:ea typeface="Calibri"/>
                          <a:cs typeface="Calibri"/>
                        </a:rPr>
                        <a:t>Leukocyte </a:t>
                      </a:r>
                      <a:r>
                        <a:rPr lang="en-US" sz="1400" b="0" i="1" u="none" strike="noStrike" spc="0" dirty="0" err="1">
                          <a:solidFill>
                            <a:srgbClr val="000000"/>
                          </a:solidFill>
                          <a:latin typeface="Calibri"/>
                          <a:ea typeface="Calibri"/>
                          <a:cs typeface="Calibri"/>
                        </a:rPr>
                        <a:t>chemotaxis</a:t>
                      </a:r>
                      <a:r>
                        <a:rPr lang="en-US" sz="1400" b="0" i="1" u="none" strike="noStrike" spc="0" dirty="0">
                          <a:solidFill>
                            <a:srgbClr val="000000"/>
                          </a:solidFill>
                          <a:latin typeface="Calibri"/>
                          <a:ea typeface="Calibri"/>
                          <a:cs typeface="Calibri"/>
                        </a:rPr>
                        <a:t> and activation, direct target killing (membrane attack complex </a:t>
                      </a:r>
                      <a:r>
                        <a:rPr lang="en-US" sz="1400" b="0" i="1" u="none" strike="noStrike" spc="0" dirty="0" err="1">
                          <a:solidFill>
                            <a:srgbClr val="000000"/>
                          </a:solidFill>
                          <a:latin typeface="Calibri"/>
                          <a:ea typeface="Calibri"/>
                          <a:cs typeface="Calibri"/>
                        </a:rPr>
                        <a:t>vasodilation</a:t>
                      </a:r>
                      <a:r>
                        <a:rPr lang="en-US" sz="1400" b="0" i="1" u="none" strike="noStrike" spc="0" dirty="0">
                          <a:solidFill>
                            <a:srgbClr val="000000"/>
                          </a:solidFill>
                          <a:latin typeface="Calibri"/>
                          <a:ea typeface="Calibri"/>
                          <a:cs typeface="Calibri"/>
                        </a:rPr>
                        <a:t> (mast cell stimulation)</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6238">
                <a:tc>
                  <a:txBody>
                    <a:bodyPr/>
                    <a:lstStyle/>
                    <a:p>
                      <a:pPr marL="0" marR="0" algn="l">
                        <a:lnSpc>
                          <a:spcPts val="2000"/>
                        </a:lnSpc>
                        <a:spcBef>
                          <a:spcPts val="0"/>
                        </a:spcBef>
                        <a:spcAft>
                          <a:spcPts val="0"/>
                        </a:spcAft>
                      </a:pPr>
                      <a:r>
                        <a:rPr lang="en-US" sz="1400" b="0" i="1" u="none" strike="noStrike" spc="0" dirty="0" err="1">
                          <a:solidFill>
                            <a:srgbClr val="000000"/>
                          </a:solidFill>
                          <a:latin typeface="Calibri"/>
                          <a:ea typeface="Calibri"/>
                          <a:cs typeface="Calibri"/>
                        </a:rPr>
                        <a:t>Kinins</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a:solidFill>
                            <a:srgbClr val="000000"/>
                          </a:solidFill>
                          <a:latin typeface="Calibri"/>
                          <a:ea typeface="Calibri"/>
                          <a:cs typeface="Calibri"/>
                        </a:rPr>
                        <a:t>Plasma (Produced in liver)</a:t>
                      </a:r>
                      <a:endParaRPr lang="en-US" sz="11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ts val="2000"/>
                        </a:lnSpc>
                        <a:spcBef>
                          <a:spcPts val="0"/>
                        </a:spcBef>
                        <a:spcAft>
                          <a:spcPts val="0"/>
                        </a:spcAft>
                      </a:pPr>
                      <a:r>
                        <a:rPr lang="en-US" sz="1400" b="0" i="1" u="none" strike="noStrike" spc="0" dirty="0">
                          <a:solidFill>
                            <a:srgbClr val="000000"/>
                          </a:solidFill>
                          <a:latin typeface="Calibri"/>
                          <a:ea typeface="Calibri"/>
                          <a:cs typeface="Calibri"/>
                        </a:rPr>
                        <a:t>Increased vascular permeability, smooth muscle contraction, </a:t>
                      </a:r>
                      <a:r>
                        <a:rPr lang="en-US" sz="1400" b="0" i="1" u="none" strike="noStrike" spc="0" dirty="0" err="1">
                          <a:solidFill>
                            <a:srgbClr val="000000"/>
                          </a:solidFill>
                          <a:latin typeface="Calibri"/>
                          <a:ea typeface="Calibri"/>
                          <a:cs typeface="Calibri"/>
                        </a:rPr>
                        <a:t>vasodilation</a:t>
                      </a:r>
                      <a:r>
                        <a:rPr lang="en-US" sz="1400" b="0" i="1" u="none" strike="noStrike" spc="0" dirty="0">
                          <a:solidFill>
                            <a:srgbClr val="000000"/>
                          </a:solidFill>
                          <a:latin typeface="Calibri"/>
                          <a:ea typeface="Calibri"/>
                          <a:cs typeface="Calibri"/>
                        </a:rPr>
                        <a:t>, pain</a:t>
                      </a:r>
                      <a:endParaRPr lang="en-US" sz="11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b="1" dirty="0" smtClean="0"/>
              <a:t>22. </a:t>
            </a:r>
            <a:r>
              <a:rPr lang="en-US" b="1" dirty="0" err="1" smtClean="0"/>
              <a:t>Phagocytosis</a:t>
            </a:r>
            <a:r>
              <a:rPr lang="en-US" b="1" dirty="0" smtClean="0"/>
              <a:t> results in release of</a:t>
            </a:r>
            <a:endParaRPr lang="en-US" dirty="0" smtClean="0"/>
          </a:p>
          <a:p>
            <a:pPr>
              <a:buNone/>
            </a:pPr>
            <a:r>
              <a:rPr lang="en-US" b="1" dirty="0" smtClean="0"/>
              <a:t>a) </a:t>
            </a:r>
            <a:r>
              <a:rPr lang="en-US" b="1" dirty="0" err="1" smtClean="0"/>
              <a:t>Lysozyme</a:t>
            </a:r>
            <a:endParaRPr lang="en-US" dirty="0" smtClean="0"/>
          </a:p>
          <a:p>
            <a:pPr>
              <a:buNone/>
            </a:pPr>
            <a:r>
              <a:rPr lang="en-US" b="1" dirty="0" smtClean="0"/>
              <a:t>b) </a:t>
            </a:r>
            <a:r>
              <a:rPr lang="en-US" b="1" dirty="0" err="1" smtClean="0"/>
              <a:t>Cathepsiris</a:t>
            </a:r>
            <a:endParaRPr lang="en-US" dirty="0" smtClean="0"/>
          </a:p>
          <a:p>
            <a:pPr>
              <a:buNone/>
            </a:pPr>
            <a:r>
              <a:rPr lang="en-US" b="1" dirty="0" smtClean="0"/>
              <a:t>c) H</a:t>
            </a:r>
            <a:r>
              <a:rPr lang="en-US" b="1" baseline="-25000" dirty="0" smtClean="0"/>
              <a:t>2</a:t>
            </a:r>
            <a:r>
              <a:rPr lang="en-US" b="1" dirty="0" smtClean="0"/>
              <a:t>0</a:t>
            </a:r>
            <a:r>
              <a:rPr lang="en-US" b="1" baseline="-25000" dirty="0" smtClean="0"/>
              <a:t>2</a:t>
            </a:r>
            <a:endParaRPr lang="en-US" dirty="0" smtClean="0"/>
          </a:p>
          <a:p>
            <a:pPr>
              <a:buNone/>
            </a:pPr>
            <a:r>
              <a:rPr lang="en-US" dirty="0" smtClean="0"/>
              <a:t>d) </a:t>
            </a:r>
            <a:r>
              <a:rPr lang="en-US" dirty="0" err="1" smtClean="0"/>
              <a:t>Thromboxane</a:t>
            </a:r>
            <a:r>
              <a:rPr lang="en-US" dirty="0" smtClean="0"/>
              <a:t> A</a:t>
            </a:r>
            <a:r>
              <a:rPr lang="en-US" baseline="-25000" dirty="0" smtClean="0"/>
              <a:t>2</a:t>
            </a:r>
            <a:endParaRPr lang="en-US" dirty="0" smtClean="0"/>
          </a:p>
          <a:p>
            <a:pPr>
              <a:buNone/>
            </a:pPr>
            <a:r>
              <a:rPr lang="en-US" dirty="0" smtClean="0"/>
              <a:t>e) </a:t>
            </a:r>
            <a:r>
              <a:rPr lang="en-US" dirty="0" err="1" smtClean="0"/>
              <a:t>Leukotriene</a:t>
            </a:r>
            <a:r>
              <a:rPr lang="en-US" dirty="0" smtClean="0"/>
              <a:t> E</a:t>
            </a:r>
            <a:r>
              <a:rPr lang="en-US" baseline="-25000" dirty="0" smtClean="0"/>
              <a:t>4</a:t>
            </a:r>
            <a:endParaRPr lang="en-US" dirty="0" smtClean="0"/>
          </a:p>
          <a:p>
            <a:pPr>
              <a:buNone/>
            </a:pPr>
            <a:r>
              <a:rPr lang="en-US" dirty="0" smtClean="0"/>
              <a:t>TTTTT</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i="1" dirty="0" smtClean="0"/>
              <a:t>22. </a:t>
            </a:r>
            <a:r>
              <a:rPr lang="en-US" i="1" dirty="0" err="1" smtClean="0"/>
              <a:t>Phagocytosis</a:t>
            </a:r>
            <a:r>
              <a:rPr lang="en-US" i="1" dirty="0" smtClean="0"/>
              <a:t> results in the release of </a:t>
            </a:r>
            <a:endParaRPr lang="en-US" dirty="0" smtClean="0"/>
          </a:p>
          <a:p>
            <a:pPr>
              <a:buNone/>
            </a:pPr>
            <a:r>
              <a:rPr lang="en-US" i="1" dirty="0" smtClean="0"/>
              <a:t>1</a:t>
            </a:r>
            <a:r>
              <a:rPr lang="en-US" i="1" baseline="30000" dirty="0" smtClean="0"/>
              <a:t>st</a:t>
            </a:r>
            <a:r>
              <a:rPr lang="en-US" i="1" dirty="0" smtClean="0"/>
              <a:t> step: recognition &amp; attachment</a:t>
            </a:r>
            <a:endParaRPr lang="en-US" dirty="0" smtClean="0"/>
          </a:p>
          <a:p>
            <a:pPr>
              <a:buNone/>
            </a:pPr>
            <a:r>
              <a:rPr lang="en-US" i="1" dirty="0" smtClean="0"/>
              <a:t>2</a:t>
            </a:r>
            <a:r>
              <a:rPr lang="en-US" i="1" baseline="30000" dirty="0" smtClean="0"/>
              <a:t>nd</a:t>
            </a:r>
            <a:r>
              <a:rPr lang="en-US" i="1" dirty="0" smtClean="0"/>
              <a:t> step: Engulfment </a:t>
            </a:r>
            <a:endParaRPr lang="en-US" dirty="0" smtClean="0"/>
          </a:p>
          <a:p>
            <a:pPr>
              <a:buNone/>
            </a:pPr>
            <a:r>
              <a:rPr lang="en-US" i="1" dirty="0" smtClean="0"/>
              <a:t>3</a:t>
            </a:r>
            <a:r>
              <a:rPr lang="en-US" i="1" baseline="30000" dirty="0" smtClean="0"/>
              <a:t>rd</a:t>
            </a:r>
            <a:r>
              <a:rPr lang="en-US" i="1" dirty="0" smtClean="0"/>
              <a:t> step: Killing &amp; degradation</a:t>
            </a:r>
          </a:p>
          <a:p>
            <a:pPr>
              <a:buNone/>
            </a:pPr>
            <a:r>
              <a:rPr lang="en-US" i="1" dirty="0" smtClean="0"/>
              <a:t>O</a:t>
            </a:r>
            <a:r>
              <a:rPr lang="en-US" i="1" baseline="-25000" dirty="0" smtClean="0"/>
              <a:t>2</a:t>
            </a:r>
            <a:r>
              <a:rPr lang="en-US" i="1" dirty="0" smtClean="0"/>
              <a:t>=	Dependent mechanism</a:t>
            </a:r>
            <a:endParaRPr lang="en-US" dirty="0" smtClean="0"/>
          </a:p>
          <a:p>
            <a:pPr lvl="0">
              <a:buNone/>
            </a:pPr>
            <a:r>
              <a:rPr lang="en-US" i="1" dirty="0" smtClean="0"/>
              <a:t>	H</a:t>
            </a:r>
            <a:r>
              <a:rPr lang="en-US" i="1" baseline="-25000" dirty="0" smtClean="0"/>
              <a:t>2</a:t>
            </a:r>
            <a:r>
              <a:rPr lang="en-US" i="1" dirty="0" smtClean="0"/>
              <a:t>O</a:t>
            </a:r>
            <a:r>
              <a:rPr lang="en-US" i="1" baseline="-25000" dirty="0" smtClean="0"/>
              <a:t>2</a:t>
            </a:r>
            <a:r>
              <a:rPr lang="en-US" i="1" dirty="0" smtClean="0"/>
              <a:t>- MPO – Halide system</a:t>
            </a:r>
            <a:endParaRPr lang="en-US" dirty="0" smtClean="0"/>
          </a:p>
          <a:p>
            <a:pPr lvl="0">
              <a:buNone/>
            </a:pPr>
            <a:r>
              <a:rPr lang="en-US" i="1" dirty="0" smtClean="0"/>
              <a:t>	ROS, RNS</a:t>
            </a:r>
            <a:endParaRPr lang="en-US" dirty="0" smtClean="0"/>
          </a:p>
          <a:p>
            <a:pPr>
              <a:buNone/>
            </a:pPr>
            <a:r>
              <a:rPr lang="en-US" i="1" dirty="0" smtClean="0"/>
              <a:t>O</a:t>
            </a:r>
            <a:r>
              <a:rPr lang="en-US" i="1" baseline="-25000" dirty="0" smtClean="0"/>
              <a:t>2</a:t>
            </a:r>
            <a:r>
              <a:rPr lang="en-US" i="1" dirty="0" smtClean="0"/>
              <a:t>= Independent mechanism</a:t>
            </a:r>
            <a:endParaRPr lang="en-US" dirty="0" smtClean="0"/>
          </a:p>
          <a:p>
            <a:pPr lvl="0">
              <a:buNone/>
            </a:pPr>
            <a:r>
              <a:rPr lang="en-US" i="1" dirty="0" smtClean="0"/>
              <a:t>	BPI (Bactericidal permeability increasing protein)</a:t>
            </a:r>
            <a:endParaRPr lang="en-US" dirty="0" smtClean="0"/>
          </a:p>
          <a:p>
            <a:pPr lvl="0">
              <a:buNone/>
            </a:pPr>
            <a:r>
              <a:rPr lang="en-US" i="1" dirty="0" smtClean="0"/>
              <a:t>	</a:t>
            </a:r>
            <a:r>
              <a:rPr lang="en-US" i="1" dirty="0" err="1" smtClean="0"/>
              <a:t>Defensins</a:t>
            </a:r>
            <a:endParaRPr lang="en-US" dirty="0" smtClean="0"/>
          </a:p>
          <a:p>
            <a:pPr lvl="0">
              <a:buNone/>
            </a:pPr>
            <a:r>
              <a:rPr lang="en-US" i="1" dirty="0" smtClean="0"/>
              <a:t>	</a:t>
            </a:r>
            <a:r>
              <a:rPr lang="en-US" i="1" dirty="0" err="1" smtClean="0"/>
              <a:t>Lactoferrin</a:t>
            </a:r>
            <a:r>
              <a:rPr lang="en-US" i="1" dirty="0" smtClean="0"/>
              <a:t>, </a:t>
            </a:r>
            <a:r>
              <a:rPr lang="en-US" i="1" dirty="0" err="1" smtClean="0"/>
              <a:t>lysozyme</a:t>
            </a:r>
            <a:r>
              <a:rPr lang="en-US" i="1" dirty="0" smtClean="0"/>
              <a:t>, </a:t>
            </a:r>
            <a:r>
              <a:rPr lang="en-US" i="1" dirty="0" err="1" smtClean="0"/>
              <a:t>hydrotoses</a:t>
            </a:r>
            <a:r>
              <a:rPr lang="en-US" i="1" dirty="0" smtClean="0"/>
              <a:t>.</a:t>
            </a:r>
            <a:endParaRPr lang="en-US" dirty="0" smtClean="0"/>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i="1" dirty="0" smtClean="0"/>
              <a:t>Granules of </a:t>
            </a:r>
            <a:r>
              <a:rPr lang="en-US" i="1" dirty="0" err="1" smtClean="0"/>
              <a:t>neutrophil</a:t>
            </a:r>
            <a:r>
              <a:rPr lang="en-US" i="1" dirty="0" smtClean="0"/>
              <a:t>: </a:t>
            </a:r>
            <a:endParaRPr lang="en-US" dirty="0" smtClean="0"/>
          </a:p>
          <a:p>
            <a:pPr lvl="0">
              <a:buNone/>
            </a:pPr>
            <a:r>
              <a:rPr lang="en-US" i="1" dirty="0" smtClean="0"/>
              <a:t>Smaller/ Secondary/ Specific</a:t>
            </a:r>
            <a:endParaRPr lang="en-US" dirty="0" smtClean="0"/>
          </a:p>
          <a:p>
            <a:pPr>
              <a:buNone/>
            </a:pPr>
            <a:r>
              <a:rPr lang="en-US" i="1" dirty="0" smtClean="0"/>
              <a:t>M = </a:t>
            </a:r>
            <a:r>
              <a:rPr lang="en-US" i="1" dirty="0" err="1" smtClean="0"/>
              <a:t>Gelatinase</a:t>
            </a:r>
            <a:endParaRPr lang="en-US" dirty="0" smtClean="0"/>
          </a:p>
          <a:p>
            <a:pPr>
              <a:buNone/>
            </a:pPr>
            <a:r>
              <a:rPr lang="en-US" i="1" dirty="0" smtClean="0"/>
              <a:t>j = </a:t>
            </a:r>
            <a:r>
              <a:rPr lang="en-US" i="1" dirty="0" err="1" smtClean="0"/>
              <a:t>Lacoferrin</a:t>
            </a:r>
            <a:r>
              <a:rPr lang="en-US" i="1" dirty="0" smtClean="0"/>
              <a:t>, </a:t>
            </a:r>
            <a:r>
              <a:rPr lang="en-US" i="1" dirty="0" err="1" smtClean="0"/>
              <a:t>Lysozyme</a:t>
            </a:r>
            <a:endParaRPr lang="en-US" dirty="0" smtClean="0"/>
          </a:p>
          <a:p>
            <a:pPr>
              <a:buNone/>
            </a:pPr>
            <a:r>
              <a:rPr lang="en-US" i="1" dirty="0" smtClean="0"/>
              <a:t>c = </a:t>
            </a:r>
            <a:r>
              <a:rPr lang="en-US" i="1" dirty="0" err="1" smtClean="0"/>
              <a:t>Plasminogen</a:t>
            </a:r>
            <a:r>
              <a:rPr lang="en-US" i="1" dirty="0" smtClean="0"/>
              <a:t> activation</a:t>
            </a:r>
            <a:endParaRPr lang="en-US" dirty="0" smtClean="0"/>
          </a:p>
          <a:p>
            <a:pPr>
              <a:buNone/>
            </a:pPr>
            <a:r>
              <a:rPr lang="en-US" i="1" dirty="0" err="1" smtClean="0">
                <a:latin typeface="SutonnyMJ" pitchFamily="2" charset="0"/>
                <a:cs typeface="SutonnyMJ" pitchFamily="2" charset="0"/>
              </a:rPr>
              <a:t>K‡iv</a:t>
            </a:r>
            <a:r>
              <a:rPr lang="en-US" i="1" dirty="0" smtClean="0"/>
              <a:t> = </a:t>
            </a:r>
            <a:r>
              <a:rPr lang="en-US" i="1" dirty="0" err="1" smtClean="0"/>
              <a:t>Collagenase</a:t>
            </a:r>
            <a:endParaRPr lang="en-US" dirty="0" smtClean="0"/>
          </a:p>
          <a:p>
            <a:pPr>
              <a:buNone/>
            </a:pPr>
            <a:r>
              <a:rPr lang="en-US" i="1" dirty="0" err="1" smtClean="0">
                <a:latin typeface="SutonnyMJ" pitchFamily="2" charset="0"/>
                <a:cs typeface="SutonnyMJ" pitchFamily="2" charset="0"/>
              </a:rPr>
              <a:t>Aí</a:t>
            </a:r>
            <a:r>
              <a:rPr lang="en-US" i="1" dirty="0" smtClean="0">
                <a:latin typeface="SutonnyMJ" pitchFamily="2" charset="0"/>
                <a:cs typeface="SutonnyMJ" pitchFamily="2" charset="0"/>
              </a:rPr>
              <a:t> </a:t>
            </a:r>
            <a:r>
              <a:rPr lang="en-US" i="1" dirty="0" smtClean="0"/>
              <a:t>= ALP, Adhesion </a:t>
            </a:r>
            <a:r>
              <a:rPr lang="en-US" i="1" dirty="0" err="1" smtClean="0"/>
              <a:t>motecules</a:t>
            </a:r>
            <a:r>
              <a:rPr lang="en-US" i="1" dirty="0" smtClean="0"/>
              <a:t>.</a:t>
            </a:r>
            <a:endParaRPr lang="en-US" dirty="0" smtClean="0"/>
          </a:p>
          <a:p>
            <a:pPr>
              <a:buNone/>
            </a:pPr>
            <a:r>
              <a:rPr lang="en-US" i="1" dirty="0" err="1" smtClean="0">
                <a:latin typeface="SutonnyMJ" pitchFamily="2" charset="0"/>
                <a:cs typeface="SutonnyMJ" pitchFamily="2" charset="0"/>
              </a:rPr>
              <a:t>nv‡mv</a:t>
            </a:r>
            <a:r>
              <a:rPr lang="en-US" i="1" dirty="0" smtClean="0">
                <a:latin typeface="SutonnyMJ" pitchFamily="2" charset="0"/>
                <a:cs typeface="SutonnyMJ" pitchFamily="2" charset="0"/>
              </a:rPr>
              <a:t> = </a:t>
            </a:r>
            <a:r>
              <a:rPr lang="en-US" i="1" dirty="0" err="1" smtClean="0"/>
              <a:t>Histaminaee</a:t>
            </a:r>
            <a:endParaRPr lang="en-US" dirty="0" smtClean="0"/>
          </a:p>
          <a:p>
            <a:pPr>
              <a:buNone/>
            </a:pPr>
            <a:r>
              <a:rPr lang="en-US" i="1" dirty="0" err="1" smtClean="0">
                <a:latin typeface="SutonnyMJ" pitchFamily="2" charset="0"/>
                <a:cs typeface="SutonnyMJ" pitchFamily="2" charset="0"/>
              </a:rPr>
              <a:t>my‡L</a:t>
            </a:r>
            <a:r>
              <a:rPr lang="en-US" i="1" dirty="0" smtClean="0">
                <a:latin typeface="SutonnyMJ" pitchFamily="2" charset="0"/>
                <a:cs typeface="SutonnyMJ" pitchFamily="2" charset="0"/>
              </a:rPr>
              <a:t> </a:t>
            </a:r>
            <a:r>
              <a:rPr lang="en-US" i="1" dirty="0" smtClean="0"/>
              <a:t>= Secondary</a:t>
            </a:r>
            <a:endParaRPr lang="en-US" dirty="0" smtClean="0"/>
          </a:p>
          <a:p>
            <a:pPr>
              <a:buNone/>
            </a:pPr>
            <a:r>
              <a:rPr lang="en-US" i="1" dirty="0" smtClean="0"/>
              <a:t>	</a:t>
            </a:r>
            <a:r>
              <a:rPr lang="en-US" i="1" dirty="0" err="1" smtClean="0"/>
              <a:t>Phosphotipose</a:t>
            </a:r>
            <a:r>
              <a:rPr lang="en-US" i="1" dirty="0" smtClean="0"/>
              <a:t> A</a:t>
            </a:r>
            <a:r>
              <a:rPr lang="en-US" i="1" baseline="-25000" dirty="0" smtClean="0"/>
              <a:t>2</a:t>
            </a:r>
            <a:endParaRPr 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lvl="0">
              <a:buNone/>
            </a:pPr>
            <a:r>
              <a:rPr lang="en-US" i="1" dirty="0" smtClean="0"/>
              <a:t>Larger/Primary/ </a:t>
            </a:r>
            <a:r>
              <a:rPr lang="en-US" i="1" dirty="0" err="1" smtClean="0"/>
              <a:t>Azurophil</a:t>
            </a:r>
            <a:r>
              <a:rPr lang="en-US" i="1" dirty="0" smtClean="0"/>
              <a:t> </a:t>
            </a:r>
            <a:endParaRPr lang="en-US" dirty="0" smtClean="0"/>
          </a:p>
          <a:p>
            <a:pPr>
              <a:buNone/>
            </a:pPr>
            <a:r>
              <a:rPr lang="en-US" dirty="0" smtClean="0"/>
              <a:t>Proteases =</a:t>
            </a:r>
          </a:p>
          <a:p>
            <a:pPr>
              <a:buNone/>
            </a:pPr>
            <a:r>
              <a:rPr lang="en-US" dirty="0" err="1" smtClean="0"/>
              <a:t>Elastase</a:t>
            </a:r>
            <a:endParaRPr lang="en-US" dirty="0" smtClean="0"/>
          </a:p>
          <a:p>
            <a:pPr>
              <a:buNone/>
            </a:pPr>
            <a:r>
              <a:rPr lang="en-US" dirty="0" err="1" smtClean="0"/>
              <a:t>CathepsinG</a:t>
            </a:r>
            <a:endParaRPr lang="en-US" dirty="0" smtClean="0"/>
          </a:p>
          <a:p>
            <a:pPr>
              <a:buNone/>
            </a:pPr>
            <a:r>
              <a:rPr lang="en-US" dirty="0" err="1" smtClean="0"/>
              <a:t>Cottagenases</a:t>
            </a:r>
            <a:r>
              <a:rPr lang="en-US" dirty="0" smtClean="0"/>
              <a:t> non specific</a:t>
            </a:r>
          </a:p>
          <a:p>
            <a:pPr>
              <a:buNone/>
            </a:pPr>
            <a:r>
              <a:rPr lang="en-US" dirty="0" err="1" smtClean="0"/>
              <a:t>Proteinase</a:t>
            </a:r>
            <a:r>
              <a:rPr lang="en-US" dirty="0" smtClean="0"/>
              <a:t> 3</a:t>
            </a:r>
          </a:p>
          <a:p>
            <a:pPr>
              <a:buNone/>
            </a:pPr>
            <a:r>
              <a:rPr lang="en-US" dirty="0" smtClean="0"/>
              <a:t> </a:t>
            </a:r>
          </a:p>
          <a:p>
            <a:pPr>
              <a:buNone/>
            </a:pPr>
            <a:r>
              <a:rPr lang="en-US" i="1" dirty="0" smtClean="0"/>
              <a:t>Cationic proteins</a:t>
            </a:r>
            <a:r>
              <a:rPr lang="en-US" dirty="0" smtClean="0"/>
              <a:t> </a:t>
            </a:r>
            <a:r>
              <a:rPr lang="en-US" i="1" dirty="0" smtClean="0"/>
              <a:t>BPI	</a:t>
            </a:r>
            <a:endParaRPr lang="en-US" dirty="0" smtClean="0"/>
          </a:p>
          <a:p>
            <a:pPr>
              <a:buNone/>
            </a:pPr>
            <a:r>
              <a:rPr lang="en-US" i="1" dirty="0" smtClean="0"/>
              <a:t>		</a:t>
            </a:r>
            <a:r>
              <a:rPr lang="en-US" i="1" dirty="0" err="1" smtClean="0"/>
              <a:t>Lysozyme</a:t>
            </a:r>
            <a:endParaRPr lang="en-US" dirty="0" smtClean="0"/>
          </a:p>
          <a:p>
            <a:pPr>
              <a:buNone/>
            </a:pPr>
            <a:r>
              <a:rPr lang="en-US" i="1" dirty="0" smtClean="0"/>
              <a:t>		</a:t>
            </a:r>
            <a:r>
              <a:rPr lang="en-US" i="1" dirty="0" err="1" smtClean="0"/>
              <a:t>Defensins</a:t>
            </a:r>
            <a:endParaRPr lang="en-US" dirty="0" smtClean="0"/>
          </a:p>
          <a:p>
            <a:pPr>
              <a:buNone/>
            </a:pPr>
            <a:r>
              <a:rPr lang="en-US" i="1" dirty="0" smtClean="0"/>
              <a:t>MPO</a:t>
            </a:r>
            <a:endParaRPr lang="en-US" dirty="0" smtClean="0"/>
          </a:p>
          <a:p>
            <a:pPr>
              <a:buNone/>
            </a:pPr>
            <a:r>
              <a:rPr lang="en-US" i="1" dirty="0" smtClean="0"/>
              <a:t>Acid </a:t>
            </a:r>
            <a:r>
              <a:rPr lang="en-US" i="1" dirty="0" err="1" smtClean="0"/>
              <a:t>hydrotases</a:t>
            </a:r>
            <a:endParaRPr lang="en-US" dirty="0" smtClean="0"/>
          </a:p>
          <a:p>
            <a:pPr>
              <a:buNone/>
            </a:pPr>
            <a:r>
              <a:rPr lang="en-US" i="1" dirty="0" smtClean="0"/>
              <a:t>Neutral proteases</a:t>
            </a:r>
            <a:endParaRPr lang="en-US" dirty="0" smtClean="0"/>
          </a:p>
          <a:p>
            <a:pPr>
              <a:buNone/>
            </a:pPr>
            <a:r>
              <a:rPr lang="en-US" i="1" dirty="0" smtClean="0"/>
              <a:t>Acid proteases</a:t>
            </a:r>
            <a:endParaRPr lang="en-US" dirty="0" smtClean="0"/>
          </a:p>
          <a:p>
            <a:pPr>
              <a:buNone/>
            </a:pPr>
            <a:r>
              <a:rPr lang="en-US" i="1" dirty="0" err="1" smtClean="0"/>
              <a:t>Phospholipaso</a:t>
            </a:r>
            <a:r>
              <a:rPr lang="en-US" i="1" dirty="0" smtClean="0"/>
              <a:t> A</a:t>
            </a:r>
            <a:r>
              <a:rPr lang="en-US" i="1" baseline="-25000" dirty="0" smtClean="0"/>
              <a:t>2 </a:t>
            </a:r>
            <a:r>
              <a:rPr lang="en-US" i="1" dirty="0" smtClean="0"/>
              <a:t> </a:t>
            </a:r>
          </a:p>
          <a:p>
            <a:pPr>
              <a:buNone/>
            </a:pPr>
            <a:r>
              <a:rPr lang="en-US" i="1" dirty="0" smtClean="0"/>
              <a:t>Cell membrane </a:t>
            </a:r>
            <a:r>
              <a:rPr lang="en-US" i="1" dirty="0" err="1" smtClean="0"/>
              <a:t>phosphoilpid</a:t>
            </a:r>
            <a:r>
              <a:rPr lang="en-US" i="1" dirty="0" smtClean="0"/>
              <a:t> </a:t>
            </a:r>
            <a:r>
              <a:rPr lang="en-US" i="1" dirty="0" smtClean="0">
                <a:latin typeface="SutonnyMJ" pitchFamily="2" charset="0"/>
                <a:cs typeface="SutonnyMJ" pitchFamily="2" charset="0"/>
              </a:rPr>
              <a:t>‡_‡K</a:t>
            </a:r>
            <a:r>
              <a:rPr lang="en-US" i="1" dirty="0" smtClean="0"/>
              <a:t> </a:t>
            </a:r>
            <a:r>
              <a:rPr lang="en-US" i="1" dirty="0" err="1" smtClean="0"/>
              <a:t>Arachidonic</a:t>
            </a:r>
            <a:r>
              <a:rPr lang="en-US" i="1" dirty="0" smtClean="0"/>
              <a:t> acid metabolite </a:t>
            </a:r>
            <a:r>
              <a:rPr lang="en-US" i="1" dirty="0" smtClean="0">
                <a:latin typeface="SutonnyMJ" pitchFamily="2" charset="0"/>
                <a:cs typeface="SutonnyMJ" pitchFamily="2" charset="0"/>
              </a:rPr>
              <a:t>‰</a:t>
            </a:r>
            <a:r>
              <a:rPr lang="en-US" i="1" dirty="0" err="1" smtClean="0">
                <a:latin typeface="SutonnyMJ" pitchFamily="2" charset="0"/>
                <a:cs typeface="SutonnyMJ" pitchFamily="2" charset="0"/>
              </a:rPr>
              <a:t>Zwi</a:t>
            </a:r>
            <a:r>
              <a:rPr lang="en-US" i="1" dirty="0" smtClean="0">
                <a:latin typeface="SutonnyMJ" pitchFamily="2" charset="0"/>
                <a:cs typeface="SutonnyMJ" pitchFamily="2" charset="0"/>
              </a:rPr>
              <a:t> </a:t>
            </a:r>
            <a:r>
              <a:rPr lang="en-US" i="1" dirty="0" err="1" smtClean="0">
                <a:latin typeface="SutonnyMJ" pitchFamily="2" charset="0"/>
                <a:cs typeface="SutonnyMJ" pitchFamily="2" charset="0"/>
              </a:rPr>
              <a:t>nq</a:t>
            </a:r>
            <a:r>
              <a:rPr lang="en-US" i="1" dirty="0" smtClean="0">
                <a:latin typeface="SutonnyMJ" pitchFamily="2" charset="0"/>
                <a:cs typeface="SutonnyMJ" pitchFamily="2" charset="0"/>
              </a:rPr>
              <a:t>| </a:t>
            </a:r>
            <a:r>
              <a:rPr lang="en-US" i="1" dirty="0" smtClean="0"/>
              <a:t>-</a:t>
            </a:r>
            <a:endParaRPr lang="en-US" dirty="0" smtClean="0"/>
          </a:p>
          <a:p>
            <a:pPr>
              <a:buNone/>
            </a:pPr>
            <a:r>
              <a:rPr lang="en-US" i="1" dirty="0" smtClean="0"/>
              <a:t>		TxT</a:t>
            </a:r>
            <a:r>
              <a:rPr lang="en-US" i="1" baseline="-25000" dirty="0" smtClean="0"/>
              <a:t>2</a:t>
            </a:r>
            <a:r>
              <a:rPr lang="en-US" i="1" dirty="0" smtClean="0"/>
              <a:t> from </a:t>
            </a:r>
            <a:r>
              <a:rPr lang="en-US" i="1" dirty="0" err="1" smtClean="0"/>
              <a:t>cycloosygenase</a:t>
            </a:r>
            <a:r>
              <a:rPr lang="en-US" i="1" dirty="0" smtClean="0"/>
              <a:t> pathway</a:t>
            </a:r>
            <a:endParaRPr lang="en-US" dirty="0" smtClean="0"/>
          </a:p>
          <a:p>
            <a:pPr>
              <a:buNone/>
            </a:pPr>
            <a:r>
              <a:rPr lang="en-US" i="1" dirty="0" smtClean="0"/>
              <a:t>		TTE</a:t>
            </a:r>
            <a:r>
              <a:rPr lang="en-US" i="1" baseline="-25000" dirty="0" smtClean="0"/>
              <a:t>4</a:t>
            </a:r>
            <a:r>
              <a:rPr lang="en-US" i="1" dirty="0" smtClean="0"/>
              <a:t> from </a:t>
            </a:r>
            <a:r>
              <a:rPr lang="en-US" i="1" dirty="0" err="1" smtClean="0"/>
              <a:t>lipoxygenave</a:t>
            </a:r>
            <a:r>
              <a:rPr lang="en-US" i="1" dirty="0" smtClean="0"/>
              <a:t> pathway </a:t>
            </a:r>
            <a:endParaRPr lang="en-US" dirty="0" smtClean="0"/>
          </a:p>
          <a:p>
            <a:pPr>
              <a:buNone/>
            </a:pPr>
            <a:endParaRPr lang="en-US" dirty="0"/>
          </a:p>
        </p:txBody>
      </p:sp>
      <p:sp>
        <p:nvSpPr>
          <p:cNvPr id="1026" name="Text Box 2"/>
          <p:cNvSpPr txBox="1">
            <a:spLocks noChangeArrowheads="1"/>
          </p:cNvSpPr>
          <p:nvPr/>
        </p:nvSpPr>
        <p:spPr bwMode="auto">
          <a:xfrm>
            <a:off x="4648200" y="990600"/>
            <a:ext cx="3733800" cy="2743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Calibri" pitchFamily="34" charset="0"/>
                <a:cs typeface="Arial" pitchFamily="34" charset="0"/>
              </a:rPr>
              <a:t>Proteases =</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err="1" smtClean="0">
                <a:ln>
                  <a:noFill/>
                </a:ln>
                <a:solidFill>
                  <a:schemeClr val="tx1"/>
                </a:solidFill>
                <a:effectLst/>
                <a:latin typeface="Calibri" pitchFamily="34" charset="0"/>
                <a:cs typeface="Arial" pitchFamily="34" charset="0"/>
              </a:rPr>
              <a:t>Elastase</a:t>
            </a:r>
            <a:endParaRPr kumimoji="0" lang="en-US" sz="2500" b="0" i="0" u="none" strike="noStrike" cap="none" normalizeH="0" baseline="0" dirty="0" smtClean="0">
              <a:ln>
                <a:noFill/>
              </a:ln>
              <a:solidFill>
                <a:schemeClr val="tx1"/>
              </a:solidFill>
              <a:effectLst/>
              <a:latin typeface="Calibri" pitchFamily="34" charset="0"/>
              <a:cs typeface="Arial" pitchFamily="34" charset="0"/>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err="1" smtClean="0">
                <a:ln>
                  <a:noFill/>
                </a:ln>
                <a:solidFill>
                  <a:schemeClr val="tx1"/>
                </a:solidFill>
                <a:effectLst/>
                <a:latin typeface="Calibri" pitchFamily="34" charset="0"/>
                <a:cs typeface="Arial" pitchFamily="34" charset="0"/>
              </a:rPr>
              <a:t>CathepsinG</a:t>
            </a:r>
            <a:endParaRPr kumimoji="0" lang="en-US" sz="2500" b="0" i="0" u="none" strike="noStrike" cap="none" normalizeH="0" baseline="0" dirty="0" smtClean="0">
              <a:ln>
                <a:noFill/>
              </a:ln>
              <a:solidFill>
                <a:schemeClr val="tx1"/>
              </a:solidFill>
              <a:effectLst/>
              <a:latin typeface="Calibri" pitchFamily="34" charset="0"/>
              <a:cs typeface="Arial" pitchFamily="34" charset="0"/>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err="1" smtClean="0">
                <a:ln>
                  <a:noFill/>
                </a:ln>
                <a:solidFill>
                  <a:schemeClr val="tx1"/>
                </a:solidFill>
                <a:effectLst/>
                <a:latin typeface="Calibri" pitchFamily="34" charset="0"/>
                <a:cs typeface="Arial" pitchFamily="34" charset="0"/>
              </a:rPr>
              <a:t>Cottagenases</a:t>
            </a:r>
            <a:r>
              <a:rPr kumimoji="0" lang="en-US" sz="2500" b="0" i="0" u="none" strike="noStrike" cap="none" normalizeH="0" baseline="0" dirty="0" smtClean="0">
                <a:ln>
                  <a:noFill/>
                </a:ln>
                <a:solidFill>
                  <a:schemeClr val="tx1"/>
                </a:solidFill>
                <a:effectLst/>
                <a:latin typeface="Calibri" pitchFamily="34" charset="0"/>
                <a:cs typeface="Arial" pitchFamily="34" charset="0"/>
              </a:rPr>
              <a:t> non specific</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err="1" smtClean="0">
                <a:ln>
                  <a:noFill/>
                </a:ln>
                <a:solidFill>
                  <a:schemeClr val="tx1"/>
                </a:solidFill>
                <a:effectLst/>
                <a:latin typeface="Calibri" pitchFamily="34" charset="0"/>
                <a:cs typeface="Arial" pitchFamily="34" charset="0"/>
              </a:rPr>
              <a:t>Proteinase</a:t>
            </a:r>
            <a:r>
              <a:rPr kumimoji="0" lang="en-US" sz="2500" b="0" i="0" u="none" strike="noStrike" cap="none" normalizeH="0" baseline="0" dirty="0" smtClean="0">
                <a:ln>
                  <a:noFill/>
                </a:ln>
                <a:solidFill>
                  <a:schemeClr val="tx1"/>
                </a:solidFill>
                <a:effectLst/>
                <a:latin typeface="Calibri" pitchFamily="34" charset="0"/>
                <a:cs typeface="Arial" pitchFamily="34" charset="0"/>
              </a:rPr>
              <a:t>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marR="0">
              <a:spcBef>
                <a:spcPts val="0"/>
              </a:spcBef>
              <a:spcAft>
                <a:spcPts val="0"/>
              </a:spcAft>
              <a:buNone/>
            </a:pPr>
            <a:r>
              <a:rPr lang="en-US" b="1" dirty="0" smtClean="0">
                <a:solidFill>
                  <a:srgbClr val="0D0D0D"/>
                </a:solidFill>
                <a:ea typeface="Times New Roman"/>
                <a:cs typeface="Arial"/>
              </a:rPr>
              <a:t>2</a:t>
            </a:r>
            <a:r>
              <a:rPr lang="en-US" b="1" dirty="0" smtClean="0">
                <a:solidFill>
                  <a:srgbClr val="7E7E00"/>
                </a:solidFill>
                <a:ea typeface="Times New Roman"/>
                <a:cs typeface="Arial"/>
              </a:rPr>
              <a:t>. </a:t>
            </a:r>
            <a:r>
              <a:rPr lang="en-US" b="1" dirty="0" smtClean="0">
                <a:solidFill>
                  <a:srgbClr val="0D0D0D"/>
                </a:solidFill>
                <a:ea typeface="Times New Roman"/>
                <a:cs typeface="Arial"/>
              </a:rPr>
              <a:t>Granulation tissue is composed of</a:t>
            </a:r>
            <a:endParaRPr lang="en-US" dirty="0" smtClean="0">
              <a:latin typeface="Times New Roman"/>
              <a:ea typeface="Times New Roman"/>
            </a:endParaRPr>
          </a:p>
          <a:p>
            <a:pPr marL="0" marR="0">
              <a:spcBef>
                <a:spcPts val="0"/>
              </a:spcBef>
              <a:spcAft>
                <a:spcPts val="0"/>
              </a:spcAft>
              <a:buNone/>
            </a:pPr>
            <a:r>
              <a:rPr lang="en-US" dirty="0" smtClean="0">
                <a:solidFill>
                  <a:srgbClr val="0D0D0D"/>
                </a:solidFill>
                <a:ea typeface="Times New Roman"/>
                <a:cs typeface="Arial"/>
              </a:rPr>
              <a:t>a) Newly formed blood vessels </a:t>
            </a:r>
            <a:endParaRPr lang="en-US" dirty="0" smtClean="0">
              <a:latin typeface="Times New Roman"/>
              <a:ea typeface="Times New Roman"/>
            </a:endParaRPr>
          </a:p>
          <a:p>
            <a:pPr marL="0" marR="0">
              <a:spcBef>
                <a:spcPts val="0"/>
              </a:spcBef>
              <a:spcAft>
                <a:spcPts val="0"/>
              </a:spcAft>
              <a:buNone/>
            </a:pPr>
            <a:r>
              <a:rPr lang="en-US" dirty="0" smtClean="0">
                <a:solidFill>
                  <a:srgbClr val="0D0D0D"/>
                </a:solidFill>
                <a:ea typeface="Times New Roman"/>
                <a:cs typeface="Arial"/>
              </a:rPr>
              <a:t>b) Epithelial cell </a:t>
            </a:r>
            <a:endParaRPr lang="en-US" dirty="0" smtClean="0">
              <a:latin typeface="Times New Roman"/>
              <a:ea typeface="Times New Roman"/>
            </a:endParaRPr>
          </a:p>
          <a:p>
            <a:pPr marL="0" marR="0">
              <a:spcBef>
                <a:spcPts val="0"/>
              </a:spcBef>
              <a:spcAft>
                <a:spcPts val="0"/>
              </a:spcAft>
              <a:buNone/>
            </a:pPr>
            <a:r>
              <a:rPr lang="en-US" dirty="0" smtClean="0">
                <a:solidFill>
                  <a:srgbClr val="0D0D0D"/>
                </a:solidFill>
                <a:ea typeface="Times New Roman"/>
                <a:cs typeface="Arial"/>
              </a:rPr>
              <a:t>c) Fibroblasts </a:t>
            </a:r>
            <a:endParaRPr lang="en-US" dirty="0" smtClean="0">
              <a:latin typeface="Times New Roman"/>
              <a:ea typeface="Times New Roman"/>
            </a:endParaRPr>
          </a:p>
          <a:p>
            <a:pPr marL="0" marR="0">
              <a:spcBef>
                <a:spcPts val="0"/>
              </a:spcBef>
              <a:spcAft>
                <a:spcPts val="0"/>
              </a:spcAft>
              <a:buNone/>
            </a:pPr>
            <a:r>
              <a:rPr lang="en-US" dirty="0" smtClean="0">
                <a:solidFill>
                  <a:srgbClr val="0D0D0D"/>
                </a:solidFill>
                <a:ea typeface="Times New Roman"/>
                <a:cs typeface="Arial"/>
              </a:rPr>
              <a:t>d) </a:t>
            </a:r>
            <a:r>
              <a:rPr lang="en-US" dirty="0" err="1" smtClean="0">
                <a:solidFill>
                  <a:srgbClr val="0D0D0D"/>
                </a:solidFill>
                <a:ea typeface="Times New Roman"/>
                <a:cs typeface="Arial"/>
              </a:rPr>
              <a:t>Langhan's</a:t>
            </a:r>
            <a:r>
              <a:rPr lang="en-US" dirty="0" smtClean="0">
                <a:solidFill>
                  <a:srgbClr val="0D0D0D"/>
                </a:solidFill>
                <a:ea typeface="Times New Roman"/>
                <a:cs typeface="Arial"/>
              </a:rPr>
              <a:t> type of giant cells</a:t>
            </a:r>
            <a:endParaRPr lang="en-US" dirty="0" smtClean="0">
              <a:latin typeface="Times New Roman"/>
              <a:ea typeface="Times New Roman"/>
            </a:endParaRPr>
          </a:p>
          <a:p>
            <a:pPr marL="0" marR="0">
              <a:spcBef>
                <a:spcPts val="0"/>
              </a:spcBef>
              <a:spcAft>
                <a:spcPts val="0"/>
              </a:spcAft>
              <a:buNone/>
            </a:pPr>
            <a:r>
              <a:rPr lang="en-US" dirty="0" smtClean="0">
                <a:solidFill>
                  <a:srgbClr val="0D0D0D"/>
                </a:solidFill>
                <a:ea typeface="Times New Roman"/>
                <a:cs typeface="Arial"/>
              </a:rPr>
              <a:t> e) Loose extracellular matrix </a:t>
            </a:r>
            <a:endParaRPr lang="en-US" dirty="0" smtClean="0">
              <a:latin typeface="Times New Roman"/>
              <a:ea typeface="Times New Roman"/>
            </a:endParaRPr>
          </a:p>
          <a:p>
            <a:pPr marL="0" marR="0">
              <a:spcBef>
                <a:spcPts val="0"/>
              </a:spcBef>
              <a:spcAft>
                <a:spcPts val="0"/>
              </a:spcAft>
              <a:buNone/>
            </a:pPr>
            <a:r>
              <a:rPr lang="en-US" dirty="0" smtClean="0">
                <a:solidFill>
                  <a:srgbClr val="0D0D0D"/>
                </a:solidFill>
                <a:ea typeface="Times New Roman"/>
                <a:cs typeface="Arial"/>
              </a:rPr>
              <a:t>TFTFT</a:t>
            </a:r>
            <a:endParaRPr lang="en-US" dirty="0" smtClean="0">
              <a:latin typeface="Times New Roman"/>
              <a:ea typeface="Times New Roman"/>
            </a:endParaRP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dirty="0" smtClean="0"/>
              <a:t>23. During inflammation formation of endothelial gaps in </a:t>
            </a:r>
            <a:r>
              <a:rPr lang="en-US" b="1" dirty="0" err="1" smtClean="0"/>
              <a:t>venules</a:t>
            </a:r>
            <a:r>
              <a:rPr lang="en-US" b="1" dirty="0" smtClean="0"/>
              <a:t> is mediated by</a:t>
            </a:r>
            <a:endParaRPr lang="en-US" dirty="0" smtClean="0"/>
          </a:p>
          <a:p>
            <a:pPr marL="624078" indent="-514350">
              <a:buNone/>
            </a:pPr>
            <a:r>
              <a:rPr lang="en-US" dirty="0" smtClean="0"/>
              <a:t>A)Vascular </a:t>
            </a:r>
            <a:r>
              <a:rPr lang="en-US" dirty="0" smtClean="0"/>
              <a:t>endothelium derived growth factor</a:t>
            </a:r>
          </a:p>
          <a:p>
            <a:pPr marL="624078" lvl="0" indent="-514350">
              <a:buNone/>
            </a:pPr>
            <a:r>
              <a:rPr lang="en-US" dirty="0" smtClean="0"/>
              <a:t>B)Toxins</a:t>
            </a:r>
            <a:endParaRPr lang="en-US" dirty="0" smtClean="0"/>
          </a:p>
          <a:p>
            <a:pPr marL="624078" lvl="0" indent="-514350">
              <a:buNone/>
            </a:pPr>
            <a:r>
              <a:rPr lang="en-US" dirty="0" smtClean="0"/>
              <a:t>C)</a:t>
            </a:r>
            <a:r>
              <a:rPr lang="en-US" dirty="0" err="1" smtClean="0"/>
              <a:t>leukotrienes</a:t>
            </a:r>
            <a:endParaRPr lang="en-US" dirty="0" smtClean="0"/>
          </a:p>
          <a:p>
            <a:pPr marL="624078" lvl="0" indent="-514350">
              <a:buNone/>
            </a:pPr>
            <a:r>
              <a:rPr lang="en-US" dirty="0" smtClean="0"/>
              <a:t>D)Histamine</a:t>
            </a:r>
            <a:endParaRPr lang="en-US" dirty="0" smtClean="0"/>
          </a:p>
          <a:p>
            <a:pPr marL="624078" indent="-514350">
              <a:buNone/>
            </a:pPr>
            <a:r>
              <a:rPr lang="en-US" dirty="0" smtClean="0"/>
              <a:t>E)</a:t>
            </a:r>
            <a:r>
              <a:rPr lang="en-US" dirty="0" err="1" smtClean="0"/>
              <a:t>Bradykinine</a:t>
            </a:r>
            <a:endParaRPr lang="en-US" dirty="0" smtClean="0"/>
          </a:p>
          <a:p>
            <a:pPr marL="624078" indent="-514350">
              <a:buNone/>
            </a:pPr>
            <a:r>
              <a:rPr lang="en-US" b="1" dirty="0" smtClean="0"/>
              <a:t>FFTTT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i="1" dirty="0" smtClean="0"/>
              <a:t>23. Formation of endothelial gaps in </a:t>
            </a:r>
            <a:r>
              <a:rPr lang="en-US" i="1" dirty="0" err="1" smtClean="0"/>
              <a:t>venules</a:t>
            </a:r>
            <a:r>
              <a:rPr lang="en-US" i="1" dirty="0" smtClean="0"/>
              <a:t>:</a:t>
            </a:r>
            <a:endParaRPr lang="en-US" dirty="0" smtClean="0"/>
          </a:p>
          <a:p>
            <a:pPr>
              <a:buNone/>
            </a:pPr>
            <a:r>
              <a:rPr lang="en-US" i="1" dirty="0" smtClean="0"/>
              <a:t>	(a) Endothelial cell contraction leads to widened </a:t>
            </a:r>
            <a:r>
              <a:rPr lang="en-US" i="1" dirty="0" err="1" smtClean="0"/>
              <a:t>intercellualar</a:t>
            </a:r>
            <a:r>
              <a:rPr lang="en-US" i="1" dirty="0" smtClean="0"/>
              <a:t> junctions and intercellular gaps. This is the most common mechanism of increased vascular permeability. The reaction is termed  “immediate transient response”. The response persists for 15 to 30 minutes and is usually reversible leakage occurs only in </a:t>
            </a:r>
            <a:r>
              <a:rPr lang="en-US" i="1" dirty="0" err="1" smtClean="0"/>
              <a:t>venules</a:t>
            </a:r>
            <a:r>
              <a:rPr lang="en-US" i="1" dirty="0" smtClean="0"/>
              <a:t> 20 to 60 um in diameter as they contain more receptors for the mediators. It is elicited by histamine, </a:t>
            </a:r>
            <a:r>
              <a:rPr lang="en-US" i="1" dirty="0" err="1" smtClean="0"/>
              <a:t>bradykinin</a:t>
            </a:r>
            <a:r>
              <a:rPr lang="en-US" i="1" dirty="0" smtClean="0"/>
              <a:t>, </a:t>
            </a:r>
            <a:r>
              <a:rPr lang="en-US" i="1" dirty="0" err="1" smtClean="0"/>
              <a:t>leukotrienes</a:t>
            </a:r>
            <a:r>
              <a:rPr lang="en-US" i="1" dirty="0" smtClean="0"/>
              <a:t>, substance P and other chemical </a:t>
            </a:r>
            <a:r>
              <a:rPr lang="en-US" i="1" dirty="0" smtClean="0"/>
              <a:t>mediators</a:t>
            </a:r>
            <a:endParaRPr lang="en-US" dirty="0" smtClean="0"/>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i="1" dirty="0" smtClean="0"/>
              <a:t>There </a:t>
            </a:r>
            <a:r>
              <a:rPr lang="en-US" i="1" dirty="0" smtClean="0"/>
              <a:t>occurs </a:t>
            </a:r>
            <a:r>
              <a:rPr lang="en-US" i="1" dirty="0" err="1" smtClean="0"/>
              <a:t>phosphorylation</a:t>
            </a:r>
            <a:r>
              <a:rPr lang="en-US" i="1" dirty="0" smtClean="0"/>
              <a:t> of </a:t>
            </a:r>
            <a:r>
              <a:rPr lang="en-US" i="1" dirty="0" err="1" smtClean="0"/>
              <a:t>contratile</a:t>
            </a:r>
            <a:r>
              <a:rPr lang="en-US" i="1" dirty="0" smtClean="0"/>
              <a:t> and </a:t>
            </a:r>
            <a:r>
              <a:rPr lang="en-US" i="1" dirty="0" err="1" smtClean="0"/>
              <a:t>cytoskeletal</a:t>
            </a:r>
            <a:r>
              <a:rPr lang="en-US" i="1" dirty="0" smtClean="0"/>
              <a:t> proteins such as myosin in endothelial cells. These proteins contract leading to contraction of endothelial cells and </a:t>
            </a:r>
            <a:r>
              <a:rPr lang="en-US" i="1" dirty="0" err="1" smtClean="0"/>
              <a:t>seperation</a:t>
            </a:r>
            <a:r>
              <a:rPr lang="en-US" i="1" dirty="0" smtClean="0"/>
              <a:t> of intercellular junctions</a:t>
            </a:r>
            <a:r>
              <a:rPr lang="en-US" i="1" dirty="0" smtClean="0"/>
              <a:t>. (b) Endothelial cell retraction. It occurs due to </a:t>
            </a:r>
            <a:r>
              <a:rPr lang="en-US" i="1" dirty="0" err="1" smtClean="0"/>
              <a:t>cytoskeletal</a:t>
            </a:r>
            <a:r>
              <a:rPr lang="en-US" i="1" dirty="0" smtClean="0"/>
              <a:t> reorganization. It leads to endothelial gaps. The response starts after 4 to 6 hours and persists 24 hours or more. This response is induced by </a:t>
            </a:r>
            <a:r>
              <a:rPr lang="en-US" i="1" dirty="0" smtClean="0"/>
              <a:t>cytokines-interleukin-1(IL-1),Tumor </a:t>
            </a:r>
            <a:r>
              <a:rPr lang="en-US" i="1" dirty="0" smtClean="0"/>
              <a:t>necrosis factor (TNF), and interferon-y (IFN-y)</a:t>
            </a:r>
            <a:endParaRPr lang="en-US" dirty="0" smtClean="0"/>
          </a:p>
          <a:p>
            <a:pPr>
              <a:buNone/>
            </a:pPr>
            <a:endParaRPr lang="en-US" dirty="0" smtClean="0"/>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514350" indent="-514350">
              <a:buNone/>
            </a:pPr>
            <a:r>
              <a:rPr lang="en-US" b="1" dirty="0" smtClean="0"/>
              <a:t>24</a:t>
            </a:r>
            <a:r>
              <a:rPr lang="en-US" b="1" dirty="0" smtClean="0"/>
              <a:t>. </a:t>
            </a:r>
            <a:r>
              <a:rPr lang="en-US" b="1" dirty="0" err="1" smtClean="0"/>
              <a:t>Chemotactic</a:t>
            </a:r>
            <a:r>
              <a:rPr lang="en-US" b="1" dirty="0" smtClean="0"/>
              <a:t> agents for </a:t>
            </a:r>
            <a:r>
              <a:rPr lang="en-US" b="1" dirty="0" err="1" smtClean="0"/>
              <a:t>neutrophil</a:t>
            </a:r>
            <a:r>
              <a:rPr lang="en-US" b="1" dirty="0" smtClean="0"/>
              <a:t> are</a:t>
            </a:r>
            <a:endParaRPr lang="en-US" dirty="0" smtClean="0"/>
          </a:p>
          <a:p>
            <a:pPr>
              <a:buNone/>
            </a:pPr>
            <a:r>
              <a:rPr lang="en-US" b="1" dirty="0" smtClean="0"/>
              <a:t>a) C5</a:t>
            </a:r>
            <a:r>
              <a:rPr lang="en-US" b="1" baseline="-25000" dirty="0" smtClean="0"/>
              <a:t>a</a:t>
            </a:r>
            <a:endParaRPr lang="en-US" dirty="0" smtClean="0"/>
          </a:p>
          <a:p>
            <a:pPr>
              <a:buNone/>
            </a:pPr>
            <a:r>
              <a:rPr lang="en-US" b="1" dirty="0" smtClean="0"/>
              <a:t>b) PGD</a:t>
            </a:r>
            <a:r>
              <a:rPr lang="en-US" b="1" baseline="-25000" dirty="0" smtClean="0"/>
              <a:t>2</a:t>
            </a:r>
            <a:endParaRPr lang="en-US" dirty="0" smtClean="0"/>
          </a:p>
          <a:p>
            <a:pPr>
              <a:buNone/>
            </a:pPr>
            <a:r>
              <a:rPr lang="en-US" b="1" dirty="0" smtClean="0"/>
              <a:t>c) IL-8</a:t>
            </a:r>
            <a:endParaRPr lang="en-US" dirty="0" smtClean="0"/>
          </a:p>
          <a:p>
            <a:pPr>
              <a:buNone/>
            </a:pPr>
            <a:r>
              <a:rPr lang="en-US" b="1" dirty="0" smtClean="0"/>
              <a:t>d) PDGF</a:t>
            </a:r>
            <a:endParaRPr lang="en-US" dirty="0" smtClean="0"/>
          </a:p>
          <a:p>
            <a:pPr>
              <a:buNone/>
            </a:pPr>
            <a:r>
              <a:rPr lang="en-US" b="1" dirty="0" smtClean="0"/>
              <a:t>e) IL-5</a:t>
            </a:r>
            <a:endParaRPr lang="en-US" dirty="0" smtClean="0"/>
          </a:p>
          <a:p>
            <a:pPr>
              <a:buNone/>
            </a:pPr>
            <a:r>
              <a:rPr lang="en-US" b="1" dirty="0" smtClean="0"/>
              <a:t>TFTFF</a:t>
            </a:r>
            <a:endParaRPr lang="en-US" dirty="0" smtClean="0"/>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b="1" dirty="0" smtClean="0"/>
              <a:t>24. </a:t>
            </a:r>
            <a:r>
              <a:rPr lang="en-US" b="1" dirty="0" err="1" smtClean="0"/>
              <a:t>Chemotactic</a:t>
            </a:r>
            <a:r>
              <a:rPr lang="en-US" b="1" dirty="0" smtClean="0"/>
              <a:t> agents for </a:t>
            </a:r>
            <a:r>
              <a:rPr lang="en-US" b="1" dirty="0" err="1" smtClean="0"/>
              <a:t>neutrophil</a:t>
            </a:r>
            <a:endParaRPr lang="en-US" dirty="0" smtClean="0"/>
          </a:p>
          <a:p>
            <a:pPr>
              <a:buNone/>
            </a:pPr>
            <a:r>
              <a:rPr lang="en-US" b="1" dirty="0" smtClean="0"/>
              <a:t>	C5</a:t>
            </a:r>
            <a:r>
              <a:rPr lang="en-US" b="1" baseline="-25000" dirty="0" smtClean="0"/>
              <a:t>a</a:t>
            </a:r>
            <a:endParaRPr lang="en-US" dirty="0" smtClean="0"/>
          </a:p>
          <a:p>
            <a:pPr>
              <a:buNone/>
            </a:pPr>
            <a:r>
              <a:rPr lang="en-US" b="1" dirty="0" smtClean="0"/>
              <a:t>	LTB</a:t>
            </a:r>
            <a:r>
              <a:rPr lang="en-US" b="1" baseline="-25000" dirty="0" smtClean="0"/>
              <a:t>4</a:t>
            </a:r>
            <a:endParaRPr lang="en-US" dirty="0" smtClean="0"/>
          </a:p>
          <a:p>
            <a:pPr>
              <a:buNone/>
            </a:pPr>
            <a:r>
              <a:rPr lang="en-US" b="1" dirty="0" smtClean="0"/>
              <a:t>	IL-8</a:t>
            </a:r>
            <a:endParaRPr lang="en-US" dirty="0" smtClean="0"/>
          </a:p>
          <a:p>
            <a:pPr>
              <a:buNone/>
            </a:pPr>
            <a:r>
              <a:rPr lang="en-US" b="1" dirty="0" smtClean="0"/>
              <a:t>	Bacterial peptides &amp; Lipids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b="1" dirty="0" smtClean="0"/>
              <a:t>25. Chief sites of histamine storage are</a:t>
            </a:r>
            <a:endParaRPr lang="en-US" dirty="0" smtClean="0"/>
          </a:p>
          <a:p>
            <a:pPr lvl="0">
              <a:buNone/>
            </a:pPr>
            <a:r>
              <a:rPr lang="en-US" dirty="0" smtClean="0"/>
              <a:t>Mast cells</a:t>
            </a:r>
          </a:p>
          <a:p>
            <a:pPr lvl="0">
              <a:buNone/>
            </a:pPr>
            <a:r>
              <a:rPr lang="en-US" dirty="0" err="1" smtClean="0"/>
              <a:t>Basophils</a:t>
            </a:r>
            <a:endParaRPr lang="en-US" dirty="0" smtClean="0"/>
          </a:p>
          <a:p>
            <a:pPr lvl="0">
              <a:buNone/>
            </a:pPr>
            <a:r>
              <a:rPr lang="en-US" dirty="0" smtClean="0"/>
              <a:t>Epidermis of skin</a:t>
            </a:r>
          </a:p>
          <a:p>
            <a:pPr lvl="0">
              <a:buNone/>
            </a:pPr>
            <a:r>
              <a:rPr lang="en-US" dirty="0" smtClean="0"/>
              <a:t>Reproductive mucosa</a:t>
            </a:r>
          </a:p>
          <a:p>
            <a:pPr lvl="0">
              <a:buNone/>
            </a:pPr>
            <a:r>
              <a:rPr lang="en-US" dirty="0" smtClean="0"/>
              <a:t>Rapidly growing</a:t>
            </a:r>
          </a:p>
          <a:p>
            <a:pPr>
              <a:buNone/>
            </a:pPr>
            <a:r>
              <a:rPr lang="en-US" dirty="0" smtClean="0"/>
              <a:t>TTFFF</a:t>
            </a:r>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0"/>
          <a:ext cx="8229600" cy="5508979"/>
        </p:xfrm>
        <a:graphic>
          <a:graphicData uri="http://schemas.openxmlformats.org/drawingml/2006/table">
            <a:tbl>
              <a:tblPr firstRow="1" bandRow="1">
                <a:tableStyleId>{2D5ABB26-0587-4C30-8999-92F81FD0307C}</a:tableStyleId>
              </a:tblPr>
              <a:tblGrid>
                <a:gridCol w="4114800"/>
                <a:gridCol w="4114800"/>
              </a:tblGrid>
              <a:tr h="283923">
                <a:tc>
                  <a:txBody>
                    <a:bodyPr/>
                    <a:lstStyle/>
                    <a:p>
                      <a:pPr marL="0" marR="0" algn="ctr">
                        <a:lnSpc>
                          <a:spcPts val="2000"/>
                        </a:lnSpc>
                        <a:spcBef>
                          <a:spcPts val="0"/>
                        </a:spcBef>
                        <a:spcAft>
                          <a:spcPts val="0"/>
                        </a:spcAft>
                      </a:pPr>
                      <a:r>
                        <a:rPr lang="en-US" sz="2200" b="1" i="1" u="none" strike="noStrike" spc="0" dirty="0">
                          <a:solidFill>
                            <a:srgbClr val="000000"/>
                          </a:solidFill>
                          <a:latin typeface="Calibri"/>
                          <a:ea typeface="Calibri"/>
                          <a:cs typeface="Calibri"/>
                        </a:rPr>
                        <a:t>Mediator</a:t>
                      </a:r>
                      <a:endParaRPr lang="en-US" sz="22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sz="2200" b="1" i="1" u="none" strike="noStrike" spc="0" dirty="0">
                          <a:solidFill>
                            <a:srgbClr val="000000"/>
                          </a:solidFill>
                          <a:latin typeface="Calibri"/>
                          <a:ea typeface="Calibri"/>
                          <a:cs typeface="Calibri"/>
                        </a:rPr>
                        <a:t>Source</a:t>
                      </a:r>
                      <a:endParaRPr lang="en-US" sz="22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080">
                <a:tc>
                  <a:txBody>
                    <a:bodyPr/>
                    <a:lstStyle/>
                    <a:p>
                      <a:pPr marL="0" marR="0">
                        <a:lnSpc>
                          <a:spcPts val="2000"/>
                        </a:lnSpc>
                        <a:spcBef>
                          <a:spcPts val="0"/>
                        </a:spcBef>
                        <a:spcAft>
                          <a:spcPts val="0"/>
                        </a:spcAft>
                      </a:pPr>
                      <a:r>
                        <a:rPr lang="en-US" sz="2200" b="0" i="1" u="none" strike="noStrike" spc="0" dirty="0">
                          <a:solidFill>
                            <a:srgbClr val="000000"/>
                          </a:solidFill>
                          <a:latin typeface="Calibri"/>
                          <a:ea typeface="Calibri"/>
                          <a:cs typeface="Calibri"/>
                        </a:rPr>
                        <a:t>Histamine</a:t>
                      </a:r>
                      <a:endParaRPr lang="en-US" sz="22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2000"/>
                        </a:lnSpc>
                        <a:spcBef>
                          <a:spcPts val="0"/>
                        </a:spcBef>
                        <a:spcAft>
                          <a:spcPts val="0"/>
                        </a:spcAft>
                      </a:pPr>
                      <a:r>
                        <a:rPr lang="en-US" sz="2200" b="0" i="1" u="none" strike="noStrike" spc="0" dirty="0">
                          <a:solidFill>
                            <a:srgbClr val="000000"/>
                          </a:solidFill>
                          <a:latin typeface="Calibri"/>
                          <a:ea typeface="Calibri"/>
                          <a:cs typeface="Calibri"/>
                        </a:rPr>
                        <a:t>Mast cells, </a:t>
                      </a:r>
                      <a:r>
                        <a:rPr lang="en-US" sz="2200" b="0" i="1" u="none" strike="noStrike" spc="0" dirty="0" err="1">
                          <a:solidFill>
                            <a:srgbClr val="000000"/>
                          </a:solidFill>
                          <a:latin typeface="Calibri"/>
                          <a:ea typeface="Calibri"/>
                          <a:cs typeface="Calibri"/>
                        </a:rPr>
                        <a:t>basophils</a:t>
                      </a:r>
                      <a:r>
                        <a:rPr lang="en-US" sz="2200" b="0" i="1" u="none" strike="noStrike" spc="0" dirty="0">
                          <a:solidFill>
                            <a:srgbClr val="000000"/>
                          </a:solidFill>
                          <a:latin typeface="Calibri"/>
                          <a:ea typeface="Calibri"/>
                          <a:cs typeface="Calibri"/>
                        </a:rPr>
                        <a:t>, platelets</a:t>
                      </a:r>
                      <a:endParaRPr lang="en-US" sz="22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080">
                <a:tc>
                  <a:txBody>
                    <a:bodyPr/>
                    <a:lstStyle/>
                    <a:p>
                      <a:pPr marL="0" marR="0">
                        <a:lnSpc>
                          <a:spcPts val="2000"/>
                        </a:lnSpc>
                        <a:spcBef>
                          <a:spcPts val="0"/>
                        </a:spcBef>
                        <a:spcAft>
                          <a:spcPts val="0"/>
                        </a:spcAft>
                      </a:pPr>
                      <a:r>
                        <a:rPr lang="en-US" sz="2200" b="0" i="1" u="none" strike="noStrike" spc="0" dirty="0">
                          <a:solidFill>
                            <a:srgbClr val="000000"/>
                          </a:solidFill>
                          <a:latin typeface="Calibri"/>
                          <a:ea typeface="Calibri"/>
                          <a:cs typeface="Calibri"/>
                        </a:rPr>
                        <a:t>Prostaglandins</a:t>
                      </a:r>
                      <a:endParaRPr lang="en-US" sz="22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2000"/>
                        </a:lnSpc>
                        <a:spcBef>
                          <a:spcPts val="0"/>
                        </a:spcBef>
                        <a:spcAft>
                          <a:spcPts val="0"/>
                        </a:spcAft>
                      </a:pPr>
                      <a:r>
                        <a:rPr lang="en-US" sz="2200" b="0" i="1" u="none" strike="noStrike" spc="0" dirty="0">
                          <a:solidFill>
                            <a:srgbClr val="000000"/>
                          </a:solidFill>
                          <a:latin typeface="Calibri"/>
                          <a:ea typeface="Calibri"/>
                          <a:cs typeface="Calibri"/>
                        </a:rPr>
                        <a:t>Mast cells, leukocytes</a:t>
                      </a:r>
                      <a:endParaRPr lang="en-US" sz="22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080">
                <a:tc>
                  <a:txBody>
                    <a:bodyPr/>
                    <a:lstStyle/>
                    <a:p>
                      <a:pPr marL="0" marR="0">
                        <a:lnSpc>
                          <a:spcPts val="2000"/>
                        </a:lnSpc>
                        <a:spcBef>
                          <a:spcPts val="0"/>
                        </a:spcBef>
                        <a:spcAft>
                          <a:spcPts val="0"/>
                        </a:spcAft>
                      </a:pPr>
                      <a:r>
                        <a:rPr lang="en-US" sz="2200" b="0" i="1" u="none" strike="noStrike" spc="0">
                          <a:solidFill>
                            <a:srgbClr val="000000"/>
                          </a:solidFill>
                          <a:latin typeface="Calibri"/>
                          <a:ea typeface="Calibri"/>
                          <a:cs typeface="Calibri"/>
                        </a:rPr>
                        <a:t>Leukotrienes</a:t>
                      </a:r>
                      <a:endParaRPr lang="en-US" sz="22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2000"/>
                        </a:lnSpc>
                        <a:spcBef>
                          <a:spcPts val="0"/>
                        </a:spcBef>
                        <a:spcAft>
                          <a:spcPts val="0"/>
                        </a:spcAft>
                      </a:pPr>
                      <a:r>
                        <a:rPr lang="en-US" sz="2200" b="0" i="1" u="none" strike="noStrike" spc="0" dirty="0">
                          <a:solidFill>
                            <a:srgbClr val="000000"/>
                          </a:solidFill>
                          <a:latin typeface="Calibri"/>
                          <a:ea typeface="Calibri"/>
                          <a:cs typeface="Calibri"/>
                        </a:rPr>
                        <a:t>Mat cells, leukocytes</a:t>
                      </a:r>
                      <a:endParaRPr lang="en-US" sz="22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288">
                <a:tc>
                  <a:txBody>
                    <a:bodyPr/>
                    <a:lstStyle/>
                    <a:p>
                      <a:pPr marL="0" marR="0">
                        <a:lnSpc>
                          <a:spcPts val="2000"/>
                        </a:lnSpc>
                        <a:spcBef>
                          <a:spcPts val="0"/>
                        </a:spcBef>
                        <a:spcAft>
                          <a:spcPts val="0"/>
                        </a:spcAft>
                      </a:pPr>
                      <a:r>
                        <a:rPr lang="en-US" sz="2200" b="0" i="1" u="none" strike="noStrike" spc="0">
                          <a:solidFill>
                            <a:srgbClr val="000000"/>
                          </a:solidFill>
                          <a:latin typeface="Calibri"/>
                          <a:ea typeface="Calibri"/>
                          <a:cs typeface="Calibri"/>
                        </a:rPr>
                        <a:t>Cytokines (TNF, IL-1, IL-6)</a:t>
                      </a:r>
                      <a:endParaRPr lang="en-US" sz="22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2000"/>
                        </a:lnSpc>
                        <a:spcBef>
                          <a:spcPts val="0"/>
                        </a:spcBef>
                        <a:spcAft>
                          <a:spcPts val="0"/>
                        </a:spcAft>
                      </a:pPr>
                      <a:r>
                        <a:rPr lang="en-US" sz="2200" b="0" i="1" u="none" strike="noStrike" spc="0" dirty="0">
                          <a:solidFill>
                            <a:srgbClr val="000000"/>
                          </a:solidFill>
                          <a:latin typeface="Calibri"/>
                          <a:ea typeface="Calibri"/>
                          <a:cs typeface="Calibri"/>
                        </a:rPr>
                        <a:t>Macrophages, endothelial cells, mast cells</a:t>
                      </a:r>
                      <a:endParaRPr lang="en-US" sz="22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288">
                <a:tc>
                  <a:txBody>
                    <a:bodyPr/>
                    <a:lstStyle/>
                    <a:p>
                      <a:pPr marL="0" marR="0">
                        <a:lnSpc>
                          <a:spcPts val="2000"/>
                        </a:lnSpc>
                        <a:spcBef>
                          <a:spcPts val="0"/>
                        </a:spcBef>
                        <a:spcAft>
                          <a:spcPts val="0"/>
                        </a:spcAft>
                      </a:pPr>
                      <a:r>
                        <a:rPr lang="en-US" sz="2200" b="0" i="1" u="none" strike="noStrike" spc="0">
                          <a:solidFill>
                            <a:srgbClr val="000000"/>
                          </a:solidFill>
                          <a:latin typeface="Calibri"/>
                          <a:ea typeface="Calibri"/>
                          <a:cs typeface="Calibri"/>
                        </a:rPr>
                        <a:t>Chemokines</a:t>
                      </a:r>
                      <a:endParaRPr lang="en-US" sz="22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2000"/>
                        </a:lnSpc>
                        <a:spcBef>
                          <a:spcPts val="0"/>
                        </a:spcBef>
                        <a:spcAft>
                          <a:spcPts val="0"/>
                        </a:spcAft>
                      </a:pPr>
                      <a:r>
                        <a:rPr lang="en-US" sz="2200" b="0" i="1" u="none" strike="noStrike" spc="0" dirty="0">
                          <a:solidFill>
                            <a:srgbClr val="000000"/>
                          </a:solidFill>
                          <a:latin typeface="Calibri"/>
                          <a:ea typeface="Calibri"/>
                          <a:cs typeface="Calibri"/>
                        </a:rPr>
                        <a:t>Leukocytes, activated macrophages</a:t>
                      </a:r>
                      <a:endParaRPr lang="en-US" sz="22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080">
                <a:tc>
                  <a:txBody>
                    <a:bodyPr/>
                    <a:lstStyle/>
                    <a:p>
                      <a:pPr marL="0" marR="0">
                        <a:lnSpc>
                          <a:spcPts val="2000"/>
                        </a:lnSpc>
                        <a:spcBef>
                          <a:spcPts val="0"/>
                        </a:spcBef>
                        <a:spcAft>
                          <a:spcPts val="0"/>
                        </a:spcAft>
                      </a:pPr>
                      <a:r>
                        <a:rPr lang="en-US" sz="2200" b="0" i="1" u="none" strike="noStrike" spc="0">
                          <a:solidFill>
                            <a:srgbClr val="000000"/>
                          </a:solidFill>
                          <a:latin typeface="Calibri"/>
                          <a:ea typeface="Calibri"/>
                          <a:cs typeface="Calibri"/>
                        </a:rPr>
                        <a:t>Platelet-activating factor</a:t>
                      </a:r>
                      <a:endParaRPr lang="en-US" sz="22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2000"/>
                        </a:lnSpc>
                        <a:spcBef>
                          <a:spcPts val="0"/>
                        </a:spcBef>
                        <a:spcAft>
                          <a:spcPts val="0"/>
                        </a:spcAft>
                      </a:pPr>
                      <a:r>
                        <a:rPr lang="en-US" sz="2200" b="0" i="1" u="none" strike="noStrike" spc="0" dirty="0">
                          <a:solidFill>
                            <a:srgbClr val="000000"/>
                          </a:solidFill>
                          <a:latin typeface="Calibri"/>
                          <a:ea typeface="Calibri"/>
                          <a:cs typeface="Calibri"/>
                        </a:rPr>
                        <a:t>Leukocytes, mast cells</a:t>
                      </a:r>
                      <a:endParaRPr lang="en-US" sz="22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080">
                <a:tc>
                  <a:txBody>
                    <a:bodyPr/>
                    <a:lstStyle/>
                    <a:p>
                      <a:pPr marL="0" marR="0">
                        <a:lnSpc>
                          <a:spcPts val="2000"/>
                        </a:lnSpc>
                        <a:spcBef>
                          <a:spcPts val="0"/>
                        </a:spcBef>
                        <a:spcAft>
                          <a:spcPts val="0"/>
                        </a:spcAft>
                      </a:pPr>
                      <a:r>
                        <a:rPr lang="en-US" sz="2200" b="0" i="1" u="none" strike="noStrike" spc="0">
                          <a:solidFill>
                            <a:srgbClr val="000000"/>
                          </a:solidFill>
                          <a:latin typeface="Calibri"/>
                          <a:ea typeface="Calibri"/>
                          <a:cs typeface="Calibri"/>
                        </a:rPr>
                        <a:t>Complement</a:t>
                      </a:r>
                      <a:endParaRPr lang="en-US" sz="220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2000"/>
                        </a:lnSpc>
                        <a:spcBef>
                          <a:spcPts val="0"/>
                        </a:spcBef>
                        <a:spcAft>
                          <a:spcPts val="0"/>
                        </a:spcAft>
                      </a:pPr>
                      <a:r>
                        <a:rPr lang="en-US" sz="2200" b="0" i="1" u="none" strike="noStrike" spc="0" dirty="0">
                          <a:solidFill>
                            <a:srgbClr val="000000"/>
                          </a:solidFill>
                          <a:latin typeface="Calibri"/>
                          <a:ea typeface="Calibri"/>
                          <a:cs typeface="Calibri"/>
                        </a:rPr>
                        <a:t>Plasma (Produced in liver)</a:t>
                      </a:r>
                      <a:endParaRPr lang="en-US" sz="22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080">
                <a:tc>
                  <a:txBody>
                    <a:bodyPr/>
                    <a:lstStyle/>
                    <a:p>
                      <a:pPr marL="0" marR="0">
                        <a:lnSpc>
                          <a:spcPts val="2000"/>
                        </a:lnSpc>
                        <a:spcBef>
                          <a:spcPts val="0"/>
                        </a:spcBef>
                        <a:spcAft>
                          <a:spcPts val="0"/>
                        </a:spcAft>
                      </a:pPr>
                      <a:r>
                        <a:rPr lang="en-US" sz="2200" b="0" i="1" u="none" strike="noStrike" spc="0" dirty="0" err="1">
                          <a:solidFill>
                            <a:srgbClr val="000000"/>
                          </a:solidFill>
                          <a:latin typeface="Calibri"/>
                          <a:ea typeface="Calibri"/>
                          <a:cs typeface="Calibri"/>
                        </a:rPr>
                        <a:t>Kinins</a:t>
                      </a:r>
                      <a:endParaRPr lang="en-US" sz="22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2000"/>
                        </a:lnSpc>
                        <a:spcBef>
                          <a:spcPts val="0"/>
                        </a:spcBef>
                        <a:spcAft>
                          <a:spcPts val="0"/>
                        </a:spcAft>
                      </a:pPr>
                      <a:r>
                        <a:rPr lang="en-US" sz="2200" b="0" i="1" u="none" strike="noStrike" spc="0" dirty="0">
                          <a:solidFill>
                            <a:srgbClr val="000000"/>
                          </a:solidFill>
                          <a:latin typeface="Calibri"/>
                          <a:ea typeface="Calibri"/>
                          <a:cs typeface="Calibri"/>
                        </a:rPr>
                        <a:t>Plasma (Produced in liver)</a:t>
                      </a:r>
                      <a:endParaRPr lang="en-US" sz="220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b="1" dirty="0" smtClean="0"/>
              <a:t>26. </a:t>
            </a:r>
            <a:r>
              <a:rPr lang="en-US" b="1" dirty="0" err="1" smtClean="0"/>
              <a:t>Epithelioid</a:t>
            </a:r>
            <a:r>
              <a:rPr lang="en-US" b="1" dirty="0" smtClean="0"/>
              <a:t> cell </a:t>
            </a:r>
            <a:r>
              <a:rPr lang="en-US" b="1" dirty="0" err="1" smtClean="0"/>
              <a:t>granuloma</a:t>
            </a:r>
            <a:r>
              <a:rPr lang="en-US" b="1" dirty="0" smtClean="0"/>
              <a:t> is found in</a:t>
            </a:r>
            <a:endParaRPr lang="en-US" dirty="0" smtClean="0"/>
          </a:p>
          <a:p>
            <a:pPr lvl="0">
              <a:buNone/>
            </a:pPr>
            <a:r>
              <a:rPr lang="en-US" dirty="0" smtClean="0"/>
              <a:t>L. Leprosy  </a:t>
            </a:r>
          </a:p>
          <a:p>
            <a:pPr lvl="0">
              <a:buNone/>
            </a:pPr>
            <a:r>
              <a:rPr lang="en-US" dirty="0" smtClean="0"/>
              <a:t>S. </a:t>
            </a:r>
            <a:r>
              <a:rPr lang="en-US" dirty="0" err="1" smtClean="0"/>
              <a:t>Haematobium</a:t>
            </a:r>
            <a:endParaRPr lang="en-US" dirty="0" smtClean="0"/>
          </a:p>
          <a:p>
            <a:pPr lvl="0">
              <a:buNone/>
            </a:pPr>
            <a:r>
              <a:rPr lang="en-US" dirty="0" smtClean="0"/>
              <a:t>Regional </a:t>
            </a:r>
            <a:r>
              <a:rPr lang="en-US" dirty="0" err="1" smtClean="0"/>
              <a:t>ilitis</a:t>
            </a:r>
            <a:endParaRPr lang="en-US" dirty="0" smtClean="0"/>
          </a:p>
          <a:p>
            <a:pPr lvl="0">
              <a:buNone/>
            </a:pPr>
            <a:r>
              <a:rPr lang="en-US" dirty="0" smtClean="0"/>
              <a:t>Cat- Scratch disease</a:t>
            </a:r>
          </a:p>
          <a:p>
            <a:pPr lvl="0">
              <a:buNone/>
            </a:pPr>
            <a:r>
              <a:rPr lang="en-US" dirty="0" smtClean="0"/>
              <a:t>Foreign body </a:t>
            </a:r>
            <a:r>
              <a:rPr lang="en-US" dirty="0" err="1" smtClean="0"/>
              <a:t>granuloma</a:t>
            </a:r>
            <a:endParaRPr lang="en-US" dirty="0" smtClean="0"/>
          </a:p>
          <a:p>
            <a:pPr>
              <a:buNone/>
            </a:pPr>
            <a:r>
              <a:rPr lang="en-US" i="1" dirty="0" smtClean="0"/>
              <a:t>FTTFF</a:t>
            </a:r>
            <a:endParaRPr lang="en-US" dirty="0" smtClean="0"/>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019800"/>
          </a:xfrm>
        </p:spPr>
        <p:txBody>
          <a:bodyPr>
            <a:normAutofit fontScale="85000" lnSpcReduction="20000"/>
          </a:bodyPr>
          <a:lstStyle/>
          <a:p>
            <a:pPr>
              <a:buNone/>
            </a:pPr>
            <a:r>
              <a:rPr lang="en-US" b="1" i="1" dirty="0" smtClean="0"/>
              <a:t>26. </a:t>
            </a:r>
            <a:r>
              <a:rPr lang="en-US" b="1" i="1" dirty="0" err="1" smtClean="0"/>
              <a:t>Epitheliod</a:t>
            </a:r>
            <a:r>
              <a:rPr lang="en-US" b="1" i="1" dirty="0" smtClean="0"/>
              <a:t> cell </a:t>
            </a:r>
            <a:r>
              <a:rPr lang="en-US" b="1" i="1" dirty="0" err="1" smtClean="0"/>
              <a:t>granuloma</a:t>
            </a:r>
            <a:r>
              <a:rPr lang="en-US" b="1" i="1" dirty="0" smtClean="0"/>
              <a:t> found in</a:t>
            </a:r>
            <a:endParaRPr lang="en-US" b="1" dirty="0" smtClean="0"/>
          </a:p>
          <a:p>
            <a:pPr>
              <a:buNone/>
            </a:pPr>
            <a:r>
              <a:rPr lang="en-US" i="1" dirty="0" smtClean="0"/>
              <a:t>	(Epithelium like modified macrophages)</a:t>
            </a:r>
            <a:endParaRPr lang="en-US" dirty="0" smtClean="0"/>
          </a:p>
          <a:p>
            <a:pPr>
              <a:buNone/>
            </a:pPr>
            <a:r>
              <a:rPr lang="en-US" i="1" dirty="0" err="1" smtClean="0"/>
              <a:t>Sarcoidosis</a:t>
            </a:r>
            <a:r>
              <a:rPr lang="en-US" i="1" dirty="0" smtClean="0"/>
              <a:t> (chronic) 	TB (Hard Tubercle)		CD Regional </a:t>
            </a:r>
            <a:r>
              <a:rPr lang="en-US" i="1" dirty="0" err="1" smtClean="0"/>
              <a:t>ilitis</a:t>
            </a:r>
            <a:endParaRPr lang="en-US" dirty="0" smtClean="0"/>
          </a:p>
          <a:p>
            <a:pPr>
              <a:buNone/>
            </a:pPr>
            <a:r>
              <a:rPr lang="en-US" i="1" dirty="0" err="1" smtClean="0"/>
              <a:t>Schistosomiasis</a:t>
            </a:r>
            <a:r>
              <a:rPr lang="en-US" i="1" dirty="0" smtClean="0"/>
              <a:t>		</a:t>
            </a:r>
            <a:r>
              <a:rPr lang="en-US" i="1" dirty="0" err="1" smtClean="0"/>
              <a:t>Tuberculoid</a:t>
            </a:r>
            <a:r>
              <a:rPr lang="en-US" i="1" dirty="0" smtClean="0"/>
              <a:t> Leprosy (CD</a:t>
            </a:r>
            <a:r>
              <a:rPr lang="en-US" i="1" baseline="-25000" dirty="0" smtClean="0"/>
              <a:t>4</a:t>
            </a:r>
            <a:r>
              <a:rPr lang="en-US" i="1" dirty="0" smtClean="0"/>
              <a:t>+)	</a:t>
            </a:r>
            <a:r>
              <a:rPr lang="en-US" i="1" dirty="0" err="1" smtClean="0"/>
              <a:t>Berryllium</a:t>
            </a:r>
            <a:endParaRPr lang="en-US" dirty="0" smtClean="0"/>
          </a:p>
          <a:p>
            <a:pPr>
              <a:buNone/>
            </a:pPr>
            <a:r>
              <a:rPr lang="en-US" i="1" dirty="0" smtClean="0"/>
              <a:t>Syphilis				</a:t>
            </a:r>
            <a:r>
              <a:rPr lang="en-US" i="1" dirty="0" err="1" smtClean="0"/>
              <a:t>Toxaplasmosis</a:t>
            </a:r>
            <a:r>
              <a:rPr lang="en-US" i="1" dirty="0" smtClean="0"/>
              <a:t> 				</a:t>
            </a:r>
            <a:r>
              <a:rPr lang="en-US" i="1" dirty="0" err="1" smtClean="0"/>
              <a:t>Zircomium</a:t>
            </a:r>
            <a:endParaRPr lang="en-US" dirty="0" smtClean="0"/>
          </a:p>
          <a:p>
            <a:pPr>
              <a:buNone/>
            </a:pPr>
            <a:r>
              <a:rPr lang="en-US" dirty="0" smtClean="0"/>
              <a:t> </a:t>
            </a:r>
          </a:p>
          <a:p>
            <a:pPr>
              <a:buNone/>
            </a:pPr>
            <a:r>
              <a:rPr lang="en-US" i="1" dirty="0" smtClean="0"/>
              <a:t>Histological Classification of </a:t>
            </a:r>
            <a:r>
              <a:rPr lang="en-US" i="1" dirty="0" err="1" smtClean="0"/>
              <a:t>Granuloma</a:t>
            </a:r>
            <a:r>
              <a:rPr lang="en-US" i="1" dirty="0" smtClean="0"/>
              <a:t> </a:t>
            </a:r>
            <a:endParaRPr lang="en-US" dirty="0" smtClean="0"/>
          </a:p>
          <a:p>
            <a:pPr>
              <a:buNone/>
            </a:pPr>
            <a:r>
              <a:rPr lang="en-US" i="1" dirty="0" smtClean="0"/>
              <a:t>Non-</a:t>
            </a:r>
            <a:r>
              <a:rPr lang="en-US" i="1" dirty="0" err="1" smtClean="0"/>
              <a:t>Caseating</a:t>
            </a:r>
            <a:r>
              <a:rPr lang="en-US" i="1" dirty="0" smtClean="0"/>
              <a:t> -	S	T	X</a:t>
            </a:r>
            <a:endParaRPr lang="en-US" dirty="0" smtClean="0"/>
          </a:p>
          <a:p>
            <a:pPr>
              <a:buNone/>
            </a:pPr>
            <a:r>
              <a:rPr lang="en-US" i="1" dirty="0" smtClean="0"/>
              <a:t>				S	T	Be</a:t>
            </a:r>
            <a:endParaRPr lang="en-US" dirty="0" smtClean="0"/>
          </a:p>
          <a:p>
            <a:pPr>
              <a:buNone/>
            </a:pPr>
            <a:r>
              <a:rPr lang="en-US" i="1" dirty="0" smtClean="0"/>
              <a:t>					X	Zn</a:t>
            </a:r>
            <a:endParaRPr lang="en-US" dirty="0" smtClean="0"/>
          </a:p>
          <a:p>
            <a:pPr>
              <a:buNone/>
            </a:pPr>
            <a:r>
              <a:rPr lang="en-US" i="1" dirty="0" err="1" smtClean="0"/>
              <a:t>Caseating</a:t>
            </a:r>
            <a:r>
              <a:rPr lang="en-US" i="1" dirty="0" smtClean="0"/>
              <a:t>- 	Soft tubercle of TB</a:t>
            </a:r>
            <a:endParaRPr lang="en-US" dirty="0" smtClean="0"/>
          </a:p>
          <a:p>
            <a:pPr>
              <a:buNone/>
            </a:pPr>
            <a:r>
              <a:rPr lang="en-US" i="1" dirty="0" smtClean="0"/>
              <a:t>			Brucellosis</a:t>
            </a:r>
            <a:endParaRPr lang="en-US" dirty="0" smtClean="0"/>
          </a:p>
          <a:p>
            <a:pPr>
              <a:buNone/>
            </a:pPr>
            <a:r>
              <a:rPr lang="en-US" i="1" dirty="0" err="1" smtClean="0"/>
              <a:t>Suppurative</a:t>
            </a:r>
            <a:r>
              <a:rPr lang="en-US" i="1" dirty="0" smtClean="0"/>
              <a:t>- LUV</a:t>
            </a:r>
            <a:endParaRPr lang="en-US" dirty="0" smtClean="0"/>
          </a:p>
          <a:p>
            <a:pPr>
              <a:buNone/>
            </a:pPr>
            <a:r>
              <a:rPr lang="en-US" i="1" dirty="0" smtClean="0"/>
              <a:t>			Cat Scratch disease </a:t>
            </a:r>
            <a:endParaRPr lang="en-US" dirty="0" smtClean="0"/>
          </a:p>
          <a:p>
            <a:pPr>
              <a:buNone/>
            </a:pPr>
            <a:r>
              <a:rPr lang="en-US" i="1" dirty="0" smtClean="0"/>
              <a:t>Diffuse- LL (CD</a:t>
            </a:r>
            <a:r>
              <a:rPr lang="en-US" i="1" baseline="-25000" dirty="0" smtClean="0"/>
              <a:t>8</a:t>
            </a:r>
            <a:r>
              <a:rPr lang="en-US" i="1" baseline="30000" dirty="0" smtClean="0"/>
              <a:t>+</a:t>
            </a:r>
            <a:r>
              <a:rPr lang="en-US" i="1" dirty="0" smtClean="0"/>
              <a:t>)</a:t>
            </a:r>
            <a:endParaRPr lang="en-US" dirty="0" smtClean="0"/>
          </a:p>
          <a:p>
            <a:pPr>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5943600"/>
          </a:xfrm>
        </p:spPr>
        <p:txBody>
          <a:bodyPr>
            <a:normAutofit/>
          </a:bodyPr>
          <a:lstStyle/>
          <a:p>
            <a:pPr lvl="0">
              <a:buNone/>
            </a:pPr>
            <a:r>
              <a:rPr lang="en-US" dirty="0" smtClean="0"/>
              <a:t>27. </a:t>
            </a:r>
            <a:r>
              <a:rPr lang="en-US" dirty="0" err="1" smtClean="0"/>
              <a:t>Langhan's</a:t>
            </a:r>
            <a:r>
              <a:rPr lang="en-US" dirty="0" smtClean="0"/>
              <a:t> giant cells are found in</a:t>
            </a:r>
          </a:p>
          <a:p>
            <a:pPr>
              <a:buNone/>
            </a:pPr>
            <a:r>
              <a:rPr lang="en-US" b="1" dirty="0" smtClean="0"/>
              <a:t>a) Tuberculosis </a:t>
            </a:r>
            <a:endParaRPr lang="en-US" dirty="0" smtClean="0"/>
          </a:p>
          <a:p>
            <a:pPr>
              <a:buNone/>
            </a:pPr>
            <a:r>
              <a:rPr lang="en-US" b="1" dirty="0" smtClean="0"/>
              <a:t>b) </a:t>
            </a:r>
            <a:r>
              <a:rPr lang="en-US" b="1" dirty="0" err="1" smtClean="0"/>
              <a:t>Sarcoidosis</a:t>
            </a:r>
            <a:endParaRPr lang="en-US" dirty="0" smtClean="0"/>
          </a:p>
          <a:p>
            <a:pPr>
              <a:buNone/>
            </a:pPr>
            <a:r>
              <a:rPr lang="en-US" b="1" dirty="0" smtClean="0"/>
              <a:t>c) Toxoplasmosis</a:t>
            </a:r>
            <a:endParaRPr lang="en-US" dirty="0" smtClean="0"/>
          </a:p>
          <a:p>
            <a:pPr>
              <a:buNone/>
            </a:pPr>
            <a:r>
              <a:rPr lang="en-US" b="1" dirty="0" smtClean="0"/>
              <a:t>d) Rheumatic lesions</a:t>
            </a:r>
            <a:endParaRPr lang="en-US" dirty="0" smtClean="0"/>
          </a:p>
          <a:p>
            <a:pPr>
              <a:buNone/>
            </a:pPr>
            <a:r>
              <a:rPr lang="en-US" b="1" dirty="0" smtClean="0"/>
              <a:t>e) Talc, silica </a:t>
            </a:r>
            <a:endParaRPr lang="en-US" dirty="0" smtClean="0"/>
          </a:p>
          <a:p>
            <a:pPr>
              <a:buNone/>
            </a:pPr>
            <a:r>
              <a:rPr lang="en-US" b="1" dirty="0" smtClean="0"/>
              <a:t>TTFFF</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marL="0" marR="0">
              <a:spcBef>
                <a:spcPts val="0"/>
              </a:spcBef>
              <a:spcAft>
                <a:spcPts val="0"/>
              </a:spcAft>
              <a:buNone/>
            </a:pPr>
            <a:r>
              <a:rPr lang="en-US" dirty="0" smtClean="0">
                <a:solidFill>
                  <a:srgbClr val="000000"/>
                </a:solidFill>
                <a:ea typeface="Calibri"/>
              </a:rPr>
              <a:t>2. </a:t>
            </a:r>
            <a:r>
              <a:rPr lang="en-US" b="1" dirty="0" smtClean="0">
                <a:solidFill>
                  <a:srgbClr val="0D0D0D"/>
                </a:solidFill>
                <a:ea typeface="Calibri"/>
                <a:cs typeface="Arial"/>
              </a:rPr>
              <a:t>Granulation tissue fount in </a:t>
            </a:r>
            <a:endParaRPr lang="en-US" dirty="0" smtClean="0">
              <a:solidFill>
                <a:srgbClr val="000000"/>
              </a:solidFill>
              <a:ea typeface="Calibri"/>
            </a:endParaRPr>
          </a:p>
          <a:p>
            <a:pPr marL="0" marR="0">
              <a:spcBef>
                <a:spcPts val="0"/>
              </a:spcBef>
              <a:spcAft>
                <a:spcPts val="0"/>
              </a:spcAft>
              <a:buNone/>
            </a:pPr>
            <a:r>
              <a:rPr lang="en-US" b="1" dirty="0" smtClean="0">
                <a:solidFill>
                  <a:srgbClr val="0D0D0D"/>
                </a:solidFill>
                <a:ea typeface="Calibri"/>
                <a:cs typeface="Arial"/>
              </a:rPr>
              <a:t>Granulation tissue consists of </a:t>
            </a:r>
            <a:endParaRPr lang="en-US" dirty="0" smtClean="0">
              <a:solidFill>
                <a:srgbClr val="000000"/>
              </a:solidFill>
              <a:ea typeface="Calibri"/>
            </a:endParaRPr>
          </a:p>
          <a:p>
            <a:pPr lvl="0">
              <a:spcBef>
                <a:spcPts val="0"/>
              </a:spcBef>
              <a:buClr>
                <a:srgbClr val="0D0D0D"/>
              </a:buClr>
              <a:buNone/>
            </a:pPr>
            <a:r>
              <a:rPr lang="en-US" b="1" dirty="0" smtClean="0">
                <a:solidFill>
                  <a:srgbClr val="0D0D0D"/>
                </a:solidFill>
                <a:ea typeface="Calibri"/>
                <a:cs typeface="Arial"/>
              </a:rPr>
              <a:t>Numerous </a:t>
            </a:r>
            <a:r>
              <a:rPr lang="en-US" b="1" dirty="0" err="1" smtClean="0">
                <a:solidFill>
                  <a:srgbClr val="0D0D0D"/>
                </a:solidFill>
                <a:ea typeface="Calibri"/>
                <a:cs typeface="Arial"/>
              </a:rPr>
              <a:t>newty</a:t>
            </a:r>
            <a:r>
              <a:rPr lang="en-US" b="1" dirty="0" smtClean="0">
                <a:solidFill>
                  <a:srgbClr val="0D0D0D"/>
                </a:solidFill>
                <a:ea typeface="Calibri"/>
                <a:cs typeface="Arial"/>
              </a:rPr>
              <a:t> formed blood </a:t>
            </a:r>
            <a:r>
              <a:rPr lang="en-US" b="1" dirty="0" err="1" smtClean="0">
                <a:solidFill>
                  <a:srgbClr val="0D0D0D"/>
                </a:solidFill>
                <a:ea typeface="Calibri"/>
                <a:cs typeface="Arial"/>
              </a:rPr>
              <a:t>verssel</a:t>
            </a:r>
            <a:r>
              <a:rPr lang="en-US" b="1" dirty="0" smtClean="0">
                <a:solidFill>
                  <a:srgbClr val="0D0D0D"/>
                </a:solidFill>
                <a:ea typeface="Calibri"/>
                <a:cs typeface="Arial"/>
              </a:rPr>
              <a:t> </a:t>
            </a:r>
            <a:endParaRPr lang="en-US" dirty="0" smtClean="0">
              <a:solidFill>
                <a:srgbClr val="000000"/>
              </a:solidFill>
              <a:ea typeface="Calibri"/>
              <a:cs typeface="Arial"/>
            </a:endParaRPr>
          </a:p>
          <a:p>
            <a:pPr lvl="0">
              <a:spcBef>
                <a:spcPts val="0"/>
              </a:spcBef>
              <a:buClr>
                <a:srgbClr val="0D0D0D"/>
              </a:buClr>
              <a:buNone/>
            </a:pPr>
            <a:r>
              <a:rPr lang="en-US" b="1" dirty="0" smtClean="0">
                <a:solidFill>
                  <a:srgbClr val="0D0D0D"/>
                </a:solidFill>
                <a:ea typeface="Calibri"/>
                <a:cs typeface="Arial"/>
              </a:rPr>
              <a:t>Fibroblasts (Synthesis ECM, collagen &amp; elastic </a:t>
            </a:r>
            <a:r>
              <a:rPr lang="en-US" b="1" dirty="0" err="1" smtClean="0">
                <a:solidFill>
                  <a:srgbClr val="0D0D0D"/>
                </a:solidFill>
                <a:ea typeface="Calibri"/>
                <a:cs typeface="Arial"/>
              </a:rPr>
              <a:t>fibres</a:t>
            </a:r>
            <a:r>
              <a:rPr lang="en-US" b="1" dirty="0" smtClean="0">
                <a:solidFill>
                  <a:srgbClr val="0D0D0D"/>
                </a:solidFill>
                <a:ea typeface="Calibri"/>
                <a:cs typeface="Arial"/>
              </a:rPr>
              <a:t> </a:t>
            </a:r>
            <a:r>
              <a:rPr lang="en-US" b="1" dirty="0" err="1" smtClean="0">
                <a:solidFill>
                  <a:srgbClr val="0D0D0D"/>
                </a:solidFill>
                <a:ea typeface="Calibri"/>
                <a:cs typeface="Arial"/>
              </a:rPr>
              <a:t>Gaus</a:t>
            </a:r>
            <a:r>
              <a:rPr lang="en-US" b="1" dirty="0" smtClean="0">
                <a:solidFill>
                  <a:srgbClr val="0D0D0D"/>
                </a:solidFill>
                <a:ea typeface="Calibri"/>
                <a:cs typeface="Arial"/>
              </a:rPr>
              <a:t> ,reticular </a:t>
            </a:r>
            <a:r>
              <a:rPr lang="en-US" b="1" dirty="0" err="1" smtClean="0">
                <a:solidFill>
                  <a:srgbClr val="0D0D0D"/>
                </a:solidFill>
                <a:ea typeface="Calibri"/>
                <a:cs typeface="Arial"/>
              </a:rPr>
              <a:t>fibres</a:t>
            </a:r>
            <a:r>
              <a:rPr lang="en-US" b="1" dirty="0" smtClean="0">
                <a:solidFill>
                  <a:srgbClr val="0D0D0D"/>
                </a:solidFill>
                <a:ea typeface="Calibri"/>
                <a:cs typeface="Arial"/>
              </a:rPr>
              <a:t> </a:t>
            </a:r>
            <a:r>
              <a:rPr lang="en-US" b="1" dirty="0" err="1" smtClean="0">
                <a:solidFill>
                  <a:srgbClr val="0D0D0D"/>
                </a:solidFill>
                <a:ea typeface="Calibri"/>
                <a:cs typeface="Arial"/>
              </a:rPr>
              <a:t>ect</a:t>
            </a:r>
            <a:r>
              <a:rPr lang="en-US" b="1" dirty="0" smtClean="0">
                <a:solidFill>
                  <a:srgbClr val="0D0D0D"/>
                </a:solidFill>
                <a:ea typeface="Calibri"/>
                <a:cs typeface="Arial"/>
              </a:rPr>
              <a:t>)</a:t>
            </a:r>
            <a:endParaRPr lang="en-US" dirty="0" smtClean="0">
              <a:solidFill>
                <a:srgbClr val="000000"/>
              </a:solidFill>
              <a:ea typeface="Calibri"/>
              <a:cs typeface="Arial"/>
            </a:endParaRPr>
          </a:p>
          <a:p>
            <a:pPr lvl="0">
              <a:spcBef>
                <a:spcPts val="0"/>
              </a:spcBef>
              <a:buClr>
                <a:srgbClr val="0D0D0D"/>
              </a:buClr>
              <a:buNone/>
            </a:pPr>
            <a:r>
              <a:rPr lang="en-US" b="1" dirty="0" smtClean="0">
                <a:solidFill>
                  <a:srgbClr val="0D0D0D"/>
                </a:solidFill>
                <a:ea typeface="Calibri"/>
                <a:cs typeface="Arial"/>
              </a:rPr>
              <a:t>ECM</a:t>
            </a:r>
            <a:endParaRPr lang="en-US" dirty="0" smtClean="0">
              <a:solidFill>
                <a:srgbClr val="000000"/>
              </a:solidFill>
              <a:ea typeface="Calibri"/>
              <a:cs typeface="Arial"/>
            </a:endParaRPr>
          </a:p>
          <a:p>
            <a:pPr marL="0" marR="0">
              <a:spcBef>
                <a:spcPts val="0"/>
              </a:spcBef>
              <a:spcAft>
                <a:spcPts val="0"/>
              </a:spcAft>
              <a:buNone/>
            </a:pPr>
            <a:r>
              <a:rPr lang="en-US" dirty="0" smtClean="0">
                <a:solidFill>
                  <a:srgbClr val="000000"/>
                </a:solidFill>
                <a:ea typeface="Calibri"/>
              </a:rPr>
              <a:t>Tumor </a:t>
            </a:r>
            <a:r>
              <a:rPr lang="en-US" dirty="0" err="1" smtClean="0">
                <a:solidFill>
                  <a:srgbClr val="000000"/>
                </a:solidFill>
                <a:ea typeface="Calibri"/>
              </a:rPr>
              <a:t>stroma</a:t>
            </a:r>
            <a:r>
              <a:rPr lang="en-US" dirty="0" smtClean="0">
                <a:solidFill>
                  <a:srgbClr val="000000"/>
                </a:solidFill>
                <a:ea typeface="Calibri"/>
              </a:rPr>
              <a:t> consists of </a:t>
            </a:r>
          </a:p>
          <a:p>
            <a:pPr lvl="0">
              <a:spcBef>
                <a:spcPts val="0"/>
              </a:spcBef>
              <a:buClr>
                <a:srgbClr val="0D0D0D"/>
              </a:buClr>
              <a:buNone/>
            </a:pPr>
            <a:r>
              <a:rPr lang="en-US" dirty="0" smtClean="0">
                <a:solidFill>
                  <a:srgbClr val="000000"/>
                </a:solidFill>
                <a:ea typeface="Calibri"/>
                <a:cs typeface="Arial"/>
              </a:rPr>
              <a:t>Blood vessels </a:t>
            </a:r>
          </a:p>
          <a:p>
            <a:pPr lvl="0">
              <a:spcBef>
                <a:spcPts val="0"/>
              </a:spcBef>
              <a:buClr>
                <a:srgbClr val="0D0D0D"/>
              </a:buClr>
              <a:buNone/>
            </a:pPr>
            <a:r>
              <a:rPr lang="en-US" dirty="0" smtClean="0">
                <a:solidFill>
                  <a:srgbClr val="000000"/>
                </a:solidFill>
                <a:ea typeface="Calibri"/>
                <a:cs typeface="Arial"/>
              </a:rPr>
              <a:t>Connective tissue ( Dense)</a:t>
            </a:r>
          </a:p>
          <a:p>
            <a:pPr lvl="0">
              <a:spcBef>
                <a:spcPts val="0"/>
              </a:spcBef>
              <a:buClr>
                <a:srgbClr val="0D0D0D"/>
              </a:buClr>
              <a:buNone/>
            </a:pPr>
            <a:r>
              <a:rPr lang="en-US" dirty="0" err="1" smtClean="0">
                <a:solidFill>
                  <a:srgbClr val="000000"/>
                </a:solidFill>
                <a:ea typeface="Calibri"/>
                <a:cs typeface="Arial"/>
              </a:rPr>
              <a:t>Jmnune</a:t>
            </a:r>
            <a:r>
              <a:rPr lang="en-US" dirty="0" smtClean="0">
                <a:solidFill>
                  <a:srgbClr val="000000"/>
                </a:solidFill>
                <a:ea typeface="Calibri"/>
                <a:cs typeface="Arial"/>
              </a:rPr>
              <a:t> cell</a:t>
            </a:r>
          </a:p>
          <a:p>
            <a:pPr marL="0" marR="0">
              <a:spcBef>
                <a:spcPts val="0"/>
              </a:spcBef>
              <a:spcAft>
                <a:spcPts val="0"/>
              </a:spcAft>
              <a:buNone/>
            </a:pPr>
            <a:r>
              <a:rPr lang="en-US" dirty="0" smtClean="0">
                <a:solidFill>
                  <a:srgbClr val="000000"/>
                </a:solidFill>
                <a:ea typeface="Calibri"/>
              </a:rPr>
              <a:t>You think </a:t>
            </a:r>
            <a:r>
              <a:rPr lang="en-US" dirty="0" err="1" smtClean="0">
                <a:solidFill>
                  <a:srgbClr val="000000"/>
                </a:solidFill>
                <a:ea typeface="Calibri"/>
              </a:rPr>
              <a:t>stroma</a:t>
            </a:r>
            <a:endParaRPr lang="en-US" dirty="0" smtClean="0">
              <a:solidFill>
                <a:srgbClr val="000000"/>
              </a:solidFill>
              <a:ea typeface="Calibri"/>
            </a:endParaRPr>
          </a:p>
          <a:p>
            <a:pPr>
              <a:buNone/>
            </a:pPr>
            <a:r>
              <a:rPr lang="en-US" dirty="0" smtClean="0">
                <a:ea typeface="Calibri"/>
              </a:rPr>
              <a:t>You think an </a:t>
            </a:r>
            <a:r>
              <a:rPr lang="en-US" dirty="0" err="1" smtClean="0">
                <a:ea typeface="Calibri"/>
              </a:rPr>
              <a:t>argan</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5943600"/>
          </a:xfrm>
        </p:spPr>
        <p:txBody>
          <a:bodyPr>
            <a:normAutofit/>
          </a:bodyPr>
          <a:lstStyle/>
          <a:p>
            <a:pPr>
              <a:buNone/>
            </a:pPr>
            <a:r>
              <a:rPr lang="en-US" b="1" dirty="0" smtClean="0"/>
              <a:t>Giant </a:t>
            </a:r>
            <a:r>
              <a:rPr lang="en-US" b="1" dirty="0" smtClean="0"/>
              <a:t>cells of </a:t>
            </a:r>
            <a:r>
              <a:rPr lang="en-US" b="1" dirty="0" err="1" smtClean="0"/>
              <a:t>Granulomas</a:t>
            </a:r>
            <a:r>
              <a:rPr lang="en-US" b="1" dirty="0" smtClean="0"/>
              <a:t>. They are formed by fusion of macrophages or </a:t>
            </a:r>
            <a:r>
              <a:rPr lang="en-US" b="1" dirty="0" err="1" smtClean="0"/>
              <a:t>epithelioid</a:t>
            </a:r>
            <a:r>
              <a:rPr lang="en-US" b="1" dirty="0" smtClean="0"/>
              <a:t> cells. Their diameters may be 40 to 50 um. 20 or more small nuclei are present. Two types:</a:t>
            </a:r>
            <a:endParaRPr lang="en-US" dirty="0" smtClean="0"/>
          </a:p>
          <a:p>
            <a:pPr lvl="0">
              <a:buNone/>
            </a:pPr>
            <a:r>
              <a:rPr lang="en-US" dirty="0" err="1" smtClean="0"/>
              <a:t>Langhans</a:t>
            </a:r>
            <a:r>
              <a:rPr lang="en-US" dirty="0" smtClean="0"/>
              <a:t> giant cells. The nuclei are arranged around the periphery in a horse-shoe pattern. Commonly found in tuberculosis and </a:t>
            </a:r>
            <a:r>
              <a:rPr lang="en-US" dirty="0" err="1" smtClean="0"/>
              <a:t>sarcoidosis</a:t>
            </a:r>
            <a:r>
              <a:rPr lang="en-US" dirty="0" smtClean="0"/>
              <a:t>.</a:t>
            </a:r>
          </a:p>
          <a:p>
            <a:pPr lvl="0">
              <a:buNone/>
            </a:pPr>
            <a:r>
              <a:rPr lang="en-US" dirty="0" smtClean="0"/>
              <a:t>Foreign body giant cells. They have haphazardly scattered nuclei and are found in foreign body and other </a:t>
            </a:r>
            <a:r>
              <a:rPr lang="en-US" dirty="0" err="1" smtClean="0"/>
              <a:t>granulomas</a:t>
            </a:r>
            <a:r>
              <a:rPr lang="en-US" dirty="0" smtClean="0"/>
              <a:t>. </a:t>
            </a:r>
          </a:p>
          <a:p>
            <a:pPr>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lvl="0">
              <a:buNone/>
            </a:pPr>
            <a:r>
              <a:rPr lang="en-US" b="1" dirty="0" smtClean="0"/>
              <a:t>28. Prostaglandins are derived from</a:t>
            </a:r>
            <a:endParaRPr lang="en-US" dirty="0" smtClean="0"/>
          </a:p>
          <a:p>
            <a:pPr lvl="0">
              <a:buNone/>
            </a:pPr>
            <a:r>
              <a:rPr lang="en-US" dirty="0" err="1" smtClean="0"/>
              <a:t>Dendritic</a:t>
            </a:r>
            <a:r>
              <a:rPr lang="en-US" dirty="0" smtClean="0"/>
              <a:t> cells</a:t>
            </a:r>
          </a:p>
          <a:p>
            <a:pPr lvl="0">
              <a:buNone/>
            </a:pPr>
            <a:r>
              <a:rPr lang="en-US" dirty="0" smtClean="0"/>
              <a:t>Endothelial cells</a:t>
            </a:r>
          </a:p>
          <a:p>
            <a:pPr lvl="0">
              <a:buNone/>
            </a:pPr>
            <a:r>
              <a:rPr lang="en-US" dirty="0" smtClean="0"/>
              <a:t>Mast cells</a:t>
            </a:r>
          </a:p>
          <a:p>
            <a:pPr lvl="0">
              <a:buNone/>
            </a:pPr>
            <a:r>
              <a:rPr lang="en-US" dirty="0" smtClean="0"/>
              <a:t>Connective tissue cells</a:t>
            </a:r>
          </a:p>
          <a:p>
            <a:pPr lvl="0">
              <a:buNone/>
            </a:pPr>
            <a:r>
              <a:rPr lang="en-US" dirty="0" smtClean="0"/>
              <a:t>Macrophage </a:t>
            </a:r>
          </a:p>
          <a:p>
            <a:pPr>
              <a:buNone/>
            </a:pPr>
            <a:r>
              <a:rPr lang="en-US" b="1" dirty="0" smtClean="0"/>
              <a:t>FTTFT</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b="1" dirty="0" smtClean="0"/>
              <a:t>P4 </a:t>
            </a:r>
            <a:r>
              <a:rPr lang="en-US" b="1" dirty="0" smtClean="0"/>
              <a:t>derived from- </a:t>
            </a:r>
            <a:endParaRPr lang="en-US" dirty="0" smtClean="0"/>
          </a:p>
          <a:p>
            <a:pPr>
              <a:buNone/>
            </a:pPr>
            <a:r>
              <a:rPr lang="en-US" b="1" dirty="0" smtClean="0"/>
              <a:t>	Newly synthesized mediator</a:t>
            </a:r>
            <a:endParaRPr lang="en-US" dirty="0" smtClean="0"/>
          </a:p>
          <a:p>
            <a:pPr>
              <a:buNone/>
            </a:pPr>
            <a:r>
              <a:rPr lang="en-US" b="1" dirty="0" smtClean="0"/>
              <a:t>			All leukocytes</a:t>
            </a:r>
            <a:endParaRPr lang="en-US" dirty="0" smtClean="0"/>
          </a:p>
          <a:p>
            <a:pPr>
              <a:buNone/>
            </a:pPr>
            <a:r>
              <a:rPr lang="en-US" b="1" dirty="0" smtClean="0"/>
              <a:t>			Platelets</a:t>
            </a:r>
            <a:endParaRPr lang="en-US" dirty="0" smtClean="0"/>
          </a:p>
          <a:p>
            <a:pPr>
              <a:buNone/>
            </a:pPr>
            <a:r>
              <a:rPr lang="en-US" b="1" dirty="0" smtClean="0"/>
              <a:t>			Mast cells</a:t>
            </a:r>
            <a:endParaRPr lang="en-US" dirty="0" smtClean="0"/>
          </a:p>
          <a:p>
            <a:pPr>
              <a:buNone/>
            </a:pPr>
            <a:r>
              <a:rPr lang="en-US" b="1" dirty="0" smtClean="0"/>
              <a:t>			Endothelial cells</a:t>
            </a:r>
            <a:endParaRPr lang="en-US" dirty="0" smtClean="0"/>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b="1" dirty="0" smtClean="0"/>
              <a:t>29. Increased vascular permeability in acute inflammation has the following effect</a:t>
            </a:r>
            <a:endParaRPr lang="en-US" dirty="0" smtClean="0"/>
          </a:p>
          <a:p>
            <a:pPr>
              <a:buNone/>
            </a:pPr>
            <a:r>
              <a:rPr lang="en-US" dirty="0" smtClean="0"/>
              <a:t>a) Local redness	</a:t>
            </a:r>
          </a:p>
          <a:p>
            <a:pPr>
              <a:buNone/>
            </a:pPr>
            <a:r>
              <a:rPr lang="en-US" dirty="0" smtClean="0"/>
              <a:t>b) Increase in temperature	</a:t>
            </a:r>
          </a:p>
          <a:p>
            <a:pPr>
              <a:buNone/>
            </a:pPr>
            <a:r>
              <a:rPr lang="en-US" dirty="0" smtClean="0"/>
              <a:t>c) Formation of fluid exudates	</a:t>
            </a:r>
          </a:p>
          <a:p>
            <a:pPr>
              <a:buNone/>
            </a:pPr>
            <a:r>
              <a:rPr lang="en-US" dirty="0" smtClean="0"/>
              <a:t>d) Swelling</a:t>
            </a:r>
          </a:p>
          <a:p>
            <a:pPr>
              <a:buNone/>
            </a:pPr>
            <a:r>
              <a:rPr lang="en-US" dirty="0" smtClean="0"/>
              <a:t>e) Increased viscosity of blood local site </a:t>
            </a:r>
          </a:p>
          <a:p>
            <a:pPr>
              <a:buNone/>
            </a:pPr>
            <a:r>
              <a:rPr lang="en-US" b="1" dirty="0" smtClean="0"/>
              <a:t>F (due to ted blood flow) F (due to ted blood flow</a:t>
            </a:r>
            <a:r>
              <a:rPr lang="en-US" dirty="0" smtClean="0"/>
              <a:t>) </a:t>
            </a:r>
            <a:r>
              <a:rPr lang="en-US" b="1" dirty="0" smtClean="0"/>
              <a:t>TTF (due to stasis)</a:t>
            </a:r>
            <a:endParaRPr lang="en-US" dirty="0" smtClean="0"/>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a:buNone/>
            </a:pPr>
            <a:r>
              <a:rPr lang="en-US" dirty="0" smtClean="0"/>
              <a:t>A. Changes in Vascular Caliber and Flow</a:t>
            </a:r>
          </a:p>
          <a:p>
            <a:pPr>
              <a:buNone/>
            </a:pPr>
            <a:endParaRPr lang="en-US" dirty="0" smtClean="0"/>
          </a:p>
          <a:p>
            <a:pPr>
              <a:buNone/>
            </a:pPr>
            <a:r>
              <a:rPr lang="en-US" dirty="0" smtClean="0"/>
              <a:t>Changes </a:t>
            </a:r>
            <a:r>
              <a:rPr lang="en-US" dirty="0" smtClean="0"/>
              <a:t>occur in the following order:</a:t>
            </a:r>
          </a:p>
          <a:p>
            <a:pPr lvl="0">
              <a:buNone/>
            </a:pPr>
            <a:r>
              <a:rPr lang="en-US" b="1" dirty="0" smtClean="0"/>
              <a:t>1. </a:t>
            </a:r>
            <a:r>
              <a:rPr lang="en-US" b="1" dirty="0" err="1" smtClean="0"/>
              <a:t>Vasodilation</a:t>
            </a:r>
            <a:r>
              <a:rPr lang="en-US" b="1" dirty="0" smtClean="0"/>
              <a:t>. </a:t>
            </a:r>
            <a:r>
              <a:rPr lang="en-US" i="1" dirty="0" err="1" smtClean="0"/>
              <a:t>Vasodilation</a:t>
            </a:r>
            <a:r>
              <a:rPr lang="en-US" b="1" dirty="0" smtClean="0"/>
              <a:t> </a:t>
            </a:r>
            <a:r>
              <a:rPr lang="en-US" dirty="0" smtClean="0"/>
              <a:t>is one of the earliest manifestations or acute inflammation. Sometimes it follows a </a:t>
            </a:r>
            <a:r>
              <a:rPr lang="en-US" i="1" dirty="0" smtClean="0"/>
              <a:t>transient constriction</a:t>
            </a:r>
            <a:r>
              <a:rPr lang="en-US" b="1" dirty="0" smtClean="0"/>
              <a:t> </a:t>
            </a:r>
            <a:r>
              <a:rPr lang="en-US" dirty="0" smtClean="0"/>
              <a:t>of arterioles, lasting a few seconds. It persists during the inflammatory change; There occurs opening of sphincters and thus new capillary beds in the area, which were temporarily shut down, and dilation of capillaries and </a:t>
            </a:r>
            <a:r>
              <a:rPr lang="en-US" dirty="0" err="1" smtClean="0"/>
              <a:t>venules</a:t>
            </a:r>
            <a:r>
              <a:rPr lang="en-US" dirty="0" smtClean="0"/>
              <a:t>. </a:t>
            </a:r>
            <a:r>
              <a:rPr lang="en-US" dirty="0" err="1" smtClean="0"/>
              <a:t>Vasodilation</a:t>
            </a:r>
            <a:r>
              <a:rPr lang="en-US" dirty="0" smtClean="0"/>
              <a:t> is caused by several chemical mediators, notably </a:t>
            </a:r>
            <a:r>
              <a:rPr lang="en-US" i="1" dirty="0" smtClean="0"/>
              <a:t>histamine</a:t>
            </a:r>
            <a:r>
              <a:rPr lang="en-US" b="1" dirty="0" smtClean="0"/>
              <a:t> </a:t>
            </a:r>
            <a:r>
              <a:rPr lang="en-US" dirty="0" smtClean="0"/>
              <a:t>and </a:t>
            </a:r>
            <a:r>
              <a:rPr lang="en-US" i="1" dirty="0" smtClean="0"/>
              <a:t>nitric oxide</a:t>
            </a:r>
            <a:r>
              <a:rPr lang="en-US" b="1" dirty="0" smtClean="0"/>
              <a:t> </a:t>
            </a:r>
            <a:r>
              <a:rPr lang="en-US" dirty="0" smtClean="0"/>
              <a:t>which act on vascular smooth muscle.</a:t>
            </a:r>
          </a:p>
          <a:p>
            <a:pPr>
              <a:buNone/>
            </a:pPr>
            <a:r>
              <a:rPr lang="en-US" dirty="0" smtClean="0"/>
              <a:t>Rapid and transitory </a:t>
            </a:r>
            <a:r>
              <a:rPr lang="en-US" i="1" dirty="0" smtClean="0"/>
              <a:t>increase of blood flow occurs.</a:t>
            </a:r>
            <a:r>
              <a:rPr lang="en-US" dirty="0" smtClean="0"/>
              <a:t> It leads to </a:t>
            </a:r>
            <a:r>
              <a:rPr lang="en-US" b="1" dirty="0" smtClean="0"/>
              <a:t>increase of blood volume </a:t>
            </a:r>
            <a:r>
              <a:rPr lang="en-US" dirty="0" smtClean="0"/>
              <a:t>in microcirculation </a:t>
            </a:r>
            <a:r>
              <a:rPr lang="en-US" b="1" dirty="0" smtClean="0"/>
              <a:t>(</a:t>
            </a:r>
            <a:r>
              <a:rPr lang="en-US" b="1" dirty="0" err="1" smtClean="0"/>
              <a:t>Hyperaemia</a:t>
            </a:r>
            <a:r>
              <a:rPr lang="en-US" b="1" dirty="0" smtClean="0"/>
              <a:t>). </a:t>
            </a:r>
            <a:r>
              <a:rPr lang="en-US" dirty="0" smtClean="0"/>
              <a:t>The change leads to </a:t>
            </a:r>
            <a:r>
              <a:rPr lang="en-US" dirty="0" err="1" smtClean="0"/>
              <a:t>rubor</a:t>
            </a:r>
            <a:r>
              <a:rPr lang="en-US" dirty="0" smtClean="0"/>
              <a:t> (redness) and </a:t>
            </a:r>
            <a:r>
              <a:rPr lang="en-US" dirty="0" err="1" smtClean="0"/>
              <a:t>calor</a:t>
            </a:r>
            <a:r>
              <a:rPr lang="en-US" dirty="0" smtClean="0"/>
              <a:t> (heat).</a:t>
            </a:r>
          </a:p>
          <a:p>
            <a:pPr>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0">
              <a:buNone/>
            </a:pPr>
            <a:r>
              <a:rPr lang="en-US" dirty="0" smtClean="0"/>
              <a:t>2. Increased permeability of microvasculature.</a:t>
            </a:r>
          </a:p>
          <a:p>
            <a:pPr lvl="0">
              <a:buNone/>
            </a:pPr>
            <a:r>
              <a:rPr lang="en-US" dirty="0" smtClean="0"/>
              <a:t>3. Slowing of blood flow or stasis. Stasis occurs due to (a) Outpouring of protein-rich fluid into </a:t>
            </a:r>
            <a:r>
              <a:rPr lang="en-US" dirty="0" err="1" smtClean="0"/>
              <a:t>extravascular</a:t>
            </a:r>
            <a:r>
              <a:rPr lang="en-US" dirty="0" smtClean="0"/>
              <a:t> tissue due to increased permeability of microvasculature. It leads to formation of fluid </a:t>
            </a:r>
            <a:r>
              <a:rPr lang="en-US" dirty="0" err="1" smtClean="0"/>
              <a:t>exudate</a:t>
            </a:r>
            <a:r>
              <a:rPr lang="en-US" dirty="0" smtClean="0"/>
              <a:t>. (b) Microcirculation is packed with red blood cells, and (c) Increased viscosity of blood. </a:t>
            </a:r>
          </a:p>
          <a:p>
            <a:pPr>
              <a:buNone/>
            </a:pPr>
            <a:r>
              <a:rPr lang="en-US" dirty="0" smtClean="0"/>
              <a:t>	In mild injury, it takes 15 to 30 minutes for these events, and with severe injury stasis may occur in a few minutes.</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dirty="0" smtClean="0"/>
              <a:t>B. Increased Vascular Permeability (Vascular Leakage)</a:t>
            </a:r>
          </a:p>
          <a:p>
            <a:pPr>
              <a:buNone/>
            </a:pPr>
            <a:r>
              <a:rPr lang="en-US" dirty="0" smtClean="0"/>
              <a:t>    Increased vascular permeability is a hallmark of acute Inflammation.</a:t>
            </a:r>
          </a:p>
          <a:p>
            <a:pPr>
              <a:buNone/>
            </a:pPr>
            <a:r>
              <a:rPr lang="en-US" dirty="0" smtClean="0"/>
              <a:t>Vascular permeability is dependent on an intact endothelium. Increased vascular permeability (vascular leakage)  due to structural changes in microvasculature leads to a marked outflow of protein-rich fluid and its accumulation into the </a:t>
            </a:r>
            <a:r>
              <a:rPr lang="en-US" dirty="0" err="1" smtClean="0"/>
              <a:t>extravascular</a:t>
            </a:r>
            <a:r>
              <a:rPr lang="en-US" dirty="0" smtClean="0"/>
              <a:t> tissue (fluid </a:t>
            </a:r>
            <a:r>
              <a:rPr lang="en-US" dirty="0" err="1" smtClean="0"/>
              <a:t>exudate</a:t>
            </a:r>
            <a:r>
              <a:rPr lang="en-US" dirty="0" smtClean="0"/>
              <a:t>). The net increase of </a:t>
            </a:r>
            <a:r>
              <a:rPr lang="en-US" dirty="0" err="1" smtClean="0"/>
              <a:t>extravascular</a:t>
            </a:r>
            <a:r>
              <a:rPr lang="en-US" dirty="0" smtClean="0"/>
              <a:t> fluid  </a:t>
            </a:r>
            <a:r>
              <a:rPr lang="en-US" dirty="0" err="1" smtClean="0"/>
              <a:t>esults</a:t>
            </a:r>
            <a:r>
              <a:rPr lang="en-US" dirty="0" smtClean="0"/>
              <a:t> in </a:t>
            </a:r>
            <a:r>
              <a:rPr lang="en-US" dirty="0" err="1" smtClean="0"/>
              <a:t>oedema</a:t>
            </a:r>
            <a:r>
              <a:rPr lang="en-US" dirty="0" smtClean="0"/>
              <a:t>.</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buNone/>
            </a:pPr>
            <a:r>
              <a:rPr lang="en-US" dirty="0" smtClean="0"/>
              <a:t>30. Pain in </a:t>
            </a:r>
            <a:r>
              <a:rPr lang="en-US" b="1" dirty="0" smtClean="0"/>
              <a:t>acute inflammation occurs due to</a:t>
            </a:r>
            <a:endParaRPr lang="en-US" dirty="0" smtClean="0"/>
          </a:p>
          <a:p>
            <a:pPr>
              <a:buNone/>
            </a:pPr>
            <a:r>
              <a:rPr lang="en-US" dirty="0" smtClean="0"/>
              <a:t>a) Prostaglandins</a:t>
            </a:r>
          </a:p>
          <a:p>
            <a:pPr>
              <a:buNone/>
            </a:pPr>
            <a:r>
              <a:rPr lang="en-US" dirty="0" smtClean="0"/>
              <a:t>b) </a:t>
            </a:r>
            <a:r>
              <a:rPr lang="en-US" dirty="0" err="1" smtClean="0"/>
              <a:t>Leukotrienes</a:t>
            </a:r>
            <a:endParaRPr lang="en-US" dirty="0" smtClean="0"/>
          </a:p>
          <a:p>
            <a:pPr>
              <a:buNone/>
            </a:pPr>
            <a:r>
              <a:rPr lang="en-US" dirty="0" smtClean="0"/>
              <a:t>c) </a:t>
            </a:r>
            <a:r>
              <a:rPr lang="en-US" dirty="0" err="1" smtClean="0"/>
              <a:t>Bradykinin</a:t>
            </a:r>
            <a:endParaRPr lang="en-US" dirty="0" smtClean="0"/>
          </a:p>
          <a:p>
            <a:pPr>
              <a:buNone/>
            </a:pPr>
            <a:r>
              <a:rPr lang="en-US" dirty="0" smtClean="0"/>
              <a:t>d) Pressure by tissue fluid</a:t>
            </a:r>
          </a:p>
          <a:p>
            <a:pPr>
              <a:buNone/>
            </a:pPr>
            <a:r>
              <a:rPr lang="en-US" dirty="0" smtClean="0"/>
              <a:t>e) Vasodilatation</a:t>
            </a:r>
          </a:p>
          <a:p>
            <a:pPr>
              <a:buNone/>
            </a:pPr>
            <a:r>
              <a:rPr lang="en-US" i="1" dirty="0" smtClean="0"/>
              <a:t>TFTTF</a:t>
            </a:r>
            <a:endParaRPr lang="en-US" dirty="0" smtClean="0"/>
          </a:p>
          <a:p>
            <a:pPr>
              <a:buNone/>
            </a:pPr>
            <a:endParaRPr lang="en-US" dirty="0" smtClean="0"/>
          </a:p>
          <a:p>
            <a:pPr>
              <a:buNone/>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buNone/>
            </a:pPr>
            <a:r>
              <a:rPr lang="en-US" dirty="0" smtClean="0"/>
              <a:t>30</a:t>
            </a:r>
            <a:r>
              <a:rPr lang="en-US" dirty="0" smtClean="0"/>
              <a:t>. Pain in acute inflammation-</a:t>
            </a:r>
          </a:p>
          <a:p>
            <a:pPr>
              <a:buNone/>
            </a:pPr>
            <a:r>
              <a:rPr lang="en-US" dirty="0" smtClean="0"/>
              <a:t>	</a:t>
            </a:r>
            <a:r>
              <a:rPr lang="en-US" dirty="0" err="1" smtClean="0"/>
              <a:t>Badykinin</a:t>
            </a:r>
            <a:endParaRPr lang="en-US" dirty="0" smtClean="0"/>
          </a:p>
          <a:p>
            <a:pPr>
              <a:buNone/>
            </a:pPr>
            <a:r>
              <a:rPr lang="en-US" dirty="0" smtClean="0"/>
              <a:t>	PGE</a:t>
            </a:r>
            <a:r>
              <a:rPr lang="en-US" baseline="-25000" dirty="0" smtClean="0"/>
              <a:t>2</a:t>
            </a:r>
            <a:endParaRPr lang="en-US" dirty="0" smtClean="0"/>
          </a:p>
          <a:p>
            <a:pPr>
              <a:buNone/>
            </a:pPr>
            <a:r>
              <a:rPr lang="en-US" dirty="0" smtClean="0"/>
              <a:t>	Substance P</a:t>
            </a:r>
          </a:p>
          <a:p>
            <a:pPr>
              <a:buNone/>
            </a:pPr>
            <a:r>
              <a:rPr lang="en-US" dirty="0" smtClean="0"/>
              <a:t>	</a:t>
            </a:r>
            <a:r>
              <a:rPr lang="en-US" dirty="0" smtClean="0">
                <a:sym typeface="Symbol"/>
              </a:rPr>
              <a:t></a:t>
            </a:r>
            <a:r>
              <a:rPr lang="en-US" dirty="0" smtClean="0"/>
              <a:t>Tissue tension </a:t>
            </a:r>
          </a:p>
          <a:p>
            <a:pPr>
              <a:buNone/>
            </a:pPr>
            <a:endParaRPr lang="en-US" dirty="0" smtClean="0"/>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31. </a:t>
            </a:r>
            <a:r>
              <a:rPr lang="en-US" dirty="0" err="1" smtClean="0"/>
              <a:t>Suppurative</a:t>
            </a:r>
            <a:r>
              <a:rPr lang="en-US" dirty="0" smtClean="0"/>
              <a:t> inflammation</a:t>
            </a:r>
          </a:p>
          <a:p>
            <a:pPr>
              <a:buNone/>
            </a:pPr>
            <a:r>
              <a:rPr lang="en-US" dirty="0" smtClean="0"/>
              <a:t>a) Is a consequence of infarction</a:t>
            </a:r>
          </a:p>
          <a:p>
            <a:pPr>
              <a:buNone/>
            </a:pPr>
            <a:r>
              <a:rPr lang="en-US" dirty="0" smtClean="0"/>
              <a:t>b) Is seen in staphylococcal infection</a:t>
            </a:r>
          </a:p>
          <a:p>
            <a:pPr>
              <a:buNone/>
            </a:pPr>
            <a:r>
              <a:rPr lang="en-US" dirty="0" smtClean="0"/>
              <a:t>c) Contains polymorphs</a:t>
            </a:r>
          </a:p>
          <a:p>
            <a:pPr>
              <a:buNone/>
            </a:pPr>
            <a:r>
              <a:rPr lang="en-US" dirty="0" smtClean="0"/>
              <a:t>d) Is the early stage of gangrene </a:t>
            </a:r>
          </a:p>
          <a:p>
            <a:pPr>
              <a:buNone/>
            </a:pPr>
            <a:r>
              <a:rPr lang="en-US" dirty="0" smtClean="0"/>
              <a:t>e) Usually heals by secondary intention</a:t>
            </a:r>
          </a:p>
          <a:p>
            <a:pPr>
              <a:buNone/>
            </a:pPr>
            <a:r>
              <a:rPr lang="en-US" dirty="0" smtClean="0"/>
              <a:t>FT(Streptococci also)TFT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marR="0">
              <a:spcBef>
                <a:spcPts val="0"/>
              </a:spcBef>
              <a:spcAft>
                <a:spcPts val="0"/>
              </a:spcAft>
              <a:buNone/>
            </a:pPr>
            <a:r>
              <a:rPr lang="en-US" b="1" dirty="0" smtClean="0">
                <a:solidFill>
                  <a:srgbClr val="000000"/>
                </a:solidFill>
                <a:ea typeface="Calibri"/>
              </a:rPr>
              <a:t>3. Wound healing is delayed by</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rPr>
              <a:t>a) </a:t>
            </a:r>
            <a:r>
              <a:rPr lang="en-US" dirty="0" err="1" smtClean="0">
                <a:solidFill>
                  <a:srgbClr val="000000"/>
                </a:solidFill>
                <a:ea typeface="Calibri"/>
              </a:rPr>
              <a:t>Vitamine</a:t>
            </a:r>
            <a:r>
              <a:rPr lang="en-US" dirty="0" smtClean="0">
                <a:solidFill>
                  <a:srgbClr val="000000"/>
                </a:solidFill>
                <a:ea typeface="Calibri"/>
              </a:rPr>
              <a:t> D deficiency</a:t>
            </a:r>
          </a:p>
          <a:p>
            <a:pPr marL="0" marR="0">
              <a:spcBef>
                <a:spcPts val="0"/>
              </a:spcBef>
              <a:spcAft>
                <a:spcPts val="0"/>
              </a:spcAft>
              <a:buNone/>
            </a:pPr>
            <a:r>
              <a:rPr lang="en-US" dirty="0" smtClean="0">
                <a:solidFill>
                  <a:srgbClr val="000000"/>
                </a:solidFill>
                <a:ea typeface="Calibri"/>
              </a:rPr>
              <a:t> b) Starvation </a:t>
            </a:r>
          </a:p>
          <a:p>
            <a:pPr marL="0" marR="0">
              <a:spcBef>
                <a:spcPts val="0"/>
              </a:spcBef>
              <a:spcAft>
                <a:spcPts val="0"/>
              </a:spcAft>
              <a:buNone/>
            </a:pPr>
            <a:r>
              <a:rPr lang="en-US" dirty="0" smtClean="0">
                <a:solidFill>
                  <a:srgbClr val="000000"/>
                </a:solidFill>
                <a:ea typeface="Calibri"/>
              </a:rPr>
              <a:t>c) Protein-energy malnutrition </a:t>
            </a:r>
          </a:p>
          <a:p>
            <a:pPr marL="0" marR="0">
              <a:spcBef>
                <a:spcPts val="0"/>
              </a:spcBef>
              <a:spcAft>
                <a:spcPts val="0"/>
              </a:spcAft>
              <a:buNone/>
            </a:pPr>
            <a:r>
              <a:rPr lang="en-US" dirty="0" smtClean="0">
                <a:solidFill>
                  <a:srgbClr val="000000"/>
                </a:solidFill>
                <a:ea typeface="Calibri"/>
              </a:rPr>
              <a:t>d) Administration of </a:t>
            </a:r>
            <a:r>
              <a:rPr lang="en-US" dirty="0" err="1" smtClean="0">
                <a:solidFill>
                  <a:srgbClr val="000000"/>
                </a:solidFill>
                <a:ea typeface="Calibri"/>
              </a:rPr>
              <a:t>glucocorticoids</a:t>
            </a:r>
            <a:r>
              <a:rPr lang="en-US" dirty="0" smtClean="0">
                <a:solidFill>
                  <a:srgbClr val="000000"/>
                </a:solidFill>
                <a:ea typeface="Calibri"/>
              </a:rPr>
              <a:t> </a:t>
            </a:r>
          </a:p>
          <a:p>
            <a:pPr marL="0" marR="0">
              <a:spcBef>
                <a:spcPts val="0"/>
              </a:spcBef>
              <a:spcAft>
                <a:spcPts val="0"/>
              </a:spcAft>
              <a:buNone/>
            </a:pPr>
            <a:r>
              <a:rPr lang="en-US" dirty="0" smtClean="0">
                <a:solidFill>
                  <a:srgbClr val="000000"/>
                </a:solidFill>
                <a:ea typeface="Calibri"/>
              </a:rPr>
              <a:t>e) Infection </a:t>
            </a:r>
          </a:p>
          <a:p>
            <a:pPr marL="0" marR="0">
              <a:spcBef>
                <a:spcPts val="0"/>
              </a:spcBef>
              <a:spcAft>
                <a:spcPts val="0"/>
              </a:spcAft>
              <a:buNone/>
            </a:pPr>
            <a:r>
              <a:rPr lang="en-US" b="1" dirty="0" smtClean="0">
                <a:solidFill>
                  <a:srgbClr val="000000"/>
                </a:solidFill>
                <a:ea typeface="Calibri"/>
              </a:rPr>
              <a:t>FTTTT</a:t>
            </a:r>
            <a:endParaRPr lang="en-US" dirty="0" smtClean="0">
              <a:solidFill>
                <a:srgbClr val="000000"/>
              </a:solidFill>
              <a:ea typeface="Calibri"/>
            </a:endParaRPr>
          </a:p>
          <a:p>
            <a:pPr>
              <a:buNone/>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6126163"/>
          </a:xfrm>
        </p:spPr>
        <p:txBody>
          <a:bodyPr>
            <a:noAutofit/>
          </a:bodyPr>
          <a:lstStyle/>
          <a:p>
            <a:pPr marL="0" indent="0" algn="just">
              <a:buNone/>
            </a:pPr>
            <a:r>
              <a:rPr lang="en-US" sz="2800" dirty="0" smtClean="0"/>
              <a:t>Purulent (</a:t>
            </a:r>
            <a:r>
              <a:rPr lang="en-US" sz="2800" dirty="0" err="1" smtClean="0"/>
              <a:t>Suppurative</a:t>
            </a:r>
            <a:r>
              <a:rPr lang="en-US" sz="2800" dirty="0" smtClean="0"/>
              <a:t>) Inflammation, Abscess Purulent inflammation is characterized by the production of pus, an </a:t>
            </a:r>
            <a:r>
              <a:rPr lang="en-US" sz="2800" dirty="0" err="1" smtClean="0"/>
              <a:t>exudate</a:t>
            </a:r>
            <a:r>
              <a:rPr lang="en-US" sz="2800" dirty="0" smtClean="0"/>
              <a:t> consisting of </a:t>
            </a:r>
            <a:r>
              <a:rPr lang="en-US" sz="2800" dirty="0" err="1" smtClean="0"/>
              <a:t>neutrophils</a:t>
            </a:r>
            <a:r>
              <a:rPr lang="en-US" sz="2800" dirty="0" smtClean="0"/>
              <a:t>, the liquefied debris of necrotic cells, and edema fluid. The most frequent cause of purulent (also called </a:t>
            </a:r>
            <a:r>
              <a:rPr lang="en-US" sz="2800" dirty="0" err="1" smtClean="0"/>
              <a:t>suppurative</a:t>
            </a:r>
            <a:r>
              <a:rPr lang="en-US" sz="2800" dirty="0" smtClean="0"/>
              <a:t>) inflammation is infection with bacteria that cause </a:t>
            </a:r>
            <a:r>
              <a:rPr lang="en-US" sz="2800" dirty="0" err="1" smtClean="0"/>
              <a:t>liquefactive</a:t>
            </a:r>
            <a:r>
              <a:rPr lang="en-US" sz="2800" dirty="0" smtClean="0"/>
              <a:t> tissue necrosis, such as staphylococci; these pathogens are referred to as </a:t>
            </a:r>
            <a:r>
              <a:rPr lang="en-US" sz="2800" dirty="0" err="1" smtClean="0"/>
              <a:t>pyogenic</a:t>
            </a:r>
            <a:r>
              <a:rPr lang="en-US" sz="2800" dirty="0" smtClean="0"/>
              <a:t> (pus-producing) bacteria.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6126163"/>
          </a:xfrm>
        </p:spPr>
        <p:txBody>
          <a:bodyPr>
            <a:noAutofit/>
          </a:bodyPr>
          <a:lstStyle/>
          <a:p>
            <a:pPr marL="0" indent="0" algn="just">
              <a:buNone/>
            </a:pPr>
            <a:r>
              <a:rPr lang="en-US" sz="2400" dirty="0" smtClean="0"/>
              <a:t>A </a:t>
            </a:r>
            <a:r>
              <a:rPr lang="en-US" sz="2400" dirty="0" smtClean="0"/>
              <a:t>common example of an acute </a:t>
            </a:r>
            <a:r>
              <a:rPr lang="en-US" sz="2400" dirty="0" err="1" smtClean="0"/>
              <a:t>suppurative</a:t>
            </a:r>
            <a:r>
              <a:rPr lang="en-US" sz="2400" dirty="0" smtClean="0"/>
              <a:t> inflammation is acute appendicitis. Abscesses are localized collections of purulent inflammatory tissue caused by suppuration buried in a tissue, an organ, or a confined space. They are produced by seeding of </a:t>
            </a:r>
            <a:r>
              <a:rPr lang="en-US" sz="2400" dirty="0" err="1" smtClean="0"/>
              <a:t>pyogenic</a:t>
            </a:r>
            <a:r>
              <a:rPr lang="en-US" sz="2400" dirty="0" smtClean="0"/>
              <a:t> bacteria into a tissue (Fig. 3-15). Abscesses have a central region that appears as a mass of necrotic leukocytes and tissue cells. There is usually a zone of preserved </a:t>
            </a:r>
            <a:r>
              <a:rPr lang="en-US" sz="2400" dirty="0" err="1" smtClean="0"/>
              <a:t>neutrophils</a:t>
            </a:r>
            <a:r>
              <a:rPr lang="en-US" sz="2400" dirty="0" smtClean="0"/>
              <a:t> around this necrotic focus, and outside this region there may be vascular dilation and </a:t>
            </a:r>
            <a:r>
              <a:rPr lang="en-US" sz="2400" dirty="0" err="1" smtClean="0"/>
              <a:t>parenchymal</a:t>
            </a:r>
            <a:r>
              <a:rPr lang="en-US" sz="2400" dirty="0" smtClean="0"/>
              <a:t> and fibroblastic proliferation, indicating chronic inflammation and repair. In time the-abscess may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pPr>
              <a:buNone/>
            </a:pPr>
            <a:r>
              <a:rPr lang="en-US" b="1" dirty="0" smtClean="0"/>
              <a:t>32. Preformed mediators of immediate hypersensitivity are</a:t>
            </a:r>
            <a:endParaRPr lang="en-US" dirty="0" smtClean="0"/>
          </a:p>
          <a:p>
            <a:pPr>
              <a:buNone/>
            </a:pPr>
            <a:r>
              <a:rPr lang="en-US" dirty="0" smtClean="0"/>
              <a:t>a) </a:t>
            </a:r>
            <a:r>
              <a:rPr lang="en-US" dirty="0" err="1" smtClean="0"/>
              <a:t>Vasoactive</a:t>
            </a:r>
            <a:r>
              <a:rPr lang="en-US" dirty="0" smtClean="0"/>
              <a:t> amines </a:t>
            </a:r>
          </a:p>
          <a:p>
            <a:pPr>
              <a:buNone/>
            </a:pPr>
            <a:r>
              <a:rPr lang="en-US" cap="small" dirty="0" smtClean="0"/>
              <a:t>b)</a:t>
            </a:r>
            <a:r>
              <a:rPr lang="en-US" dirty="0" smtClean="0"/>
              <a:t> </a:t>
            </a:r>
            <a:r>
              <a:rPr lang="en-US" dirty="0" err="1" smtClean="0"/>
              <a:t>Leukotrienes</a:t>
            </a:r>
            <a:endParaRPr lang="en-US" dirty="0" smtClean="0"/>
          </a:p>
          <a:p>
            <a:pPr>
              <a:buNone/>
            </a:pPr>
            <a:r>
              <a:rPr lang="en-US" dirty="0" smtClean="0"/>
              <a:t>c) </a:t>
            </a:r>
            <a:r>
              <a:rPr lang="en-US" dirty="0" err="1" smtClean="0"/>
              <a:t>Proteoglycans</a:t>
            </a:r>
            <a:endParaRPr lang="en-US" dirty="0" smtClean="0"/>
          </a:p>
          <a:p>
            <a:pPr>
              <a:buNone/>
            </a:pPr>
            <a:r>
              <a:rPr lang="en-US" dirty="0" smtClean="0"/>
              <a:t>d) Prostaglandin D</a:t>
            </a:r>
          </a:p>
          <a:p>
            <a:pPr>
              <a:buNone/>
            </a:pPr>
            <a:r>
              <a:rPr lang="en-US" dirty="0" smtClean="0"/>
              <a:t>e) Platelet activating factor</a:t>
            </a:r>
          </a:p>
          <a:p>
            <a:pPr>
              <a:buNone/>
            </a:pPr>
            <a:r>
              <a:rPr lang="en-US" b="1" dirty="0" smtClean="0"/>
              <a:t>TFTFF [Ref: </a:t>
            </a:r>
            <a:r>
              <a:rPr lang="en-US" b="1" dirty="0" err="1" smtClean="0"/>
              <a:t>Robbin's</a:t>
            </a:r>
            <a:r>
              <a:rPr lang="en-US" b="1" dirty="0" smtClean="0"/>
              <a:t> -page:83; Edition: 9</a:t>
            </a:r>
            <a:r>
              <a:rPr lang="en-US" b="1" baseline="30000" dirty="0" smtClean="0"/>
              <a:t>th</a:t>
            </a:r>
            <a:r>
              <a:rPr lang="en-US" b="1" dirty="0" smtClean="0"/>
              <a:t>+ </a:t>
            </a:r>
            <a:r>
              <a:rPr lang="en-US" b="1" dirty="0" err="1" smtClean="0"/>
              <a:t>Khaleque</a:t>
            </a:r>
            <a:r>
              <a:rPr lang="en-US" b="1" dirty="0" smtClean="0"/>
              <a:t> Page:30</a:t>
            </a:r>
            <a:r>
              <a:rPr lang="en-US" b="1" dirty="0" smtClean="0"/>
              <a:t>]</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b="1" dirty="0" smtClean="0"/>
              <a:t>Explanation</a:t>
            </a:r>
            <a:r>
              <a:rPr lang="en-US" b="1" dirty="0" smtClean="0"/>
              <a:t>:</a:t>
            </a:r>
            <a:endParaRPr lang="en-US" dirty="0" smtClean="0"/>
          </a:p>
          <a:p>
            <a:pPr>
              <a:buNone/>
            </a:pPr>
            <a:r>
              <a:rPr lang="en-US" b="1" dirty="0" smtClean="0"/>
              <a:t>b. Bacteria also capable of producing Histamine using </a:t>
            </a:r>
            <a:r>
              <a:rPr lang="en-US" b="1" dirty="0" err="1" smtClean="0"/>
              <a:t>decarboxylase</a:t>
            </a:r>
            <a:r>
              <a:rPr lang="en-US" b="1" dirty="0" smtClean="0"/>
              <a:t> enzymes unrelated to those found in animals. In human mast cell is the major source</a:t>
            </a:r>
            <a:endParaRPr lang="en-US" dirty="0" smtClean="0"/>
          </a:p>
          <a:p>
            <a:pPr>
              <a:buNone/>
            </a:pPr>
            <a:r>
              <a:rPr lang="en-US" b="1" dirty="0" smtClean="0"/>
              <a:t>d. Produced by physical injury, hypersensitivity or </a:t>
            </a:r>
            <a:r>
              <a:rPr lang="en-US" b="1" dirty="0" err="1" smtClean="0"/>
              <a:t>anaphyla</a:t>
            </a:r>
            <a:r>
              <a:rPr lang="en-US" b="1" dirty="0" smtClean="0"/>
              <a:t> toxins</a:t>
            </a:r>
            <a:endParaRPr lang="en-US" dirty="0" smtClean="0"/>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marL="0" indent="0" algn="just">
              <a:lnSpc>
                <a:spcPct val="120000"/>
              </a:lnSpc>
              <a:spcBef>
                <a:spcPts val="0"/>
              </a:spcBef>
              <a:buNone/>
            </a:pPr>
            <a:r>
              <a:rPr lang="en-US" b="1" i="1" dirty="0" smtClean="0"/>
              <a:t>Histamine causes dilation of arterioles and increases </a:t>
            </a:r>
            <a:r>
              <a:rPr lang="en-US" b="1" dirty="0" smtClean="0"/>
              <a:t>e </a:t>
            </a:r>
            <a:r>
              <a:rPr lang="en-US" b="1" i="1" dirty="0" smtClean="0"/>
              <a:t>permeability of </a:t>
            </a:r>
            <a:r>
              <a:rPr lang="en-US" b="1" i="1" dirty="0" err="1" smtClean="0"/>
              <a:t>venules</a:t>
            </a:r>
            <a:r>
              <a:rPr lang="en-US" b="1" i="1" dirty="0" smtClean="0"/>
              <a:t>.</a:t>
            </a:r>
            <a:r>
              <a:rPr lang="en-US" i="1" dirty="0" smtClean="0"/>
              <a:t> </a:t>
            </a:r>
            <a:r>
              <a:rPr lang="en-US" dirty="0" smtClean="0"/>
              <a:t>Histamine is considered to be the principal mediator of the immediate transient phase of increased vascular permeability, producing </a:t>
            </a:r>
            <a:r>
              <a:rPr lang="en-US" dirty="0" err="1" smtClean="0"/>
              <a:t>interendothelial</a:t>
            </a:r>
            <a:r>
              <a:rPr lang="en-US" dirty="0" smtClean="0"/>
              <a:t> gaps in </a:t>
            </a:r>
            <a:r>
              <a:rPr lang="en-US" dirty="0" err="1" smtClean="0"/>
              <a:t>venules</a:t>
            </a:r>
            <a:r>
              <a:rPr lang="en-US" dirty="0" smtClean="0"/>
              <a:t>, as discussed earlier. Its </a:t>
            </a:r>
            <a:r>
              <a:rPr lang="en-US" dirty="0" err="1" smtClean="0"/>
              <a:t>vasoactive</a:t>
            </a:r>
            <a:r>
              <a:rPr lang="en-US" dirty="0" smtClean="0"/>
              <a:t> effects are mediated mainly via binding to receptors, called Hi receptors, on </a:t>
            </a:r>
            <a:r>
              <a:rPr lang="en-US" dirty="0" err="1" smtClean="0"/>
              <a:t>microvascular</a:t>
            </a:r>
            <a:r>
              <a:rPr lang="en-US" dirty="0" smtClean="0"/>
              <a:t> endothelial cells. The antihistamine drugs that are commonly used to treat some inflammatory reactions, such as allergies, are H</a:t>
            </a:r>
            <a:r>
              <a:rPr lang="en-US" baseline="-25000" dirty="0" smtClean="0"/>
              <a:t>a</a:t>
            </a:r>
            <a:r>
              <a:rPr lang="en-US" dirty="0" smtClean="0"/>
              <a:t> receptor antagonists that bind to and block the receptor. Histamine also causes contraction of some smooth muscles.</a:t>
            </a:r>
          </a:p>
          <a:p>
            <a:pPr marL="0" indent="0" algn="just">
              <a:lnSpc>
                <a:spcPct val="120000"/>
              </a:lnSpc>
              <a:spcBef>
                <a:spcPts val="0"/>
              </a:spcBef>
              <a:buNone/>
            </a:pPr>
            <a:r>
              <a:rPr lang="en-US" u="sng" dirty="0" smtClean="0"/>
              <a:t>Serotonin (5-hydroxvtryptaminel is</a:t>
            </a:r>
            <a:r>
              <a:rPr lang="en-US" dirty="0" smtClean="0"/>
              <a:t> a </a:t>
            </a:r>
            <a:r>
              <a:rPr lang="en-US" u="sng" dirty="0" smtClean="0"/>
              <a:t>preformed</a:t>
            </a:r>
            <a:r>
              <a:rPr lang="en-US" dirty="0" smtClean="0"/>
              <a:t> </a:t>
            </a:r>
            <a:r>
              <a:rPr lang="en-US" dirty="0" err="1" smtClean="0"/>
              <a:t>vasoactive</a:t>
            </a:r>
            <a:r>
              <a:rPr lang="en-US" dirty="0" smtClean="0"/>
              <a:t> mediator present in platelets and certain </a:t>
            </a:r>
            <a:r>
              <a:rPr lang="en-US" dirty="0" err="1" smtClean="0"/>
              <a:t>neuroendocrine</a:t>
            </a:r>
            <a:r>
              <a:rPr lang="en-US" dirty="0" smtClean="0"/>
              <a:t> cells, such as in the gastrointestinal tract, and in mast cells in rodents but not humans. It</a:t>
            </a:r>
            <a:r>
              <a:rPr lang="en-US" u="sng" dirty="0" smtClean="0"/>
              <a:t>s primary function is as </a:t>
            </a:r>
            <a:r>
              <a:rPr lang="en-US" dirty="0" smtClean="0"/>
              <a:t>a neurotransmitter in the gastrointestinal tract. It is also a vasoc</a:t>
            </a:r>
            <a:r>
              <a:rPr lang="en-US" u="sng" dirty="0" smtClean="0"/>
              <a:t>onstrictor, bu</a:t>
            </a:r>
            <a:r>
              <a:rPr lang="en-US" dirty="0" smtClean="0"/>
              <a:t>t the importance of this actio</a:t>
            </a:r>
            <a:r>
              <a:rPr lang="en-US" u="sng" dirty="0" smtClean="0"/>
              <a:t>n in inflam</a:t>
            </a:r>
            <a:r>
              <a:rPr lang="en-US" dirty="0" smtClean="0"/>
              <a:t>mation is unclear.</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3200" b="1" dirty="0" smtClean="0"/>
              <a:t>33. Chromosome 6 is the site for-</a:t>
            </a:r>
            <a:endParaRPr lang="en-US" sz="3200" dirty="0" smtClean="0"/>
          </a:p>
          <a:p>
            <a:pPr>
              <a:buNone/>
            </a:pPr>
            <a:r>
              <a:rPr lang="en-US" sz="3200" dirty="0" smtClean="0"/>
              <a:t>a) Red hair </a:t>
            </a:r>
            <a:r>
              <a:rPr lang="en-US" sz="3200" dirty="0" err="1" smtClean="0"/>
              <a:t>colour</a:t>
            </a:r>
            <a:endParaRPr lang="en-US" sz="3200" dirty="0" smtClean="0"/>
          </a:p>
          <a:p>
            <a:pPr>
              <a:buNone/>
            </a:pPr>
            <a:r>
              <a:rPr lang="en-US" sz="3200" dirty="0" smtClean="0"/>
              <a:t>b) </a:t>
            </a:r>
            <a:r>
              <a:rPr lang="en-US" sz="3200" dirty="0" err="1" smtClean="0"/>
              <a:t>Tubulin</a:t>
            </a:r>
            <a:endParaRPr lang="en-US" sz="3200" dirty="0" smtClean="0"/>
          </a:p>
          <a:p>
            <a:pPr>
              <a:buNone/>
            </a:pPr>
            <a:r>
              <a:rPr lang="en-US" sz="3200" dirty="0" smtClean="0"/>
              <a:t>c) MHC</a:t>
            </a:r>
          </a:p>
          <a:p>
            <a:pPr>
              <a:buNone/>
            </a:pPr>
            <a:r>
              <a:rPr lang="en-US" sz="3200" dirty="0" smtClean="0"/>
              <a:t>d) Huntington disease</a:t>
            </a:r>
          </a:p>
          <a:p>
            <a:pPr>
              <a:buNone/>
            </a:pPr>
            <a:r>
              <a:rPr lang="en-US" sz="3200" dirty="0" smtClean="0"/>
              <a:t>e) Juvenile onset DM</a:t>
            </a:r>
          </a:p>
          <a:p>
            <a:pPr>
              <a:buNone/>
            </a:pPr>
            <a:r>
              <a:rPr lang="en-US" sz="3200" dirty="0" smtClean="0"/>
              <a:t>F(chr.4)TTF(chr.4)T</a:t>
            </a:r>
          </a:p>
          <a:p>
            <a:pPr>
              <a:buNone/>
            </a:pPr>
            <a:r>
              <a:rPr lang="en-US" sz="3200" b="1" dirty="0" smtClean="0"/>
              <a:t> </a:t>
            </a:r>
            <a:endParaRPr lang="en-US" sz="3200" dirty="0" smtClean="0"/>
          </a:p>
          <a:p>
            <a:pPr>
              <a:buNone/>
            </a:pPr>
            <a:r>
              <a:rPr lang="en-US" sz="3200" b="1" dirty="0" smtClean="0"/>
              <a:t> </a:t>
            </a:r>
            <a:endParaRPr lang="en-US" dirty="0" smtClean="0"/>
          </a:p>
          <a:p>
            <a:pPr marL="0" indent="0" algn="just">
              <a:lnSpc>
                <a:spcPct val="120000"/>
              </a:lnSpc>
              <a:spcBef>
                <a:spcPts val="0"/>
              </a:spcBef>
              <a:buNone/>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marR="0" algn="just">
              <a:lnSpc>
                <a:spcPct val="115000"/>
              </a:lnSpc>
              <a:spcBef>
                <a:spcPts val="0"/>
              </a:spcBef>
              <a:spcAft>
                <a:spcPts val="0"/>
              </a:spcAft>
              <a:buNone/>
              <a:tabLst>
                <a:tab pos="1068705" algn="l"/>
              </a:tabLst>
            </a:pPr>
            <a:r>
              <a:rPr lang="en-US" dirty="0" smtClean="0">
                <a:ea typeface="Calibri"/>
                <a:cs typeface="Times New Roman"/>
              </a:rPr>
              <a:t>34. A </a:t>
            </a:r>
            <a:r>
              <a:rPr lang="en-US" b="1" dirty="0" smtClean="0">
                <a:solidFill>
                  <a:srgbClr val="000000"/>
                </a:solidFill>
                <a:ea typeface="Calibri"/>
                <a:cs typeface="Calibri"/>
              </a:rPr>
              <a:t>non </a:t>
            </a:r>
            <a:r>
              <a:rPr lang="en-US" b="1" dirty="0" err="1" smtClean="0">
                <a:solidFill>
                  <a:srgbClr val="000000"/>
                </a:solidFill>
                <a:ea typeface="Calibri"/>
                <a:cs typeface="Calibri"/>
              </a:rPr>
              <a:t>caseating</a:t>
            </a:r>
            <a:r>
              <a:rPr lang="en-US" b="1" dirty="0" smtClean="0">
                <a:solidFill>
                  <a:srgbClr val="000000"/>
                </a:solidFill>
                <a:ea typeface="Calibri"/>
                <a:cs typeface="Calibri"/>
              </a:rPr>
              <a:t> </a:t>
            </a:r>
            <a:r>
              <a:rPr lang="en-US" b="1" dirty="0" err="1" smtClean="0">
                <a:solidFill>
                  <a:srgbClr val="000000"/>
                </a:solidFill>
                <a:ea typeface="Calibri"/>
                <a:cs typeface="Calibri"/>
              </a:rPr>
              <a:t>granuloma</a:t>
            </a:r>
            <a:endParaRPr lang="en-US" dirty="0" smtClean="0">
              <a:ea typeface="Calibri"/>
              <a:cs typeface="Times New Roman"/>
            </a:endParaRPr>
          </a:p>
          <a:p>
            <a:pPr marL="0" marR="0" algn="just">
              <a:lnSpc>
                <a:spcPct val="115000"/>
              </a:lnSpc>
              <a:spcBef>
                <a:spcPts val="0"/>
              </a:spcBef>
              <a:spcAft>
                <a:spcPts val="0"/>
              </a:spcAft>
              <a:buNone/>
            </a:pPr>
            <a:r>
              <a:rPr lang="en-US" dirty="0" smtClean="0">
                <a:solidFill>
                  <a:srgbClr val="000000"/>
                </a:solidFill>
                <a:ea typeface="Calibri"/>
                <a:cs typeface="Calibri"/>
              </a:rPr>
              <a:t>a) Is not a feature of tuberculosis</a:t>
            </a:r>
            <a:endParaRPr lang="en-US" dirty="0" smtClean="0">
              <a:ea typeface="Calibri"/>
              <a:cs typeface="Times New Roman"/>
            </a:endParaRPr>
          </a:p>
          <a:p>
            <a:pPr marL="0" marR="0" algn="just">
              <a:lnSpc>
                <a:spcPct val="115000"/>
              </a:lnSpc>
              <a:spcBef>
                <a:spcPts val="0"/>
              </a:spcBef>
              <a:spcAft>
                <a:spcPts val="0"/>
              </a:spcAft>
              <a:buNone/>
            </a:pPr>
            <a:r>
              <a:rPr lang="en-US" dirty="0" smtClean="0">
                <a:solidFill>
                  <a:srgbClr val="000000"/>
                </a:solidFill>
                <a:ea typeface="Calibri"/>
                <a:cs typeface="Calibri"/>
              </a:rPr>
              <a:t>b) Can be seen in </a:t>
            </a:r>
            <a:r>
              <a:rPr lang="en-US" dirty="0" err="1" smtClean="0">
                <a:solidFill>
                  <a:srgbClr val="000000"/>
                </a:solidFill>
                <a:ea typeface="Calibri"/>
                <a:cs typeface="Calibri"/>
              </a:rPr>
              <a:t>tuberculoid</a:t>
            </a:r>
            <a:r>
              <a:rPr lang="en-US" dirty="0" smtClean="0">
                <a:solidFill>
                  <a:srgbClr val="000000"/>
                </a:solidFill>
                <a:ea typeface="Calibri"/>
                <a:cs typeface="Calibri"/>
              </a:rPr>
              <a:t> leprosy</a:t>
            </a:r>
            <a:endParaRPr lang="en-US" dirty="0" smtClean="0">
              <a:ea typeface="Calibri"/>
              <a:cs typeface="Times New Roman"/>
            </a:endParaRPr>
          </a:p>
          <a:p>
            <a:pPr marL="0" marR="0" algn="just">
              <a:lnSpc>
                <a:spcPct val="115000"/>
              </a:lnSpc>
              <a:spcBef>
                <a:spcPts val="0"/>
              </a:spcBef>
              <a:spcAft>
                <a:spcPts val="0"/>
              </a:spcAft>
              <a:buNone/>
            </a:pPr>
            <a:r>
              <a:rPr lang="en-US" dirty="0" smtClean="0">
                <a:solidFill>
                  <a:srgbClr val="000000"/>
                </a:solidFill>
                <a:ea typeface="Calibri"/>
                <a:cs typeface="Calibri"/>
              </a:rPr>
              <a:t>c) Is always found in </a:t>
            </a:r>
            <a:r>
              <a:rPr lang="en-US" dirty="0" err="1" smtClean="0">
                <a:solidFill>
                  <a:srgbClr val="000000"/>
                </a:solidFill>
                <a:ea typeface="Calibri"/>
                <a:cs typeface="Calibri"/>
              </a:rPr>
              <a:t>Sarcoidosis</a:t>
            </a:r>
            <a:endParaRPr lang="en-US" dirty="0" smtClean="0">
              <a:ea typeface="Calibri"/>
              <a:cs typeface="Times New Roman"/>
            </a:endParaRPr>
          </a:p>
          <a:p>
            <a:pPr marL="0" marR="0" algn="just">
              <a:lnSpc>
                <a:spcPct val="115000"/>
              </a:lnSpc>
              <a:spcBef>
                <a:spcPts val="0"/>
              </a:spcBef>
              <a:spcAft>
                <a:spcPts val="0"/>
              </a:spcAft>
              <a:buNone/>
            </a:pPr>
            <a:r>
              <a:rPr lang="en-US" dirty="0" smtClean="0">
                <a:solidFill>
                  <a:srgbClr val="000000"/>
                </a:solidFill>
                <a:ea typeface="Calibri"/>
                <a:cs typeface="Calibri"/>
              </a:rPr>
              <a:t>d) Is a typical feature of Syphilis</a:t>
            </a:r>
            <a:endParaRPr lang="en-US" dirty="0" smtClean="0">
              <a:ea typeface="Calibri"/>
              <a:cs typeface="Times New Roman"/>
            </a:endParaRPr>
          </a:p>
          <a:p>
            <a:pPr marL="0" marR="0" algn="just">
              <a:lnSpc>
                <a:spcPct val="115000"/>
              </a:lnSpc>
              <a:spcBef>
                <a:spcPts val="0"/>
              </a:spcBef>
              <a:spcAft>
                <a:spcPts val="0"/>
              </a:spcAft>
              <a:buNone/>
            </a:pPr>
            <a:r>
              <a:rPr lang="en-US" dirty="0" smtClean="0">
                <a:solidFill>
                  <a:srgbClr val="000000"/>
                </a:solidFill>
                <a:ea typeface="Calibri"/>
                <a:cs typeface="Calibri"/>
              </a:rPr>
              <a:t>e) Is found in foreign body reaction</a:t>
            </a:r>
            <a:endParaRPr lang="en-US" dirty="0" smtClean="0">
              <a:ea typeface="Calibri"/>
              <a:cs typeface="Times New Roman"/>
            </a:endParaRPr>
          </a:p>
          <a:p>
            <a:pPr marL="0" marR="0" algn="just">
              <a:lnSpc>
                <a:spcPct val="115000"/>
              </a:lnSpc>
              <a:spcBef>
                <a:spcPts val="0"/>
              </a:spcBef>
              <a:spcAft>
                <a:spcPts val="0"/>
              </a:spcAft>
              <a:buNone/>
            </a:pPr>
            <a:r>
              <a:rPr lang="en-US" b="1" dirty="0" smtClean="0">
                <a:solidFill>
                  <a:srgbClr val="000000"/>
                </a:solidFill>
                <a:ea typeface="Calibri"/>
                <a:cs typeface="Calibri"/>
              </a:rPr>
              <a:t>FTF(not in acute </a:t>
            </a:r>
            <a:r>
              <a:rPr lang="en-US" b="1" dirty="0" err="1" smtClean="0">
                <a:solidFill>
                  <a:srgbClr val="000000"/>
                </a:solidFill>
                <a:ea typeface="Calibri"/>
                <a:cs typeface="Calibri"/>
              </a:rPr>
              <a:t>sarcoidosis</a:t>
            </a:r>
            <a:r>
              <a:rPr lang="en-US" b="1" dirty="0" smtClean="0">
                <a:solidFill>
                  <a:srgbClr val="000000"/>
                </a:solidFill>
                <a:ea typeface="Calibri"/>
                <a:cs typeface="Calibri"/>
              </a:rPr>
              <a:t>, 95% self limiting)TT</a:t>
            </a:r>
            <a:endParaRPr lang="en-US" dirty="0" smtClean="0">
              <a:ea typeface="Calibri"/>
              <a:cs typeface="Times New Roman"/>
            </a:endParaRPr>
          </a:p>
          <a:p>
            <a:pPr>
              <a:buNone/>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5592763"/>
          </a:xfrm>
        </p:spPr>
        <p:txBody>
          <a:bodyPr>
            <a:normAutofit fontScale="70000" lnSpcReduction="20000"/>
          </a:bodyPr>
          <a:lstStyle/>
          <a:p>
            <a:pPr marL="0" marR="0">
              <a:lnSpc>
                <a:spcPct val="115000"/>
              </a:lnSpc>
              <a:spcBef>
                <a:spcPts val="0"/>
              </a:spcBef>
              <a:spcAft>
                <a:spcPts val="0"/>
              </a:spcAft>
              <a:buNone/>
              <a:tabLst>
                <a:tab pos="457200" algn="l"/>
              </a:tabLst>
            </a:pPr>
            <a:r>
              <a:rPr lang="en-US" dirty="0" smtClean="0">
                <a:solidFill>
                  <a:srgbClr val="000000"/>
                </a:solidFill>
                <a:ea typeface="Calibri"/>
                <a:cs typeface="Calibri"/>
              </a:rPr>
              <a:t>34. </a:t>
            </a:r>
            <a:r>
              <a:rPr lang="en-US" dirty="0" err="1" smtClean="0">
                <a:solidFill>
                  <a:srgbClr val="000000"/>
                </a:solidFill>
                <a:ea typeface="Calibri"/>
                <a:cs typeface="Calibri"/>
              </a:rPr>
              <a:t>Epitheliod</a:t>
            </a:r>
            <a:r>
              <a:rPr lang="en-US" dirty="0" smtClean="0">
                <a:solidFill>
                  <a:srgbClr val="000000"/>
                </a:solidFill>
                <a:ea typeface="Calibri"/>
                <a:cs typeface="Calibri"/>
              </a:rPr>
              <a:t> cell </a:t>
            </a:r>
            <a:r>
              <a:rPr lang="en-US" dirty="0" err="1" smtClean="0">
                <a:solidFill>
                  <a:srgbClr val="000000"/>
                </a:solidFill>
                <a:ea typeface="Calibri"/>
                <a:cs typeface="Calibri"/>
              </a:rPr>
              <a:t>granuloma</a:t>
            </a:r>
            <a:r>
              <a:rPr lang="en-US" dirty="0" smtClean="0">
                <a:solidFill>
                  <a:srgbClr val="000000"/>
                </a:solidFill>
                <a:ea typeface="Calibri"/>
                <a:cs typeface="Calibri"/>
              </a:rPr>
              <a:t> found in</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smtClean="0">
                <a:solidFill>
                  <a:srgbClr val="000000"/>
                </a:solidFill>
                <a:ea typeface="Calibri"/>
                <a:cs typeface="Calibri"/>
              </a:rPr>
              <a:t>	(Epithelium like modified macrophages)</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err="1" smtClean="0">
                <a:solidFill>
                  <a:srgbClr val="000000"/>
                </a:solidFill>
                <a:ea typeface="Calibri"/>
                <a:cs typeface="Calibri"/>
              </a:rPr>
              <a:t>Sarcoidosis</a:t>
            </a:r>
            <a:r>
              <a:rPr lang="en-US" dirty="0" smtClean="0">
                <a:solidFill>
                  <a:srgbClr val="000000"/>
                </a:solidFill>
                <a:ea typeface="Calibri"/>
                <a:cs typeface="Calibri"/>
              </a:rPr>
              <a:t> (chronic) 	TB (Hard Tubercle)	         CD Regional </a:t>
            </a:r>
            <a:r>
              <a:rPr lang="en-US" dirty="0" err="1" smtClean="0">
                <a:solidFill>
                  <a:srgbClr val="000000"/>
                </a:solidFill>
                <a:ea typeface="Calibri"/>
                <a:cs typeface="Calibri"/>
              </a:rPr>
              <a:t>ilitis</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err="1" smtClean="0">
                <a:solidFill>
                  <a:srgbClr val="000000"/>
                </a:solidFill>
                <a:ea typeface="Calibri"/>
                <a:cs typeface="Calibri"/>
              </a:rPr>
              <a:t>Schistosomiasis</a:t>
            </a:r>
            <a:r>
              <a:rPr lang="en-US" dirty="0" smtClean="0">
                <a:solidFill>
                  <a:srgbClr val="000000"/>
                </a:solidFill>
                <a:ea typeface="Calibri"/>
                <a:cs typeface="Calibri"/>
              </a:rPr>
              <a:t>		</a:t>
            </a:r>
            <a:r>
              <a:rPr lang="en-US" dirty="0" err="1" smtClean="0">
                <a:solidFill>
                  <a:srgbClr val="000000"/>
                </a:solidFill>
                <a:ea typeface="Calibri"/>
                <a:cs typeface="Calibri"/>
              </a:rPr>
              <a:t>Tuberculoid</a:t>
            </a:r>
            <a:r>
              <a:rPr lang="en-US" dirty="0" smtClean="0">
                <a:solidFill>
                  <a:srgbClr val="000000"/>
                </a:solidFill>
                <a:ea typeface="Calibri"/>
                <a:cs typeface="Calibri"/>
              </a:rPr>
              <a:t> Leprosy (CD</a:t>
            </a:r>
            <a:r>
              <a:rPr lang="en-US" baseline="-25000" dirty="0" smtClean="0">
                <a:solidFill>
                  <a:srgbClr val="000000"/>
                </a:solidFill>
                <a:ea typeface="Calibri"/>
                <a:cs typeface="Calibri"/>
              </a:rPr>
              <a:t>4</a:t>
            </a:r>
            <a:r>
              <a:rPr lang="en-US" dirty="0" smtClean="0">
                <a:solidFill>
                  <a:srgbClr val="000000"/>
                </a:solidFill>
                <a:ea typeface="Calibri"/>
                <a:cs typeface="Calibri"/>
              </a:rPr>
              <a:t>+)	</a:t>
            </a:r>
            <a:r>
              <a:rPr lang="en-US" dirty="0" err="1" smtClean="0">
                <a:solidFill>
                  <a:srgbClr val="000000"/>
                </a:solidFill>
                <a:ea typeface="Calibri"/>
                <a:cs typeface="Calibri"/>
              </a:rPr>
              <a:t>Berryllium</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smtClean="0">
                <a:solidFill>
                  <a:srgbClr val="000000"/>
                </a:solidFill>
                <a:ea typeface="Calibri"/>
                <a:cs typeface="Calibri"/>
              </a:rPr>
              <a:t>Syphilis				</a:t>
            </a:r>
            <a:r>
              <a:rPr lang="en-US" dirty="0" err="1" smtClean="0">
                <a:solidFill>
                  <a:srgbClr val="000000"/>
                </a:solidFill>
                <a:ea typeface="Calibri"/>
                <a:cs typeface="Calibri"/>
              </a:rPr>
              <a:t>Toxaplasmosis</a:t>
            </a:r>
            <a:r>
              <a:rPr lang="en-US" dirty="0" smtClean="0">
                <a:solidFill>
                  <a:srgbClr val="000000"/>
                </a:solidFill>
                <a:ea typeface="Calibri"/>
                <a:cs typeface="Calibri"/>
              </a:rPr>
              <a:t> 				</a:t>
            </a:r>
            <a:r>
              <a:rPr lang="en-US" dirty="0" err="1" smtClean="0">
                <a:solidFill>
                  <a:srgbClr val="000000"/>
                </a:solidFill>
                <a:ea typeface="Calibri"/>
                <a:cs typeface="Calibri"/>
              </a:rPr>
              <a:t>Zircomium</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smtClean="0">
                <a:solidFill>
                  <a:srgbClr val="000000"/>
                </a:solidFill>
                <a:ea typeface="Calibri"/>
                <a:cs typeface="Calibri"/>
              </a:rPr>
              <a:t> </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smtClean="0">
                <a:solidFill>
                  <a:srgbClr val="000000"/>
                </a:solidFill>
                <a:ea typeface="Calibri"/>
                <a:cs typeface="Calibri"/>
              </a:rPr>
              <a:t>Histological Classification of </a:t>
            </a:r>
            <a:r>
              <a:rPr lang="en-US" dirty="0" err="1" smtClean="0">
                <a:solidFill>
                  <a:srgbClr val="000000"/>
                </a:solidFill>
                <a:ea typeface="Calibri"/>
                <a:cs typeface="Calibri"/>
              </a:rPr>
              <a:t>Granuloma</a:t>
            </a:r>
            <a:r>
              <a:rPr lang="en-US" dirty="0" smtClean="0">
                <a:solidFill>
                  <a:srgbClr val="000000"/>
                </a:solidFill>
                <a:ea typeface="Calibri"/>
                <a:cs typeface="Calibri"/>
              </a:rPr>
              <a:t> </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smtClean="0">
                <a:solidFill>
                  <a:srgbClr val="000000"/>
                </a:solidFill>
                <a:ea typeface="Calibri"/>
                <a:cs typeface="Calibri"/>
              </a:rPr>
              <a:t>Non-</a:t>
            </a:r>
            <a:r>
              <a:rPr lang="en-US" dirty="0" err="1" smtClean="0">
                <a:solidFill>
                  <a:srgbClr val="000000"/>
                </a:solidFill>
                <a:ea typeface="Calibri"/>
                <a:cs typeface="Calibri"/>
              </a:rPr>
              <a:t>Caseating</a:t>
            </a:r>
            <a:r>
              <a:rPr lang="en-US" dirty="0" smtClean="0">
                <a:solidFill>
                  <a:srgbClr val="000000"/>
                </a:solidFill>
                <a:ea typeface="Calibri"/>
                <a:cs typeface="Calibri"/>
              </a:rPr>
              <a:t> -	S	T	X</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smtClean="0">
                <a:solidFill>
                  <a:srgbClr val="000000"/>
                </a:solidFill>
                <a:ea typeface="Calibri"/>
                <a:cs typeface="Calibri"/>
              </a:rPr>
              <a:t>				S	T	Be</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smtClean="0">
                <a:solidFill>
                  <a:srgbClr val="000000"/>
                </a:solidFill>
                <a:ea typeface="Calibri"/>
                <a:cs typeface="Calibri"/>
              </a:rPr>
              <a:t>					X	Zn</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err="1" smtClean="0">
                <a:solidFill>
                  <a:srgbClr val="000000"/>
                </a:solidFill>
                <a:ea typeface="Calibri"/>
                <a:cs typeface="Calibri"/>
              </a:rPr>
              <a:t>Caseating</a:t>
            </a:r>
            <a:r>
              <a:rPr lang="en-US" dirty="0" smtClean="0">
                <a:solidFill>
                  <a:srgbClr val="000000"/>
                </a:solidFill>
                <a:ea typeface="Calibri"/>
                <a:cs typeface="Calibri"/>
              </a:rPr>
              <a:t>- 	Soft tubercle of TB</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smtClean="0">
                <a:solidFill>
                  <a:srgbClr val="000000"/>
                </a:solidFill>
                <a:ea typeface="Calibri"/>
                <a:cs typeface="Calibri"/>
              </a:rPr>
              <a:t>			Brucellosis</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err="1" smtClean="0">
                <a:solidFill>
                  <a:srgbClr val="000000"/>
                </a:solidFill>
                <a:ea typeface="Calibri"/>
                <a:cs typeface="Calibri"/>
              </a:rPr>
              <a:t>Suppurative</a:t>
            </a:r>
            <a:r>
              <a:rPr lang="en-US" dirty="0" smtClean="0">
                <a:solidFill>
                  <a:srgbClr val="000000"/>
                </a:solidFill>
                <a:ea typeface="Calibri"/>
                <a:cs typeface="Calibri"/>
              </a:rPr>
              <a:t>- LUV</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smtClean="0">
                <a:solidFill>
                  <a:srgbClr val="000000"/>
                </a:solidFill>
                <a:ea typeface="Calibri"/>
                <a:cs typeface="Calibri"/>
              </a:rPr>
              <a:t>			Cat Scratch disease </a:t>
            </a:r>
            <a:endParaRPr lang="en-US" dirty="0" smtClean="0">
              <a:ea typeface="Calibri"/>
              <a:cs typeface="Times New Roman"/>
            </a:endParaRPr>
          </a:p>
          <a:p>
            <a:pPr marL="0" marR="0">
              <a:lnSpc>
                <a:spcPct val="115000"/>
              </a:lnSpc>
              <a:spcBef>
                <a:spcPts val="0"/>
              </a:spcBef>
              <a:spcAft>
                <a:spcPts val="0"/>
              </a:spcAft>
              <a:buNone/>
              <a:tabLst>
                <a:tab pos="457200" algn="l"/>
              </a:tabLst>
            </a:pPr>
            <a:r>
              <a:rPr lang="en-US" dirty="0" smtClean="0">
                <a:solidFill>
                  <a:srgbClr val="000000"/>
                </a:solidFill>
                <a:ea typeface="Calibri"/>
                <a:cs typeface="Calibri"/>
              </a:rPr>
              <a:t>Diffuse- LL (CD</a:t>
            </a:r>
            <a:r>
              <a:rPr lang="en-US" baseline="-25000" dirty="0" smtClean="0">
                <a:solidFill>
                  <a:srgbClr val="000000"/>
                </a:solidFill>
                <a:ea typeface="Calibri"/>
                <a:cs typeface="Calibri"/>
              </a:rPr>
              <a:t>8</a:t>
            </a:r>
            <a:r>
              <a:rPr lang="en-US" baseline="30000" dirty="0" smtClean="0">
                <a:solidFill>
                  <a:srgbClr val="000000"/>
                </a:solidFill>
                <a:ea typeface="Calibri"/>
                <a:cs typeface="Calibri"/>
              </a:rPr>
              <a:t>+</a:t>
            </a:r>
            <a:r>
              <a:rPr lang="en-US" dirty="0" smtClean="0">
                <a:solidFill>
                  <a:srgbClr val="000000"/>
                </a:solidFill>
                <a:ea typeface="Calibri"/>
                <a:cs typeface="Calibri"/>
              </a:rPr>
              <a:t>)</a:t>
            </a:r>
            <a:endParaRPr lang="en-US" dirty="0" smtClean="0">
              <a:ea typeface="Calibri"/>
              <a:cs typeface="Times New Roman"/>
            </a:endParaRPr>
          </a:p>
          <a:p>
            <a:pPr>
              <a:buNone/>
            </a:pPr>
            <a:r>
              <a:rPr lang="en-US" dirty="0" smtClean="0"/>
              <a:t> </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b="1" dirty="0" smtClean="0"/>
              <a:t>35. C-</a:t>
            </a:r>
            <a:r>
              <a:rPr lang="en-US" b="1" dirty="0" err="1" smtClean="0"/>
              <a:t>reattive</a:t>
            </a:r>
            <a:r>
              <a:rPr lang="en-US" b="1" dirty="0" smtClean="0"/>
              <a:t> protein</a:t>
            </a:r>
            <a:endParaRPr lang="en-US" dirty="0" smtClean="0"/>
          </a:p>
          <a:p>
            <a:pPr>
              <a:buNone/>
            </a:pPr>
            <a:r>
              <a:rPr lang="en-US" dirty="0" smtClean="0"/>
              <a:t>a) Antigen specificity absent</a:t>
            </a:r>
          </a:p>
          <a:p>
            <a:pPr>
              <a:buNone/>
            </a:pPr>
            <a:r>
              <a:rPr lang="en-US" dirty="0" smtClean="0"/>
              <a:t>b) Levels increase significantly in acute viral infection</a:t>
            </a:r>
          </a:p>
          <a:p>
            <a:pPr>
              <a:buNone/>
            </a:pPr>
            <a:r>
              <a:rPr lang="en-US" dirty="0" smtClean="0"/>
              <a:t>c) Is produced in the liver</a:t>
            </a:r>
          </a:p>
          <a:p>
            <a:pPr>
              <a:buNone/>
            </a:pPr>
            <a:r>
              <a:rPr lang="en-US" dirty="0" smtClean="0"/>
              <a:t>d) Measurement is useful in the management of bacterial </a:t>
            </a:r>
            <a:r>
              <a:rPr lang="en-US" dirty="0" err="1" smtClean="0"/>
              <a:t>endocarditis</a:t>
            </a:r>
            <a:endParaRPr lang="en-US" dirty="0" smtClean="0"/>
          </a:p>
          <a:p>
            <a:pPr>
              <a:buNone/>
            </a:pPr>
            <a:r>
              <a:rPr lang="en-US" dirty="0" smtClean="0"/>
              <a:t>e) Activates complements by the classical pathway </a:t>
            </a:r>
          </a:p>
          <a:p>
            <a:pPr>
              <a:buNone/>
            </a:pPr>
            <a:r>
              <a:rPr lang="en-US" b="1" dirty="0" smtClean="0"/>
              <a:t>TTTTT</a:t>
            </a:r>
            <a:endParaRPr lang="en-US" b="1"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endParaRPr lang="en-US" b="1" dirty="0" smtClean="0"/>
          </a:p>
          <a:p>
            <a:pPr>
              <a:buNone/>
            </a:pPr>
            <a:r>
              <a:rPr lang="en-US" b="1" dirty="0" smtClean="0"/>
              <a:t>Three pathways:</a:t>
            </a:r>
            <a:endParaRPr lang="en-US" dirty="0" smtClean="0"/>
          </a:p>
          <a:p>
            <a:pPr>
              <a:buNone/>
            </a:pPr>
            <a:r>
              <a:rPr lang="en-US" dirty="0" smtClean="0"/>
              <a:t>1. Classical pathways: Ag-</a:t>
            </a:r>
            <a:r>
              <a:rPr lang="en-US" dirty="0" err="1" smtClean="0"/>
              <a:t>Ab</a:t>
            </a:r>
            <a:r>
              <a:rPr lang="en-US" dirty="0" smtClean="0"/>
              <a:t> complex(</a:t>
            </a:r>
            <a:r>
              <a:rPr lang="en-US" dirty="0" err="1" smtClean="0"/>
              <a:t>lgM</a:t>
            </a:r>
            <a:r>
              <a:rPr lang="en-US" dirty="0" smtClean="0"/>
              <a:t> and </a:t>
            </a:r>
            <a:r>
              <a:rPr lang="en-US" dirty="0" err="1" smtClean="0"/>
              <a:t>IgG</a:t>
            </a:r>
            <a:r>
              <a:rPr lang="en-US" dirty="0" smtClean="0"/>
              <a:t>), </a:t>
            </a:r>
          </a:p>
          <a:p>
            <a:pPr>
              <a:buNone/>
            </a:pPr>
            <a:r>
              <a:rPr lang="en-US" dirty="0" smtClean="0"/>
              <a:t>Staphylococcal protein A, CRP,DNA</a:t>
            </a:r>
          </a:p>
          <a:p>
            <a:pPr>
              <a:buNone/>
            </a:pPr>
            <a:r>
              <a:rPr lang="en-US" dirty="0" smtClean="0"/>
              <a:t>2. </a:t>
            </a:r>
            <a:r>
              <a:rPr lang="en-US" dirty="0" err="1" smtClean="0"/>
              <a:t>Lectin</a:t>
            </a:r>
            <a:r>
              <a:rPr lang="en-US" dirty="0" smtClean="0"/>
              <a:t> pathway: Activated by mannose binding </a:t>
            </a:r>
            <a:r>
              <a:rPr lang="en-US" dirty="0" err="1" smtClean="0"/>
              <a:t>lectins</a:t>
            </a:r>
            <a:r>
              <a:rPr lang="en-US" dirty="0" smtClean="0"/>
              <a:t> </a:t>
            </a:r>
            <a:r>
              <a:rPr lang="en-US" dirty="0" err="1" smtClean="0"/>
              <a:t>andficolins</a:t>
            </a:r>
            <a:r>
              <a:rPr lang="en-US" dirty="0" smtClean="0"/>
              <a:t>.</a:t>
            </a:r>
          </a:p>
          <a:p>
            <a:pPr>
              <a:buNone/>
            </a:pPr>
            <a:r>
              <a:rPr lang="en-US" dirty="0" smtClean="0"/>
              <a:t>3. Alternative pathway: activated by microbes(Gram </a:t>
            </a:r>
            <a:r>
              <a:rPr lang="en-US" dirty="0" err="1" smtClean="0"/>
              <a:t>posive</a:t>
            </a:r>
            <a:r>
              <a:rPr lang="en-US" dirty="0" smtClean="0"/>
              <a:t> and Gram negative cell wall-</a:t>
            </a:r>
            <a:r>
              <a:rPr lang="en-US" dirty="0" err="1" smtClean="0"/>
              <a:t>endotoxin</a:t>
            </a:r>
            <a:r>
              <a:rPr lang="en-US" dirty="0" smtClean="0"/>
              <a:t>), Cell wall of yeasts, venom, toxins, aggregated </a:t>
            </a:r>
            <a:r>
              <a:rPr lang="en-US" dirty="0" err="1" smtClean="0"/>
              <a:t>IgA</a:t>
            </a:r>
            <a:r>
              <a:rPr lang="en-US" dirty="0" smtClean="0"/>
              <a:t>. </a:t>
            </a:r>
            <a:r>
              <a:rPr lang="en-US" dirty="0" err="1" smtClean="0"/>
              <a:t>IgDf</a:t>
            </a:r>
            <a:r>
              <a:rPr lang="en-US" dirty="0" smtClean="0"/>
              <a:t>, nephritic factor </a:t>
            </a:r>
          </a:p>
          <a:p>
            <a:pPr>
              <a:buNone/>
            </a:pPr>
            <a:r>
              <a:rPr lang="en-US" i="1" dirty="0" smtClean="0"/>
              <a:t>(Ref: Davidson 22</a:t>
            </a:r>
            <a:r>
              <a:rPr lang="en-US" i="1" baseline="30000" dirty="0" smtClean="0"/>
              <a:t>nd</a:t>
            </a:r>
            <a:r>
              <a:rPr lang="en-US" i="1" dirty="0" smtClean="0"/>
              <a:t> P- 84, Robbins 9 P-99)</a:t>
            </a:r>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marR="0">
              <a:spcBef>
                <a:spcPts val="0"/>
              </a:spcBef>
              <a:spcAft>
                <a:spcPts val="0"/>
              </a:spcAft>
              <a:buNone/>
            </a:pPr>
            <a:r>
              <a:rPr lang="en-US" b="1" dirty="0" smtClean="0">
                <a:solidFill>
                  <a:srgbClr val="000000"/>
                </a:solidFill>
                <a:ea typeface="Calibri"/>
              </a:rPr>
              <a:t>3. Wound healing is enhanced by  (Roddie-6.1)(Kh-35)</a:t>
            </a:r>
            <a:endParaRPr lang="en-US" dirty="0" smtClean="0">
              <a:solidFill>
                <a:srgbClr val="000000"/>
              </a:solidFill>
              <a:ea typeface="Calibri"/>
            </a:endParaRPr>
          </a:p>
          <a:p>
            <a:pPr marL="0" marR="0">
              <a:spcBef>
                <a:spcPts val="0"/>
              </a:spcBef>
              <a:spcAft>
                <a:spcPts val="0"/>
              </a:spcAft>
              <a:buNone/>
            </a:pPr>
            <a:r>
              <a:rPr lang="en-US" dirty="0" smtClean="0">
                <a:solidFill>
                  <a:srgbClr val="000000"/>
                </a:solidFill>
                <a:ea typeface="Calibri"/>
              </a:rPr>
              <a:t>a) Zinc is a co-factor for DNA &amp; RAN synthesis </a:t>
            </a:r>
          </a:p>
          <a:p>
            <a:pPr marL="0" marR="0">
              <a:spcBef>
                <a:spcPts val="0"/>
              </a:spcBef>
              <a:spcAft>
                <a:spcPts val="0"/>
              </a:spcAft>
              <a:buNone/>
            </a:pPr>
            <a:r>
              <a:rPr lang="en-US" dirty="0" smtClean="0">
                <a:solidFill>
                  <a:srgbClr val="000000"/>
                </a:solidFill>
                <a:ea typeface="Calibri"/>
              </a:rPr>
              <a:t>b) Vit-B</a:t>
            </a:r>
            <a:r>
              <a:rPr lang="en-US" baseline="-25000" dirty="0" smtClean="0">
                <a:solidFill>
                  <a:srgbClr val="000000"/>
                </a:solidFill>
                <a:ea typeface="Calibri"/>
              </a:rPr>
              <a:t>12</a:t>
            </a:r>
            <a:r>
              <a:rPr lang="en-US" dirty="0" smtClean="0">
                <a:solidFill>
                  <a:srgbClr val="000000"/>
                </a:solidFill>
                <a:ea typeface="Calibri"/>
              </a:rPr>
              <a:t> Necessary for </a:t>
            </a:r>
            <a:r>
              <a:rPr lang="en-US" dirty="0" err="1" smtClean="0">
                <a:solidFill>
                  <a:srgbClr val="000000"/>
                </a:solidFill>
                <a:ea typeface="Calibri"/>
              </a:rPr>
              <a:t>haemopoieesis</a:t>
            </a:r>
            <a:r>
              <a:rPr lang="en-US" dirty="0" smtClean="0">
                <a:solidFill>
                  <a:srgbClr val="000000"/>
                </a:solidFill>
                <a:ea typeface="Calibri"/>
              </a:rPr>
              <a:t> (stored amount 4-5mg support 5-6years after cessation)</a:t>
            </a:r>
          </a:p>
          <a:p>
            <a:pPr marL="0" marR="0">
              <a:spcBef>
                <a:spcPts val="0"/>
              </a:spcBef>
              <a:spcAft>
                <a:spcPts val="0"/>
              </a:spcAft>
              <a:buNone/>
            </a:pPr>
            <a:r>
              <a:rPr lang="en-US" dirty="0" smtClean="0">
                <a:solidFill>
                  <a:srgbClr val="000000"/>
                </a:solidFill>
                <a:ea typeface="Calibri"/>
              </a:rPr>
              <a:t>c) UV rays  Promote wound healing but other ionizing </a:t>
            </a:r>
            <a:r>
              <a:rPr lang="en-US" dirty="0" err="1" smtClean="0">
                <a:solidFill>
                  <a:srgbClr val="000000"/>
                </a:solidFill>
                <a:ea typeface="Calibri"/>
              </a:rPr>
              <a:t>rafer</a:t>
            </a:r>
            <a:r>
              <a:rPr lang="en-US" dirty="0" smtClean="0">
                <a:solidFill>
                  <a:srgbClr val="000000"/>
                </a:solidFill>
                <a:ea typeface="Calibri"/>
              </a:rPr>
              <a:t> (Ionizing radiation) </a:t>
            </a:r>
            <a:r>
              <a:rPr lang="en-US" dirty="0" err="1" smtClean="0">
                <a:solidFill>
                  <a:srgbClr val="000000"/>
                </a:solidFill>
                <a:ea typeface="Calibri"/>
              </a:rPr>
              <a:t>Ingabits</a:t>
            </a:r>
            <a:r>
              <a:rPr lang="en-US" dirty="0" smtClean="0">
                <a:solidFill>
                  <a:srgbClr val="000000"/>
                </a:solidFill>
                <a:ea typeface="Calibri"/>
              </a:rPr>
              <a:t> healing </a:t>
            </a:r>
          </a:p>
          <a:p>
            <a:pPr marL="0" marR="0">
              <a:spcBef>
                <a:spcPts val="0"/>
              </a:spcBef>
              <a:spcAft>
                <a:spcPts val="0"/>
              </a:spcAft>
              <a:buNone/>
            </a:pPr>
            <a:r>
              <a:rPr lang="en-US" dirty="0" smtClean="0">
                <a:solidFill>
                  <a:srgbClr val="000000"/>
                </a:solidFill>
                <a:ea typeface="Calibri"/>
              </a:rPr>
              <a:t>--- X-rays ,ϒ rays ,β α CT scan </a:t>
            </a:r>
          </a:p>
          <a:p>
            <a:pPr marL="0" marR="0">
              <a:spcBef>
                <a:spcPts val="0"/>
              </a:spcBef>
              <a:spcAft>
                <a:spcPts val="0"/>
              </a:spcAft>
              <a:buNone/>
            </a:pPr>
            <a:r>
              <a:rPr lang="en-US" dirty="0" smtClean="0">
                <a:solidFill>
                  <a:srgbClr val="000000"/>
                </a:solidFill>
                <a:ea typeface="Calibri"/>
              </a:rPr>
              <a:t>d) </a:t>
            </a:r>
            <a:r>
              <a:rPr lang="en-US" dirty="0" err="1" smtClean="0">
                <a:solidFill>
                  <a:srgbClr val="000000"/>
                </a:solidFill>
                <a:ea typeface="Calibri"/>
              </a:rPr>
              <a:t>Aldosteraone</a:t>
            </a:r>
            <a:r>
              <a:rPr lang="en-US" dirty="0" smtClean="0">
                <a:solidFill>
                  <a:srgbClr val="000000"/>
                </a:solidFill>
                <a:ea typeface="Calibri"/>
              </a:rPr>
              <a:t> has no effect </a:t>
            </a:r>
            <a:r>
              <a:rPr lang="en-US" dirty="0" err="1" smtClean="0">
                <a:solidFill>
                  <a:srgbClr val="000000"/>
                </a:solidFill>
                <a:ea typeface="Calibri"/>
              </a:rPr>
              <a:t>cortisol</a:t>
            </a:r>
            <a:r>
              <a:rPr lang="en-US" dirty="0" smtClean="0">
                <a:solidFill>
                  <a:srgbClr val="000000"/>
                </a:solidFill>
                <a:ea typeface="Calibri"/>
              </a:rPr>
              <a:t> </a:t>
            </a:r>
            <a:r>
              <a:rPr lang="en-US" dirty="0" err="1" smtClean="0">
                <a:solidFill>
                  <a:srgbClr val="000000"/>
                </a:solidFill>
                <a:ea typeface="Calibri"/>
              </a:rPr>
              <a:t>impours</a:t>
            </a:r>
            <a:r>
              <a:rPr lang="en-US" dirty="0" smtClean="0">
                <a:solidFill>
                  <a:srgbClr val="000000"/>
                </a:solidFill>
                <a:ea typeface="Calibri"/>
              </a:rPr>
              <a:t> </a:t>
            </a:r>
          </a:p>
          <a:p>
            <a:pPr marL="0" marR="0">
              <a:spcBef>
                <a:spcPts val="0"/>
              </a:spcBef>
              <a:spcAft>
                <a:spcPts val="0"/>
              </a:spcAft>
              <a:buNone/>
            </a:pPr>
            <a:r>
              <a:rPr lang="en-US" dirty="0" smtClean="0">
                <a:solidFill>
                  <a:srgbClr val="000000"/>
                </a:solidFill>
                <a:ea typeface="Calibri"/>
              </a:rPr>
              <a:t>e) </a:t>
            </a:r>
            <a:r>
              <a:rPr lang="en-US" dirty="0" err="1" smtClean="0">
                <a:solidFill>
                  <a:srgbClr val="000000"/>
                </a:solidFill>
                <a:ea typeface="Calibri"/>
              </a:rPr>
              <a:t>Vit</a:t>
            </a:r>
            <a:r>
              <a:rPr lang="en-US" dirty="0" smtClean="0">
                <a:solidFill>
                  <a:srgbClr val="000000"/>
                </a:solidFill>
                <a:ea typeface="Calibri"/>
              </a:rPr>
              <a:t>-c necessary for collagen synthesis  </a:t>
            </a:r>
          </a:p>
          <a:p>
            <a:pPr marL="0" marR="0" algn="just">
              <a:spcBef>
                <a:spcPts val="0"/>
              </a:spcBef>
              <a:spcAft>
                <a:spcPts val="0"/>
              </a:spcAft>
              <a:buNone/>
              <a:tabLst>
                <a:tab pos="468630" algn="l"/>
              </a:tabLst>
            </a:pPr>
            <a:r>
              <a:rPr lang="en-US" b="1" dirty="0" smtClean="0">
                <a:solidFill>
                  <a:srgbClr val="000000"/>
                </a:solidFill>
                <a:ea typeface="Calibri"/>
                <a:cs typeface="Calibri"/>
              </a:rPr>
              <a:t> </a:t>
            </a:r>
            <a:endParaRPr lang="en-US" dirty="0" smtClean="0">
              <a:solidFill>
                <a:srgbClr val="000000"/>
              </a:solidFill>
              <a:ea typeface="Calibri"/>
            </a:endParaRP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a:buNone/>
            </a:pPr>
            <a:r>
              <a:rPr lang="en-US" dirty="0" smtClean="0"/>
              <a:t>35. CRP</a:t>
            </a:r>
          </a:p>
          <a:p>
            <a:pPr>
              <a:buNone/>
            </a:pPr>
            <a:r>
              <a:rPr lang="en-US" dirty="0" smtClean="0"/>
              <a:t>	Macrophages &amp; T-Lymphocytes secrete IL-6 e </a:t>
            </a:r>
            <a:r>
              <a:rPr lang="en-US" dirty="0" err="1" smtClean="0"/>
              <a:t>Stimulae</a:t>
            </a:r>
            <a:r>
              <a:rPr lang="en-US" dirty="0" smtClean="0"/>
              <a:t> liver to synthesis C-RP</a:t>
            </a:r>
          </a:p>
          <a:p>
            <a:pPr>
              <a:buNone/>
            </a:pPr>
            <a:r>
              <a:rPr lang="en-US" dirty="0" smtClean="0"/>
              <a:t>Normal Level 6 mg/L</a:t>
            </a:r>
          </a:p>
          <a:p>
            <a:pPr>
              <a:buNone/>
            </a:pPr>
            <a:r>
              <a:rPr lang="en-US" dirty="0" err="1" smtClean="0">
                <a:latin typeface="SutonnyMJ" pitchFamily="2" charset="0"/>
                <a:cs typeface="SutonnyMJ" pitchFamily="2" charset="0"/>
              </a:rPr>
              <a:t>ev‡o</a:t>
            </a:r>
            <a:r>
              <a:rPr lang="en-US" dirty="0" smtClean="0">
                <a:latin typeface="SutonnyMJ" pitchFamily="2" charset="0"/>
                <a:cs typeface="SutonnyMJ" pitchFamily="2" charset="0"/>
              </a:rPr>
              <a:t>: </a:t>
            </a:r>
          </a:p>
          <a:p>
            <a:pPr>
              <a:buNone/>
            </a:pPr>
            <a:r>
              <a:rPr lang="en-US" dirty="0" smtClean="0"/>
              <a:t>Inflammatory disorders- TB, </a:t>
            </a:r>
            <a:r>
              <a:rPr lang="en-US" dirty="0" err="1" smtClean="0"/>
              <a:t>Goot</a:t>
            </a:r>
            <a:r>
              <a:rPr lang="en-US" dirty="0" smtClean="0"/>
              <a:t>, </a:t>
            </a:r>
            <a:r>
              <a:rPr lang="en-US" dirty="0" err="1" smtClean="0"/>
              <a:t>Vasculitis</a:t>
            </a:r>
            <a:endParaRPr lang="en-US" dirty="0" smtClean="0"/>
          </a:p>
          <a:p>
            <a:pPr>
              <a:buNone/>
            </a:pPr>
            <a:r>
              <a:rPr lang="en-US" dirty="0" smtClean="0"/>
              <a:t>Extremely reliable &amp; sensitive indicator of rheumatic activity &amp; to follow the course of treatment normal CRP rules out rheumatic activity</a:t>
            </a:r>
          </a:p>
          <a:p>
            <a:pPr>
              <a:buNone/>
            </a:pPr>
            <a:r>
              <a:rPr lang="en-US" dirty="0" smtClean="0"/>
              <a:t>In MI CRP is </a:t>
            </a:r>
            <a:r>
              <a:rPr lang="en-US" dirty="0" smtClean="0">
                <a:sym typeface="Symbol"/>
              </a:rPr>
              <a:t></a:t>
            </a:r>
            <a:r>
              <a:rPr lang="en-US" dirty="0" smtClean="0"/>
              <a:t> </a:t>
            </a:r>
            <a:r>
              <a:rPr lang="en-US" dirty="0" err="1" smtClean="0"/>
              <a:t>Ischaemia</a:t>
            </a:r>
            <a:r>
              <a:rPr lang="en-US" dirty="0" smtClean="0"/>
              <a:t> ē out MI, CRP is normal</a:t>
            </a:r>
          </a:p>
          <a:p>
            <a:pPr>
              <a:buNone/>
            </a:pPr>
            <a:r>
              <a:rPr lang="en-US" dirty="0" smtClean="0">
                <a:sym typeface="Symbol"/>
              </a:rPr>
              <a:t></a:t>
            </a:r>
            <a:r>
              <a:rPr lang="en-US" dirty="0" smtClean="0"/>
              <a:t> ESR but normal CRP:</a:t>
            </a:r>
          </a:p>
          <a:p>
            <a:pPr>
              <a:buNone/>
            </a:pPr>
            <a:r>
              <a:rPr lang="en-US" dirty="0" smtClean="0"/>
              <a:t>	N-NS</a:t>
            </a:r>
          </a:p>
          <a:p>
            <a:pPr>
              <a:buNone/>
            </a:pPr>
            <a:r>
              <a:rPr lang="en-US" dirty="0" smtClean="0"/>
              <a:t>	I-Infections diseases (convalescent stage)</a:t>
            </a:r>
          </a:p>
          <a:p>
            <a:pPr>
              <a:buNone/>
            </a:pPr>
            <a:r>
              <a:rPr lang="en-US" dirty="0" smtClean="0"/>
              <a:t>	P-</a:t>
            </a:r>
            <a:r>
              <a:rPr lang="en-US" dirty="0" err="1" smtClean="0"/>
              <a:t>Pregnoncy</a:t>
            </a:r>
            <a:endParaRPr lang="en-US" dirty="0" smtClean="0"/>
          </a:p>
          <a:p>
            <a:pPr>
              <a:buNone/>
            </a:pPr>
            <a:r>
              <a:rPr lang="en-US" dirty="0" smtClean="0"/>
              <a:t>	A-Anemia</a:t>
            </a:r>
          </a:p>
          <a:p>
            <a:pPr>
              <a:buNone/>
            </a:pPr>
            <a:r>
              <a:rPr lang="en-US" dirty="0" smtClean="0"/>
              <a:t>CRP binds to microbial polysaccharides &amp; to </a:t>
            </a:r>
            <a:r>
              <a:rPr lang="en-US" dirty="0" err="1" smtClean="0"/>
              <a:t>ligands</a:t>
            </a:r>
            <a:r>
              <a:rPr lang="en-US" dirty="0" smtClean="0"/>
              <a:t> exposed on damaged cells. This way activates the classical pathway.</a:t>
            </a:r>
          </a:p>
          <a:p>
            <a:pPr>
              <a:buNone/>
            </a:pP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dirty="0" smtClean="0"/>
              <a:t>36. Acute phase reaction include</a:t>
            </a:r>
            <a:endParaRPr lang="en-US" dirty="0" smtClean="0"/>
          </a:p>
          <a:p>
            <a:pPr>
              <a:buNone/>
            </a:pPr>
            <a:r>
              <a:rPr lang="en-US" dirty="0" smtClean="0"/>
              <a:t>a) Increased sleep</a:t>
            </a:r>
          </a:p>
          <a:p>
            <a:pPr>
              <a:buNone/>
            </a:pPr>
            <a:r>
              <a:rPr lang="en-US" dirty="0" smtClean="0"/>
              <a:t>b) Decreased CRP(c reactive protein)</a:t>
            </a:r>
          </a:p>
          <a:p>
            <a:pPr>
              <a:buNone/>
            </a:pPr>
            <a:r>
              <a:rPr lang="en-US" dirty="0" smtClean="0"/>
              <a:t>c) Increased ESR</a:t>
            </a:r>
          </a:p>
          <a:p>
            <a:pPr>
              <a:buNone/>
            </a:pPr>
            <a:r>
              <a:rPr lang="en-US" dirty="0" smtClean="0"/>
              <a:t>d) Increased appetite</a:t>
            </a:r>
          </a:p>
          <a:p>
            <a:pPr>
              <a:buNone/>
            </a:pPr>
            <a:r>
              <a:rPr lang="en-US" dirty="0" smtClean="0"/>
              <a:t>e) Fever </a:t>
            </a:r>
          </a:p>
          <a:p>
            <a:pPr>
              <a:buNone/>
            </a:pPr>
            <a:r>
              <a:rPr lang="en-US" i="1" dirty="0" smtClean="0"/>
              <a:t>TFTFT</a:t>
            </a:r>
            <a:endParaRPr lang="en-US" dirty="0" smtClean="0"/>
          </a:p>
          <a:p>
            <a:pPr>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buNone/>
            </a:pPr>
            <a:r>
              <a:rPr lang="en-US" b="1" dirty="0" smtClean="0"/>
              <a:t>Explanation:</a:t>
            </a:r>
            <a:endParaRPr lang="en-US" dirty="0" smtClean="0"/>
          </a:p>
          <a:p>
            <a:pPr>
              <a:buNone/>
            </a:pPr>
            <a:r>
              <a:rPr lang="en-US" b="1" dirty="0" smtClean="0"/>
              <a:t>Acute phase reaction includes:</a:t>
            </a:r>
            <a:endParaRPr lang="en-US" dirty="0" smtClean="0"/>
          </a:p>
          <a:p>
            <a:pPr>
              <a:buNone/>
            </a:pPr>
            <a:r>
              <a:rPr lang="en-US" dirty="0" smtClean="0"/>
              <a:t>1. Fever</a:t>
            </a:r>
          </a:p>
          <a:p>
            <a:pPr>
              <a:buNone/>
            </a:pPr>
            <a:r>
              <a:rPr lang="en-US" dirty="0" smtClean="0"/>
              <a:t>2. Increased Acute phase Proteins</a:t>
            </a:r>
          </a:p>
          <a:p>
            <a:pPr>
              <a:buNone/>
            </a:pPr>
            <a:r>
              <a:rPr lang="en-US" dirty="0" smtClean="0"/>
              <a:t>		CRP</a:t>
            </a:r>
          </a:p>
          <a:p>
            <a:pPr>
              <a:buNone/>
            </a:pPr>
            <a:r>
              <a:rPr lang="en-US" dirty="0" smtClean="0"/>
              <a:t>		Fibrinogen	</a:t>
            </a:r>
          </a:p>
          <a:p>
            <a:pPr>
              <a:buNone/>
            </a:pPr>
            <a:r>
              <a:rPr lang="en-US" dirty="0" smtClean="0"/>
              <a:t>		</a:t>
            </a:r>
            <a:r>
              <a:rPr lang="en-US" dirty="0" err="1" smtClean="0"/>
              <a:t>Serumamyloid</a:t>
            </a:r>
            <a:r>
              <a:rPr lang="en-US" dirty="0" smtClean="0"/>
              <a:t> A (SAA)</a:t>
            </a:r>
          </a:p>
          <a:p>
            <a:pPr>
              <a:buNone/>
            </a:pPr>
            <a:r>
              <a:rPr lang="en-US" dirty="0" smtClean="0"/>
              <a:t>3. </a:t>
            </a:r>
            <a:r>
              <a:rPr lang="en-US" dirty="0" err="1" smtClean="0"/>
              <a:t>Leukocytosis</a:t>
            </a:r>
            <a:endParaRPr lang="en-US" dirty="0" smtClean="0"/>
          </a:p>
          <a:p>
            <a:pPr>
              <a:buNone/>
            </a:pPr>
            <a:r>
              <a:rPr lang="en-US" dirty="0" smtClean="0"/>
              <a:t>4. Sepsis</a:t>
            </a:r>
          </a:p>
          <a:p>
            <a:pPr>
              <a:buNone/>
            </a:pPr>
            <a:r>
              <a:rPr lang="en-US" dirty="0" smtClean="0"/>
              <a:t>5. High ESR</a:t>
            </a:r>
          </a:p>
          <a:p>
            <a:pPr>
              <a:buNone/>
            </a:pPr>
            <a:r>
              <a:rPr lang="en-US" dirty="0" smtClean="0"/>
              <a:t>6. Other </a:t>
            </a:r>
            <a:r>
              <a:rPr lang="en-US" dirty="0" err="1" smtClean="0"/>
              <a:t>menifestations</a:t>
            </a:r>
            <a:r>
              <a:rPr lang="en-US" b="1" dirty="0" smtClean="0"/>
              <a:t> </a:t>
            </a:r>
            <a:r>
              <a:rPr lang="en-US" dirty="0" smtClean="0"/>
              <a:t>include</a:t>
            </a:r>
            <a:r>
              <a:rPr lang="en-US" b="1" dirty="0" smtClean="0"/>
              <a:t>: </a:t>
            </a:r>
            <a:r>
              <a:rPr lang="en-US" dirty="0" smtClean="0"/>
              <a:t>Increase pulse and BP , Decrease Sweating , </a:t>
            </a:r>
            <a:r>
              <a:rPr lang="en-US" dirty="0" err="1" smtClean="0"/>
              <a:t>Rigers</a:t>
            </a:r>
            <a:r>
              <a:rPr lang="en-US" dirty="0" smtClean="0"/>
              <a:t> (shivering); Chills, Anorexia ; </a:t>
            </a:r>
            <a:r>
              <a:rPr lang="en-US" dirty="0" err="1" smtClean="0"/>
              <a:t>Somnolece</a:t>
            </a:r>
            <a:r>
              <a:rPr lang="en-US" dirty="0" smtClean="0"/>
              <a:t> , Malaise . </a:t>
            </a:r>
          </a:p>
          <a:p>
            <a:pPr>
              <a:buNone/>
            </a:pPr>
            <a:r>
              <a:rPr lang="en-US" i="1" dirty="0" smtClean="0"/>
              <a:t>[Ref: </a:t>
            </a:r>
            <a:r>
              <a:rPr lang="en-US" i="1" dirty="0" err="1" smtClean="0"/>
              <a:t>Robbin's</a:t>
            </a:r>
            <a:r>
              <a:rPr lang="en-US" i="1" dirty="0" smtClean="0"/>
              <a:t> 9</a:t>
            </a:r>
            <a:r>
              <a:rPr lang="en-US" i="1" baseline="30000" dirty="0" smtClean="0"/>
              <a:t>th</a:t>
            </a:r>
            <a:r>
              <a:rPr lang="en-US" i="1" dirty="0" smtClean="0"/>
              <a:t> P-99]</a:t>
            </a:r>
            <a:endParaRPr lang="en-US" dirty="0" smtClean="0"/>
          </a:p>
          <a:p>
            <a:pPr>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b="1" dirty="0" smtClean="0"/>
              <a:t>37. </a:t>
            </a:r>
            <a:r>
              <a:rPr lang="en-US" b="1" dirty="0" err="1" smtClean="0"/>
              <a:t>Phagocytosis</a:t>
            </a:r>
            <a:r>
              <a:rPr lang="en-US" b="1" dirty="0" smtClean="0"/>
              <a:t> is promoted by:</a:t>
            </a:r>
            <a:endParaRPr lang="en-US" dirty="0" smtClean="0"/>
          </a:p>
          <a:p>
            <a:pPr>
              <a:buNone/>
            </a:pPr>
            <a:r>
              <a:rPr lang="en-US" dirty="0" smtClean="0"/>
              <a:t>a) </a:t>
            </a:r>
            <a:r>
              <a:rPr lang="en-US" dirty="0" err="1" smtClean="0"/>
              <a:t>Hyaluronidase</a:t>
            </a:r>
            <a:endParaRPr lang="en-US" dirty="0" smtClean="0"/>
          </a:p>
          <a:p>
            <a:pPr>
              <a:buNone/>
            </a:pPr>
            <a:r>
              <a:rPr lang="en-US" dirty="0" smtClean="0"/>
              <a:t>b) Neuraminidase</a:t>
            </a:r>
          </a:p>
          <a:p>
            <a:pPr>
              <a:buNone/>
            </a:pPr>
            <a:r>
              <a:rPr lang="en-US" dirty="0" smtClean="0"/>
              <a:t>c) The </a:t>
            </a:r>
            <a:r>
              <a:rPr lang="en-US" dirty="0" err="1" smtClean="0"/>
              <a:t>hexose</a:t>
            </a:r>
            <a:r>
              <a:rPr lang="en-US" dirty="0" smtClean="0"/>
              <a:t> </a:t>
            </a:r>
            <a:r>
              <a:rPr lang="en-US" dirty="0" err="1" smtClean="0"/>
              <a:t>monophoshate</a:t>
            </a:r>
            <a:r>
              <a:rPr lang="en-US" dirty="0" smtClean="0"/>
              <a:t> shunt</a:t>
            </a:r>
          </a:p>
          <a:p>
            <a:pPr>
              <a:buNone/>
            </a:pPr>
            <a:r>
              <a:rPr lang="en-US" dirty="0" smtClean="0"/>
              <a:t>d) Immunoglobulin</a:t>
            </a:r>
          </a:p>
          <a:p>
            <a:pPr>
              <a:buNone/>
            </a:pPr>
            <a:r>
              <a:rPr lang="en-US" dirty="0" smtClean="0"/>
              <a:t>e) Complement</a:t>
            </a:r>
          </a:p>
          <a:p>
            <a:pPr>
              <a:buNone/>
            </a:pPr>
            <a:r>
              <a:rPr lang="en-US" b="1" dirty="0" smtClean="0"/>
              <a:t>F </a:t>
            </a:r>
            <a:r>
              <a:rPr lang="en-US" b="1" dirty="0" err="1" smtClean="0"/>
              <a:t>F</a:t>
            </a:r>
            <a:r>
              <a:rPr lang="en-US" b="1" dirty="0" smtClean="0"/>
              <a:t> </a:t>
            </a:r>
            <a:r>
              <a:rPr lang="en-US" b="1" dirty="0" err="1" smtClean="0"/>
              <a:t>F</a:t>
            </a:r>
            <a:r>
              <a:rPr lang="en-US" b="1" dirty="0" smtClean="0"/>
              <a:t> T </a:t>
            </a:r>
            <a:r>
              <a:rPr lang="en-US" b="1" dirty="0" err="1" smtClean="0"/>
              <a:t>T</a:t>
            </a:r>
            <a:r>
              <a:rPr lang="en-US" b="1" dirty="0" smtClean="0"/>
              <a:t> (</a:t>
            </a:r>
            <a:r>
              <a:rPr lang="en-US" b="1" dirty="0" err="1" smtClean="0"/>
              <a:t>Smiddy</a:t>
            </a:r>
            <a:r>
              <a:rPr lang="en-US" b="1" dirty="0" smtClean="0"/>
              <a:t> Q2.11</a:t>
            </a:r>
            <a:r>
              <a:rPr lang="en-US" b="1" dirty="0" smtClean="0"/>
              <a:t>)</a:t>
            </a:r>
            <a:endParaRPr lang="en-US"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dirty="0" smtClean="0"/>
              <a:t>2.11 </a:t>
            </a:r>
            <a:r>
              <a:rPr lang="en-US" dirty="0" err="1" smtClean="0"/>
              <a:t>Phagocytosis</a:t>
            </a:r>
            <a:r>
              <a:rPr lang="en-US" dirty="0" smtClean="0"/>
              <a:t> is promoted by:</a:t>
            </a:r>
          </a:p>
          <a:p>
            <a:pPr>
              <a:buNone/>
            </a:pPr>
            <a:r>
              <a:rPr lang="en-US" dirty="0" smtClean="0"/>
              <a:t>		1. </a:t>
            </a:r>
            <a:r>
              <a:rPr lang="en-US" dirty="0" err="1" smtClean="0"/>
              <a:t>hyaluronidase</a:t>
            </a:r>
            <a:r>
              <a:rPr lang="en-US" dirty="0" smtClean="0"/>
              <a:t>	.</a:t>
            </a:r>
          </a:p>
          <a:p>
            <a:pPr>
              <a:buNone/>
            </a:pPr>
            <a:r>
              <a:rPr lang="en-US" dirty="0" smtClean="0"/>
              <a:t>		2. neuraminidase	.</a:t>
            </a:r>
          </a:p>
          <a:p>
            <a:pPr>
              <a:buNone/>
            </a:pPr>
            <a:r>
              <a:rPr lang="en-US" dirty="0" smtClean="0"/>
              <a:t>		3. the </a:t>
            </a:r>
            <a:r>
              <a:rPr lang="en-US" dirty="0" err="1" smtClean="0"/>
              <a:t>hexose</a:t>
            </a:r>
            <a:r>
              <a:rPr lang="en-US" dirty="0" smtClean="0"/>
              <a:t> </a:t>
            </a:r>
            <a:r>
              <a:rPr lang="en-US" dirty="0" err="1" smtClean="0"/>
              <a:t>monophosphate</a:t>
            </a:r>
            <a:r>
              <a:rPr lang="en-US" dirty="0" smtClean="0"/>
              <a:t> shunt</a:t>
            </a:r>
          </a:p>
          <a:p>
            <a:pPr>
              <a:buNone/>
            </a:pPr>
            <a:r>
              <a:rPr lang="en-US" dirty="0" smtClean="0"/>
              <a:t>		4. immunoglobulin</a:t>
            </a:r>
          </a:p>
          <a:p>
            <a:pPr>
              <a:buNone/>
            </a:pPr>
            <a:r>
              <a:rPr lang="en-US" dirty="0" smtClean="0"/>
              <a:t>		5. complement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34000"/>
          </a:xfrm>
        </p:spPr>
        <p:txBody>
          <a:bodyPr>
            <a:normAutofit fontScale="55000" lnSpcReduction="20000"/>
          </a:bodyPr>
          <a:lstStyle/>
          <a:p>
            <a:pPr>
              <a:buNone/>
            </a:pPr>
            <a:r>
              <a:rPr lang="en-US" b="1" dirty="0" smtClean="0"/>
              <a:t>1. False</a:t>
            </a:r>
            <a:endParaRPr lang="en-US" dirty="0" smtClean="0"/>
          </a:p>
          <a:p>
            <a:pPr>
              <a:buNone/>
            </a:pPr>
            <a:r>
              <a:rPr lang="en-US" dirty="0" err="1" smtClean="0"/>
              <a:t>Hyaluronidase</a:t>
            </a:r>
            <a:r>
              <a:rPr lang="en-US" dirty="0" smtClean="0"/>
              <a:t> plays no part in </a:t>
            </a:r>
            <a:r>
              <a:rPr lang="en-US" dirty="0" err="1" smtClean="0"/>
              <a:t>phagocytosis</a:t>
            </a:r>
            <a:r>
              <a:rPr lang="en-US" dirty="0" smtClean="0"/>
              <a:t>. It is, however, an important factor in the spread of infections caused by Clostridia, staphylococci and streptococci all of which secrete this enzyme, action is to break down </a:t>
            </a:r>
            <a:r>
              <a:rPr lang="en-US" dirty="0" err="1" smtClean="0"/>
              <a:t>hyaluronic</a:t>
            </a:r>
            <a:r>
              <a:rPr lang="en-US" dirty="0" smtClean="0"/>
              <a:t> acid which is a normal constituent of intercellular ground substance.</a:t>
            </a:r>
          </a:p>
          <a:p>
            <a:pPr>
              <a:buNone/>
            </a:pPr>
            <a:r>
              <a:rPr lang="en-US" dirty="0" smtClean="0"/>
              <a:t>2. False</a:t>
            </a:r>
          </a:p>
          <a:p>
            <a:pPr>
              <a:buNone/>
            </a:pPr>
            <a:r>
              <a:rPr lang="en-US" dirty="0" smtClean="0"/>
              <a:t>Neuraminidase plays no part in-</a:t>
            </a:r>
            <a:r>
              <a:rPr lang="en-US" dirty="0" err="1" smtClean="0"/>
              <a:t>phagpcytosis</a:t>
            </a:r>
            <a:r>
              <a:rPr lang="en-US" dirty="0" smtClean="0"/>
              <a:t>. This substance is an enzyme produced by certain viruses </a:t>
            </a:r>
            <a:r>
              <a:rPr lang="en-US" dirty="0" err="1" smtClean="0"/>
              <a:t>andbacLam-Whtch</a:t>
            </a:r>
            <a:r>
              <a:rPr lang="en-US" dirty="0" smtClean="0"/>
              <a:t> splits a chemical bond between </a:t>
            </a:r>
            <a:r>
              <a:rPr lang="en-US" dirty="0" err="1" smtClean="0"/>
              <a:t>neuraminic</a:t>
            </a:r>
            <a:r>
              <a:rPr lang="en-US" dirty="0" smtClean="0"/>
              <a:t> acid and other sugars. </a:t>
            </a:r>
            <a:r>
              <a:rPr lang="en-US" dirty="0" err="1" smtClean="0"/>
              <a:t>Neuraminic</a:t>
            </a:r>
            <a:r>
              <a:rPr lang="en-US" dirty="0" smtClean="0"/>
              <a:t> acid is an important structural component of the surface </a:t>
            </a:r>
            <a:r>
              <a:rPr lang="en-US" b="1" dirty="0" err="1" smtClean="0"/>
              <a:t>glycoproteins</a:t>
            </a:r>
            <a:r>
              <a:rPr lang="en-US" b="1" dirty="0" smtClean="0"/>
              <a:t> of many cells.</a:t>
            </a:r>
            <a:endParaRPr lang="en-US" dirty="0" smtClean="0"/>
          </a:p>
          <a:p>
            <a:pPr>
              <a:buNone/>
            </a:pPr>
            <a:r>
              <a:rPr lang="en-US" dirty="0" smtClean="0"/>
              <a:t>3. False</a:t>
            </a:r>
          </a:p>
          <a:p>
            <a:pPr>
              <a:buNone/>
            </a:pPr>
            <a:r>
              <a:rPr lang="en-US" b="1" dirty="0" smtClean="0"/>
              <a:t>The </a:t>
            </a:r>
            <a:r>
              <a:rPr lang="en-US" b="1" dirty="0" err="1" smtClean="0"/>
              <a:t>hexose</a:t>
            </a:r>
            <a:r>
              <a:rPr lang="en-US" b="1" dirty="0" smtClean="0"/>
              <a:t> </a:t>
            </a:r>
            <a:r>
              <a:rPr lang="en-US" b="1" dirty="0" err="1" smtClean="0"/>
              <a:t>monophosphate</a:t>
            </a:r>
            <a:r>
              <a:rPr lang="en-US" b="1" dirty="0" smtClean="0"/>
              <a:t> shunt does not promote </a:t>
            </a:r>
            <a:r>
              <a:rPr lang="en-US" b="1" dirty="0" err="1" smtClean="0"/>
              <a:t>phagocytosis</a:t>
            </a:r>
            <a:r>
              <a:rPr lang="en-US" b="1" dirty="0" smtClean="0"/>
              <a:t> but it </a:t>
            </a:r>
            <a:r>
              <a:rPr lang="en-US" i="1" dirty="0" smtClean="0"/>
              <a:t>is a significant </a:t>
            </a:r>
            <a:r>
              <a:rPr lang="en-US" b="1" dirty="0" smtClean="0"/>
              <a:t>factor in causing the death of microorganisms following </a:t>
            </a:r>
            <a:r>
              <a:rPr lang="en-US" b="1" dirty="0" err="1" smtClean="0"/>
              <a:t>phagocytosis</a:t>
            </a:r>
            <a:r>
              <a:rPr lang="en-US" b="1" dirty="0" smtClean="0"/>
              <a:t>. This shunt is a powerful system </a:t>
            </a:r>
            <a:r>
              <a:rPr lang="en-US" i="1" dirty="0" smtClean="0"/>
              <a:t>of </a:t>
            </a:r>
            <a:r>
              <a:rPr lang="en-US" b="1" dirty="0" smtClean="0"/>
              <a:t>enzymes Present </a:t>
            </a:r>
            <a:r>
              <a:rPr lang="en-US" i="1" dirty="0" smtClean="0"/>
              <a:t>in </a:t>
            </a:r>
            <a:r>
              <a:rPr lang="en-US" b="1" dirty="0" err="1" smtClean="0"/>
              <a:t>polymorphonuclear</a:t>
            </a:r>
            <a:r>
              <a:rPr lang="en-US" b="1" dirty="0" smtClean="0"/>
              <a:t> leucocytes and macrophages. </a:t>
            </a:r>
            <a:r>
              <a:rPr lang="en-US" i="1" dirty="0" smtClean="0"/>
              <a:t>It </a:t>
            </a:r>
            <a:r>
              <a:rPr lang="en-US" b="1" dirty="0" smtClean="0"/>
              <a:t>involves </a:t>
            </a:r>
            <a:r>
              <a:rPr lang="en-US" i="1" dirty="0" smtClean="0"/>
              <a:t>the </a:t>
            </a:r>
            <a:r>
              <a:rPr lang="en-US" b="1" dirty="0" smtClean="0"/>
              <a:t>activation of NADH and NADPH </a:t>
            </a:r>
            <a:r>
              <a:rPr lang="en-US" b="1" dirty="0" err="1" smtClean="0"/>
              <a:t>oxidases</a:t>
            </a:r>
            <a:r>
              <a:rPr lang="en-US" b="1" dirty="0" smtClean="0"/>
              <a:t> leading </a:t>
            </a:r>
            <a:r>
              <a:rPr lang="en-US" i="1" dirty="0" smtClean="0"/>
              <a:t>to the </a:t>
            </a:r>
            <a:r>
              <a:rPr lang="en-US" b="1" dirty="0" smtClean="0"/>
              <a:t>formation of powerful </a:t>
            </a:r>
            <a:r>
              <a:rPr lang="en-US" b="1" dirty="0" err="1" smtClean="0"/>
              <a:t>oxidising</a:t>
            </a:r>
            <a:r>
              <a:rPr lang="en-US" b="1" dirty="0" smtClean="0"/>
              <a:t> agents including hydrogen </a:t>
            </a:r>
            <a:r>
              <a:rPr lang="en-US" i="1" dirty="0" smtClean="0"/>
              <a:t>peroxide.</a:t>
            </a:r>
            <a:endParaRPr lang="en-US" dirty="0" smtClean="0"/>
          </a:p>
          <a:p>
            <a:pPr>
              <a:buNone/>
            </a:pPr>
            <a:r>
              <a:rPr lang="en-US" i="1" dirty="0" smtClean="0"/>
              <a:t>4. True</a:t>
            </a:r>
            <a:endParaRPr lang="en-US" dirty="0" smtClean="0"/>
          </a:p>
          <a:p>
            <a:pPr>
              <a:buNone/>
            </a:pPr>
            <a:r>
              <a:rPr lang="en-US" b="1" dirty="0" smtClean="0"/>
              <a:t>Specific antibodies are important agents in the </a:t>
            </a:r>
            <a:r>
              <a:rPr lang="en-US" b="1" dirty="0" err="1" smtClean="0"/>
              <a:t>opsonisation</a:t>
            </a:r>
            <a:r>
              <a:rPr lang="en-US" b="1" dirty="0" smtClean="0"/>
              <a:t> of bacteria prior to </a:t>
            </a:r>
            <a:r>
              <a:rPr lang="en-US" b="1" dirty="0" err="1" smtClean="0"/>
              <a:t>phagocytosis</a:t>
            </a:r>
            <a:r>
              <a:rPr lang="en-US" b="1" dirty="0" smtClean="0"/>
              <a:t>.</a:t>
            </a:r>
            <a:endParaRPr lang="en-US" dirty="0" smtClean="0"/>
          </a:p>
          <a:p>
            <a:pPr>
              <a:buNone/>
            </a:pPr>
            <a:r>
              <a:rPr lang="en-US" b="1" dirty="0" smtClean="0"/>
              <a:t>5. False</a:t>
            </a:r>
            <a:endParaRPr lang="en-US" dirty="0" smtClean="0"/>
          </a:p>
          <a:p>
            <a:pPr>
              <a:buNone/>
            </a:pPr>
            <a:r>
              <a:rPr lang="en-US" dirty="0" smtClean="0"/>
              <a:t>Complement components have an action </a:t>
            </a:r>
            <a:r>
              <a:rPr lang="en-US" b="1" dirty="0" smtClean="0"/>
              <a:t>which </a:t>
            </a:r>
            <a:r>
              <a:rPr lang="en-US" dirty="0" smtClean="0"/>
              <a:t>was known in the past as non-specific </a:t>
            </a:r>
            <a:r>
              <a:rPr lang="en-US" dirty="0" err="1" smtClean="0"/>
              <a:t>opsonisation</a:t>
            </a:r>
            <a:r>
              <a:rPr lang="en-US" dirty="0" smtClean="0"/>
              <a:t>. The conversion of C3 through either classical or </a:t>
            </a:r>
            <a:r>
              <a:rPr lang="en-US" dirty="0" err="1" smtClean="0"/>
              <a:t>alternative.pathway</a:t>
            </a:r>
            <a:r>
              <a:rPr lang="en-US" dirty="0" smtClean="0"/>
              <a:t> leads to the </a:t>
            </a:r>
            <a:r>
              <a:rPr lang="en-US" dirty="0" err="1" smtClean="0"/>
              <a:t>formatic</a:t>
            </a:r>
            <a:r>
              <a:rPr lang="en-US" dirty="0" smtClean="0"/>
              <a:t>, of C3b. This </a:t>
            </a:r>
            <a:r>
              <a:rPr lang="en-US" dirty="0" err="1" smtClean="0"/>
              <a:t>Recognised</a:t>
            </a:r>
            <a:r>
              <a:rPr lang="en-US" dirty="0" smtClean="0"/>
              <a:t> by specific cell receptors, by a process of immune adherence, leading to </a:t>
            </a:r>
            <a:r>
              <a:rPr lang="en-US" dirty="0" err="1" smtClean="0"/>
              <a:t>phagocytosis</a:t>
            </a:r>
            <a:r>
              <a:rPr lang="en-US" dirty="0" smtClean="0"/>
              <a:t>.</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b="1" dirty="0" smtClean="0"/>
              <a:t>38. The following belong to the mononuclear phagocyte system</a:t>
            </a:r>
            <a:endParaRPr lang="en-US" dirty="0" smtClean="0"/>
          </a:p>
          <a:p>
            <a:pPr>
              <a:buNone/>
            </a:pPr>
            <a:r>
              <a:rPr lang="en-US" b="1" dirty="0" smtClean="0"/>
              <a:t> a) Macrophages </a:t>
            </a:r>
            <a:endParaRPr lang="en-US" dirty="0" smtClean="0"/>
          </a:p>
          <a:p>
            <a:pPr>
              <a:buNone/>
            </a:pPr>
            <a:r>
              <a:rPr lang="en-US" b="1" dirty="0" smtClean="0"/>
              <a:t>b) Mast cells</a:t>
            </a:r>
            <a:endParaRPr lang="en-US" dirty="0" smtClean="0"/>
          </a:p>
          <a:p>
            <a:pPr>
              <a:buNone/>
            </a:pPr>
            <a:r>
              <a:rPr lang="en-US" b="1" dirty="0" smtClean="0"/>
              <a:t>c) </a:t>
            </a:r>
            <a:r>
              <a:rPr lang="en-US" b="1" dirty="0" err="1" smtClean="0"/>
              <a:t>Epithelioid</a:t>
            </a:r>
            <a:r>
              <a:rPr lang="en-US" b="1" dirty="0" smtClean="0"/>
              <a:t> cells</a:t>
            </a:r>
            <a:endParaRPr lang="en-US" dirty="0" smtClean="0"/>
          </a:p>
          <a:p>
            <a:pPr>
              <a:buNone/>
            </a:pPr>
            <a:r>
              <a:rPr lang="en-US" b="1" dirty="0" smtClean="0"/>
              <a:t>d) Fibroblast</a:t>
            </a:r>
            <a:endParaRPr lang="en-US" dirty="0" smtClean="0"/>
          </a:p>
          <a:p>
            <a:pPr>
              <a:buNone/>
            </a:pPr>
            <a:r>
              <a:rPr lang="en-US" b="1" dirty="0" smtClean="0"/>
              <a:t>e) </a:t>
            </a:r>
            <a:r>
              <a:rPr lang="en-US" b="1" dirty="0" err="1" smtClean="0"/>
              <a:t>Kupffer</a:t>
            </a:r>
            <a:r>
              <a:rPr lang="en-US" b="1" dirty="0" smtClean="0"/>
              <a:t> cells</a:t>
            </a:r>
            <a:endParaRPr lang="en-US" dirty="0" smtClean="0"/>
          </a:p>
          <a:p>
            <a:pPr>
              <a:buNone/>
            </a:pPr>
            <a:r>
              <a:rPr lang="en-US" b="1" dirty="0" smtClean="0"/>
              <a:t>T FT </a:t>
            </a:r>
            <a:r>
              <a:rPr lang="en-US" b="1" dirty="0" err="1" smtClean="0"/>
              <a:t>FT</a:t>
            </a:r>
            <a:r>
              <a:rPr lang="en-US" b="1" dirty="0" smtClean="0"/>
              <a:t> (</a:t>
            </a:r>
            <a:r>
              <a:rPr lang="en-US" b="1" dirty="0" err="1" smtClean="0"/>
              <a:t>Smiddy</a:t>
            </a:r>
            <a:r>
              <a:rPr lang="en-US" b="1" dirty="0" smtClean="0"/>
              <a:t> Q3.2</a:t>
            </a:r>
            <a:r>
              <a:rPr lang="en-US" b="1" dirty="0" smtClean="0"/>
              <a:t>)</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dirty="0" smtClean="0"/>
              <a:t> </a:t>
            </a:r>
          </a:p>
          <a:p>
            <a:pPr>
              <a:buNone/>
            </a:pPr>
            <a:r>
              <a:rPr lang="en-US" dirty="0" smtClean="0"/>
              <a:t>38. Mononuclear phagocyte system (RES)/ Macrophage system</a:t>
            </a:r>
          </a:p>
          <a:p>
            <a:pPr>
              <a:buNone/>
            </a:pPr>
            <a:r>
              <a:rPr lang="en-US" dirty="0" smtClean="0"/>
              <a:t>	Primary </a:t>
            </a:r>
            <a:r>
              <a:rPr lang="en-US" dirty="0" err="1" smtClean="0"/>
              <a:t>monocytes</a:t>
            </a:r>
            <a:r>
              <a:rPr lang="en-US" dirty="0" smtClean="0"/>
              <a:t> &amp; macrophages. </a:t>
            </a:r>
            <a:r>
              <a:rPr lang="en-US" dirty="0" err="1" smtClean="0"/>
              <a:t>Epithelid</a:t>
            </a:r>
            <a:r>
              <a:rPr lang="en-US" dirty="0" smtClean="0"/>
              <a:t> cells are modified macrophages </a:t>
            </a:r>
            <a:r>
              <a:rPr lang="en-US" dirty="0" err="1" smtClean="0"/>
              <a:t>kupffer</a:t>
            </a:r>
            <a:r>
              <a:rPr lang="en-US" dirty="0" smtClean="0"/>
              <a:t> cells are liver macrophages.</a:t>
            </a:r>
          </a:p>
          <a:p>
            <a:pPr>
              <a:buNone/>
            </a:pP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b="1" dirty="0" smtClean="0"/>
              <a:t>39. Major </a:t>
            </a:r>
            <a:r>
              <a:rPr lang="en-US" b="1" dirty="0" err="1" smtClean="0"/>
              <a:t>opsonins</a:t>
            </a:r>
            <a:r>
              <a:rPr lang="en-US" b="1" dirty="0" smtClean="0"/>
              <a:t> are</a:t>
            </a:r>
            <a:r>
              <a:rPr lang="en-US" i="1" dirty="0" smtClean="0"/>
              <a:t>al CRP</a:t>
            </a:r>
            <a:endParaRPr lang="en-US" dirty="0" smtClean="0"/>
          </a:p>
          <a:p>
            <a:pPr>
              <a:buNone/>
            </a:pPr>
            <a:r>
              <a:rPr lang="en-US" dirty="0" smtClean="0"/>
              <a:t>a) CRP</a:t>
            </a:r>
          </a:p>
          <a:p>
            <a:pPr>
              <a:buNone/>
            </a:pPr>
            <a:r>
              <a:rPr lang="en-US" dirty="0" smtClean="0"/>
              <a:t>b) C5b</a:t>
            </a:r>
          </a:p>
          <a:p>
            <a:pPr>
              <a:buNone/>
            </a:pPr>
            <a:r>
              <a:rPr lang="en-US" dirty="0" smtClean="0"/>
              <a:t>c) iC5b</a:t>
            </a:r>
          </a:p>
          <a:p>
            <a:pPr>
              <a:buNone/>
            </a:pPr>
            <a:r>
              <a:rPr lang="en-US" dirty="0" smtClean="0"/>
              <a:t>d) Some plasma proteins</a:t>
            </a:r>
          </a:p>
          <a:p>
            <a:pPr>
              <a:buNone/>
            </a:pPr>
            <a:r>
              <a:rPr lang="en-US" dirty="0" smtClean="0"/>
              <a:t>e) Fibrinogen</a:t>
            </a:r>
          </a:p>
          <a:p>
            <a:pPr>
              <a:buNone/>
            </a:pPr>
            <a:r>
              <a:rPr lang="en-US" dirty="0" smtClean="0"/>
              <a:t>TFFTT</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dirty="0" smtClean="0"/>
              <a:t>39</a:t>
            </a:r>
            <a:r>
              <a:rPr lang="en-US" dirty="0" smtClean="0"/>
              <a:t>. Major </a:t>
            </a:r>
            <a:r>
              <a:rPr lang="en-US" dirty="0" err="1" smtClean="0"/>
              <a:t>opsonims</a:t>
            </a:r>
            <a:r>
              <a:rPr lang="en-US" dirty="0" smtClean="0"/>
              <a:t> substances capable of </a:t>
            </a:r>
            <a:r>
              <a:rPr lang="en-US" dirty="0" err="1" smtClean="0"/>
              <a:t>ehancing</a:t>
            </a:r>
            <a:r>
              <a:rPr lang="en-US" dirty="0" smtClean="0"/>
              <a:t> </a:t>
            </a:r>
            <a:r>
              <a:rPr lang="en-US" dirty="0" err="1" smtClean="0"/>
              <a:t>phagocytosis</a:t>
            </a:r>
            <a:r>
              <a:rPr lang="en-US" dirty="0" smtClean="0"/>
              <a:t> </a:t>
            </a:r>
            <a:r>
              <a:rPr lang="en-US" dirty="0" err="1" smtClean="0"/>
              <a:t>completement</a:t>
            </a:r>
            <a:r>
              <a:rPr lang="en-US" dirty="0" smtClean="0"/>
              <a:t> proteins</a:t>
            </a:r>
          </a:p>
          <a:p>
            <a:pPr>
              <a:buNone/>
            </a:pPr>
            <a:r>
              <a:rPr lang="en-US" dirty="0" smtClean="0"/>
              <a:t>1.  C3b &amp; iC3b</a:t>
            </a:r>
          </a:p>
          <a:p>
            <a:pPr>
              <a:buNone/>
            </a:pPr>
            <a:r>
              <a:rPr lang="en-US" dirty="0" smtClean="0"/>
              <a:t>2. </a:t>
            </a:r>
            <a:r>
              <a:rPr lang="en-US" dirty="0" err="1" smtClean="0"/>
              <a:t>IgG</a:t>
            </a:r>
            <a:r>
              <a:rPr lang="en-US" dirty="0" smtClean="0"/>
              <a:t> antibodies </a:t>
            </a:r>
            <a:r>
              <a:rPr lang="en-US" dirty="0" smtClean="0">
                <a:sym typeface="Symbol"/>
              </a:rPr>
              <a:t></a:t>
            </a:r>
            <a:r>
              <a:rPr lang="en-US" dirty="0" smtClean="0"/>
              <a:t> Specific </a:t>
            </a:r>
            <a:r>
              <a:rPr lang="en-US" dirty="0" err="1" smtClean="0"/>
              <a:t>opsonin</a:t>
            </a:r>
            <a:endParaRPr lang="en-US" dirty="0" smtClean="0"/>
          </a:p>
          <a:p>
            <a:pPr>
              <a:buNone/>
            </a:pPr>
            <a:r>
              <a:rPr lang="en-US" dirty="0" smtClean="0"/>
              <a:t>3. Plasma proteins </a:t>
            </a:r>
            <a:r>
              <a:rPr lang="en-US" dirty="0" smtClean="0">
                <a:sym typeface="Symbol"/>
              </a:rPr>
              <a:t></a:t>
            </a:r>
            <a:r>
              <a:rPr lang="en-US" b="1" dirty="0" smtClean="0"/>
              <a:t> </a:t>
            </a:r>
            <a:r>
              <a:rPr lang="en-US" dirty="0" smtClean="0"/>
              <a:t>MBL, CRP, fibrinogen, </a:t>
            </a:r>
            <a:r>
              <a:rPr lang="en-US" dirty="0" err="1" smtClean="0"/>
              <a:t>fibronectin</a:t>
            </a:r>
            <a:endParaRPr lang="en-US"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marR="0" algn="just">
              <a:spcBef>
                <a:spcPts val="0"/>
              </a:spcBef>
              <a:spcAft>
                <a:spcPts val="0"/>
              </a:spcAft>
              <a:buNone/>
              <a:tabLst>
                <a:tab pos="468630" algn="l"/>
              </a:tabLst>
            </a:pPr>
            <a:r>
              <a:rPr lang="en-US" b="1" dirty="0" smtClean="0">
                <a:solidFill>
                  <a:srgbClr val="000000"/>
                </a:solidFill>
                <a:ea typeface="Calibri"/>
                <a:cs typeface="Calibri"/>
              </a:rPr>
              <a:t>4. Factors inhibiting regeneration-</a:t>
            </a:r>
            <a:endParaRPr lang="en-US" dirty="0" smtClean="0">
              <a:solidFill>
                <a:srgbClr val="000000"/>
              </a:solidFill>
              <a:ea typeface="Calibri"/>
            </a:endParaRPr>
          </a:p>
          <a:p>
            <a:pPr marL="0" marR="0" algn="just">
              <a:spcBef>
                <a:spcPts val="0"/>
              </a:spcBef>
              <a:spcAft>
                <a:spcPts val="0"/>
              </a:spcAft>
              <a:buNone/>
              <a:tabLst>
                <a:tab pos="462280" algn="l"/>
              </a:tabLst>
            </a:pPr>
            <a:r>
              <a:rPr lang="en-US" dirty="0" smtClean="0">
                <a:solidFill>
                  <a:srgbClr val="000000"/>
                </a:solidFill>
                <a:ea typeface="Calibri"/>
                <a:cs typeface="Calibri"/>
              </a:rPr>
              <a:t>a) Heparin</a:t>
            </a:r>
            <a:endParaRPr lang="en-US" dirty="0" smtClean="0">
              <a:solidFill>
                <a:srgbClr val="000000"/>
              </a:solidFill>
              <a:ea typeface="Calibri"/>
            </a:endParaRPr>
          </a:p>
          <a:p>
            <a:pPr marL="0" marR="0" algn="just">
              <a:spcBef>
                <a:spcPts val="0"/>
              </a:spcBef>
              <a:spcAft>
                <a:spcPts val="0"/>
              </a:spcAft>
              <a:buNone/>
              <a:tabLst>
                <a:tab pos="468630" algn="l"/>
              </a:tabLst>
            </a:pPr>
            <a:r>
              <a:rPr lang="en-US" dirty="0" smtClean="0">
                <a:solidFill>
                  <a:srgbClr val="000000"/>
                </a:solidFill>
                <a:ea typeface="Calibri"/>
                <a:cs typeface="Calibri"/>
              </a:rPr>
              <a:t>b) FGF-2 </a:t>
            </a:r>
            <a:endParaRPr lang="en-US" dirty="0" smtClean="0">
              <a:solidFill>
                <a:srgbClr val="000000"/>
              </a:solidFill>
              <a:ea typeface="Calibri"/>
            </a:endParaRPr>
          </a:p>
          <a:p>
            <a:pPr marL="0" marR="0" algn="just">
              <a:spcBef>
                <a:spcPts val="0"/>
              </a:spcBef>
              <a:spcAft>
                <a:spcPts val="0"/>
              </a:spcAft>
              <a:buNone/>
              <a:tabLst>
                <a:tab pos="468630" algn="l"/>
              </a:tabLst>
            </a:pPr>
            <a:r>
              <a:rPr lang="en-US" dirty="0" smtClean="0">
                <a:solidFill>
                  <a:srgbClr val="000000"/>
                </a:solidFill>
                <a:ea typeface="Calibri"/>
                <a:cs typeface="Calibri"/>
              </a:rPr>
              <a:t>c) Prostaglandin- E2</a:t>
            </a:r>
            <a:endParaRPr lang="en-US" dirty="0" smtClean="0">
              <a:solidFill>
                <a:srgbClr val="000000"/>
              </a:solidFill>
              <a:ea typeface="Calibri"/>
            </a:endParaRPr>
          </a:p>
          <a:p>
            <a:pPr marL="0" marR="0" algn="just">
              <a:spcBef>
                <a:spcPts val="0"/>
              </a:spcBef>
              <a:spcAft>
                <a:spcPts val="0"/>
              </a:spcAft>
              <a:buNone/>
              <a:tabLst>
                <a:tab pos="468630" algn="l"/>
              </a:tabLst>
            </a:pPr>
            <a:r>
              <a:rPr lang="en-US" dirty="0" smtClean="0">
                <a:solidFill>
                  <a:srgbClr val="000000"/>
                </a:solidFill>
                <a:ea typeface="Calibri"/>
                <a:cs typeface="Calibri"/>
              </a:rPr>
              <a:t>d) TNF</a:t>
            </a:r>
            <a:endParaRPr lang="en-US" dirty="0" smtClean="0">
              <a:solidFill>
                <a:srgbClr val="000000"/>
              </a:solidFill>
              <a:ea typeface="Calibri"/>
            </a:endParaRPr>
          </a:p>
          <a:p>
            <a:pPr marL="0" marR="2070100">
              <a:spcBef>
                <a:spcPts val="0"/>
              </a:spcBef>
              <a:spcAft>
                <a:spcPts val="0"/>
              </a:spcAft>
              <a:buNone/>
              <a:tabLst>
                <a:tab pos="474345" algn="l"/>
              </a:tabLst>
            </a:pPr>
            <a:r>
              <a:rPr lang="en-US" dirty="0" smtClean="0">
                <a:solidFill>
                  <a:srgbClr val="000000"/>
                </a:solidFill>
                <a:ea typeface="Calibri"/>
                <a:cs typeface="Calibri"/>
              </a:rPr>
              <a:t>e) Angiopoietin-2 </a:t>
            </a:r>
          </a:p>
          <a:p>
            <a:pPr marL="0" marR="2070100">
              <a:spcBef>
                <a:spcPts val="0"/>
              </a:spcBef>
              <a:spcAft>
                <a:spcPts val="0"/>
              </a:spcAft>
              <a:buNone/>
              <a:tabLst>
                <a:tab pos="474345" algn="l"/>
              </a:tabLst>
            </a:pPr>
            <a:r>
              <a:rPr lang="en-US" b="1" dirty="0" smtClean="0">
                <a:solidFill>
                  <a:srgbClr val="000000"/>
                </a:solidFill>
                <a:ea typeface="Calibri"/>
                <a:cs typeface="Calibri"/>
              </a:rPr>
              <a:t>TFTFT</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b="1" dirty="0" smtClean="0"/>
              <a:t>40.  Agents that are directly responsible for bacterial killing after </a:t>
            </a:r>
            <a:r>
              <a:rPr lang="en-US" b="1" dirty="0" err="1" smtClean="0"/>
              <a:t>phagocytosis</a:t>
            </a:r>
            <a:r>
              <a:rPr lang="en-US" b="1" dirty="0" smtClean="0"/>
              <a:t>-</a:t>
            </a:r>
          </a:p>
          <a:p>
            <a:pPr>
              <a:buNone/>
            </a:pPr>
            <a:r>
              <a:rPr lang="en-US" dirty="0" smtClean="0"/>
              <a:t>a) </a:t>
            </a:r>
            <a:r>
              <a:rPr lang="en-US" dirty="0" err="1" smtClean="0"/>
              <a:t>Defenisins</a:t>
            </a:r>
            <a:endParaRPr lang="en-US" dirty="0" smtClean="0"/>
          </a:p>
          <a:p>
            <a:pPr>
              <a:buNone/>
            </a:pPr>
            <a:r>
              <a:rPr lang="en-US" dirty="0" smtClean="0"/>
              <a:t>b) </a:t>
            </a:r>
            <a:r>
              <a:rPr lang="en-US" dirty="0" err="1" smtClean="0"/>
              <a:t>Lysozyme</a:t>
            </a:r>
            <a:endParaRPr lang="en-US" dirty="0" smtClean="0"/>
          </a:p>
          <a:p>
            <a:pPr>
              <a:buNone/>
            </a:pPr>
            <a:r>
              <a:rPr lang="en-US" dirty="0" smtClean="0"/>
              <a:t>c) Cationic protein</a:t>
            </a:r>
          </a:p>
          <a:p>
            <a:pPr>
              <a:buNone/>
            </a:pPr>
            <a:r>
              <a:rPr lang="en-US" dirty="0" smtClean="0"/>
              <a:t>d) </a:t>
            </a:r>
            <a:r>
              <a:rPr lang="en-US" dirty="0" err="1" smtClean="0"/>
              <a:t>Lactoferrin</a:t>
            </a:r>
            <a:endParaRPr lang="en-US" dirty="0" smtClean="0"/>
          </a:p>
          <a:p>
            <a:pPr>
              <a:buNone/>
            </a:pPr>
            <a:r>
              <a:rPr lang="en-US" dirty="0" smtClean="0"/>
              <a:t>e) </a:t>
            </a:r>
            <a:r>
              <a:rPr lang="en-US" dirty="0" err="1" smtClean="0"/>
              <a:t>Elastase</a:t>
            </a:r>
            <a:r>
              <a:rPr lang="en-US" dirty="0" smtClean="0"/>
              <a:t> </a:t>
            </a:r>
          </a:p>
          <a:p>
            <a:pPr>
              <a:buNone/>
            </a:pPr>
            <a:r>
              <a:rPr lang="en-US" b="1" dirty="0" smtClean="0"/>
              <a:t>TTTTT</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Related image"/>
          <p:cNvPicPr>
            <a:picLocks noChangeAspect="1" noChangeArrowheads="1"/>
          </p:cNvPicPr>
          <p:nvPr/>
        </p:nvPicPr>
        <p:blipFill>
          <a:blip r:embed="rId2"/>
          <a:srcRect b="7562"/>
          <a:stretch>
            <a:fillRect/>
          </a:stretch>
        </p:blipFill>
        <p:spPr bwMode="auto">
          <a:xfrm>
            <a:off x="0" y="1"/>
            <a:ext cx="9144000" cy="6857999"/>
          </a:xfrm>
          <a:prstGeom prst="rect">
            <a:avLst/>
          </a:prstGeom>
          <a:noFill/>
        </p:spPr>
      </p:pic>
      <p:sp>
        <p:nvSpPr>
          <p:cNvPr id="5" name="Rectangle 4"/>
          <p:cNvSpPr/>
          <p:nvPr/>
        </p:nvSpPr>
        <p:spPr>
          <a:xfrm>
            <a:off x="1752600" y="2514600"/>
            <a:ext cx="5791200" cy="144655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buFont typeface="Wingdings" pitchFamily="2" charset="2"/>
              <a:buChar char="Ø"/>
            </a:pPr>
            <a:r>
              <a:rPr lang="en-US" sz="4400" b="1" dirty="0" smtClean="0">
                <a:latin typeface="Arial Black" pitchFamily="34" charset="0"/>
              </a:rPr>
              <a:t>Cell Injury</a:t>
            </a:r>
          </a:p>
          <a:p>
            <a:pPr>
              <a:buFont typeface="Wingdings" pitchFamily="2" charset="2"/>
              <a:buChar char="Ø"/>
            </a:pPr>
            <a:r>
              <a:rPr lang="en-US" sz="4400" b="1" dirty="0" smtClean="0">
                <a:latin typeface="Arial Black" pitchFamily="34" charset="0"/>
              </a:rPr>
              <a:t>Genetics</a:t>
            </a:r>
            <a:endParaRPr lang="en-US" sz="4400" b="1" dirty="0">
              <a:latin typeface="Arial Black"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pPr>
              <a:buNone/>
            </a:pPr>
            <a:r>
              <a:rPr lang="en-US" b="1" dirty="0" smtClean="0"/>
              <a:t>1.Morphological alterations in cell injury</a:t>
            </a:r>
            <a:endParaRPr lang="en-US" dirty="0" smtClean="0"/>
          </a:p>
          <a:p>
            <a:pPr>
              <a:buNone/>
            </a:pPr>
            <a:r>
              <a:rPr lang="en-US" dirty="0" smtClean="0"/>
              <a:t>a) Noxious stimuli exert their effects first at biochemical level</a:t>
            </a:r>
          </a:p>
          <a:p>
            <a:pPr>
              <a:buNone/>
            </a:pPr>
            <a:r>
              <a:rPr lang="en-US" dirty="0" smtClean="0"/>
              <a:t>b) Light microscopic changes may be detected in minutes to hour after injury</a:t>
            </a:r>
          </a:p>
          <a:p>
            <a:pPr>
              <a:buNone/>
            </a:pPr>
            <a:r>
              <a:rPr lang="en-US" dirty="0" smtClean="0"/>
              <a:t>c) Pharmacological approaches can’t reverse “point of no return” of cell survival</a:t>
            </a:r>
          </a:p>
          <a:p>
            <a:pPr>
              <a:buNone/>
            </a:pPr>
            <a:r>
              <a:rPr lang="en-US" dirty="0" smtClean="0"/>
              <a:t>d) Necrosis take more time to develop than those of reversible damage</a:t>
            </a:r>
          </a:p>
          <a:p>
            <a:pPr>
              <a:buNone/>
            </a:pPr>
            <a:r>
              <a:rPr lang="en-US" dirty="0" smtClean="0"/>
              <a:t>e) </a:t>
            </a:r>
            <a:r>
              <a:rPr lang="en-US" dirty="0" err="1" smtClean="0"/>
              <a:t>Ischaemic</a:t>
            </a:r>
            <a:r>
              <a:rPr lang="en-US" dirty="0" smtClean="0"/>
              <a:t> myocardial cell swelling may occur in matter of hours</a:t>
            </a:r>
          </a:p>
          <a:p>
            <a:pPr>
              <a:buNone/>
            </a:pPr>
            <a:r>
              <a:rPr lang="en-US" dirty="0" smtClean="0"/>
              <a:t>TFTTF(</a:t>
            </a:r>
            <a:r>
              <a:rPr lang="en-US" dirty="0" err="1" smtClean="0"/>
              <a:t>Robbin’s</a:t>
            </a:r>
            <a:r>
              <a:rPr lang="en-US" dirty="0" smtClean="0"/>
              <a:t> 9</a:t>
            </a:r>
            <a:r>
              <a:rPr lang="en-US" baseline="30000" dirty="0" smtClean="0"/>
              <a:t>th</a:t>
            </a:r>
            <a:r>
              <a:rPr lang="en-US" dirty="0" smtClean="0"/>
              <a:t>, Page 40)</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3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066800"/>
            <a:ext cx="8229600" cy="5059363"/>
          </a:xfrm>
        </p:spPr>
        <p:txBody>
          <a:bodyPr/>
          <a:lstStyle/>
          <a:p>
            <a:pPr>
              <a:buNone/>
            </a:pPr>
            <a:r>
              <a:rPr lang="en-US" dirty="0" smtClean="0"/>
              <a:t>1.	Morphological Alterations in cell injury</a:t>
            </a:r>
          </a:p>
          <a:p>
            <a:pPr>
              <a:buNone/>
            </a:pPr>
            <a:r>
              <a:rPr lang="en-US" dirty="0" smtClean="0"/>
              <a:t>a)	First Change: Biochemical Level </a:t>
            </a:r>
          </a:p>
          <a:p>
            <a:pPr>
              <a:buNone/>
            </a:pPr>
            <a:r>
              <a:rPr lang="en-US" dirty="0" smtClean="0"/>
              <a:t>b)	Minutes to hours: </a:t>
            </a:r>
            <a:r>
              <a:rPr lang="en-US" dirty="0" err="1" smtClean="0"/>
              <a:t>Histochemical</a:t>
            </a:r>
            <a:r>
              <a:rPr lang="en-US" dirty="0" smtClean="0"/>
              <a:t> or Ultra structural changes </a:t>
            </a:r>
          </a:p>
          <a:p>
            <a:pPr>
              <a:buNone/>
            </a:pPr>
            <a:r>
              <a:rPr lang="en-US" dirty="0" smtClean="0"/>
              <a:t>c)	Hours to days: Light microscopic change. </a:t>
            </a:r>
          </a:p>
          <a:p>
            <a:pPr>
              <a:buNone/>
            </a:pPr>
            <a:r>
              <a:rPr lang="en-US" dirty="0" smtClean="0"/>
              <a:t>d)	</a:t>
            </a:r>
            <a:r>
              <a:rPr lang="en-US" dirty="0" err="1" smtClean="0"/>
              <a:t>Ischalmic</a:t>
            </a:r>
            <a:r>
              <a:rPr lang="en-US" dirty="0" smtClean="0"/>
              <a:t> myocardial cell swelling occurs in minutes.</a:t>
            </a:r>
          </a:p>
          <a:p>
            <a:pPr>
              <a:buNone/>
            </a:pP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248400"/>
          </a:xfrm>
        </p:spPr>
        <p:txBody>
          <a:bodyPr>
            <a:normAutofit fontScale="92500" lnSpcReduction="10000"/>
          </a:bodyPr>
          <a:lstStyle/>
          <a:p>
            <a:pPr lvl="0"/>
            <a:r>
              <a:rPr lang="en-US" dirty="0"/>
              <a:t>Regarding </a:t>
            </a:r>
            <a:r>
              <a:rPr lang="en-US" dirty="0" err="1"/>
              <a:t>metaplasia</a:t>
            </a:r>
            <a:r>
              <a:rPr lang="en-US" dirty="0"/>
              <a:t> in epithelium </a:t>
            </a:r>
          </a:p>
          <a:p>
            <a:pPr lvl="0"/>
            <a:r>
              <a:rPr lang="en-US" dirty="0"/>
              <a:t>Cells are not changed </a:t>
            </a:r>
            <a:r>
              <a:rPr lang="en-US" dirty="0" err="1"/>
              <a:t>phenotypically</a:t>
            </a:r>
            <a:r>
              <a:rPr lang="en-US" dirty="0"/>
              <a:t> </a:t>
            </a:r>
            <a:r>
              <a:rPr lang="en-US" dirty="0">
                <a:latin typeface="SutonnyMJ" pitchFamily="2" charset="0"/>
                <a:cs typeface="SutonnyMJ" pitchFamily="2" charset="0"/>
              </a:rPr>
              <a:t>(</a:t>
            </a:r>
            <a:r>
              <a:rPr lang="en-US" dirty="0" err="1">
                <a:latin typeface="SutonnyMJ" pitchFamily="2" charset="0"/>
                <a:cs typeface="SutonnyMJ" pitchFamily="2" charset="0"/>
              </a:rPr>
              <a:t>ïay</a:t>
            </a:r>
            <a:r>
              <a:rPr lang="en-US" dirty="0">
                <a:latin typeface="SutonnyMJ" pitchFamily="2" charset="0"/>
                <a:cs typeface="SutonnyMJ" pitchFamily="2" charset="0"/>
              </a:rPr>
              <a:t> †</a:t>
            </a:r>
            <a:r>
              <a:rPr lang="en-US" dirty="0" err="1">
                <a:latin typeface="SutonnyMJ" pitchFamily="2" charset="0"/>
                <a:cs typeface="SutonnyMJ" pitchFamily="2" charset="0"/>
              </a:rPr>
              <a:t>Pnvivi</a:t>
            </a:r>
            <a:r>
              <a:rPr lang="en-US" dirty="0">
                <a:latin typeface="SutonnyMJ" pitchFamily="2" charset="0"/>
                <a:cs typeface="SutonnyMJ" pitchFamily="2" charset="0"/>
              </a:rPr>
              <a:t> </a:t>
            </a:r>
            <a:r>
              <a:rPr lang="en-US" dirty="0" err="1">
                <a:latin typeface="SutonnyMJ" pitchFamily="2" charset="0"/>
                <a:cs typeface="SutonnyMJ" pitchFamily="2" charset="0"/>
              </a:rPr>
              <a:t>cwieZ©b</a:t>
            </a:r>
            <a:r>
              <a:rPr lang="en-US" dirty="0">
                <a:latin typeface="SutonnyMJ" pitchFamily="2" charset="0"/>
                <a:cs typeface="SutonnyMJ" pitchFamily="2" charset="0"/>
              </a:rPr>
              <a:t> </a:t>
            </a:r>
            <a:r>
              <a:rPr lang="en-US" dirty="0" err="1">
                <a:latin typeface="SutonnyMJ" pitchFamily="2" charset="0"/>
                <a:cs typeface="SutonnyMJ" pitchFamily="2" charset="0"/>
              </a:rPr>
              <a:t>nq</a:t>
            </a:r>
            <a:r>
              <a:rPr lang="en-US" dirty="0">
                <a:latin typeface="SutonnyMJ" pitchFamily="2" charset="0"/>
                <a:cs typeface="SutonnyMJ" pitchFamily="2" charset="0"/>
              </a:rPr>
              <a:t> </a:t>
            </a:r>
            <a:r>
              <a:rPr lang="en-US" dirty="0" err="1">
                <a:latin typeface="SutonnyMJ" pitchFamily="2" charset="0"/>
                <a:cs typeface="SutonnyMJ" pitchFamily="2" charset="0"/>
              </a:rPr>
              <a:t>bv</a:t>
            </a:r>
            <a:r>
              <a:rPr lang="en-US" dirty="0">
                <a:latin typeface="SutonnyMJ" pitchFamily="2" charset="0"/>
                <a:cs typeface="SutonnyMJ" pitchFamily="2" charset="0"/>
              </a:rPr>
              <a:t>) </a:t>
            </a:r>
          </a:p>
          <a:p>
            <a:pPr lvl="0"/>
            <a:r>
              <a:rPr lang="en-US" dirty="0"/>
              <a:t>They are replaced by a new type of cell ē is different both </a:t>
            </a:r>
            <a:r>
              <a:rPr lang="en-US" dirty="0" err="1"/>
              <a:t>phemotypically</a:t>
            </a:r>
            <a:r>
              <a:rPr lang="en-US" dirty="0"/>
              <a:t> &amp; genetically </a:t>
            </a:r>
            <a:r>
              <a:rPr lang="en-US" dirty="0">
                <a:latin typeface="SutonnyMJ" pitchFamily="2" charset="0"/>
                <a:cs typeface="SutonnyMJ" pitchFamily="2" charset="0"/>
              </a:rPr>
              <a:t>(‡h¸‡</a:t>
            </a:r>
            <a:r>
              <a:rPr lang="en-US" dirty="0" err="1">
                <a:latin typeface="SutonnyMJ" pitchFamily="2" charset="0"/>
                <a:cs typeface="SutonnyMJ" pitchFamily="2" charset="0"/>
              </a:rPr>
              <a:t>jv</a:t>
            </a:r>
            <a:r>
              <a:rPr lang="en-US" dirty="0">
                <a:latin typeface="SutonnyMJ" pitchFamily="2" charset="0"/>
                <a:cs typeface="SutonnyMJ" pitchFamily="2" charset="0"/>
              </a:rPr>
              <a:t> </a:t>
            </a:r>
            <a:r>
              <a:rPr lang="en-US" dirty="0" err="1">
                <a:latin typeface="SutonnyMJ" pitchFamily="2" charset="0"/>
                <a:cs typeface="SutonnyMJ" pitchFamily="2" charset="0"/>
              </a:rPr>
              <a:t>Avgv‡`i</a:t>
            </a:r>
            <a:r>
              <a:rPr lang="en-US" dirty="0">
                <a:latin typeface="SutonnyMJ" pitchFamily="2" charset="0"/>
                <a:cs typeface="SutonnyMJ" pitchFamily="2" charset="0"/>
              </a:rPr>
              <a:t> </a:t>
            </a:r>
            <a:r>
              <a:rPr lang="en-US" dirty="0" err="1">
                <a:latin typeface="SutonnyMJ" pitchFamily="2" charset="0"/>
                <a:cs typeface="SutonnyMJ" pitchFamily="2" charset="0"/>
              </a:rPr>
              <a:t>kix‡i</a:t>
            </a:r>
            <a:r>
              <a:rPr lang="en-US" dirty="0">
                <a:latin typeface="SutonnyMJ" pitchFamily="2" charset="0"/>
                <a:cs typeface="SutonnyMJ" pitchFamily="2" charset="0"/>
              </a:rPr>
              <a:t> </a:t>
            </a:r>
            <a:r>
              <a:rPr lang="en-US" dirty="0" err="1">
                <a:latin typeface="SutonnyMJ" pitchFamily="2" charset="0"/>
                <a:cs typeface="SutonnyMJ" pitchFamily="2" charset="0"/>
              </a:rPr>
              <a:t>Av‡Q</a:t>
            </a:r>
            <a:r>
              <a:rPr lang="en-US" dirty="0">
                <a:latin typeface="SutonnyMJ" pitchFamily="2" charset="0"/>
                <a:cs typeface="SutonnyMJ" pitchFamily="2" charset="0"/>
              </a:rPr>
              <a:t> </a:t>
            </a:r>
            <a:r>
              <a:rPr lang="en-US" dirty="0" err="1">
                <a:latin typeface="SutonnyMJ" pitchFamily="2" charset="0"/>
                <a:cs typeface="SutonnyMJ" pitchFamily="2" charset="0"/>
              </a:rPr>
              <a:t>wKš</a:t>
            </a:r>
            <a:r>
              <a:rPr lang="en-US" dirty="0">
                <a:latin typeface="SutonnyMJ" pitchFamily="2" charset="0"/>
                <a:cs typeface="SutonnyMJ" pitchFamily="2" charset="0"/>
              </a:rPr>
              <a:t>‘ </a:t>
            </a:r>
            <a:r>
              <a:rPr lang="en-US" dirty="0" err="1">
                <a:latin typeface="SutonnyMJ" pitchFamily="2" charset="0"/>
                <a:cs typeface="SutonnyMJ" pitchFamily="2" charset="0"/>
              </a:rPr>
              <a:t>Ab</a:t>
            </a:r>
            <a:r>
              <a:rPr lang="en-US" dirty="0">
                <a:latin typeface="SutonnyMJ" pitchFamily="2" charset="0"/>
                <a:cs typeface="SutonnyMJ" pitchFamily="2" charset="0"/>
              </a:rPr>
              <a:t>¨ †</a:t>
            </a:r>
            <a:r>
              <a:rPr lang="en-US" dirty="0" err="1">
                <a:latin typeface="SutonnyMJ" pitchFamily="2" charset="0"/>
                <a:cs typeface="SutonnyMJ" pitchFamily="2" charset="0"/>
              </a:rPr>
              <a:t>Kv_vI</a:t>
            </a:r>
            <a:r>
              <a:rPr lang="en-US" dirty="0">
                <a:latin typeface="SutonnyMJ" pitchFamily="2" charset="0"/>
                <a:cs typeface="SutonnyMJ" pitchFamily="2" charset="0"/>
              </a:rPr>
              <a:t>)</a:t>
            </a:r>
          </a:p>
          <a:p>
            <a:r>
              <a:rPr lang="en-US" dirty="0"/>
              <a:t>Reprogramming of stem cells</a:t>
            </a:r>
          </a:p>
          <a:p>
            <a:r>
              <a:rPr lang="en-US" dirty="0"/>
              <a:t>That are known to exist in normal tissues. </a:t>
            </a:r>
          </a:p>
          <a:p>
            <a:r>
              <a:rPr lang="en-US" dirty="0"/>
              <a:t>	Undifferentiated </a:t>
            </a:r>
            <a:r>
              <a:rPr lang="en-US" dirty="0" err="1"/>
              <a:t>mesencluymal</a:t>
            </a:r>
            <a:r>
              <a:rPr lang="en-US" dirty="0"/>
              <a:t> cells present in connective tissue</a:t>
            </a:r>
          </a:p>
          <a:p>
            <a:r>
              <a:rPr lang="en-US" dirty="0" err="1"/>
              <a:t>Vit</a:t>
            </a:r>
            <a:r>
              <a:rPr lang="en-US" dirty="0"/>
              <a:t>-A </a:t>
            </a:r>
            <a:r>
              <a:rPr lang="en-US" dirty="0" err="1"/>
              <a:t>dificiency</a:t>
            </a:r>
            <a:r>
              <a:rPr lang="en-US" dirty="0"/>
              <a:t>- Epithelia of </a:t>
            </a:r>
            <a:r>
              <a:rPr lang="en-US" dirty="0" err="1"/>
              <a:t>respiratory</a:t>
            </a:r>
            <a:r>
              <a:rPr lang="en-US" dirty="0" err="1">
                <a:sym typeface="Symbol"/>
              </a:rPr>
              <a:t></a:t>
            </a:r>
            <a:r>
              <a:rPr lang="en-US" dirty="0" err="1"/>
              <a:t>GU</a:t>
            </a:r>
            <a:r>
              <a:rPr lang="en-US" dirty="0" err="1">
                <a:sym typeface="Symbol"/>
              </a:rPr>
              <a:t></a:t>
            </a:r>
            <a:r>
              <a:rPr lang="en-US" dirty="0" err="1"/>
              <a:t>Conjunctive</a:t>
            </a:r>
            <a:r>
              <a:rPr lang="en-US" dirty="0"/>
              <a:t> = Undergo </a:t>
            </a:r>
            <a:r>
              <a:rPr lang="en-US" dirty="0" err="1"/>
              <a:t>squamous</a:t>
            </a:r>
            <a:r>
              <a:rPr lang="en-US" dirty="0"/>
              <a:t> </a:t>
            </a:r>
            <a:r>
              <a:rPr lang="en-US" dirty="0" err="1" smtClean="0"/>
              <a:t>metaplasia</a:t>
            </a:r>
            <a:endParaRPr lang="en-US" dirty="0" smtClean="0"/>
          </a:p>
          <a:p>
            <a:pPr>
              <a:buNone/>
            </a:pPr>
            <a:r>
              <a:rPr lang="en-US" dirty="0" smtClean="0">
                <a:sym typeface="Wingdings"/>
              </a:rPr>
              <a:t></a:t>
            </a:r>
            <a:r>
              <a:rPr lang="en-US" dirty="0" smtClean="0"/>
              <a:t> </a:t>
            </a:r>
            <a:r>
              <a:rPr lang="en-US" dirty="0" err="1" smtClean="0"/>
              <a:t>Metaplasia</a:t>
            </a:r>
            <a:r>
              <a:rPr lang="en-US" dirty="0" smtClean="0"/>
              <a:t> </a:t>
            </a:r>
            <a:r>
              <a:rPr lang="en-US" dirty="0" smtClean="0">
                <a:latin typeface="SutonnyMJ" pitchFamily="2" charset="0"/>
                <a:cs typeface="SutonnyMJ" pitchFamily="2" charset="0"/>
              </a:rPr>
              <a:t>(‡</a:t>
            </a:r>
            <a:r>
              <a:rPr lang="en-US" dirty="0" err="1" smtClean="0">
                <a:latin typeface="SutonnyMJ" pitchFamily="2" charset="0"/>
                <a:cs typeface="SutonnyMJ" pitchFamily="2" charset="0"/>
              </a:rPr>
              <a:t>hUv‡Z</a:t>
            </a:r>
            <a:r>
              <a:rPr lang="en-US" dirty="0" smtClean="0">
                <a:latin typeface="SutonnyMJ" pitchFamily="2" charset="0"/>
                <a:cs typeface="SutonnyMJ" pitchFamily="2" charset="0"/>
              </a:rPr>
              <a:t> </a:t>
            </a:r>
            <a:r>
              <a:rPr lang="en-US" dirty="0" err="1" smtClean="0">
                <a:latin typeface="SutonnyMJ" pitchFamily="2" charset="0"/>
                <a:cs typeface="SutonnyMJ" pitchFamily="2" charset="0"/>
              </a:rPr>
              <a:t>cwiYZ</a:t>
            </a:r>
            <a:r>
              <a:rPr lang="en-US" dirty="0" smtClean="0">
                <a:latin typeface="SutonnyMJ" pitchFamily="2" charset="0"/>
                <a:cs typeface="SutonnyMJ" pitchFamily="2" charset="0"/>
              </a:rPr>
              <a:t> </a:t>
            </a:r>
            <a:r>
              <a:rPr lang="en-US" dirty="0" err="1" smtClean="0">
                <a:latin typeface="SutonnyMJ" pitchFamily="2" charset="0"/>
                <a:cs typeface="SutonnyMJ" pitchFamily="2" charset="0"/>
              </a:rPr>
              <a:t>nq</a:t>
            </a:r>
            <a:r>
              <a:rPr lang="en-US" dirty="0" smtClean="0">
                <a:latin typeface="SutonnyMJ" pitchFamily="2" charset="0"/>
                <a:cs typeface="SutonnyMJ" pitchFamily="2" charset="0"/>
              </a:rPr>
              <a:t> </a:t>
            </a:r>
            <a:r>
              <a:rPr lang="en-US" dirty="0" err="1" smtClean="0">
                <a:latin typeface="SutonnyMJ" pitchFamily="2" charset="0"/>
                <a:cs typeface="SutonnyMJ" pitchFamily="2" charset="0"/>
              </a:rPr>
              <a:t>Zvi</a:t>
            </a:r>
            <a:r>
              <a:rPr lang="en-US" dirty="0" smtClean="0">
                <a:latin typeface="SutonnyMJ" pitchFamily="2" charset="0"/>
                <a:cs typeface="SutonnyMJ" pitchFamily="2" charset="0"/>
              </a:rPr>
              <a:t> </a:t>
            </a:r>
            <a:r>
              <a:rPr lang="en-US" dirty="0" err="1" smtClean="0">
                <a:latin typeface="SutonnyMJ" pitchFamily="2" charset="0"/>
                <a:cs typeface="SutonnyMJ" pitchFamily="2" charset="0"/>
              </a:rPr>
              <a:t>bvg</a:t>
            </a:r>
            <a:r>
              <a:rPr lang="en-US" dirty="0" smtClean="0">
                <a:latin typeface="SutonnyMJ" pitchFamily="2" charset="0"/>
                <a:cs typeface="SutonnyMJ" pitchFamily="2" charset="0"/>
              </a:rPr>
              <a:t> </a:t>
            </a:r>
            <a:r>
              <a:rPr lang="en-US" dirty="0" err="1" smtClean="0"/>
              <a:t>Metaplasia</a:t>
            </a:r>
            <a:r>
              <a:rPr lang="en-US" dirty="0" smtClean="0"/>
              <a:t>) </a:t>
            </a:r>
          </a:p>
          <a:p>
            <a:pPr>
              <a:buNone/>
            </a:pPr>
            <a:r>
              <a:rPr lang="en-US" dirty="0" smtClean="0"/>
              <a:t>	Epithelial </a:t>
            </a:r>
            <a:r>
              <a:rPr lang="en-US" dirty="0" err="1" smtClean="0"/>
              <a:t>metaplasia</a:t>
            </a:r>
            <a:endParaRPr lang="en-US" dirty="0" smtClean="0"/>
          </a:p>
          <a:p>
            <a:pPr lvl="0">
              <a:buNone/>
            </a:pPr>
            <a:r>
              <a:rPr lang="en-US" dirty="0" err="1" smtClean="0"/>
              <a:t>Squamous</a:t>
            </a:r>
            <a:r>
              <a:rPr lang="en-US" dirty="0" smtClean="0"/>
              <a:t> 	1. </a:t>
            </a:r>
            <a:r>
              <a:rPr lang="en-US" dirty="0" err="1" smtClean="0"/>
              <a:t>Columner</a:t>
            </a:r>
            <a:r>
              <a:rPr lang="en-US" dirty="0" smtClean="0"/>
              <a:t> to </a:t>
            </a:r>
            <a:r>
              <a:rPr lang="en-US" dirty="0" err="1" smtClean="0"/>
              <a:t>squamous</a:t>
            </a:r>
            <a:r>
              <a:rPr lang="en-US" dirty="0" smtClean="0"/>
              <a:t> </a:t>
            </a:r>
          </a:p>
          <a:p>
            <a:endParaRPr lang="en-US" dirty="0"/>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b="1" dirty="0" smtClean="0"/>
              <a:t>2. Regarding </a:t>
            </a:r>
            <a:r>
              <a:rPr lang="en-US" b="1" dirty="0" err="1" smtClean="0"/>
              <a:t>metaplasia</a:t>
            </a:r>
            <a:r>
              <a:rPr lang="en-US" b="1" dirty="0" smtClean="0"/>
              <a:t> in epithelium</a:t>
            </a:r>
            <a:endParaRPr lang="en-US" dirty="0" smtClean="0"/>
          </a:p>
          <a:p>
            <a:pPr>
              <a:buNone/>
            </a:pPr>
            <a:r>
              <a:rPr lang="en-US" dirty="0" smtClean="0"/>
              <a:t>a) Phenotypic change of a differentiated cell</a:t>
            </a:r>
          </a:p>
          <a:p>
            <a:pPr>
              <a:buNone/>
            </a:pPr>
            <a:r>
              <a:rPr lang="en-US" dirty="0" smtClean="0"/>
              <a:t>b) Results from reprogramming of stem cells</a:t>
            </a:r>
          </a:p>
          <a:p>
            <a:pPr>
              <a:buNone/>
            </a:pPr>
            <a:r>
              <a:rPr lang="en-US" dirty="0" smtClean="0"/>
              <a:t>c) May result from both in  </a:t>
            </a:r>
            <a:r>
              <a:rPr lang="en-US" dirty="0" err="1" smtClean="0"/>
              <a:t>vit</a:t>
            </a:r>
            <a:r>
              <a:rPr lang="en-US" dirty="0" smtClean="0"/>
              <a:t>-A deficiency and </a:t>
            </a:r>
            <a:r>
              <a:rPr lang="en-US" dirty="0" err="1" smtClean="0"/>
              <a:t>vit</a:t>
            </a:r>
            <a:r>
              <a:rPr lang="en-US" dirty="0" smtClean="0"/>
              <a:t>-A excess</a:t>
            </a:r>
          </a:p>
          <a:p>
            <a:pPr>
              <a:buNone/>
            </a:pPr>
            <a:r>
              <a:rPr lang="en-US" dirty="0" smtClean="0"/>
              <a:t>d) Happens in </a:t>
            </a:r>
            <a:r>
              <a:rPr lang="en-US" dirty="0" err="1" smtClean="0"/>
              <a:t>mesothelium</a:t>
            </a:r>
            <a:endParaRPr lang="en-US" dirty="0" smtClean="0"/>
          </a:p>
          <a:p>
            <a:pPr>
              <a:buNone/>
            </a:pPr>
            <a:r>
              <a:rPr lang="en-US" dirty="0" smtClean="0"/>
              <a:t>e) Sometimes have beneficial effects</a:t>
            </a:r>
          </a:p>
          <a:p>
            <a:pPr>
              <a:buNone/>
            </a:pPr>
            <a:r>
              <a:rPr lang="en-US" dirty="0" smtClean="0"/>
              <a:t>FTTFT(</a:t>
            </a:r>
            <a:r>
              <a:rPr lang="en-US" dirty="0" err="1" smtClean="0"/>
              <a:t>Robbin’s</a:t>
            </a:r>
            <a:r>
              <a:rPr lang="en-US" dirty="0" smtClean="0"/>
              <a:t> 9</a:t>
            </a:r>
            <a:r>
              <a:rPr lang="en-US" baseline="30000" dirty="0" smtClean="0"/>
              <a:t>th</a:t>
            </a:r>
            <a:r>
              <a:rPr lang="en-US" dirty="0" smtClean="0"/>
              <a:t>, Page 37-38)</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dirty="0" smtClean="0"/>
              <a:t>2</a:t>
            </a:r>
            <a:r>
              <a:rPr lang="en-US" dirty="0"/>
              <a:t>.  Transitional to </a:t>
            </a:r>
            <a:r>
              <a:rPr lang="en-US" dirty="0" err="1"/>
              <a:t>squamous</a:t>
            </a:r>
            <a:r>
              <a:rPr lang="en-US" dirty="0"/>
              <a:t> </a:t>
            </a:r>
          </a:p>
          <a:p>
            <a:pPr>
              <a:buNone/>
            </a:pPr>
            <a:r>
              <a:rPr lang="en-US" dirty="0"/>
              <a:t>	(B) </a:t>
            </a:r>
            <a:r>
              <a:rPr lang="en-US" dirty="0" err="1"/>
              <a:t>Columner</a:t>
            </a:r>
            <a:r>
              <a:rPr lang="en-US" dirty="0"/>
              <a:t> (BRIC) Barrett Respiratory Intestinal Cervical erosion </a:t>
            </a:r>
          </a:p>
          <a:p>
            <a:pPr>
              <a:buNone/>
            </a:pPr>
            <a:r>
              <a:rPr lang="en-US" dirty="0"/>
              <a:t>	Connective Tissue </a:t>
            </a:r>
            <a:r>
              <a:rPr lang="en-US" dirty="0" err="1"/>
              <a:t>metaplasia</a:t>
            </a:r>
            <a:r>
              <a:rPr lang="en-US" dirty="0"/>
              <a:t> </a:t>
            </a:r>
          </a:p>
          <a:p>
            <a:pPr lvl="0">
              <a:buNone/>
            </a:pPr>
            <a:r>
              <a:rPr lang="en-US" dirty="0"/>
              <a:t>Osseous</a:t>
            </a:r>
          </a:p>
          <a:p>
            <a:pPr lvl="0">
              <a:buNone/>
            </a:pPr>
            <a:r>
              <a:rPr lang="en-US" dirty="0" err="1"/>
              <a:t>Mesothelium</a:t>
            </a:r>
            <a:endParaRPr lang="en-US" dirty="0"/>
          </a:p>
          <a:p>
            <a:pPr>
              <a:buNone/>
            </a:pPr>
            <a:r>
              <a:rPr lang="en-US" dirty="0"/>
              <a:t>Tumor </a:t>
            </a:r>
            <a:r>
              <a:rPr lang="en-US" dirty="0" err="1"/>
              <a:t>Metaplasia</a:t>
            </a:r>
            <a:endParaRPr lang="en-US" dirty="0"/>
          </a:p>
          <a:p>
            <a:pPr>
              <a:buNone/>
            </a:pPr>
            <a:r>
              <a:rPr lang="en-US" dirty="0"/>
              <a:t>	</a:t>
            </a:r>
            <a:r>
              <a:rPr lang="en-US" dirty="0" err="1"/>
              <a:t>Metaplasia</a:t>
            </a:r>
            <a:r>
              <a:rPr lang="en-US" dirty="0"/>
              <a:t> facilitates cell survival by adaptive change against injurious agent.</a:t>
            </a:r>
          </a:p>
          <a:p>
            <a:pPr>
              <a:buNone/>
            </a:pP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b="1" dirty="0" smtClean="0"/>
              <a:t>3. </a:t>
            </a:r>
            <a:r>
              <a:rPr lang="en-US" b="1" dirty="0" err="1" smtClean="0"/>
              <a:t>Pyroptosis</a:t>
            </a:r>
            <a:r>
              <a:rPr lang="en-US" b="1" dirty="0" smtClean="0"/>
              <a:t> is different from classical pathway as it is    associated with </a:t>
            </a:r>
            <a:endParaRPr lang="en-US" dirty="0" smtClean="0"/>
          </a:p>
          <a:p>
            <a:pPr>
              <a:buNone/>
            </a:pPr>
            <a:r>
              <a:rPr lang="en-US" dirty="0" smtClean="0"/>
              <a:t>a) Swelling of cells</a:t>
            </a:r>
          </a:p>
          <a:p>
            <a:pPr>
              <a:buNone/>
            </a:pPr>
            <a:r>
              <a:rPr lang="en-US" dirty="0" smtClean="0"/>
              <a:t>b) Loss of plasma membrane integrity</a:t>
            </a:r>
          </a:p>
          <a:p>
            <a:pPr>
              <a:buNone/>
            </a:pPr>
            <a:r>
              <a:rPr lang="en-US" dirty="0" smtClean="0"/>
              <a:t>c) Release of inflammatory mediators</a:t>
            </a:r>
          </a:p>
          <a:p>
            <a:pPr>
              <a:buNone/>
            </a:pPr>
            <a:r>
              <a:rPr lang="en-US" dirty="0" smtClean="0"/>
              <a:t>d) Programmed cell death</a:t>
            </a:r>
          </a:p>
          <a:p>
            <a:pPr>
              <a:buNone/>
            </a:pPr>
            <a:r>
              <a:rPr lang="en-US" dirty="0" smtClean="0"/>
              <a:t>e) Similar biochemical changes</a:t>
            </a:r>
          </a:p>
          <a:p>
            <a:pPr>
              <a:buNone/>
            </a:pPr>
            <a:r>
              <a:rPr lang="en-US" dirty="0" smtClean="0"/>
              <a:t>TTTFF(</a:t>
            </a:r>
            <a:r>
              <a:rPr lang="en-US" dirty="0" err="1" smtClean="0"/>
              <a:t>Robbin’s</a:t>
            </a:r>
            <a:r>
              <a:rPr lang="en-US" dirty="0" smtClean="0"/>
              <a:t> 9</a:t>
            </a:r>
            <a:r>
              <a:rPr lang="en-US" baseline="30000" dirty="0" smtClean="0"/>
              <a:t>th</a:t>
            </a:r>
            <a:r>
              <a:rPr lang="en-US" dirty="0" smtClean="0"/>
              <a:t>, Page 59)</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059363"/>
          </a:xfrm>
        </p:spPr>
        <p:txBody>
          <a:bodyPr>
            <a:normAutofit fontScale="92500" lnSpcReduction="10000"/>
          </a:bodyPr>
          <a:lstStyle/>
          <a:p>
            <a:pPr lvl="0">
              <a:buNone/>
            </a:pPr>
            <a:r>
              <a:rPr lang="en-US" dirty="0" smtClean="0"/>
              <a:t>3. </a:t>
            </a:r>
            <a:r>
              <a:rPr lang="en-US" dirty="0" err="1" smtClean="0"/>
              <a:t>Pyroptosis</a:t>
            </a:r>
            <a:r>
              <a:rPr lang="en-US" dirty="0" smtClean="0"/>
              <a:t> </a:t>
            </a:r>
            <a:r>
              <a:rPr lang="en-US" dirty="0"/>
              <a:t>Vs </a:t>
            </a:r>
            <a:r>
              <a:rPr lang="en-US" dirty="0" err="1"/>
              <a:t>Ctassical</a:t>
            </a:r>
            <a:r>
              <a:rPr lang="en-US" dirty="0"/>
              <a:t> Pathway </a:t>
            </a:r>
          </a:p>
          <a:p>
            <a:pPr>
              <a:buNone/>
            </a:pPr>
            <a:r>
              <a:rPr lang="en-US" dirty="0"/>
              <a:t>(Apoptosis is the classical pathway)</a:t>
            </a:r>
          </a:p>
          <a:p>
            <a:pPr>
              <a:buNone/>
            </a:pPr>
            <a:r>
              <a:rPr lang="en-US" dirty="0"/>
              <a:t>In </a:t>
            </a:r>
            <a:r>
              <a:rPr lang="en-US" dirty="0" err="1"/>
              <a:t>pyroptosis</a:t>
            </a:r>
            <a:r>
              <a:rPr lang="en-US" dirty="0"/>
              <a:t> </a:t>
            </a:r>
          </a:p>
          <a:p>
            <a:pPr>
              <a:buNone/>
            </a:pPr>
            <a:r>
              <a:rPr lang="en-US" dirty="0"/>
              <a:t>Swelling of cells</a:t>
            </a:r>
          </a:p>
          <a:p>
            <a:pPr>
              <a:buNone/>
            </a:pPr>
            <a:r>
              <a:rPr lang="en-US" dirty="0"/>
              <a:t>	Loss of plasma membrane integrity</a:t>
            </a:r>
          </a:p>
          <a:p>
            <a:pPr>
              <a:buNone/>
            </a:pPr>
            <a:r>
              <a:rPr lang="en-US" dirty="0"/>
              <a:t>	</a:t>
            </a:r>
            <a:r>
              <a:rPr lang="en-US" dirty="0" err="1"/>
              <a:t>Relase</a:t>
            </a:r>
            <a:r>
              <a:rPr lang="en-US" dirty="0"/>
              <a:t> of inflammatory </a:t>
            </a:r>
            <a:r>
              <a:rPr lang="en-US" dirty="0" err="1"/>
              <a:t>mediotors</a:t>
            </a:r>
            <a:r>
              <a:rPr lang="en-US" dirty="0"/>
              <a:t>. </a:t>
            </a:r>
          </a:p>
          <a:p>
            <a:pPr>
              <a:buNone/>
            </a:pPr>
            <a:r>
              <a:rPr lang="en-US" dirty="0">
                <a:latin typeface="SutonnyMJ" pitchFamily="2" charset="0"/>
                <a:cs typeface="SutonnyMJ" pitchFamily="2" charset="0"/>
              </a:rPr>
              <a:t>	G¸‡</a:t>
            </a:r>
            <a:r>
              <a:rPr lang="en-US" dirty="0" err="1">
                <a:latin typeface="SutonnyMJ" pitchFamily="2" charset="0"/>
                <a:cs typeface="SutonnyMJ" pitchFamily="2" charset="0"/>
              </a:rPr>
              <a:t>jv</a:t>
            </a:r>
            <a:r>
              <a:rPr lang="en-US" dirty="0">
                <a:latin typeface="SutonnyMJ" pitchFamily="2" charset="0"/>
                <a:cs typeface="SutonnyMJ" pitchFamily="2" charset="0"/>
              </a:rPr>
              <a:t> </a:t>
            </a:r>
            <a:r>
              <a:rPr lang="en-US" dirty="0" err="1">
                <a:cs typeface="SutonnyMJ" pitchFamily="2" charset="0"/>
              </a:rPr>
              <a:t>nerosis</a:t>
            </a:r>
            <a:r>
              <a:rPr lang="en-US" dirty="0">
                <a:latin typeface="SutonnyMJ" pitchFamily="2" charset="0"/>
                <a:cs typeface="SutonnyMJ" pitchFamily="2" charset="0"/>
              </a:rPr>
              <a:t> </a:t>
            </a:r>
            <a:r>
              <a:rPr lang="en-US" dirty="0" err="1">
                <a:latin typeface="SutonnyMJ" pitchFamily="2" charset="0"/>
                <a:cs typeface="SutonnyMJ" pitchFamily="2" charset="0"/>
              </a:rPr>
              <a:t>Gi</a:t>
            </a:r>
            <a:r>
              <a:rPr lang="en-US" dirty="0">
                <a:latin typeface="SutonnyMJ" pitchFamily="2" charset="0"/>
                <a:cs typeface="SutonnyMJ" pitchFamily="2" charset="0"/>
              </a:rPr>
              <a:t> </a:t>
            </a:r>
            <a:r>
              <a:rPr lang="en-US" dirty="0" err="1">
                <a:latin typeface="SutonnyMJ" pitchFamily="2" charset="0"/>
                <a:cs typeface="SutonnyMJ" pitchFamily="2" charset="0"/>
              </a:rPr>
              <a:t>mv</a:t>
            </a:r>
            <a:r>
              <a:rPr lang="en-US" dirty="0">
                <a:latin typeface="SutonnyMJ" pitchFamily="2" charset="0"/>
                <a:cs typeface="SutonnyMJ" pitchFamily="2" charset="0"/>
              </a:rPr>
              <a:t>‡_ </a:t>
            </a:r>
            <a:r>
              <a:rPr lang="en-US" dirty="0" err="1">
                <a:latin typeface="SutonnyMJ" pitchFamily="2" charset="0"/>
                <a:cs typeface="SutonnyMJ" pitchFamily="2" charset="0"/>
              </a:rPr>
              <a:t>wg‡j</a:t>
            </a:r>
            <a:r>
              <a:rPr lang="en-US" dirty="0">
                <a:latin typeface="SutonnyMJ" pitchFamily="2" charset="0"/>
                <a:cs typeface="SutonnyMJ" pitchFamily="2" charset="0"/>
              </a:rPr>
              <a:t> </a:t>
            </a:r>
            <a:r>
              <a:rPr lang="en-US" dirty="0" err="1">
                <a:latin typeface="SutonnyMJ" pitchFamily="2" charset="0"/>
                <a:cs typeface="SutonnyMJ" pitchFamily="2" charset="0"/>
              </a:rPr>
              <a:t>hvq</a:t>
            </a:r>
            <a:endParaRPr lang="en-US" dirty="0">
              <a:latin typeface="SutonnyMJ" pitchFamily="2" charset="0"/>
              <a:cs typeface="SutonnyMJ" pitchFamily="2" charset="0"/>
            </a:endParaRPr>
          </a:p>
          <a:p>
            <a:pPr>
              <a:buNone/>
            </a:pPr>
            <a:r>
              <a:rPr lang="en-US" dirty="0"/>
              <a:t>				</a:t>
            </a:r>
            <a:r>
              <a:rPr lang="en-US" dirty="0" err="1"/>
              <a:t>Intect</a:t>
            </a:r>
            <a:r>
              <a:rPr lang="en-US" dirty="0"/>
              <a:t> plasma membrane may be </a:t>
            </a:r>
            <a:r>
              <a:rPr lang="en-US" dirty="0" err="1"/>
              <a:t>relased</a:t>
            </a:r>
            <a:r>
              <a:rPr lang="en-US" dirty="0"/>
              <a:t> into apoptotic bodies. </a:t>
            </a:r>
          </a:p>
          <a:p>
            <a:pPr>
              <a:buNone/>
            </a:pPr>
            <a:r>
              <a:rPr lang="en-US" dirty="0" err="1">
                <a:latin typeface="SutonnyMJ" pitchFamily="2" charset="0"/>
                <a:cs typeface="SutonnyMJ" pitchFamily="2" charset="0"/>
              </a:rPr>
              <a:t>wgj</a:t>
            </a:r>
            <a:r>
              <a:rPr lang="en-US" dirty="0">
                <a:latin typeface="SutonnyMJ" pitchFamily="2" charset="0"/>
                <a:cs typeface="SutonnyMJ" pitchFamily="2" charset="0"/>
              </a:rPr>
              <a:t> </a:t>
            </a:r>
            <a:r>
              <a:rPr lang="en-US" dirty="0" err="1">
                <a:latin typeface="SutonnyMJ" pitchFamily="2" charset="0"/>
                <a:cs typeface="SutonnyMJ" pitchFamily="2" charset="0"/>
              </a:rPr>
              <a:t>Av‡Q</a:t>
            </a:r>
            <a:r>
              <a:rPr lang="en-US" dirty="0">
                <a:latin typeface="SutonnyMJ" pitchFamily="2" charset="0"/>
                <a:cs typeface="SutonnyMJ" pitchFamily="2" charset="0"/>
              </a:rPr>
              <a:t> `</a:t>
            </a:r>
            <a:r>
              <a:rPr lang="en-US" dirty="0" err="1">
                <a:latin typeface="SutonnyMJ" pitchFamily="2" charset="0"/>
                <a:cs typeface="SutonnyMJ" pitchFamily="2" charset="0"/>
              </a:rPr>
              <a:t>yUv</a:t>
            </a:r>
            <a:r>
              <a:rPr lang="en-US" dirty="0">
                <a:latin typeface="SutonnyMJ" pitchFamily="2" charset="0"/>
                <a:cs typeface="SutonnyMJ" pitchFamily="2" charset="0"/>
              </a:rPr>
              <a:t> </a:t>
            </a:r>
            <a:r>
              <a:rPr lang="en-US" dirty="0" err="1">
                <a:latin typeface="SutonnyMJ" pitchFamily="2" charset="0"/>
                <a:cs typeface="SutonnyMJ" pitchFamily="2" charset="0"/>
              </a:rPr>
              <a:t>RvqMvq</a:t>
            </a:r>
            <a:endParaRPr lang="en-US" dirty="0">
              <a:latin typeface="SutonnyMJ" pitchFamily="2" charset="0"/>
              <a:cs typeface="SutonnyMJ" pitchFamily="2" charset="0"/>
            </a:endParaRPr>
          </a:p>
          <a:p>
            <a:pPr>
              <a:buNone/>
            </a:pPr>
            <a:r>
              <a:rPr lang="en-US" dirty="0"/>
              <a:t>	Both are programmed cell death</a:t>
            </a:r>
          </a:p>
          <a:p>
            <a:pPr>
              <a:buNone/>
            </a:pPr>
            <a:r>
              <a:rPr lang="en-US" dirty="0"/>
              <a:t>	Similar biochemical changes</a:t>
            </a:r>
          </a:p>
          <a:p>
            <a:pPr>
              <a:buNone/>
            </a:pP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b="1" dirty="0" smtClean="0"/>
              <a:t>4. Restoration of blood flow to an area of </a:t>
            </a:r>
            <a:r>
              <a:rPr lang="en-US" b="1" dirty="0" err="1" smtClean="0"/>
              <a:t>ischaemia</a:t>
            </a:r>
            <a:r>
              <a:rPr lang="en-US" b="1" dirty="0" smtClean="0"/>
              <a:t> causes</a:t>
            </a:r>
            <a:endParaRPr lang="en-US" dirty="0" smtClean="0"/>
          </a:p>
          <a:p>
            <a:pPr>
              <a:buNone/>
            </a:pPr>
            <a:r>
              <a:rPr lang="en-US" dirty="0" smtClean="0"/>
              <a:t>a) Facilitate death of cells that might have recovered otherwise</a:t>
            </a:r>
          </a:p>
          <a:p>
            <a:pPr>
              <a:buNone/>
            </a:pPr>
            <a:r>
              <a:rPr lang="en-US" dirty="0" smtClean="0"/>
              <a:t>b) Damaging process are stopped</a:t>
            </a:r>
          </a:p>
          <a:p>
            <a:pPr>
              <a:buNone/>
            </a:pPr>
            <a:r>
              <a:rPr lang="en-US" dirty="0" smtClean="0"/>
              <a:t>c) Increased generation of both ROS &amp; nitrogen species</a:t>
            </a:r>
          </a:p>
          <a:p>
            <a:pPr>
              <a:buNone/>
            </a:pPr>
            <a:r>
              <a:rPr lang="en-US" dirty="0" smtClean="0"/>
              <a:t>d) Danger signal released from dead cells activate inflammatory cascade</a:t>
            </a:r>
          </a:p>
          <a:p>
            <a:pPr>
              <a:buNone/>
            </a:pPr>
            <a:r>
              <a:rPr lang="en-US" dirty="0" smtClean="0"/>
              <a:t>e) Sustain loss of cells are halted</a:t>
            </a:r>
          </a:p>
          <a:p>
            <a:pPr>
              <a:buNone/>
            </a:pPr>
            <a:r>
              <a:rPr lang="en-US" dirty="0" smtClean="0"/>
              <a:t>TFTTF(</a:t>
            </a:r>
            <a:r>
              <a:rPr lang="en-US" dirty="0" err="1" smtClean="0"/>
              <a:t>Robbin’s</a:t>
            </a:r>
            <a:r>
              <a:rPr lang="en-US" dirty="0" smtClean="0"/>
              <a:t> 9</a:t>
            </a:r>
            <a:r>
              <a:rPr lang="en-US" baseline="30000" dirty="0" smtClean="0"/>
              <a:t>th</a:t>
            </a:r>
            <a:r>
              <a:rPr lang="en-US" dirty="0" smtClean="0"/>
              <a:t>, Page 51)</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277</TotalTime>
  <Words>8198</Words>
  <Application>Microsoft Office PowerPoint</Application>
  <PresentationFormat>On-screen Show (4:3)</PresentationFormat>
  <Paragraphs>1800</Paragraphs>
  <Slides>263</Slides>
  <Notes>0</Notes>
  <HiddenSlides>0</HiddenSlides>
  <MMClips>0</MMClips>
  <ScaleCrop>false</ScaleCrop>
  <HeadingPairs>
    <vt:vector size="4" baseType="variant">
      <vt:variant>
        <vt:lpstr>Theme</vt:lpstr>
      </vt:variant>
      <vt:variant>
        <vt:i4>1</vt:i4>
      </vt:variant>
      <vt:variant>
        <vt:lpstr>Slide Titles</vt:lpstr>
      </vt:variant>
      <vt:variant>
        <vt:i4>263</vt:i4>
      </vt:variant>
    </vt:vector>
  </HeadingPairs>
  <TitlesOfParts>
    <vt:vector size="264"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20. Dystrophic calcification (Q-6)</vt:lpstr>
      <vt:lpstr>Slide 138</vt:lpstr>
      <vt:lpstr>21. Liver a husband ē haemophilia &amp; his unaffected wife.</vt:lpstr>
      <vt:lpstr>Slide 140</vt:lpstr>
      <vt:lpstr>Slide 141</vt:lpstr>
      <vt:lpstr>Slide 142</vt:lpstr>
      <vt:lpstr>Slide 143</vt:lpstr>
      <vt:lpstr>23. XLR Condition</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Slide 247</vt:lpstr>
      <vt:lpstr>Slide 248</vt:lpstr>
      <vt:lpstr>Slide 249</vt:lpstr>
      <vt:lpstr>Slide 250</vt:lpstr>
      <vt:lpstr>Slide 251</vt:lpstr>
      <vt:lpstr>Slide 252</vt:lpstr>
      <vt:lpstr>Slide 253</vt:lpstr>
      <vt:lpstr>Slide 254</vt:lpstr>
      <vt:lpstr>Slide 255</vt:lpstr>
      <vt:lpstr>Slide 256</vt:lpstr>
      <vt:lpstr>Slide 257</vt:lpstr>
      <vt:lpstr>Slide 258</vt:lpstr>
      <vt:lpstr>Slide 259</vt:lpstr>
      <vt:lpstr>Slide 260</vt:lpstr>
      <vt:lpstr>Slide 261</vt:lpstr>
      <vt:lpstr>Slide 262</vt:lpstr>
      <vt:lpstr>Slide 263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Genesis IT 04</dc:creator>
  <cp:lastModifiedBy>MEDIGENE WEB-3</cp:lastModifiedBy>
  <cp:revision>39</cp:revision>
  <dcterms:created xsi:type="dcterms:W3CDTF">2006-08-16T00:00:00Z</dcterms:created>
  <dcterms:modified xsi:type="dcterms:W3CDTF">2019-08-22T16:42:39Z</dcterms:modified>
</cp:coreProperties>
</file>