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86" r:id="rId2"/>
    <p:sldId id="260" r:id="rId3"/>
    <p:sldId id="287" r:id="rId4"/>
    <p:sldId id="283" r:id="rId5"/>
    <p:sldId id="282" r:id="rId6"/>
    <p:sldId id="288" r:id="rId7"/>
    <p:sldId id="279" r:id="rId8"/>
    <p:sldId id="257" r:id="rId9"/>
    <p:sldId id="262" r:id="rId10"/>
    <p:sldId id="263" r:id="rId11"/>
    <p:sldId id="264" r:id="rId12"/>
    <p:sldId id="265" r:id="rId13"/>
    <p:sldId id="266" r:id="rId14"/>
    <p:sldId id="267" r:id="rId15"/>
    <p:sldId id="268" r:id="rId16"/>
    <p:sldId id="270" r:id="rId17"/>
    <p:sldId id="284" r:id="rId18"/>
    <p:sldId id="271" r:id="rId19"/>
    <p:sldId id="272" r:id="rId20"/>
    <p:sldId id="273" r:id="rId21"/>
    <p:sldId id="275" r:id="rId22"/>
    <p:sldId id="276" r:id="rId23"/>
    <p:sldId id="285"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19E57C-2D8D-49DC-A2FD-FF5B2DDBEC1D}" type="datetimeFigureOut">
              <a:rPr lang="en-GB" smtClean="0"/>
              <a:t>03/07/2018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14944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E57C-2D8D-49DC-A2FD-FF5B2DDBEC1D}" type="datetimeFigureOut">
              <a:rPr lang="en-GB" smtClean="0"/>
              <a:t>03/07/2018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85266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E57C-2D8D-49DC-A2FD-FF5B2DDBEC1D}" type="datetimeFigureOut">
              <a:rPr lang="en-GB" smtClean="0"/>
              <a:t>03/07/2018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412865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E57C-2D8D-49DC-A2FD-FF5B2DDBEC1D}" type="datetimeFigureOut">
              <a:rPr lang="en-GB" smtClean="0"/>
              <a:t>03/07/2018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F977A-C6FD-433A-B24D-9CD783A75808}" type="slidenum">
              <a:rPr lang="en-GB" smtClean="0"/>
              <a:t>‹#›</a:t>
            </a:fld>
            <a:endParaRPr lang="en-GB"/>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0060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E57C-2D8D-49DC-A2FD-FF5B2DDBEC1D}" type="datetimeFigureOut">
              <a:rPr lang="en-GB" smtClean="0"/>
              <a:t>03/07/2018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3528799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919E57C-2D8D-49DC-A2FD-FF5B2DDBEC1D}" type="datetimeFigureOut">
              <a:rPr lang="en-GB" smtClean="0"/>
              <a:t>03/07/2018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540351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919E57C-2D8D-49DC-A2FD-FF5B2DDBEC1D}" type="datetimeFigureOut">
              <a:rPr lang="en-GB" smtClean="0"/>
              <a:t>03/07/2018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3721411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9E57C-2D8D-49DC-A2FD-FF5B2DDBEC1D}" type="datetimeFigureOut">
              <a:rPr lang="en-GB" smtClean="0"/>
              <a:t>03/07/2018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1187832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9E57C-2D8D-49DC-A2FD-FF5B2DDBEC1D}" type="datetimeFigureOut">
              <a:rPr lang="en-GB" smtClean="0"/>
              <a:t>03/07/2018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341198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19E57C-2D8D-49DC-A2FD-FF5B2DDBEC1D}" type="datetimeFigureOut">
              <a:rPr lang="en-GB" smtClean="0"/>
              <a:t>03/07/2018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390148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19E57C-2D8D-49DC-A2FD-FF5B2DDBEC1D}" type="datetimeFigureOut">
              <a:rPr lang="en-GB" smtClean="0"/>
              <a:t>03/07/2018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260085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19E57C-2D8D-49DC-A2FD-FF5B2DDBEC1D}" type="datetimeFigureOut">
              <a:rPr lang="en-GB" smtClean="0"/>
              <a:t>03/07/2018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206142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19E57C-2D8D-49DC-A2FD-FF5B2DDBEC1D}" type="datetimeFigureOut">
              <a:rPr lang="en-GB" smtClean="0"/>
              <a:t>03/07/2018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24458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919E57C-2D8D-49DC-A2FD-FF5B2DDBEC1D}" type="datetimeFigureOut">
              <a:rPr lang="en-GB" smtClean="0"/>
              <a:t>03/07/2018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39442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919E57C-2D8D-49DC-A2FD-FF5B2DDBEC1D}" type="datetimeFigureOut">
              <a:rPr lang="en-GB" smtClean="0"/>
              <a:t>03/07/2018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250319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E57C-2D8D-49DC-A2FD-FF5B2DDBEC1D}" type="datetimeFigureOut">
              <a:rPr lang="en-GB" smtClean="0"/>
              <a:t>03/07/2018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158240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19E57C-2D8D-49DC-A2FD-FF5B2DDBEC1D}" type="datetimeFigureOut">
              <a:rPr lang="en-GB" smtClean="0"/>
              <a:t>03/07/2018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E2F977A-C6FD-433A-B24D-9CD783A75808}" type="slidenum">
              <a:rPr lang="en-GB" smtClean="0"/>
              <a:t>‹#›</a:t>
            </a:fld>
            <a:endParaRPr lang="en-GB"/>
          </a:p>
        </p:txBody>
      </p:sp>
    </p:spTree>
    <p:extLst>
      <p:ext uri="{BB962C8B-B14F-4D97-AF65-F5344CB8AC3E}">
        <p14:creationId xmlns:p14="http://schemas.microsoft.com/office/powerpoint/2010/main" val="3089963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919E57C-2D8D-49DC-A2FD-FF5B2DDBEC1D}" type="datetimeFigureOut">
              <a:rPr lang="en-GB" smtClean="0"/>
              <a:t>03/07/2018</a:t>
            </a:fld>
            <a:endParaRPr lang="en-GB"/>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EE2F977A-C6FD-433A-B24D-9CD783A75808}" type="slidenum">
              <a:rPr lang="en-GB" smtClean="0"/>
              <a:t>‹#›</a:t>
            </a:fld>
            <a:endParaRPr lang="en-GB"/>
          </a:p>
        </p:txBody>
      </p:sp>
    </p:spTree>
    <p:extLst>
      <p:ext uri="{BB962C8B-B14F-4D97-AF65-F5344CB8AC3E}">
        <p14:creationId xmlns:p14="http://schemas.microsoft.com/office/powerpoint/2010/main" val="263983307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196752"/>
            <a:ext cx="8064896" cy="3077766"/>
          </a:xfrm>
          <a:prstGeom prst="rect">
            <a:avLst/>
          </a:prstGeom>
          <a:noFill/>
        </p:spPr>
        <p:txBody>
          <a:bodyPr wrap="square" rtlCol="0">
            <a:spAutoFit/>
          </a:bodyPr>
          <a:lstStyle/>
          <a:p>
            <a:r>
              <a:rPr lang="en-GB" dirty="0" smtClean="0"/>
              <a:t>                                </a:t>
            </a:r>
            <a:r>
              <a:rPr lang="en-GB" sz="4000" dirty="0" smtClean="0">
                <a:solidFill>
                  <a:srgbClr val="7030A0"/>
                </a:solidFill>
              </a:rPr>
              <a:t>SUBMITTED BY</a:t>
            </a:r>
          </a:p>
          <a:p>
            <a:endParaRPr lang="en-GB" dirty="0"/>
          </a:p>
          <a:p>
            <a:endParaRPr lang="en-GB" dirty="0" smtClean="0"/>
          </a:p>
          <a:p>
            <a:endParaRPr lang="en-GB" dirty="0" smtClean="0"/>
          </a:p>
          <a:p>
            <a:r>
              <a:rPr lang="en-US" b="1" dirty="0"/>
              <a:t> </a:t>
            </a:r>
            <a:r>
              <a:rPr lang="en-US" sz="2000" b="1" dirty="0">
                <a:solidFill>
                  <a:srgbClr val="002060"/>
                </a:solidFill>
              </a:rPr>
              <a:t>AL AMIN HOSSAIN BIPLOB </a:t>
            </a:r>
            <a:r>
              <a:rPr lang="en-US" sz="2000" b="1" dirty="0" smtClean="0">
                <a:solidFill>
                  <a:srgbClr val="002060"/>
                </a:solidFill>
              </a:rPr>
              <a:t>                                </a:t>
            </a:r>
            <a:r>
              <a:rPr lang="en-US" sz="2000" b="1" dirty="0">
                <a:solidFill>
                  <a:srgbClr val="002060"/>
                </a:solidFill>
              </a:rPr>
              <a:t>Exam Roll: </a:t>
            </a:r>
            <a:r>
              <a:rPr lang="en-US" sz="2000" b="1" dirty="0" smtClean="0">
                <a:solidFill>
                  <a:srgbClr val="002060"/>
                </a:solidFill>
              </a:rPr>
              <a:t>549</a:t>
            </a:r>
            <a:endParaRPr lang="en-GB" sz="2000" dirty="0" smtClean="0">
              <a:solidFill>
                <a:srgbClr val="002060"/>
              </a:solidFill>
            </a:endParaRPr>
          </a:p>
          <a:p>
            <a:endParaRPr lang="en-GB" sz="2000" dirty="0">
              <a:solidFill>
                <a:srgbClr val="002060"/>
              </a:solidFill>
            </a:endParaRPr>
          </a:p>
          <a:p>
            <a:r>
              <a:rPr lang="en-US" sz="2000" b="1" dirty="0">
                <a:solidFill>
                  <a:srgbClr val="002060"/>
                </a:solidFill>
              </a:rPr>
              <a:t> </a:t>
            </a:r>
            <a:r>
              <a:rPr lang="en-US" sz="2000" b="1" dirty="0" smtClean="0">
                <a:solidFill>
                  <a:srgbClr val="002060"/>
                </a:solidFill>
              </a:rPr>
              <a:t>MD.SHAH ALAM                                                  Exam </a:t>
            </a:r>
            <a:r>
              <a:rPr lang="en-US" sz="2000" b="1" dirty="0">
                <a:solidFill>
                  <a:srgbClr val="002060"/>
                </a:solidFill>
              </a:rPr>
              <a:t>Roll:548</a:t>
            </a:r>
            <a:endParaRPr lang="en-GB" sz="2000" dirty="0">
              <a:solidFill>
                <a:srgbClr val="002060"/>
              </a:solidFill>
            </a:endParaRPr>
          </a:p>
          <a:p>
            <a:endParaRPr lang="en-GB" sz="2000" dirty="0">
              <a:solidFill>
                <a:srgbClr val="002060"/>
              </a:solidFill>
            </a:endParaRPr>
          </a:p>
          <a:p>
            <a:r>
              <a:rPr lang="en-US" sz="2000" b="1" dirty="0">
                <a:solidFill>
                  <a:srgbClr val="002060"/>
                </a:solidFill>
              </a:rPr>
              <a:t> </a:t>
            </a:r>
            <a:r>
              <a:rPr lang="en-US" sz="2000" b="1" dirty="0" smtClean="0">
                <a:solidFill>
                  <a:srgbClr val="002060"/>
                </a:solidFill>
              </a:rPr>
              <a:t>MD.RAFIQUL </a:t>
            </a:r>
            <a:r>
              <a:rPr lang="en-US" sz="2000" b="1" dirty="0">
                <a:solidFill>
                  <a:srgbClr val="002060"/>
                </a:solidFill>
              </a:rPr>
              <a:t>ISLAM                                             </a:t>
            </a:r>
            <a:r>
              <a:rPr lang="en-US" sz="2000" b="1" dirty="0" smtClean="0">
                <a:solidFill>
                  <a:srgbClr val="002060"/>
                </a:solidFill>
              </a:rPr>
              <a:t>Exam </a:t>
            </a:r>
            <a:r>
              <a:rPr lang="en-US" sz="2000" b="1" dirty="0">
                <a:solidFill>
                  <a:srgbClr val="002060"/>
                </a:solidFill>
              </a:rPr>
              <a:t>Roll: 552</a:t>
            </a:r>
            <a:endParaRPr lang="en-GB" sz="2000" dirty="0">
              <a:solidFill>
                <a:srgbClr val="002060"/>
              </a:solidFill>
            </a:endParaRPr>
          </a:p>
        </p:txBody>
      </p:sp>
    </p:spTree>
    <p:extLst>
      <p:ext uri="{BB962C8B-B14F-4D97-AF65-F5344CB8AC3E}">
        <p14:creationId xmlns:p14="http://schemas.microsoft.com/office/powerpoint/2010/main" val="3986395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IPLOB\Desktop\project screen short\PRODUCT CATEGO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8680"/>
            <a:ext cx="7992887"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7557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BIPLOB\Desktop\project screen short\PRODUCT EN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40768"/>
            <a:ext cx="8712968"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085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BIPLOB\Desktop\project screen short\PURCHSE EN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8352928" cy="540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625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BIPLOB\Desktop\project screen short\PURCHSE MEM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8424936" cy="54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214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475656" y="404664"/>
            <a:ext cx="6624736" cy="369332"/>
          </a:xfrm>
          <a:prstGeom prst="rect">
            <a:avLst/>
          </a:prstGeom>
          <a:noFill/>
        </p:spPr>
        <p:txBody>
          <a:bodyPr wrap="square" rtlCol="0">
            <a:spAutoFit/>
          </a:bodyPr>
          <a:lstStyle/>
          <a:p>
            <a:r>
              <a:rPr lang="en-GB" dirty="0" smtClean="0"/>
              <a:t>              </a:t>
            </a:r>
            <a:endParaRPr lang="en-GB" dirty="0"/>
          </a:p>
        </p:txBody>
      </p:sp>
      <p:pic>
        <p:nvPicPr>
          <p:cNvPr id="7171" name="Picture 3" descr="C:\Users\BIPLOB\Desktop\SALES ENTRY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14" y="260648"/>
            <a:ext cx="7871636" cy="574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305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BIPLOB\Desktop\project screen short\SALE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136904" cy="532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016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BIPLOB\Desktop\project screen short\TRANS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09" y="1124744"/>
            <a:ext cx="8191247" cy="504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688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BIPLOB\Desktop\project screen short\TRANSACTION REPO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052736"/>
            <a:ext cx="8496944"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7480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7624" y="404664"/>
            <a:ext cx="6696744" cy="369332"/>
          </a:xfrm>
          <a:prstGeom prst="rect">
            <a:avLst/>
          </a:prstGeom>
          <a:noFill/>
        </p:spPr>
        <p:txBody>
          <a:bodyPr wrap="square" rtlCol="0">
            <a:spAutoFit/>
          </a:bodyPr>
          <a:lstStyle/>
          <a:p>
            <a:r>
              <a:rPr lang="en-GB" dirty="0" smtClean="0"/>
              <a:t>                    </a:t>
            </a:r>
            <a:endParaRPr lang="en-GB" dirty="0"/>
          </a:p>
        </p:txBody>
      </p:sp>
      <p:pic>
        <p:nvPicPr>
          <p:cNvPr id="10242" name="Picture 2" descr="C:\Users\BIPLOB\Desktop\project screen\back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574" y="1412776"/>
            <a:ext cx="6466458"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5401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BIPLOB\Desktop\project screen\set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7992888"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728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13166"/>
            <a:ext cx="6517482" cy="2509213"/>
          </a:xfrm>
        </p:spPr>
        <p:txBody>
          <a:bodyPr/>
          <a:lstStyle/>
          <a:p>
            <a:r>
              <a:rPr lang="en-GB" dirty="0" smtClean="0">
                <a:solidFill>
                  <a:srgbClr val="7030A0"/>
                </a:solidFill>
              </a:rPr>
              <a:t>PROJECT TITLE</a:t>
            </a:r>
            <a:endParaRPr lang="en-GB" dirty="0">
              <a:solidFill>
                <a:srgbClr val="7030A0"/>
              </a:solidFill>
            </a:endParaRPr>
          </a:p>
        </p:txBody>
      </p:sp>
      <p:sp>
        <p:nvSpPr>
          <p:cNvPr id="3" name="Subtitle 2"/>
          <p:cNvSpPr>
            <a:spLocks noGrp="1"/>
          </p:cNvSpPr>
          <p:nvPr>
            <p:ph type="subTitle" idx="1"/>
          </p:nvPr>
        </p:nvSpPr>
        <p:spPr>
          <a:xfrm>
            <a:off x="395536" y="2852936"/>
            <a:ext cx="8280920" cy="2304256"/>
          </a:xfrm>
        </p:spPr>
        <p:txBody>
          <a:bodyPr>
            <a:noAutofit/>
          </a:bodyPr>
          <a:lstStyle/>
          <a:p>
            <a:r>
              <a:rPr lang="en-GB" sz="4400" dirty="0" smtClean="0">
                <a:solidFill>
                  <a:schemeClr val="accent2">
                    <a:lumMod val="50000"/>
                  </a:schemeClr>
                </a:solidFill>
              </a:rPr>
              <a:t>DEALERSHIP MANAGEMENT SYSTEM</a:t>
            </a:r>
            <a:endParaRPr lang="en-GB" sz="4400" dirty="0">
              <a:solidFill>
                <a:schemeClr val="accent2">
                  <a:lumMod val="50000"/>
                </a:schemeClr>
              </a:solidFill>
            </a:endParaRPr>
          </a:p>
        </p:txBody>
      </p:sp>
    </p:spTree>
    <p:extLst>
      <p:ext uri="{BB962C8B-B14F-4D97-AF65-F5344CB8AC3E}">
        <p14:creationId xmlns:p14="http://schemas.microsoft.com/office/powerpoint/2010/main" val="33020541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520" y="692696"/>
            <a:ext cx="8136904" cy="707886"/>
          </a:xfrm>
          <a:prstGeom prst="rect">
            <a:avLst/>
          </a:prstGeom>
          <a:noFill/>
        </p:spPr>
        <p:txBody>
          <a:bodyPr wrap="square" rtlCol="0">
            <a:spAutoFit/>
          </a:bodyPr>
          <a:lstStyle/>
          <a:p>
            <a:r>
              <a:rPr lang="en-GB" sz="4000" dirty="0" smtClean="0">
                <a:solidFill>
                  <a:schemeClr val="accent6">
                    <a:lumMod val="50000"/>
                  </a:schemeClr>
                </a:solidFill>
              </a:rPr>
              <a:t>            TOOLS and TECHNOLOGIES </a:t>
            </a:r>
            <a:endParaRPr lang="en-GB" sz="4000" dirty="0">
              <a:solidFill>
                <a:schemeClr val="accent6">
                  <a:lumMod val="50000"/>
                </a:schemeClr>
              </a:solidFill>
            </a:endParaRPr>
          </a:p>
        </p:txBody>
      </p:sp>
      <p:sp>
        <p:nvSpPr>
          <p:cNvPr id="6" name="TextBox 5"/>
          <p:cNvSpPr txBox="1"/>
          <p:nvPr/>
        </p:nvSpPr>
        <p:spPr>
          <a:xfrm>
            <a:off x="971600" y="1988840"/>
            <a:ext cx="6200736" cy="3693319"/>
          </a:xfrm>
          <a:prstGeom prst="rect">
            <a:avLst/>
          </a:prstGeom>
          <a:noFill/>
        </p:spPr>
        <p:txBody>
          <a:bodyPr wrap="none" rtlCol="0">
            <a:spAutoFit/>
          </a:bodyPr>
          <a:lstStyle/>
          <a:p>
            <a:pPr marL="285750" indent="-285750">
              <a:buFont typeface="Wingdings" pitchFamily="2" charset="2"/>
              <a:buChar char="v"/>
            </a:pPr>
            <a:r>
              <a:rPr lang="en-GB" sz="3600" dirty="0" smtClean="0">
                <a:solidFill>
                  <a:srgbClr val="002060"/>
                </a:solidFill>
              </a:rPr>
              <a:t>ORACLE  DATABASE 11G</a:t>
            </a:r>
          </a:p>
          <a:p>
            <a:pPr marL="285750" indent="-285750">
              <a:buFont typeface="Wingdings" pitchFamily="2" charset="2"/>
              <a:buChar char="v"/>
            </a:pPr>
            <a:r>
              <a:rPr lang="en-GB" sz="3600" dirty="0" smtClean="0">
                <a:solidFill>
                  <a:srgbClr val="002060"/>
                </a:solidFill>
              </a:rPr>
              <a:t>DEVELOPER  SUITE 6I</a:t>
            </a:r>
          </a:p>
          <a:p>
            <a:pPr marL="285750" indent="-285750">
              <a:buFont typeface="Wingdings" pitchFamily="2" charset="2"/>
              <a:buChar char="v"/>
            </a:pPr>
            <a:r>
              <a:rPr lang="en-GB" sz="3600" dirty="0" smtClean="0">
                <a:solidFill>
                  <a:srgbClr val="002060"/>
                </a:solidFill>
              </a:rPr>
              <a:t>WINDOWS 7</a:t>
            </a:r>
          </a:p>
          <a:p>
            <a:pPr marL="285750" indent="-285750">
              <a:buFont typeface="Wingdings" pitchFamily="2" charset="2"/>
              <a:buChar char="v"/>
            </a:pPr>
            <a:r>
              <a:rPr lang="en-GB" sz="3600" dirty="0" smtClean="0">
                <a:solidFill>
                  <a:srgbClr val="002060"/>
                </a:solidFill>
              </a:rPr>
              <a:t>SQL</a:t>
            </a:r>
          </a:p>
          <a:p>
            <a:pPr marL="285750" indent="-285750">
              <a:buFont typeface="Wingdings" pitchFamily="2" charset="2"/>
              <a:buChar char="v"/>
            </a:pPr>
            <a:r>
              <a:rPr lang="en-GB" sz="3600" dirty="0" smtClean="0">
                <a:solidFill>
                  <a:srgbClr val="002060"/>
                </a:solidFill>
              </a:rPr>
              <a:t>PL/SQL</a:t>
            </a:r>
          </a:p>
          <a:p>
            <a:pPr marL="285750" indent="-285750">
              <a:buFont typeface="Wingdings" pitchFamily="2" charset="2"/>
              <a:buChar char="v"/>
            </a:pPr>
            <a:r>
              <a:rPr lang="en-GB" sz="3600" dirty="0" smtClean="0">
                <a:solidFill>
                  <a:srgbClr val="002060"/>
                </a:solidFill>
              </a:rPr>
              <a:t>ADOBE READER</a:t>
            </a:r>
          </a:p>
          <a:p>
            <a:pPr marL="285750" indent="-285750">
              <a:buFont typeface="Wingdings" pitchFamily="2" charset="2"/>
              <a:buChar char="v"/>
            </a:pPr>
            <a:endParaRPr lang="en-GB" dirty="0"/>
          </a:p>
        </p:txBody>
      </p:sp>
    </p:spTree>
    <p:extLst>
      <p:ext uri="{BB962C8B-B14F-4D97-AF65-F5344CB8AC3E}">
        <p14:creationId xmlns:p14="http://schemas.microsoft.com/office/powerpoint/2010/main" val="21382108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0831" y="760349"/>
            <a:ext cx="5759522" cy="584775"/>
          </a:xfrm>
          <a:prstGeom prst="rect">
            <a:avLst/>
          </a:prstGeom>
          <a:noFill/>
        </p:spPr>
        <p:txBody>
          <a:bodyPr wrap="square" rtlCol="0">
            <a:spAutoFit/>
          </a:bodyPr>
          <a:lstStyle/>
          <a:p>
            <a:r>
              <a:rPr lang="en-GB" sz="3200" dirty="0" smtClean="0">
                <a:solidFill>
                  <a:srgbClr val="7030A0"/>
                </a:solidFill>
              </a:rPr>
              <a:t>ADVANTAGES OF OUR SYSTEM</a:t>
            </a:r>
            <a:endParaRPr lang="en-GB" sz="3200" dirty="0">
              <a:solidFill>
                <a:srgbClr val="7030A0"/>
              </a:solidFill>
            </a:endParaRPr>
          </a:p>
        </p:txBody>
      </p:sp>
      <p:sp>
        <p:nvSpPr>
          <p:cNvPr id="5" name="TextBox 4"/>
          <p:cNvSpPr txBox="1"/>
          <p:nvPr/>
        </p:nvSpPr>
        <p:spPr>
          <a:xfrm>
            <a:off x="323528" y="1387926"/>
            <a:ext cx="8352928" cy="4801314"/>
          </a:xfrm>
          <a:prstGeom prst="rect">
            <a:avLst/>
          </a:prstGeom>
          <a:noFill/>
        </p:spPr>
        <p:txBody>
          <a:bodyPr wrap="square" rtlCol="0">
            <a:spAutoFit/>
          </a:bodyPr>
          <a:lstStyle/>
          <a:p>
            <a:endParaRPr lang="en-GB" sz="2400" dirty="0" smtClean="0">
              <a:solidFill>
                <a:srgbClr val="002060"/>
              </a:solidFill>
            </a:endParaRPr>
          </a:p>
          <a:p>
            <a:pPr marL="285750" indent="-285750">
              <a:buFont typeface="Wingdings" pitchFamily="2" charset="2"/>
              <a:buChar char="v"/>
            </a:pPr>
            <a:r>
              <a:rPr lang="en-GB" sz="2400" dirty="0" smtClean="0">
                <a:solidFill>
                  <a:srgbClr val="002060"/>
                </a:solidFill>
              </a:rPr>
              <a:t>We do not use the traditional accounting term we use the simple mathematical term.</a:t>
            </a:r>
          </a:p>
          <a:p>
            <a:pPr marL="285750" indent="-285750">
              <a:buFont typeface="Wingdings" pitchFamily="2" charset="2"/>
              <a:buChar char="v"/>
            </a:pPr>
            <a:endParaRPr lang="en-GB" sz="2400" dirty="0" smtClean="0">
              <a:solidFill>
                <a:srgbClr val="002060"/>
              </a:solidFill>
            </a:endParaRPr>
          </a:p>
          <a:p>
            <a:pPr marL="285750" indent="-285750">
              <a:buFont typeface="Wingdings" pitchFamily="2" charset="2"/>
              <a:buChar char="v"/>
            </a:pPr>
            <a:r>
              <a:rPr lang="en-GB" sz="2400" dirty="0" smtClean="0">
                <a:solidFill>
                  <a:srgbClr val="002060"/>
                </a:solidFill>
              </a:rPr>
              <a:t>The system will make the middle size dealership business more faster with low cost</a:t>
            </a:r>
          </a:p>
          <a:p>
            <a:pPr marL="285750" indent="-285750">
              <a:buFont typeface="Wingdings" pitchFamily="2" charset="2"/>
              <a:buChar char="v"/>
            </a:pPr>
            <a:endParaRPr lang="en-GB" sz="2400" dirty="0" smtClean="0">
              <a:solidFill>
                <a:srgbClr val="002060"/>
              </a:solidFill>
            </a:endParaRPr>
          </a:p>
          <a:p>
            <a:pPr marL="285750" indent="-285750">
              <a:buFont typeface="Wingdings" pitchFamily="2" charset="2"/>
              <a:buChar char="v"/>
            </a:pPr>
            <a:r>
              <a:rPr lang="en-GB" sz="2400" dirty="0" smtClean="0">
                <a:solidFill>
                  <a:srgbClr val="002060"/>
                </a:solidFill>
              </a:rPr>
              <a:t>The system is exist but our goal is use this software for all kinds of sales businesses.</a:t>
            </a:r>
          </a:p>
          <a:p>
            <a:pPr marL="285750" indent="-285750">
              <a:buFont typeface="Wingdings" pitchFamily="2" charset="2"/>
              <a:buChar char="v"/>
            </a:pPr>
            <a:endParaRPr lang="en-GB" sz="2400" dirty="0" smtClean="0">
              <a:solidFill>
                <a:srgbClr val="002060"/>
              </a:solidFill>
            </a:endParaRPr>
          </a:p>
          <a:p>
            <a:pPr marL="285750" indent="-285750">
              <a:buFont typeface="Wingdings" pitchFamily="2" charset="2"/>
              <a:buChar char="v"/>
            </a:pPr>
            <a:r>
              <a:rPr lang="en-GB" sz="2400" dirty="0" smtClean="0">
                <a:solidFill>
                  <a:srgbClr val="002060"/>
                </a:solidFill>
              </a:rPr>
              <a:t>The owner can monitor the total business transaction system from his office.</a:t>
            </a:r>
          </a:p>
          <a:p>
            <a:pPr marL="285750" indent="-285750">
              <a:buFont typeface="Wingdings" pitchFamily="2" charset="2"/>
              <a:buChar char="v"/>
            </a:pPr>
            <a:endParaRPr lang="en-GB" dirty="0" smtClean="0"/>
          </a:p>
        </p:txBody>
      </p:sp>
    </p:spTree>
    <p:extLst>
      <p:ext uri="{BB962C8B-B14F-4D97-AF65-F5344CB8AC3E}">
        <p14:creationId xmlns:p14="http://schemas.microsoft.com/office/powerpoint/2010/main" val="1724588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5656" y="620688"/>
            <a:ext cx="6192688" cy="369332"/>
          </a:xfrm>
          <a:prstGeom prst="rect">
            <a:avLst/>
          </a:prstGeom>
          <a:noFill/>
        </p:spPr>
        <p:txBody>
          <a:bodyPr wrap="square" rtlCol="0">
            <a:spAutoFit/>
          </a:bodyPr>
          <a:lstStyle/>
          <a:p>
            <a:r>
              <a:rPr lang="en-GB" dirty="0" smtClean="0"/>
              <a:t>             </a:t>
            </a:r>
            <a:endParaRPr lang="en-GB" dirty="0"/>
          </a:p>
        </p:txBody>
      </p:sp>
      <p:sp>
        <p:nvSpPr>
          <p:cNvPr id="2" name="TextBox 1"/>
          <p:cNvSpPr txBox="1"/>
          <p:nvPr/>
        </p:nvSpPr>
        <p:spPr>
          <a:xfrm>
            <a:off x="899592" y="620688"/>
            <a:ext cx="7056784" cy="584775"/>
          </a:xfrm>
          <a:prstGeom prst="rect">
            <a:avLst/>
          </a:prstGeom>
          <a:noFill/>
        </p:spPr>
        <p:txBody>
          <a:bodyPr wrap="square" rtlCol="0">
            <a:spAutoFit/>
          </a:bodyPr>
          <a:lstStyle/>
          <a:p>
            <a:r>
              <a:rPr lang="en-GB" sz="3200" dirty="0" smtClean="0">
                <a:solidFill>
                  <a:srgbClr val="7030A0"/>
                </a:solidFill>
              </a:rPr>
              <a:t>      LIMITATION OF THE SYSTEM</a:t>
            </a:r>
            <a:endParaRPr lang="en-GB" sz="3200" dirty="0">
              <a:solidFill>
                <a:srgbClr val="7030A0"/>
              </a:solidFill>
            </a:endParaRPr>
          </a:p>
        </p:txBody>
      </p:sp>
      <p:sp>
        <p:nvSpPr>
          <p:cNvPr id="6" name="TextBox 5"/>
          <p:cNvSpPr txBox="1"/>
          <p:nvPr/>
        </p:nvSpPr>
        <p:spPr>
          <a:xfrm>
            <a:off x="1475657" y="1916832"/>
            <a:ext cx="6480720" cy="3108543"/>
          </a:xfrm>
          <a:prstGeom prst="rect">
            <a:avLst/>
          </a:prstGeom>
          <a:noFill/>
        </p:spPr>
        <p:txBody>
          <a:bodyPr wrap="square" rtlCol="0">
            <a:spAutoFit/>
          </a:bodyPr>
          <a:lstStyle/>
          <a:p>
            <a:pPr marL="285750" indent="-285750">
              <a:buFont typeface="Wingdings" pitchFamily="2" charset="2"/>
              <a:buChar char="v"/>
            </a:pPr>
            <a:r>
              <a:rPr lang="en-GB" sz="2800" dirty="0" smtClean="0">
                <a:solidFill>
                  <a:srgbClr val="002060"/>
                </a:solidFill>
              </a:rPr>
              <a:t>The system need a high amount of storage in Ram</a:t>
            </a:r>
          </a:p>
          <a:p>
            <a:endParaRPr lang="en-GB" sz="2800" dirty="0" smtClean="0">
              <a:solidFill>
                <a:srgbClr val="002060"/>
              </a:solidFill>
            </a:endParaRPr>
          </a:p>
          <a:p>
            <a:pPr marL="285750" indent="-285750">
              <a:buFont typeface="Wingdings" pitchFamily="2" charset="2"/>
              <a:buChar char="v"/>
            </a:pPr>
            <a:r>
              <a:rPr lang="en-GB" sz="2800" dirty="0" smtClean="0">
                <a:solidFill>
                  <a:srgbClr val="002060"/>
                </a:solidFill>
              </a:rPr>
              <a:t>Need a well configured hardware tools </a:t>
            </a:r>
          </a:p>
          <a:p>
            <a:endParaRPr lang="en-GB" sz="2800" dirty="0" smtClean="0">
              <a:solidFill>
                <a:srgbClr val="002060"/>
              </a:solidFill>
            </a:endParaRPr>
          </a:p>
          <a:p>
            <a:endParaRPr lang="en-GB" sz="2800" dirty="0">
              <a:solidFill>
                <a:srgbClr val="002060"/>
              </a:solidFill>
            </a:endParaRPr>
          </a:p>
        </p:txBody>
      </p:sp>
    </p:spTree>
    <p:extLst>
      <p:ext uri="{BB962C8B-B14F-4D97-AF65-F5344CB8AC3E}">
        <p14:creationId xmlns:p14="http://schemas.microsoft.com/office/powerpoint/2010/main" val="2648544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484784"/>
            <a:ext cx="8208912" cy="4154984"/>
          </a:xfrm>
          <a:prstGeom prst="rect">
            <a:avLst/>
          </a:prstGeom>
          <a:noFill/>
        </p:spPr>
        <p:txBody>
          <a:bodyPr wrap="square" rtlCol="0">
            <a:spAutoFit/>
          </a:bodyPr>
          <a:lstStyle/>
          <a:p>
            <a:r>
              <a:rPr lang="en-GB" dirty="0" smtClean="0"/>
              <a:t>                                      </a:t>
            </a:r>
            <a:r>
              <a:rPr lang="en-GB" sz="3200" dirty="0" smtClean="0">
                <a:solidFill>
                  <a:srgbClr val="7030A0"/>
                </a:solidFill>
              </a:rPr>
              <a:t>FUTURE DEVELOPMENT</a:t>
            </a:r>
          </a:p>
          <a:p>
            <a:endParaRPr lang="en-GB" dirty="0" smtClean="0"/>
          </a:p>
          <a:p>
            <a:pPr marL="285750" indent="-285750">
              <a:buFont typeface="Wingdings" pitchFamily="2" charset="2"/>
              <a:buChar char="v"/>
            </a:pPr>
            <a:r>
              <a:rPr lang="en-GB" sz="2800" dirty="0">
                <a:solidFill>
                  <a:srgbClr val="002060"/>
                </a:solidFill>
              </a:rPr>
              <a:t>Existing system is desktop </a:t>
            </a:r>
            <a:r>
              <a:rPr lang="en-GB" sz="2800" dirty="0" smtClean="0">
                <a:solidFill>
                  <a:srgbClr val="002060"/>
                </a:solidFill>
              </a:rPr>
              <a:t>based </a:t>
            </a:r>
            <a:r>
              <a:rPr lang="en-GB" sz="2800" dirty="0">
                <a:solidFill>
                  <a:srgbClr val="002060"/>
                </a:solidFill>
              </a:rPr>
              <a:t>we will make it mobile base</a:t>
            </a:r>
            <a:r>
              <a:rPr lang="en-GB" sz="2800" dirty="0" smtClean="0">
                <a:solidFill>
                  <a:srgbClr val="002060"/>
                </a:solidFill>
              </a:rPr>
              <a:t>.</a:t>
            </a:r>
          </a:p>
          <a:p>
            <a:endParaRPr lang="en-GB" sz="2400" dirty="0" smtClean="0">
              <a:solidFill>
                <a:srgbClr val="002060"/>
              </a:solidFill>
            </a:endParaRPr>
          </a:p>
          <a:p>
            <a:pPr marL="285750" indent="-285750">
              <a:buFont typeface="Wingdings" pitchFamily="2" charset="2"/>
              <a:buChar char="v"/>
            </a:pPr>
            <a:r>
              <a:rPr lang="en-GB" sz="2800" dirty="0" smtClean="0">
                <a:solidFill>
                  <a:srgbClr val="002060"/>
                </a:solidFill>
              </a:rPr>
              <a:t>Live supporting system will be provided for the next version </a:t>
            </a:r>
          </a:p>
          <a:p>
            <a:endParaRPr lang="en-GB" sz="2400" dirty="0">
              <a:solidFill>
                <a:srgbClr val="002060"/>
              </a:solidFill>
            </a:endParaRPr>
          </a:p>
          <a:p>
            <a:endParaRPr lang="en-GB" dirty="0" smtClean="0"/>
          </a:p>
          <a:p>
            <a:endParaRPr lang="en-GB" dirty="0" smtClean="0"/>
          </a:p>
          <a:p>
            <a:endParaRPr lang="en-GB" dirty="0"/>
          </a:p>
        </p:txBody>
      </p:sp>
    </p:spTree>
    <p:extLst>
      <p:ext uri="{BB962C8B-B14F-4D97-AF65-F5344CB8AC3E}">
        <p14:creationId xmlns:p14="http://schemas.microsoft.com/office/powerpoint/2010/main" val="31926293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2132856"/>
            <a:ext cx="6264696" cy="2664296"/>
          </a:xfrm>
        </p:spPr>
        <p:txBody>
          <a:bodyPr>
            <a:normAutofit/>
          </a:bodyPr>
          <a:lstStyle/>
          <a:p>
            <a:r>
              <a:rPr lang="en-GB" sz="3200" dirty="0" smtClean="0"/>
              <a:t>THANK YOU </a:t>
            </a:r>
            <a:endParaRPr lang="en-GB" sz="3200" dirty="0"/>
          </a:p>
        </p:txBody>
      </p:sp>
    </p:spTree>
    <p:extLst>
      <p:ext uri="{BB962C8B-B14F-4D97-AF65-F5344CB8AC3E}">
        <p14:creationId xmlns:p14="http://schemas.microsoft.com/office/powerpoint/2010/main" val="401828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1600" y="1844824"/>
            <a:ext cx="9505056" cy="4647426"/>
          </a:xfrm>
          <a:prstGeom prst="rect">
            <a:avLst/>
          </a:prstGeom>
          <a:noFill/>
        </p:spPr>
        <p:txBody>
          <a:bodyPr wrap="square" rtlCol="0">
            <a:spAutoFit/>
          </a:bodyPr>
          <a:lstStyle/>
          <a:p>
            <a:r>
              <a:rPr lang="en-GB" sz="4400" dirty="0" smtClean="0">
                <a:solidFill>
                  <a:srgbClr val="7030A0"/>
                </a:solidFill>
              </a:rPr>
              <a:t>             </a:t>
            </a:r>
            <a:r>
              <a:rPr lang="en-GB" sz="4000" dirty="0" smtClean="0">
                <a:solidFill>
                  <a:srgbClr val="7030A0"/>
                </a:solidFill>
              </a:rPr>
              <a:t>SUPERVISED BY</a:t>
            </a:r>
          </a:p>
          <a:p>
            <a:endParaRPr lang="en-GB" sz="4400" dirty="0" smtClean="0">
              <a:solidFill>
                <a:srgbClr val="7030A0"/>
              </a:solidFill>
            </a:endParaRPr>
          </a:p>
          <a:p>
            <a:r>
              <a:rPr lang="en-GB" sz="2400" dirty="0" smtClean="0">
                <a:solidFill>
                  <a:srgbClr val="002060"/>
                </a:solidFill>
              </a:rPr>
              <a:t>MD</a:t>
            </a:r>
            <a:r>
              <a:rPr lang="en-GB" sz="2400" dirty="0">
                <a:solidFill>
                  <a:srgbClr val="002060"/>
                </a:solidFill>
              </a:rPr>
              <a:t>. </a:t>
            </a:r>
            <a:r>
              <a:rPr lang="en-GB" sz="2400" dirty="0" smtClean="0">
                <a:solidFill>
                  <a:srgbClr val="002060"/>
                </a:solidFill>
              </a:rPr>
              <a:t>ATIKUR RAHMAN		    SHARIF AHAMED</a:t>
            </a:r>
          </a:p>
          <a:p>
            <a:r>
              <a:rPr lang="en-GB" sz="2400" dirty="0" smtClean="0">
                <a:solidFill>
                  <a:srgbClr val="002060"/>
                </a:solidFill>
              </a:rPr>
              <a:t>LECTURER	                 	</a:t>
            </a:r>
            <a:r>
              <a:rPr lang="en-GB" sz="2400" dirty="0" smtClean="0">
                <a:solidFill>
                  <a:srgbClr val="002060"/>
                </a:solidFill>
              </a:rPr>
              <a:t>    ASST.LECTURER</a:t>
            </a:r>
            <a:endParaRPr lang="en-GB" sz="2400" dirty="0">
              <a:solidFill>
                <a:srgbClr val="002060"/>
              </a:solidFill>
            </a:endParaRPr>
          </a:p>
          <a:p>
            <a:r>
              <a:rPr lang="en-GB" sz="2400" dirty="0">
                <a:solidFill>
                  <a:srgbClr val="002060"/>
                </a:solidFill>
              </a:rPr>
              <a:t>DEPT.OF </a:t>
            </a:r>
            <a:r>
              <a:rPr lang="en-GB" sz="2400" dirty="0" smtClean="0">
                <a:solidFill>
                  <a:srgbClr val="002060"/>
                </a:solidFill>
              </a:rPr>
              <a:t>C.S.E</a:t>
            </a:r>
            <a:r>
              <a:rPr lang="en-GB" sz="2400" dirty="0">
                <a:solidFill>
                  <a:srgbClr val="002060"/>
                </a:solidFill>
              </a:rPr>
              <a:t> </a:t>
            </a:r>
            <a:r>
              <a:rPr lang="en-GB" sz="2400" dirty="0" smtClean="0">
                <a:solidFill>
                  <a:srgbClr val="002060"/>
                </a:solidFill>
              </a:rPr>
              <a:t>                         </a:t>
            </a:r>
            <a:r>
              <a:rPr lang="en-GB" sz="2400" dirty="0" smtClean="0">
                <a:solidFill>
                  <a:srgbClr val="002060"/>
                </a:solidFill>
              </a:rPr>
              <a:t>  </a:t>
            </a:r>
            <a:r>
              <a:rPr lang="en-GB" sz="2400" dirty="0" smtClean="0">
                <a:solidFill>
                  <a:srgbClr val="002060"/>
                </a:solidFill>
              </a:rPr>
              <a:t>DEPT.OF </a:t>
            </a:r>
            <a:r>
              <a:rPr lang="en-GB" sz="2400" dirty="0">
                <a:solidFill>
                  <a:srgbClr val="002060"/>
                </a:solidFill>
              </a:rPr>
              <a:t>C.S.E</a:t>
            </a:r>
          </a:p>
          <a:p>
            <a:r>
              <a:rPr lang="en-GB" sz="2400" dirty="0">
                <a:solidFill>
                  <a:srgbClr val="002060"/>
                </a:solidFill>
              </a:rPr>
              <a:t>GONO </a:t>
            </a:r>
            <a:r>
              <a:rPr lang="en-GB" sz="2400" dirty="0" smtClean="0">
                <a:solidFill>
                  <a:srgbClr val="002060"/>
                </a:solidFill>
              </a:rPr>
              <a:t>BISHWABIDYALAY</a:t>
            </a:r>
            <a:r>
              <a:rPr lang="en-GB" sz="2400" dirty="0">
                <a:solidFill>
                  <a:srgbClr val="002060"/>
                </a:solidFill>
              </a:rPr>
              <a:t> </a:t>
            </a:r>
            <a:r>
              <a:rPr lang="en-GB" sz="2400" dirty="0" smtClean="0">
                <a:solidFill>
                  <a:srgbClr val="002060"/>
                </a:solidFill>
              </a:rPr>
              <a:t>       </a:t>
            </a:r>
            <a:r>
              <a:rPr lang="en-GB" sz="2400" dirty="0" smtClean="0">
                <a:solidFill>
                  <a:srgbClr val="002060"/>
                </a:solidFill>
              </a:rPr>
              <a:t>  </a:t>
            </a:r>
            <a:r>
              <a:rPr lang="en-GB" sz="2400" dirty="0" smtClean="0">
                <a:solidFill>
                  <a:srgbClr val="002060"/>
                </a:solidFill>
              </a:rPr>
              <a:t>GONO </a:t>
            </a:r>
            <a:r>
              <a:rPr lang="en-GB" sz="2400" dirty="0">
                <a:solidFill>
                  <a:srgbClr val="002060"/>
                </a:solidFill>
              </a:rPr>
              <a:t>BISHWABIDYALAY</a:t>
            </a:r>
            <a:endParaRPr lang="en-GB" sz="2400" dirty="0" smtClean="0">
              <a:solidFill>
                <a:srgbClr val="002060"/>
              </a:solidFill>
            </a:endParaRPr>
          </a:p>
          <a:p>
            <a:r>
              <a:rPr lang="en-GB" sz="2400" dirty="0" smtClean="0">
                <a:solidFill>
                  <a:srgbClr val="7030A0"/>
                </a:solidFill>
              </a:rPr>
              <a:t>                                                  </a:t>
            </a:r>
            <a:endParaRPr lang="en-GB" sz="2400" dirty="0">
              <a:solidFill>
                <a:srgbClr val="7030A0"/>
              </a:solidFill>
            </a:endParaRPr>
          </a:p>
          <a:p>
            <a:endParaRPr lang="en-GB" sz="4400" dirty="0">
              <a:solidFill>
                <a:srgbClr val="7030A0"/>
              </a:solidFill>
            </a:endParaRPr>
          </a:p>
          <a:p>
            <a:r>
              <a:rPr lang="en-GB" sz="4400" dirty="0" smtClean="0"/>
              <a:t> </a:t>
            </a:r>
            <a:endParaRPr lang="en-GB" sz="4400" dirty="0"/>
          </a:p>
        </p:txBody>
      </p:sp>
    </p:spTree>
    <p:extLst>
      <p:ext uri="{BB962C8B-B14F-4D97-AF65-F5344CB8AC3E}">
        <p14:creationId xmlns:p14="http://schemas.microsoft.com/office/powerpoint/2010/main" val="3998946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340768"/>
            <a:ext cx="8280919" cy="4832092"/>
          </a:xfrm>
          <a:prstGeom prst="rect">
            <a:avLst/>
          </a:prstGeom>
          <a:noFill/>
        </p:spPr>
        <p:txBody>
          <a:bodyPr wrap="square" rtlCol="0">
            <a:spAutoFit/>
          </a:bodyPr>
          <a:lstStyle/>
          <a:p>
            <a:r>
              <a:rPr lang="en-GB" dirty="0" smtClean="0"/>
              <a:t>                                          </a:t>
            </a:r>
            <a:r>
              <a:rPr lang="en-GB" sz="3200" dirty="0" smtClean="0">
                <a:solidFill>
                  <a:srgbClr val="7030A0"/>
                </a:solidFill>
              </a:rPr>
              <a:t>PROJECT OVERVIEW</a:t>
            </a:r>
          </a:p>
          <a:p>
            <a:endParaRPr lang="en-GB" dirty="0"/>
          </a:p>
          <a:p>
            <a:pPr algn="just">
              <a:lnSpc>
                <a:spcPct val="150000"/>
              </a:lnSpc>
            </a:pPr>
            <a:r>
              <a:rPr lang="en-GB" sz="2400" dirty="0" smtClean="0">
                <a:solidFill>
                  <a:srgbClr val="002060"/>
                </a:solidFill>
              </a:rPr>
              <a:t>            It is a very fast and reliable desktop application       	</a:t>
            </a:r>
            <a:r>
              <a:rPr lang="en-US" sz="2400" dirty="0" smtClean="0">
                <a:solidFill>
                  <a:srgbClr val="002060"/>
                </a:solidFill>
                <a:latin typeface="Cambria" panose="02040503050406030204" pitchFamily="18" charset="0"/>
              </a:rPr>
              <a:t>Through which we have  implemented such application 	which will  provide facility to maintain large amount of 	data easily and calculate the purchase, sales, stock 	information with various kinds of  report system</a:t>
            </a:r>
            <a:endParaRPr lang="en-US" sz="2400" dirty="0" smtClean="0">
              <a:solidFill>
                <a:srgbClr val="002060"/>
              </a:solidFill>
            </a:endParaRPr>
          </a:p>
          <a:p>
            <a:endParaRPr lang="en-US" sz="2400" dirty="0" smtClean="0">
              <a:solidFill>
                <a:srgbClr val="002060"/>
              </a:solidFill>
              <a:latin typeface="Cambria" panose="02040503050406030204" pitchFamily="18" charset="0"/>
            </a:endParaRPr>
          </a:p>
          <a:p>
            <a:endParaRPr lang="en-US" dirty="0"/>
          </a:p>
          <a:p>
            <a:r>
              <a:rPr lang="en-GB" dirty="0" smtClean="0"/>
              <a:t> </a:t>
            </a:r>
          </a:p>
          <a:p>
            <a:endParaRPr lang="en-GB" dirty="0" smtClean="0"/>
          </a:p>
        </p:txBody>
      </p:sp>
    </p:spTree>
    <p:extLst>
      <p:ext uri="{BB962C8B-B14F-4D97-AF65-F5344CB8AC3E}">
        <p14:creationId xmlns:p14="http://schemas.microsoft.com/office/powerpoint/2010/main" val="36898364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052736"/>
            <a:ext cx="8280920" cy="3570208"/>
          </a:xfrm>
          <a:prstGeom prst="rect">
            <a:avLst/>
          </a:prstGeom>
          <a:noFill/>
        </p:spPr>
        <p:txBody>
          <a:bodyPr wrap="square" rtlCol="0">
            <a:spAutoFit/>
          </a:bodyPr>
          <a:lstStyle/>
          <a:p>
            <a:pPr algn="ctr"/>
            <a:r>
              <a:rPr lang="en-GB" sz="3200" dirty="0" smtClean="0">
                <a:solidFill>
                  <a:srgbClr val="7030A0"/>
                </a:solidFill>
              </a:rPr>
              <a:t>OBJECTIVE</a:t>
            </a:r>
          </a:p>
          <a:p>
            <a:endParaRPr lang="en-GB" sz="3200" dirty="0" smtClean="0">
              <a:solidFill>
                <a:srgbClr val="7030A0"/>
              </a:solidFill>
            </a:endParaRPr>
          </a:p>
          <a:p>
            <a:pPr marL="342900" indent="-342900">
              <a:buFont typeface="Wingdings" pitchFamily="2" charset="2"/>
              <a:buChar char="v"/>
            </a:pPr>
            <a:r>
              <a:rPr lang="en-US" sz="2400" dirty="0">
                <a:solidFill>
                  <a:srgbClr val="002060"/>
                </a:solidFill>
                <a:cs typeface="Times New Roman" panose="02020603050405020304" pitchFamily="18" charset="0"/>
              </a:rPr>
              <a:t>The major objectives of this project are to design and develop </a:t>
            </a:r>
            <a:r>
              <a:rPr lang="en-US" sz="2400" dirty="0" smtClean="0">
                <a:solidFill>
                  <a:srgbClr val="002060"/>
                </a:solidFill>
                <a:cs typeface="Times New Roman" panose="02020603050405020304" pitchFamily="18" charset="0"/>
              </a:rPr>
              <a:t> </a:t>
            </a:r>
            <a:r>
              <a:rPr lang="en-US" sz="2400" dirty="0">
                <a:solidFill>
                  <a:srgbClr val="002060"/>
                </a:solidFill>
                <a:cs typeface="Times New Roman" panose="02020603050405020304" pitchFamily="18" charset="0"/>
              </a:rPr>
              <a:t>a computerized </a:t>
            </a:r>
            <a:r>
              <a:rPr lang="en-US" sz="2400" dirty="0" smtClean="0">
                <a:solidFill>
                  <a:srgbClr val="002060"/>
                </a:solidFill>
                <a:cs typeface="Times New Roman" panose="02020603050405020304" pitchFamily="18" charset="0"/>
              </a:rPr>
              <a:t>Dealership Management System</a:t>
            </a:r>
            <a:r>
              <a:rPr lang="en-US" sz="2400" dirty="0">
                <a:solidFill>
                  <a:srgbClr val="002060"/>
                </a:solidFill>
                <a:cs typeface="Times New Roman" panose="02020603050405020304" pitchFamily="18" charset="0"/>
              </a:rPr>
              <a:t>. </a:t>
            </a:r>
            <a:endParaRPr lang="en-US" sz="2400" dirty="0" smtClean="0">
              <a:solidFill>
                <a:srgbClr val="002060"/>
              </a:solidFill>
              <a:cs typeface="Times New Roman" panose="02020603050405020304" pitchFamily="18" charset="0"/>
            </a:endParaRPr>
          </a:p>
          <a:p>
            <a:endParaRPr lang="en-US" sz="2400" dirty="0">
              <a:solidFill>
                <a:srgbClr val="002060"/>
              </a:solidFill>
              <a:cs typeface="Times New Roman" panose="02020603050405020304" pitchFamily="18" charset="0"/>
            </a:endParaRPr>
          </a:p>
          <a:p>
            <a:pPr marL="285750" indent="-285750">
              <a:buFont typeface="Wingdings" pitchFamily="2" charset="2"/>
              <a:buChar char="v"/>
            </a:pPr>
            <a:r>
              <a:rPr lang="en-GB" sz="2400" dirty="0">
                <a:solidFill>
                  <a:srgbClr val="002060"/>
                </a:solidFill>
                <a:cs typeface="Times New Roman" panose="02020603050405020304" pitchFamily="18" charset="0"/>
              </a:rPr>
              <a:t> </a:t>
            </a:r>
            <a:r>
              <a:rPr lang="en-GB" sz="2400" dirty="0">
                <a:solidFill>
                  <a:srgbClr val="002060"/>
                </a:solidFill>
              </a:rPr>
              <a:t>The system will make the middle size dealership business more faster with low </a:t>
            </a:r>
            <a:r>
              <a:rPr lang="en-GB" sz="2400" dirty="0" smtClean="0">
                <a:solidFill>
                  <a:srgbClr val="002060"/>
                </a:solidFill>
              </a:rPr>
              <a:t>cost.</a:t>
            </a:r>
            <a:endParaRPr lang="en-US" sz="2400" dirty="0">
              <a:solidFill>
                <a:srgbClr val="002060"/>
              </a:solidFill>
              <a:cs typeface="Times New Roman" panose="02020603050405020304" pitchFamily="18" charset="0"/>
            </a:endParaRPr>
          </a:p>
          <a:p>
            <a:endParaRPr lang="en-US" sz="2400" dirty="0">
              <a:solidFill>
                <a:srgbClr val="002060"/>
              </a:solidFill>
              <a:cs typeface="Times New Roman" panose="02020603050405020304" pitchFamily="18" charset="0"/>
            </a:endParaRPr>
          </a:p>
          <a:p>
            <a:pPr lvl="0"/>
            <a:endParaRPr lang="en-GB" dirty="0"/>
          </a:p>
        </p:txBody>
      </p:sp>
    </p:spTree>
    <p:extLst>
      <p:ext uri="{BB962C8B-B14F-4D97-AF65-F5344CB8AC3E}">
        <p14:creationId xmlns:p14="http://schemas.microsoft.com/office/powerpoint/2010/main" val="1854032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275856" y="2594159"/>
            <a:ext cx="1296144"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r>
              <a:rPr lang="en-GB" dirty="0" smtClean="0"/>
              <a:t>dmin</a:t>
            </a:r>
            <a:endParaRPr lang="en-GB" dirty="0"/>
          </a:p>
        </p:txBody>
      </p:sp>
      <p:cxnSp>
        <p:nvCxnSpPr>
          <p:cNvPr id="4" name="Straight Connector 3"/>
          <p:cNvCxnSpPr/>
          <p:nvPr/>
        </p:nvCxnSpPr>
        <p:spPr>
          <a:xfrm>
            <a:off x="1763688" y="378904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763688" y="3717032"/>
            <a:ext cx="0"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051720" y="3147323"/>
            <a:ext cx="1388657" cy="1188132"/>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789095" y="3246823"/>
            <a:ext cx="164521" cy="1224136"/>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5"/>
          </p:cNvCxnSpPr>
          <p:nvPr/>
        </p:nvCxnSpPr>
        <p:spPr>
          <a:xfrm>
            <a:off x="4382184" y="3147323"/>
            <a:ext cx="1105415" cy="1319044"/>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1475656" y="4335455"/>
            <a:ext cx="1440160" cy="6777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Create</a:t>
            </a:r>
          </a:p>
          <a:p>
            <a:pPr algn="ctr"/>
            <a:r>
              <a:rPr lang="en-GB" dirty="0" smtClean="0"/>
              <a:t>user</a:t>
            </a:r>
            <a:endParaRPr lang="en-GB" dirty="0"/>
          </a:p>
        </p:txBody>
      </p:sp>
      <p:sp>
        <p:nvSpPr>
          <p:cNvPr id="5" name="Oval 4"/>
          <p:cNvSpPr/>
          <p:nvPr/>
        </p:nvSpPr>
        <p:spPr>
          <a:xfrm>
            <a:off x="3275855" y="4470959"/>
            <a:ext cx="1659035" cy="83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Change password</a:t>
            </a:r>
            <a:endParaRPr lang="en-GB" sz="1600" dirty="0"/>
          </a:p>
        </p:txBody>
      </p:sp>
      <p:sp>
        <p:nvSpPr>
          <p:cNvPr id="6" name="Oval 5"/>
          <p:cNvSpPr/>
          <p:nvPr/>
        </p:nvSpPr>
        <p:spPr>
          <a:xfrm>
            <a:off x="5220072" y="4466367"/>
            <a:ext cx="1296144" cy="6188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logout</a:t>
            </a:r>
            <a:endParaRPr lang="en-GB" dirty="0"/>
          </a:p>
        </p:txBody>
      </p:sp>
      <p:cxnSp>
        <p:nvCxnSpPr>
          <p:cNvPr id="13" name="Straight Arrow Connector 12"/>
          <p:cNvCxnSpPr>
            <a:stCxn id="2" idx="6"/>
          </p:cNvCxnSpPr>
          <p:nvPr/>
        </p:nvCxnSpPr>
        <p:spPr>
          <a:xfrm>
            <a:off x="4572000" y="2918195"/>
            <a:ext cx="792088" cy="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364088" y="2579595"/>
            <a:ext cx="1944216" cy="7594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Company Entry</a:t>
            </a:r>
            <a:endParaRPr lang="en-GB" dirty="0"/>
          </a:p>
        </p:txBody>
      </p:sp>
      <p:cxnSp>
        <p:nvCxnSpPr>
          <p:cNvPr id="17" name="Straight Arrow Connector 16"/>
          <p:cNvCxnSpPr>
            <a:stCxn id="15" idx="7"/>
          </p:cNvCxnSpPr>
          <p:nvPr/>
        </p:nvCxnSpPr>
        <p:spPr>
          <a:xfrm flipV="1">
            <a:off x="7023580" y="2420888"/>
            <a:ext cx="428740" cy="269927"/>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466372" y="2162461"/>
            <a:ext cx="1584176" cy="6184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Product</a:t>
            </a:r>
          </a:p>
          <a:p>
            <a:pPr algn="ctr"/>
            <a:r>
              <a:rPr lang="en-GB" dirty="0" smtClean="0"/>
              <a:t>category</a:t>
            </a:r>
            <a:endParaRPr lang="en-GB" dirty="0"/>
          </a:p>
        </p:txBody>
      </p:sp>
      <p:sp>
        <p:nvSpPr>
          <p:cNvPr id="21" name="Oval 20"/>
          <p:cNvSpPr/>
          <p:nvPr/>
        </p:nvSpPr>
        <p:spPr>
          <a:xfrm>
            <a:off x="7490031" y="3268060"/>
            <a:ext cx="1598228" cy="897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New </a:t>
            </a:r>
          </a:p>
          <a:p>
            <a:pPr algn="ctr"/>
            <a:r>
              <a:rPr lang="en-GB" dirty="0" smtClean="0"/>
              <a:t>Product Entry</a:t>
            </a:r>
            <a:endParaRPr lang="en-GB" dirty="0"/>
          </a:p>
        </p:txBody>
      </p:sp>
      <p:cxnSp>
        <p:nvCxnSpPr>
          <p:cNvPr id="23" name="Straight Arrow Connector 22"/>
          <p:cNvCxnSpPr>
            <a:stCxn id="20" idx="4"/>
          </p:cNvCxnSpPr>
          <p:nvPr/>
        </p:nvCxnSpPr>
        <p:spPr>
          <a:xfrm>
            <a:off x="8258460" y="2780928"/>
            <a:ext cx="0" cy="461303"/>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432048" y="2195811"/>
            <a:ext cx="20517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Purchase</a:t>
            </a:r>
          </a:p>
          <a:p>
            <a:pPr algn="ctr"/>
            <a:r>
              <a:rPr lang="en-GB" dirty="0"/>
              <a:t>E</a:t>
            </a:r>
            <a:r>
              <a:rPr lang="en-GB" dirty="0" smtClean="0"/>
              <a:t>ntry</a:t>
            </a:r>
            <a:endParaRPr lang="en-GB" dirty="0"/>
          </a:p>
        </p:txBody>
      </p:sp>
      <p:sp>
        <p:nvSpPr>
          <p:cNvPr id="32" name="Oval 31"/>
          <p:cNvSpPr/>
          <p:nvPr/>
        </p:nvSpPr>
        <p:spPr>
          <a:xfrm>
            <a:off x="0" y="3216360"/>
            <a:ext cx="2195736" cy="7887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Purchase</a:t>
            </a:r>
          </a:p>
          <a:p>
            <a:pPr algn="ctr"/>
            <a:r>
              <a:rPr lang="en-GB" dirty="0" smtClean="0"/>
              <a:t>Return</a:t>
            </a:r>
            <a:endParaRPr lang="en-GB" dirty="0"/>
          </a:p>
        </p:txBody>
      </p:sp>
      <p:cxnSp>
        <p:nvCxnSpPr>
          <p:cNvPr id="34" name="Straight Arrow Connector 33"/>
          <p:cNvCxnSpPr>
            <a:stCxn id="2" idx="2"/>
            <a:endCxn id="31" idx="6"/>
          </p:cNvCxnSpPr>
          <p:nvPr/>
        </p:nvCxnSpPr>
        <p:spPr>
          <a:xfrm flipH="1" flipV="1">
            <a:off x="2483768" y="2555851"/>
            <a:ext cx="792088" cy="362344"/>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4"/>
            <a:endCxn id="32" idx="0"/>
          </p:cNvCxnSpPr>
          <p:nvPr/>
        </p:nvCxnSpPr>
        <p:spPr>
          <a:xfrm flipH="1">
            <a:off x="1097868" y="2915891"/>
            <a:ext cx="360040" cy="300469"/>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 idx="1"/>
          </p:cNvCxnSpPr>
          <p:nvPr/>
        </p:nvCxnSpPr>
        <p:spPr>
          <a:xfrm flipH="1" flipV="1">
            <a:off x="3131840" y="2162461"/>
            <a:ext cx="333832" cy="526606"/>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2051720" y="1484784"/>
            <a:ext cx="1819635" cy="677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Sales</a:t>
            </a:r>
          </a:p>
          <a:p>
            <a:pPr algn="ctr"/>
            <a:r>
              <a:rPr lang="en-GB" dirty="0" smtClean="0"/>
              <a:t>Entry</a:t>
            </a:r>
            <a:endParaRPr lang="en-GB" dirty="0"/>
          </a:p>
        </p:txBody>
      </p:sp>
      <p:cxnSp>
        <p:nvCxnSpPr>
          <p:cNvPr id="48" name="Straight Arrow Connector 47"/>
          <p:cNvCxnSpPr>
            <a:stCxn id="43" idx="2"/>
          </p:cNvCxnSpPr>
          <p:nvPr/>
        </p:nvCxnSpPr>
        <p:spPr>
          <a:xfrm flipH="1" flipV="1">
            <a:off x="1457908" y="1628800"/>
            <a:ext cx="593812" cy="194823"/>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79512" y="1340768"/>
            <a:ext cx="1296144"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Sales</a:t>
            </a:r>
          </a:p>
          <a:p>
            <a:pPr algn="ctr"/>
            <a:r>
              <a:rPr lang="en-GB" dirty="0" smtClean="0"/>
              <a:t>Return</a:t>
            </a:r>
            <a:endParaRPr lang="en-GB" dirty="0"/>
          </a:p>
        </p:txBody>
      </p:sp>
      <p:cxnSp>
        <p:nvCxnSpPr>
          <p:cNvPr id="51" name="Straight Arrow Connector 50"/>
          <p:cNvCxnSpPr>
            <a:stCxn id="2" idx="0"/>
          </p:cNvCxnSpPr>
          <p:nvPr/>
        </p:nvCxnSpPr>
        <p:spPr>
          <a:xfrm flipV="1">
            <a:off x="3923928" y="2060848"/>
            <a:ext cx="288032" cy="533311"/>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3923928" y="1484784"/>
            <a:ext cx="1944216" cy="677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t>Transaction</a:t>
            </a:r>
            <a:endParaRPr lang="en-GB" sz="1600" dirty="0"/>
          </a:p>
        </p:txBody>
      </p:sp>
      <p:cxnSp>
        <p:nvCxnSpPr>
          <p:cNvPr id="55" name="Straight Arrow Connector 54"/>
          <p:cNvCxnSpPr/>
          <p:nvPr/>
        </p:nvCxnSpPr>
        <p:spPr>
          <a:xfrm flipV="1">
            <a:off x="4572000" y="1916832"/>
            <a:ext cx="1944216" cy="864096"/>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6358878" y="1438179"/>
            <a:ext cx="169218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Reports</a:t>
            </a:r>
            <a:endParaRPr lang="en-GB" dirty="0"/>
          </a:p>
        </p:txBody>
      </p:sp>
      <p:sp>
        <p:nvSpPr>
          <p:cNvPr id="57" name="TextBox 56"/>
          <p:cNvSpPr txBox="1"/>
          <p:nvPr/>
        </p:nvSpPr>
        <p:spPr>
          <a:xfrm>
            <a:off x="1025860" y="559380"/>
            <a:ext cx="9036496" cy="461665"/>
          </a:xfrm>
          <a:prstGeom prst="rect">
            <a:avLst/>
          </a:prstGeom>
          <a:noFill/>
        </p:spPr>
        <p:txBody>
          <a:bodyPr wrap="square" rtlCol="0">
            <a:spAutoFit/>
          </a:bodyPr>
          <a:lstStyle/>
          <a:p>
            <a:r>
              <a:rPr lang="en-GB" sz="2400" b="1" dirty="0" smtClean="0">
                <a:solidFill>
                  <a:srgbClr val="7030A0"/>
                </a:solidFill>
              </a:rPr>
              <a:t>              USE CASE DIAGRAM OF  THE SYSTEM</a:t>
            </a:r>
            <a:endParaRPr lang="en-GB" sz="2400" b="1" dirty="0">
              <a:solidFill>
                <a:srgbClr val="7030A0"/>
              </a:solidFill>
            </a:endParaRPr>
          </a:p>
        </p:txBody>
      </p:sp>
    </p:spTree>
    <p:extLst>
      <p:ext uri="{BB962C8B-B14F-4D97-AF65-F5344CB8AC3E}">
        <p14:creationId xmlns:p14="http://schemas.microsoft.com/office/powerpoint/2010/main" val="1615679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IPLOB\Desktop\project screen\log 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6992499" cy="2402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273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BIPLOB\Desktop\project screen\ma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88640"/>
            <a:ext cx="8712969" cy="583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444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BIPLOB\Desktop\project screen short\COMPANY ENTRY SCRE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73" y="476672"/>
            <a:ext cx="8568952" cy="4968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1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388</TotalTime>
  <Words>244</Words>
  <Application>Microsoft Office PowerPoint</Application>
  <PresentationFormat>On-screen Show (4:3)</PresentationFormat>
  <Paragraphs>83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Droplet</vt:lpstr>
      <vt:lpstr>PowerPoint Presentation</vt:lpstr>
      <vt:lpstr>PROJECT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BIPLOB</dc:creator>
  <cp:lastModifiedBy>BIPLOB</cp:lastModifiedBy>
  <cp:revision>45</cp:revision>
  <dcterms:created xsi:type="dcterms:W3CDTF">2018-02-15T09:19:10Z</dcterms:created>
  <dcterms:modified xsi:type="dcterms:W3CDTF">2018-07-03T08:34:33Z</dcterms:modified>
</cp:coreProperties>
</file>