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Didact Gothic" panose="020B0604020202020204" charset="0"/>
      <p:regular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Source Code Pro" panose="020B0604020202020204" charset="0"/>
      <p:regular r:id="rId34"/>
      <p:bold r:id="rId35"/>
    </p:embeddedFont>
    <p:embeddedFont>
      <p:font typeface="Oswald" panose="020B0604020202020204" charset="0"/>
      <p:regular r:id="rId36"/>
      <p:bold r:id="rId37"/>
    </p:embeddedFont>
    <p:embeddedFont>
      <p:font typeface="Rochester" panose="020B0604020202020204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857D54-F9E5-4CBE-90C0-362BF12D145F}">
  <a:tblStyle styleId="{FD857D54-F9E5-4CBE-90C0-362BF12D14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d5e797d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d5e797d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d5e797d4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d5e797d4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d5e797d4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d5e797d4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d5e797d4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d5e797d4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d5e797d4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d5e797d4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d5e797d4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d5e797d4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d5e797d4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d5e797d4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d5e797d4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d5e797d4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d5e797d4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d5e797d4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5e797d4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5e797d4c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d5e797d4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d5e797d4c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d5e797d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d5e797d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d5e797d4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d5e797d4c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d5e797d4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d5e797d4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d5e797d4c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d5e797d4c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d5e797d4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d5e797d4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d5e797d4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d5e797d4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d5e797d4c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d5e797d4c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d5e797d4c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d5e797d4c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5e797d4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5e797d4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d5e797d4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d5e797d4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5e797d4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5e797d4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d5e797d4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d5e797d4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d5e797d4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d5e797d4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5e797d4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5e797d4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d5e797d4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d5e797d4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2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81125" y="181125"/>
            <a:ext cx="8795400" cy="478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811650" y="2432039"/>
            <a:ext cx="6458400" cy="20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Lecture 07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411175" y="34744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chester"/>
                <a:ea typeface="Rochester"/>
                <a:cs typeface="Rochester"/>
                <a:sym typeface="Rochester"/>
              </a:rPr>
              <a:t>Arrays </a:t>
            </a:r>
            <a:endParaRPr sz="4800">
              <a:latin typeface="Rochester"/>
              <a:ea typeface="Rochester"/>
              <a:cs typeface="Rochester"/>
              <a:sym typeface="Roches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192675" y="174800"/>
            <a:ext cx="8845500" cy="9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latin typeface="Didact Gothic"/>
                <a:ea typeface="Didact Gothic"/>
                <a:cs typeface="Didact Gothic"/>
                <a:sym typeface="Didact Gothic"/>
              </a:rPr>
              <a:t>Array of odd numbers from 0-10 </a:t>
            </a:r>
            <a:endParaRPr sz="4800" b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192675" y="1154000"/>
            <a:ext cx="8789700" cy="3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31" name="Google Shape;131;p23"/>
          <p:cNvGraphicFramePr/>
          <p:nvPr/>
        </p:nvGraphicFramePr>
        <p:xfrm>
          <a:off x="952500" y="2381250"/>
          <a:ext cx="7239000" cy="457170"/>
        </p:xfrm>
        <a:graphic>
          <a:graphicData uri="http://schemas.openxmlformats.org/drawingml/2006/table">
            <a:tbl>
              <a:tblPr>
                <a:noFill/>
                <a:tableStyleId>{FD857D54-F9E5-4CBE-90C0-362BF12D145F}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" name="Google Shape;132;p23"/>
          <p:cNvSpPr txBox="1"/>
          <p:nvPr/>
        </p:nvSpPr>
        <p:spPr>
          <a:xfrm>
            <a:off x="6558900" y="2793750"/>
            <a:ext cx="7333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192675" y="174800"/>
            <a:ext cx="8845500" cy="9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latin typeface="Didact Gothic"/>
                <a:ea typeface="Didact Gothic"/>
                <a:cs typeface="Didact Gothic"/>
                <a:sym typeface="Didact Gothic"/>
              </a:rPr>
              <a:t>Array of float numbers from 0-5 </a:t>
            </a:r>
            <a:endParaRPr sz="4800" b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192675" y="1154000"/>
            <a:ext cx="8789700" cy="3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39" name="Google Shape;139;p24"/>
          <p:cNvGraphicFramePr/>
          <p:nvPr/>
        </p:nvGraphicFramePr>
        <p:xfrm>
          <a:off x="952500" y="2381250"/>
          <a:ext cx="7239000" cy="457170"/>
        </p:xfrm>
        <a:graphic>
          <a:graphicData uri="http://schemas.openxmlformats.org/drawingml/2006/table">
            <a:tbl>
              <a:tblPr>
                <a:noFill/>
                <a:tableStyleId>{FD857D54-F9E5-4CBE-90C0-362BF12D145F}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1.5</a:t>
                      </a: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3.2</a:t>
                      </a: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5.1</a:t>
                      </a: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7.3</a:t>
                      </a: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9.2</a:t>
                      </a: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0" name="Google Shape;140;p24"/>
          <p:cNvSpPr txBox="1"/>
          <p:nvPr/>
        </p:nvSpPr>
        <p:spPr>
          <a:xfrm>
            <a:off x="6558900" y="2793750"/>
            <a:ext cx="7333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192675" y="174800"/>
            <a:ext cx="8845500" cy="9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latin typeface="Didact Gothic"/>
                <a:ea typeface="Didact Gothic"/>
                <a:cs typeface="Didact Gothic"/>
                <a:sym typeface="Didact Gothic"/>
              </a:rPr>
              <a:t>Array of characters a-e </a:t>
            </a:r>
            <a:endParaRPr sz="4800" b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192675" y="1154000"/>
            <a:ext cx="8789700" cy="3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47" name="Google Shape;147;p25"/>
          <p:cNvGraphicFramePr/>
          <p:nvPr/>
        </p:nvGraphicFramePr>
        <p:xfrm>
          <a:off x="952500" y="2381250"/>
          <a:ext cx="7239000" cy="457170"/>
        </p:xfrm>
        <a:graphic>
          <a:graphicData uri="http://schemas.openxmlformats.org/drawingml/2006/table">
            <a:tbl>
              <a:tblPr>
                <a:noFill/>
                <a:tableStyleId>{FD857D54-F9E5-4CBE-90C0-362BF12D145F}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‘a’</a:t>
                      </a: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‘b’</a:t>
                      </a: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‘c’</a:t>
                      </a: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‘d’</a:t>
                      </a: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‘e’</a:t>
                      </a: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Google Shape;148;p25"/>
          <p:cNvSpPr txBox="1"/>
          <p:nvPr/>
        </p:nvSpPr>
        <p:spPr>
          <a:xfrm>
            <a:off x="6558900" y="2793750"/>
            <a:ext cx="7333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192675" y="174800"/>
            <a:ext cx="8845500" cy="9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latin typeface="Didact Gothic"/>
                <a:ea typeface="Didact Gothic"/>
                <a:cs typeface="Didact Gothic"/>
                <a:sym typeface="Didact Gothic"/>
              </a:rPr>
              <a:t>Array in C++ is:</a:t>
            </a:r>
            <a:endParaRPr sz="4800" b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192675" y="1154000"/>
            <a:ext cx="8789700" cy="3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latin typeface="Didact Gothic"/>
                <a:ea typeface="Didact Gothic"/>
                <a:cs typeface="Didact Gothic"/>
                <a:sym typeface="Didact Gothic"/>
              </a:rPr>
              <a:t>1.	Of fixed size</a:t>
            </a:r>
            <a:endParaRPr sz="30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latin typeface="Didact Gothic"/>
                <a:ea typeface="Didact Gothic"/>
                <a:cs typeface="Didact Gothic"/>
                <a:sym typeface="Didact Gothic"/>
              </a:rPr>
              <a:t>2. 	Contiguous memory locations</a:t>
            </a:r>
            <a:endParaRPr sz="30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latin typeface="Didact Gothic"/>
                <a:ea typeface="Didact Gothic"/>
                <a:cs typeface="Didact Gothic"/>
                <a:sym typeface="Didact Gothic"/>
              </a:rPr>
              <a:t>3.	Of same data types</a:t>
            </a:r>
            <a:endParaRPr sz="30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latin typeface="Didact Gothic"/>
                <a:ea typeface="Didact Gothic"/>
                <a:cs typeface="Didact Gothic"/>
                <a:sym typeface="Didact Gothic"/>
              </a:rPr>
              <a:t>4.	Used to store large amount of same sort of data</a:t>
            </a:r>
            <a:endParaRPr sz="30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latin typeface="Didact Gothic"/>
                <a:ea typeface="Didact Gothic"/>
                <a:cs typeface="Didact Gothic"/>
                <a:sym typeface="Didact Gothic"/>
              </a:rPr>
              <a:t>5.	shares same variable name</a:t>
            </a:r>
            <a:endParaRPr sz="30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6558900" y="2793750"/>
            <a:ext cx="7333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192675" y="174800"/>
            <a:ext cx="8845500" cy="9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4800" b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192675" y="1154000"/>
            <a:ext cx="8789700" cy="3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2" name="Google Shape;162;p27"/>
          <p:cNvGraphicFramePr/>
          <p:nvPr/>
        </p:nvGraphicFramePr>
        <p:xfrm>
          <a:off x="952500" y="2381250"/>
          <a:ext cx="7239000" cy="457170"/>
        </p:xfrm>
        <a:graphic>
          <a:graphicData uri="http://schemas.openxmlformats.org/drawingml/2006/table">
            <a:tbl>
              <a:tblPr>
                <a:noFill/>
                <a:tableStyleId>{FD857D54-F9E5-4CBE-90C0-362BF12D145F}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-3</a:t>
                      </a: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Google Shape;163;p27"/>
          <p:cNvSpPr txBox="1"/>
          <p:nvPr/>
        </p:nvSpPr>
        <p:spPr>
          <a:xfrm>
            <a:off x="6558900" y="2793750"/>
            <a:ext cx="7333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192675" y="174800"/>
            <a:ext cx="8845500" cy="9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latin typeface="Didact Gothic"/>
                <a:ea typeface="Didact Gothic"/>
                <a:cs typeface="Didact Gothic"/>
                <a:sym typeface="Didact Gothic"/>
              </a:rPr>
              <a:t>Array of random integers </a:t>
            </a:r>
            <a:endParaRPr sz="4800" b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aphicFrame>
        <p:nvGraphicFramePr>
          <p:cNvPr id="165" name="Google Shape;165;p27"/>
          <p:cNvGraphicFramePr/>
          <p:nvPr/>
        </p:nvGraphicFramePr>
        <p:xfrm>
          <a:off x="952500" y="1892050"/>
          <a:ext cx="7239000" cy="396210"/>
        </p:xfrm>
        <a:graphic>
          <a:graphicData uri="http://schemas.openxmlformats.org/drawingml/2006/table">
            <a:tbl>
              <a:tblPr>
                <a:noFill/>
                <a:tableStyleId>{FD857D54-F9E5-4CBE-90C0-362BF12D145F}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6" name="Google Shape;166;p27"/>
          <p:cNvSpPr txBox="1"/>
          <p:nvPr/>
        </p:nvSpPr>
        <p:spPr>
          <a:xfrm>
            <a:off x="2023775" y="1259000"/>
            <a:ext cx="2548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indices/position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806590" y="1581886"/>
            <a:ext cx="1203350" cy="535200"/>
          </a:xfrm>
          <a:custGeom>
            <a:avLst/>
            <a:gdLst/>
            <a:ahLst/>
            <a:cxnLst/>
            <a:rect l="l" t="t" r="r" b="b"/>
            <a:pathLst>
              <a:path w="48134" h="21408" extrusionOk="0">
                <a:moveTo>
                  <a:pt x="48134" y="911"/>
                </a:moveTo>
                <a:cubicBezTo>
                  <a:pt x="34644" y="911"/>
                  <a:pt x="19825" y="-2356"/>
                  <a:pt x="7760" y="3677"/>
                </a:cubicBezTo>
                <a:cubicBezTo>
                  <a:pt x="2336" y="6389"/>
                  <a:pt x="-2614" y="16536"/>
                  <a:pt x="1676" y="20822"/>
                </a:cubicBezTo>
                <a:cubicBezTo>
                  <a:pt x="2850" y="21995"/>
                  <a:pt x="4995" y="20822"/>
                  <a:pt x="6654" y="20822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8" name="Google Shape;168;p27"/>
          <p:cNvSpPr txBox="1"/>
          <p:nvPr/>
        </p:nvSpPr>
        <p:spPr>
          <a:xfrm>
            <a:off x="3619500" y="3416250"/>
            <a:ext cx="2548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Length = 5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192675" y="174800"/>
            <a:ext cx="8845500" cy="9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latin typeface="Didact Gothic"/>
                <a:ea typeface="Didact Gothic"/>
                <a:cs typeface="Didact Gothic"/>
                <a:sym typeface="Didact Gothic"/>
              </a:rPr>
              <a:t>Declaring an Array</a:t>
            </a:r>
            <a:endParaRPr sz="4800" b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192675" y="1154000"/>
            <a:ext cx="8789700" cy="3821700"/>
          </a:xfrm>
          <a:prstGeom prst="rect">
            <a:avLst/>
          </a:prstGeom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Syntax:</a:t>
            </a:r>
            <a:r>
              <a:rPr lang="en" sz="3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data_type array_name[size];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int numberArray[5];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4394875" y="1957700"/>
            <a:ext cx="37752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Size/ length of the array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176" name="Google Shape;176;p28"/>
          <p:cNvCxnSpPr/>
          <p:nvPr/>
        </p:nvCxnSpPr>
        <p:spPr>
          <a:xfrm flipH="1">
            <a:off x="739900" y="2382225"/>
            <a:ext cx="852600" cy="45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" name="Google Shape;177;p28"/>
          <p:cNvSpPr txBox="1"/>
          <p:nvPr/>
        </p:nvSpPr>
        <p:spPr>
          <a:xfrm>
            <a:off x="1533775" y="3566525"/>
            <a:ext cx="21579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Name of array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178" name="Google Shape;178;p28"/>
          <p:cNvCxnSpPr/>
          <p:nvPr/>
        </p:nvCxnSpPr>
        <p:spPr>
          <a:xfrm rot="10800000" flipH="1">
            <a:off x="2434125" y="3260425"/>
            <a:ext cx="41100" cy="42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" name="Google Shape;179;p28"/>
          <p:cNvSpPr txBox="1"/>
          <p:nvPr/>
        </p:nvSpPr>
        <p:spPr>
          <a:xfrm>
            <a:off x="1325475" y="1918225"/>
            <a:ext cx="16644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Data Type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180" name="Google Shape;180;p28"/>
          <p:cNvCxnSpPr/>
          <p:nvPr/>
        </p:nvCxnSpPr>
        <p:spPr>
          <a:xfrm flipH="1">
            <a:off x="4105075" y="2423625"/>
            <a:ext cx="427800" cy="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192675" y="174800"/>
            <a:ext cx="8845500" cy="9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latin typeface="Didact Gothic"/>
                <a:ea typeface="Didact Gothic"/>
                <a:cs typeface="Didact Gothic"/>
                <a:sym typeface="Didact Gothic"/>
              </a:rPr>
              <a:t>Accessing Array Elements</a:t>
            </a:r>
            <a:endParaRPr sz="4800" b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6" name="Google Shape;186;p29"/>
          <p:cNvSpPr txBox="1">
            <a:spLocks noGrp="1"/>
          </p:cNvSpPr>
          <p:nvPr>
            <p:ph type="body" idx="1"/>
          </p:nvPr>
        </p:nvSpPr>
        <p:spPr>
          <a:xfrm>
            <a:off x="192675" y="1154000"/>
            <a:ext cx="8789700" cy="3821700"/>
          </a:xfrm>
          <a:prstGeom prst="rect">
            <a:avLst/>
          </a:prstGeom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are accessed using their subscripts. For example: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float temp[5] = {32, 4, -16, 25, 43};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temp[0] &lt;&lt; endl;  // prints 32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temp[1] &lt;&lt; endl;  // prints 34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temp[2] &lt;&lt; endl;  // prints -16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temp[3] &lt;&lt; endl;  // prints 25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temp[4] &lt;&lt; endl;  // prints 43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714225" y="1428475"/>
            <a:ext cx="8000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Arrays are accessed using their subscripts. For example:</a:t>
            </a:r>
            <a:endParaRPr sz="3200"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float temp[5] = {32, 4, -16, 25, 43};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cout &lt;&lt; temp[0] &lt;&lt; endl;  // prints 32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cout &lt;&lt; temp[1] &lt;&lt; endl;  // prints 34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cout &lt;&lt; temp[2] &lt;&lt; endl;  // prints -16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cout &lt;&lt; temp[3] &lt;&lt; endl;  // prints 25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cout &lt;&lt; temp[4] &lt;&lt; endl;  // prints 43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192675" y="174800"/>
            <a:ext cx="8845500" cy="9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latin typeface="Didact Gothic"/>
                <a:ea typeface="Didact Gothic"/>
                <a:cs typeface="Didact Gothic"/>
                <a:sym typeface="Didact Gothic"/>
              </a:rPr>
              <a:t>How about this?</a:t>
            </a:r>
            <a:endParaRPr sz="4800" b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192675" y="1154000"/>
            <a:ext cx="8789700" cy="3821700"/>
          </a:xfrm>
          <a:prstGeom prst="rect">
            <a:avLst/>
          </a:prstGeom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are accessed using their subscripts. For example: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float temp[5] = {32, 4, -16, 25, 43};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temp[0] &lt;&lt; endl;  // prints 32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temp[1] &lt;&lt; endl;  // prints 34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temp[2] &lt;&lt; endl;  // prints -16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temp[3] &lt;&lt; endl;  // prints 25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temp[4] &lt;&lt; endl;  // prints 43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714225" y="1428475"/>
            <a:ext cx="8000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float temp[5] = {32, 4, -16, 25, 43};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for(int i = 0 ; i &lt; 5; i++)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cout &lt;&lt; temp[i] &lt;&lt; endl;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192675" y="174800"/>
            <a:ext cx="8845500" cy="9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latin typeface="Didact Gothic"/>
                <a:ea typeface="Didact Gothic"/>
                <a:cs typeface="Didact Gothic"/>
                <a:sym typeface="Didact Gothic"/>
              </a:rPr>
              <a:t>Array of numbers</a:t>
            </a:r>
            <a:endParaRPr sz="4800" b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192675" y="1154000"/>
            <a:ext cx="8789700" cy="3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for (int i=0; i&lt; 5; ++i)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	numberArray[i] = i;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for (int i=0; i&lt; 5; ++i)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	cout&lt;&lt;numberArray[i]&lt;&lt;endl;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192675" y="174800"/>
            <a:ext cx="8845500" cy="9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latin typeface="Didact Gothic"/>
                <a:ea typeface="Didact Gothic"/>
                <a:cs typeface="Didact Gothic"/>
                <a:sym typeface="Didact Gothic"/>
              </a:rPr>
              <a:t>Array of odd numbers</a:t>
            </a:r>
            <a:endParaRPr sz="4800" b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6" name="Google Shape;206;p32"/>
          <p:cNvSpPr txBox="1">
            <a:spLocks noGrp="1"/>
          </p:cNvSpPr>
          <p:nvPr>
            <p:ph type="body" idx="1"/>
          </p:nvPr>
        </p:nvSpPr>
        <p:spPr>
          <a:xfrm>
            <a:off x="192675" y="1154000"/>
            <a:ext cx="8789700" cy="3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for (int i=0; i&lt; 5; i++)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	numberArray[i] = i*2 + 1;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for (int i=0; i&lt; 5; i++)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	cout&lt;&lt;numberArray[i]&lt;&lt;endl;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192675" y="174800"/>
            <a:ext cx="8845500" cy="9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latin typeface="Didact Gothic"/>
                <a:ea typeface="Didact Gothic"/>
                <a:cs typeface="Didact Gothic"/>
                <a:sym typeface="Didact Gothic"/>
              </a:rPr>
              <a:t>Review so far</a:t>
            </a:r>
            <a:endParaRPr sz="4800" b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192675" y="1154000"/>
            <a:ext cx="8789700" cy="3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int x = 10;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floor f = 11.4; 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char c = ‘c’;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192675" y="174800"/>
            <a:ext cx="8845500" cy="9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latin typeface="Didact Gothic"/>
                <a:ea typeface="Didact Gothic"/>
                <a:cs typeface="Didact Gothic"/>
                <a:sym typeface="Didact Gothic"/>
              </a:rPr>
              <a:t>Array of even numbers</a:t>
            </a:r>
            <a:endParaRPr sz="4800" b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1"/>
          </p:nvPr>
        </p:nvSpPr>
        <p:spPr>
          <a:xfrm>
            <a:off x="192675" y="1154000"/>
            <a:ext cx="8789700" cy="3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for (int i=0; i&lt; 5; i++)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	numberArray[i] = i*2;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for (int i=0; i&lt; 5; i++)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	cout&lt;&lt;numberArray[i]&lt;&lt;endl;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title"/>
          </p:nvPr>
        </p:nvSpPr>
        <p:spPr>
          <a:xfrm>
            <a:off x="192675" y="174800"/>
            <a:ext cx="8845500" cy="9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latin typeface="Didact Gothic"/>
                <a:ea typeface="Didact Gothic"/>
                <a:cs typeface="Didact Gothic"/>
                <a:sym typeface="Didact Gothic"/>
              </a:rPr>
              <a:t>Taking Input in Array</a:t>
            </a:r>
            <a:endParaRPr sz="4800" b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8" name="Google Shape;218;p34"/>
          <p:cNvSpPr txBox="1">
            <a:spLocks noGrp="1"/>
          </p:cNvSpPr>
          <p:nvPr>
            <p:ph type="body" idx="1"/>
          </p:nvPr>
        </p:nvSpPr>
        <p:spPr>
          <a:xfrm>
            <a:off x="192675" y="1154000"/>
            <a:ext cx="8789700" cy="3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 marks[10];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for(int i = 0; i &lt; 10; i++)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cin &gt;&gt; marks[i];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000">
                <a:latin typeface="Didact Gothic"/>
                <a:ea typeface="Didact Gothic"/>
                <a:cs typeface="Didact Gothic"/>
                <a:sym typeface="Didact Gothic"/>
              </a:rPr>
              <a:t>The above code segment will take 10 integer numbers as input from the user and assign it to 10 elements of array marks</a:t>
            </a:r>
            <a:endParaRPr sz="30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192675" y="174800"/>
            <a:ext cx="8845500" cy="9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latin typeface="Didact Gothic"/>
                <a:ea typeface="Didact Gothic"/>
                <a:cs typeface="Didact Gothic"/>
                <a:sym typeface="Didact Gothic"/>
              </a:rPr>
              <a:t>Let’s Summarize</a:t>
            </a:r>
            <a:endParaRPr sz="4800" b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24" name="Google Shape;224;p35"/>
          <p:cNvSpPr txBox="1">
            <a:spLocks noGrp="1"/>
          </p:cNvSpPr>
          <p:nvPr>
            <p:ph type="body" idx="1"/>
          </p:nvPr>
        </p:nvSpPr>
        <p:spPr>
          <a:xfrm>
            <a:off x="192675" y="1154000"/>
            <a:ext cx="8789700" cy="3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Didact Gothic"/>
              <a:buChar char="●"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Array is a continuous memory location always, no matter what its size is.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Didact Gothic"/>
              <a:buChar char="●"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It is a collection of similar elements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Didact Gothic"/>
              <a:buChar char="●"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The first element of the array starts with 0, so the last element is numbered one less than its defined size</a:t>
            </a: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Didact Gothic"/>
              <a:buChar char="●"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Before using an array its size and dimension must be declared.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>
            <a:spLocks noGrp="1"/>
          </p:cNvSpPr>
          <p:nvPr>
            <p:ph type="title"/>
          </p:nvPr>
        </p:nvSpPr>
        <p:spPr>
          <a:xfrm>
            <a:off x="192675" y="174800"/>
            <a:ext cx="8845500" cy="9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latin typeface="Didact Gothic"/>
                <a:ea typeface="Didact Gothic"/>
                <a:cs typeface="Didact Gothic"/>
                <a:sym typeface="Didact Gothic"/>
              </a:rPr>
              <a:t>Passing an array to Function</a:t>
            </a:r>
            <a:endParaRPr sz="4800" b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5" name="Google Shape;235;p37"/>
          <p:cNvSpPr txBox="1">
            <a:spLocks noGrp="1"/>
          </p:cNvSpPr>
          <p:nvPr>
            <p:ph type="body" idx="1"/>
          </p:nvPr>
        </p:nvSpPr>
        <p:spPr>
          <a:xfrm>
            <a:off x="192675" y="1154000"/>
            <a:ext cx="8789700" cy="3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Didact Gothic"/>
              <a:buChar char="●"/>
            </a:pPr>
            <a:r>
              <a:rPr lang="en" sz="2400">
                <a:latin typeface="Didact Gothic"/>
                <a:ea typeface="Didact Gothic"/>
                <a:cs typeface="Didact Gothic"/>
                <a:sym typeface="Didact Gothic"/>
              </a:rPr>
              <a:t>To pass an array to the function as parameter, you only have to write its name without index.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xfrm>
            <a:off x="184650" y="184950"/>
            <a:ext cx="8774700" cy="85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latin typeface="Didact Gothic"/>
                <a:ea typeface="Didact Gothic"/>
                <a:cs typeface="Didact Gothic"/>
                <a:sym typeface="Didact Gothic"/>
              </a:rPr>
              <a:t>Finding number of odd numbers</a:t>
            </a:r>
            <a:endParaRPr sz="4800" b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41" name="Google Shape;241;p38"/>
          <p:cNvSpPr txBox="1">
            <a:spLocks noGrp="1"/>
          </p:cNvSpPr>
          <p:nvPr>
            <p:ph type="body" idx="1"/>
          </p:nvPr>
        </p:nvSpPr>
        <p:spPr>
          <a:xfrm>
            <a:off x="184650" y="1041150"/>
            <a:ext cx="8774700" cy="3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#include &lt;cmath&gt;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countEvenNumber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(int array[], int num){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for(int i=0; i&lt;10; ++i){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   if(array[i]%2 == 0)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	count = count+1;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 return count;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}...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>
            <a:spLocks noGrp="1"/>
          </p:cNvSpPr>
          <p:nvPr>
            <p:ph type="title"/>
          </p:nvPr>
        </p:nvSpPr>
        <p:spPr>
          <a:xfrm>
            <a:off x="184650" y="184950"/>
            <a:ext cx="8774700" cy="85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latin typeface="Didact Gothic"/>
                <a:ea typeface="Didact Gothic"/>
                <a:cs typeface="Didact Gothic"/>
                <a:sym typeface="Didact Gothic"/>
              </a:rPr>
              <a:t>Finding number of odd numbers</a:t>
            </a:r>
            <a:endParaRPr sz="4800" b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47" name="Google Shape;247;p39"/>
          <p:cNvSpPr txBox="1">
            <a:spLocks noGrp="1"/>
          </p:cNvSpPr>
          <p:nvPr>
            <p:ph type="body" idx="1"/>
          </p:nvPr>
        </p:nvSpPr>
        <p:spPr>
          <a:xfrm>
            <a:off x="184650" y="1041150"/>
            <a:ext cx="8774700" cy="3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int sizeOfArray = 10;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int myarray[10]={1,2,3,4,5,6,7,8,9,10};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int a=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countevenNumber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(myarray,10);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cout&lt;&lt;”Number of odds: ”&lt;&lt;a&lt;&lt;endl;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192675" y="174800"/>
            <a:ext cx="8845500" cy="9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latin typeface="Didact Gothic"/>
                <a:ea typeface="Didact Gothic"/>
                <a:cs typeface="Didact Gothic"/>
                <a:sym typeface="Didact Gothic"/>
              </a:rPr>
              <a:t>Review so far</a:t>
            </a:r>
            <a:endParaRPr sz="4800" b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92675" y="1154000"/>
            <a:ext cx="8789700" cy="3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for (int i=0; i&lt; 5; ++i)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	cout&lt;&lt;”hello”&lt;&lt;endl;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int x = 0;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while(x &lt; 5){cout&lt;&lt;”hello”&lt;&lt;endl;++x}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92675" y="174800"/>
            <a:ext cx="8845500" cy="9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latin typeface="Didact Gothic"/>
                <a:ea typeface="Didact Gothic"/>
                <a:cs typeface="Didact Gothic"/>
                <a:sym typeface="Didact Gothic"/>
              </a:rPr>
              <a:t>Review so far(Odd number) </a:t>
            </a:r>
            <a:endParaRPr sz="4800" b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192675" y="1154000"/>
            <a:ext cx="8789700" cy="3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for (int i=1; i&lt;5; i=i+2) 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	cout&lt;&lt;i&lt;&lt;endl;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192675" y="174800"/>
            <a:ext cx="8845500" cy="9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latin typeface="Didact Gothic"/>
                <a:ea typeface="Didact Gothic"/>
                <a:cs typeface="Didact Gothic"/>
                <a:sym typeface="Didact Gothic"/>
              </a:rPr>
              <a:t>Review so far(Even number) </a:t>
            </a:r>
            <a:endParaRPr sz="4800" b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192675" y="1154000"/>
            <a:ext cx="8789700" cy="3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for (int i=0; i&lt;5; i=i+2) 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	cout&lt;&lt;i&lt;&lt;endl;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184825" y="199250"/>
            <a:ext cx="8766000" cy="47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Things of the same type are generally grouped together and are given a name;</a:t>
            </a:r>
            <a:endParaRPr sz="30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eg: group of cattle is called </a:t>
            </a:r>
            <a:r>
              <a:rPr lang="en" sz="3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herd</a:t>
            </a:r>
            <a:r>
              <a:rPr lang="en" sz="3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;</a:t>
            </a:r>
            <a:endParaRPr sz="30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group of owls is called </a:t>
            </a:r>
            <a:r>
              <a:rPr lang="en" sz="3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parliament</a:t>
            </a:r>
            <a:r>
              <a:rPr lang="en" sz="3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;</a:t>
            </a:r>
            <a:endParaRPr sz="30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group of fish is called </a:t>
            </a:r>
            <a:r>
              <a:rPr lang="en" sz="3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school</a:t>
            </a:r>
            <a:r>
              <a:rPr lang="en" sz="3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 sz="30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Group of data of same type is called </a:t>
            </a:r>
            <a:r>
              <a:rPr lang="en" sz="3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array</a:t>
            </a:r>
            <a:r>
              <a:rPr lang="en" sz="3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 sz="30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</a:t>
            </a:r>
            <a:endParaRPr sz="30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  </a:t>
            </a:r>
            <a:endParaRPr sz="30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192675" y="174800"/>
            <a:ext cx="8845500" cy="9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4800" b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192675" y="1154000"/>
            <a:ext cx="8789700" cy="3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5" name="Google Shape;105;p20"/>
          <p:cNvGraphicFramePr/>
          <p:nvPr/>
        </p:nvGraphicFramePr>
        <p:xfrm>
          <a:off x="952500" y="2381250"/>
          <a:ext cx="7239000" cy="457170"/>
        </p:xfrm>
        <a:graphic>
          <a:graphicData uri="http://schemas.openxmlformats.org/drawingml/2006/table">
            <a:tbl>
              <a:tblPr>
                <a:noFill/>
                <a:tableStyleId>{FD857D54-F9E5-4CBE-90C0-362BF12D145F}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</a:t>
                      </a:r>
                      <a:r>
                        <a:rPr lang="en" sz="1800" b="1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1800" b="1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</a:t>
                      </a:r>
                      <a:r>
                        <a:rPr lang="en" sz="1800" b="1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 sz="1800" b="1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</a:t>
                      </a:r>
                      <a:r>
                        <a:rPr lang="en" sz="1800" b="1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 sz="1800" b="1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</a:t>
                      </a:r>
                      <a:r>
                        <a:rPr lang="en" sz="1800" b="1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 sz="1800" b="1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</a:t>
                      </a:r>
                      <a:r>
                        <a:rPr lang="en" sz="1800" b="1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sz="1800" b="1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Google Shape;106;p20"/>
          <p:cNvSpPr txBox="1"/>
          <p:nvPr/>
        </p:nvSpPr>
        <p:spPr>
          <a:xfrm>
            <a:off x="6558900" y="2793750"/>
            <a:ext cx="7333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192675" y="174800"/>
            <a:ext cx="8845500" cy="9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4800" b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192675" y="1154000"/>
            <a:ext cx="8789700" cy="3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13" name="Google Shape;113;p21"/>
          <p:cNvGraphicFramePr/>
          <p:nvPr/>
        </p:nvGraphicFramePr>
        <p:xfrm>
          <a:off x="952500" y="1390650"/>
          <a:ext cx="7239000" cy="457170"/>
        </p:xfrm>
        <a:graphic>
          <a:graphicData uri="http://schemas.openxmlformats.org/drawingml/2006/table">
            <a:tbl>
              <a:tblPr>
                <a:noFill/>
                <a:tableStyleId>{FD857D54-F9E5-4CBE-90C0-362BF12D145F}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d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Google Shape;114;p21"/>
          <p:cNvSpPr txBox="1"/>
          <p:nvPr/>
        </p:nvSpPr>
        <p:spPr>
          <a:xfrm>
            <a:off x="6558900" y="2793750"/>
            <a:ext cx="7333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968025" y="3050150"/>
          <a:ext cx="7239000" cy="457170"/>
        </p:xfrm>
        <a:graphic>
          <a:graphicData uri="http://schemas.openxmlformats.org/drawingml/2006/table">
            <a:tbl>
              <a:tblPr>
                <a:noFill/>
                <a:tableStyleId>{FD857D54-F9E5-4CBE-90C0-362BF12D145F}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d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r>
                        <a:rPr lang="en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192675" y="174800"/>
            <a:ext cx="8845500" cy="9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4800" b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192675" y="1154000"/>
            <a:ext cx="8789700" cy="3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22" name="Google Shape;122;p22"/>
          <p:cNvGraphicFramePr/>
          <p:nvPr/>
        </p:nvGraphicFramePr>
        <p:xfrm>
          <a:off x="952500" y="2381250"/>
          <a:ext cx="7239000" cy="457170"/>
        </p:xfrm>
        <a:graphic>
          <a:graphicData uri="http://schemas.openxmlformats.org/drawingml/2006/table">
            <a:tbl>
              <a:tblPr>
                <a:noFill/>
                <a:tableStyleId>{FD857D54-F9E5-4CBE-90C0-362BF12D145F}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-3</a:t>
                      </a: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" name="Google Shape;123;p22"/>
          <p:cNvSpPr txBox="1"/>
          <p:nvPr/>
        </p:nvSpPr>
        <p:spPr>
          <a:xfrm>
            <a:off x="6558900" y="2793750"/>
            <a:ext cx="73335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192675" y="174800"/>
            <a:ext cx="8845500" cy="9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latin typeface="Didact Gothic"/>
                <a:ea typeface="Didact Gothic"/>
                <a:cs typeface="Didact Gothic"/>
                <a:sym typeface="Didact Gothic"/>
              </a:rPr>
              <a:t>Array of random integers </a:t>
            </a:r>
            <a:endParaRPr sz="4800" b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858</Words>
  <Application>Microsoft Office PowerPoint</Application>
  <PresentationFormat>On-screen Show (16:9)</PresentationFormat>
  <Paragraphs>257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Didact Gothic</vt:lpstr>
      <vt:lpstr>Arial</vt:lpstr>
      <vt:lpstr>Century Gothic</vt:lpstr>
      <vt:lpstr>Courier New</vt:lpstr>
      <vt:lpstr>Source Code Pro</vt:lpstr>
      <vt:lpstr>Oswald</vt:lpstr>
      <vt:lpstr>Rochester</vt:lpstr>
      <vt:lpstr>Modern Writer</vt:lpstr>
      <vt:lpstr>Lecture 07</vt:lpstr>
      <vt:lpstr>Review so far</vt:lpstr>
      <vt:lpstr>Review so far</vt:lpstr>
      <vt:lpstr>Review so far(Odd number) </vt:lpstr>
      <vt:lpstr>Review so far(Even number) </vt:lpstr>
      <vt:lpstr>PowerPoint Presentation</vt:lpstr>
      <vt:lpstr> </vt:lpstr>
      <vt:lpstr> </vt:lpstr>
      <vt:lpstr> </vt:lpstr>
      <vt:lpstr>Array of odd numbers from 0-10 </vt:lpstr>
      <vt:lpstr>Array of float numbers from 0-5 </vt:lpstr>
      <vt:lpstr>Array of characters a-e </vt:lpstr>
      <vt:lpstr>Array in C++ is:</vt:lpstr>
      <vt:lpstr> </vt:lpstr>
      <vt:lpstr>Declaring an Array</vt:lpstr>
      <vt:lpstr>Accessing Array Elements</vt:lpstr>
      <vt:lpstr>How about this?</vt:lpstr>
      <vt:lpstr>Array of numbers</vt:lpstr>
      <vt:lpstr>Array of odd numbers</vt:lpstr>
      <vt:lpstr>Array of even numbers</vt:lpstr>
      <vt:lpstr>Taking Input in Array</vt:lpstr>
      <vt:lpstr>Let’s Summarize</vt:lpstr>
      <vt:lpstr>Problem Solving</vt:lpstr>
      <vt:lpstr>Passing an array to Function</vt:lpstr>
      <vt:lpstr>Finding number of odd numbers</vt:lpstr>
      <vt:lpstr>Finding number of odd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</dc:title>
  <cp:lastModifiedBy>Md Fahad Monir</cp:lastModifiedBy>
  <cp:revision>3</cp:revision>
  <dcterms:modified xsi:type="dcterms:W3CDTF">2019-01-25T10:17:05Z</dcterms:modified>
</cp:coreProperties>
</file>