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Lst>
  <p:sldSz cx="9144000" cy="5143500" type="screen16x9"/>
  <p:notesSz cx="6858000" cy="9144000"/>
  <p:embeddedFontLst>
    <p:embeddedFont>
      <p:font typeface="Source Code Pro" panose="020B0604020202020204" charset="0"/>
      <p:regular r:id="rId22"/>
      <p:bold r:id="rId23"/>
    </p:embeddedFont>
    <p:embeddedFont>
      <p:font typeface="Oswald" panose="020B0604020202020204" charset="0"/>
      <p:regular r:id="rId24"/>
      <p:bold r:id="rId25"/>
    </p:embeddedFon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4256EE-6683-4568-A45A-499088E21BFC}">
  <a:tblStyle styleId="{0E4256EE-6683-4568-A45A-499088E21B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bb0b73e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bb0b73e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bb0b73eb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bb0b73eb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d555871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d555871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d5558715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d555871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d5558715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d5558715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d5558715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d555871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d5558715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d5558715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d5558715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d5558715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d5558715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d5558715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c2b38990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c2b3899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c2b38990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c2b38990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2b38990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2b38990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c2b38990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c2b38990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c2b389901_0_1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c2b389901_0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c2b389901_0_1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c2b389901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c2b389901_0_1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c2b389901_0_1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c2b389901_0_1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c2b389901_0_1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bb0b73eb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bb0b73eb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odeblocks.org/downloads/26"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www.youtube.com/watch?v=IT0gXa1Zrn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be1EM3gQkA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E3keLeMwfH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Open Sans"/>
                <a:ea typeface="Open Sans"/>
                <a:cs typeface="Open Sans"/>
                <a:sym typeface="Open Sans"/>
              </a:rPr>
              <a:t>CSC101</a:t>
            </a: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Lecture 1</a:t>
            </a:r>
            <a:endParaRPr>
              <a:latin typeface="Open Sans"/>
              <a:ea typeface="Open Sans"/>
              <a:cs typeface="Open Sans"/>
              <a:sym typeface="Open Sans"/>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Writing your first Program</a:t>
            </a:r>
            <a:endParaRPr/>
          </a:p>
        </p:txBody>
      </p:sp>
      <p:sp>
        <p:nvSpPr>
          <p:cNvPr id="130" name="Google Shape;130;p23"/>
          <p:cNvSpPr txBox="1">
            <a:spLocks noGrp="1"/>
          </p:cNvSpPr>
          <p:nvPr>
            <p:ph type="body" idx="1"/>
          </p:nvPr>
        </p:nvSpPr>
        <p:spPr>
          <a:xfrm>
            <a:off x="311700" y="1476259"/>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Download Code::Blocks from </a:t>
            </a:r>
            <a:r>
              <a:rPr lang="en" u="sng">
                <a:solidFill>
                  <a:schemeClr val="hlink"/>
                </a:solidFill>
                <a:hlinkClick r:id="rId3"/>
              </a:rPr>
              <a:t>http://www.codeblocks.org/downloads/26</a:t>
            </a:r>
            <a:r>
              <a:rPr lang="en"/>
              <a:t> </a:t>
            </a:r>
            <a:endParaRPr/>
          </a:p>
          <a:p>
            <a:pPr marL="457200" lvl="0" indent="-342900" algn="l" rtl="0">
              <a:spcBef>
                <a:spcPts val="0"/>
              </a:spcBef>
              <a:spcAft>
                <a:spcPts val="0"/>
              </a:spcAft>
              <a:buSzPts val="1800"/>
              <a:buAutoNum type="arabicPeriod"/>
            </a:pPr>
            <a:r>
              <a:rPr lang="en"/>
              <a:t>Open Code::Blocks and open a c++ file.</a:t>
            </a:r>
            <a:endParaRPr/>
          </a:p>
          <a:p>
            <a:pPr marL="457200" lvl="0" indent="-342900" algn="l" rtl="0">
              <a:lnSpc>
                <a:spcPct val="150000"/>
              </a:lnSpc>
              <a:spcBef>
                <a:spcPts val="0"/>
              </a:spcBef>
              <a:spcAft>
                <a:spcPts val="0"/>
              </a:spcAft>
              <a:buSzPts val="1800"/>
              <a:buAutoNum type="arabicPeriod"/>
            </a:pPr>
            <a:r>
              <a:rPr lang="en"/>
              <a:t>A sample program</a:t>
            </a:r>
            <a:br>
              <a:rPr lang="en"/>
            </a:br>
            <a:r>
              <a:rPr lang="en"/>
              <a:t>						</a:t>
            </a:r>
            <a:r>
              <a:rPr lang="en" sz="1200"/>
              <a:t>#include &lt;iostream&gt;</a:t>
            </a:r>
            <a:br>
              <a:rPr lang="en" sz="1200"/>
            </a:br>
            <a:r>
              <a:rPr lang="en" sz="1200"/>
              <a:t>						using namespace std;</a:t>
            </a:r>
            <a:endParaRPr sz="1200"/>
          </a:p>
          <a:p>
            <a:pPr marL="2743200" lvl="0" indent="457200" algn="l" rtl="0">
              <a:lnSpc>
                <a:spcPct val="150000"/>
              </a:lnSpc>
              <a:spcBef>
                <a:spcPts val="0"/>
              </a:spcBef>
              <a:spcAft>
                <a:spcPts val="0"/>
              </a:spcAft>
              <a:buNone/>
            </a:pPr>
            <a:r>
              <a:rPr lang="en" sz="1200"/>
              <a:t>int main(){</a:t>
            </a:r>
            <a:endParaRPr sz="1200"/>
          </a:p>
          <a:p>
            <a:pPr marL="457200" lvl="0" indent="457200" algn="ctr" rtl="0">
              <a:lnSpc>
                <a:spcPct val="150000"/>
              </a:lnSpc>
              <a:spcBef>
                <a:spcPts val="0"/>
              </a:spcBef>
              <a:spcAft>
                <a:spcPts val="0"/>
              </a:spcAft>
              <a:buNone/>
            </a:pPr>
            <a:r>
              <a:rPr lang="en" sz="1200"/>
              <a:t>cout&lt;&lt;"hello world";</a:t>
            </a:r>
            <a:endParaRPr sz="1200"/>
          </a:p>
          <a:p>
            <a:pPr marL="2743200" lvl="0" indent="457200" algn="l" rtl="0">
              <a:lnSpc>
                <a:spcPct val="150000"/>
              </a:lnSpc>
              <a:spcBef>
                <a:spcPts val="0"/>
              </a:spcBef>
              <a:spcAft>
                <a:spcPts val="0"/>
              </a:spcAft>
              <a:buNone/>
            </a:pPr>
            <a:r>
              <a:rPr lang="en" sz="1200"/>
              <a:t>return 0;</a:t>
            </a:r>
            <a:endParaRPr sz="1200"/>
          </a:p>
          <a:p>
            <a:pPr marL="2743200" lvl="0" indent="457200" algn="l" rtl="0">
              <a:lnSpc>
                <a:spcPct val="150000"/>
              </a:lnSpc>
              <a:spcBef>
                <a:spcPts val="0"/>
              </a:spcBef>
              <a:spcAft>
                <a:spcPts val="1600"/>
              </a:spcAft>
              <a:buNone/>
            </a:pPr>
            <a:r>
              <a:rPr lang="en" sz="1200"/>
              <a: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Number Systems</a:t>
            </a:r>
            <a:endParaRPr/>
          </a:p>
        </p:txBody>
      </p:sp>
      <p:sp>
        <p:nvSpPr>
          <p:cNvPr id="136" name="Google Shape;136;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several number systems which we usually use such as decimal, binary, octal and hexadecimal number system</a:t>
            </a:r>
            <a:endParaRPr/>
          </a:p>
          <a:p>
            <a:pPr marL="0" lvl="0" indent="0" algn="l" rtl="0">
              <a:spcBef>
                <a:spcPts val="1600"/>
              </a:spcBef>
              <a:spcAft>
                <a:spcPts val="0"/>
              </a:spcAft>
              <a:buNone/>
            </a:pPr>
            <a:r>
              <a:rPr lang="en"/>
              <a:t>-	Decimal number system has the value of base as 10</a:t>
            </a:r>
            <a:endParaRPr/>
          </a:p>
          <a:p>
            <a:pPr marL="0" lvl="0" indent="0" algn="l" rtl="0">
              <a:spcBef>
                <a:spcPts val="1600"/>
              </a:spcBef>
              <a:spcAft>
                <a:spcPts val="0"/>
              </a:spcAft>
              <a:buNone/>
            </a:pPr>
            <a:r>
              <a:rPr lang="en"/>
              <a:t>-	Binary number system has the value of base as 2</a:t>
            </a:r>
            <a:endParaRPr/>
          </a:p>
          <a:p>
            <a:pPr marL="0" lvl="0" indent="0" algn="l" rtl="0">
              <a:spcBef>
                <a:spcPts val="1600"/>
              </a:spcBef>
              <a:spcAft>
                <a:spcPts val="0"/>
              </a:spcAft>
              <a:buNone/>
            </a:pPr>
            <a:r>
              <a:rPr lang="en"/>
              <a:t>- 	Octal number system has the value of base as 8</a:t>
            </a:r>
            <a:endParaRPr/>
          </a:p>
          <a:p>
            <a:pPr marL="0" lvl="0" indent="0" algn="l" rtl="0">
              <a:spcBef>
                <a:spcPts val="1600"/>
              </a:spcBef>
              <a:spcAft>
                <a:spcPts val="0"/>
              </a:spcAft>
              <a:buNone/>
            </a:pPr>
            <a:r>
              <a:rPr lang="en"/>
              <a:t>-	Hexadecimal number system has the value of base as 16</a:t>
            </a:r>
            <a:endParaRPr/>
          </a:p>
          <a:p>
            <a:pPr marL="0" lvl="0" indent="0" algn="l" rtl="0">
              <a:spcBef>
                <a:spcPts val="1600"/>
              </a:spcBef>
              <a:spcAft>
                <a:spcPts val="1600"/>
              </a:spcAft>
              <a:buNone/>
            </a:pPr>
            <a:r>
              <a:rPr lang="en" b="1">
                <a:solidFill>
                  <a:srgbClr val="CC0000"/>
                </a:solidFill>
              </a:rPr>
              <a:t>We are most familiar with the decimal number system</a:t>
            </a:r>
            <a:endParaRPr b="1">
              <a:solidFill>
                <a:srgbClr val="CC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Distinct Digits in Each Number System</a:t>
            </a:r>
            <a:endParaRPr/>
          </a:p>
        </p:txBody>
      </p:sp>
      <p:graphicFrame>
        <p:nvGraphicFramePr>
          <p:cNvPr id="142" name="Google Shape;142;p25"/>
          <p:cNvGraphicFramePr/>
          <p:nvPr/>
        </p:nvGraphicFramePr>
        <p:xfrm>
          <a:off x="248563" y="2136275"/>
          <a:ext cx="8583725" cy="2194470"/>
        </p:xfrm>
        <a:graphic>
          <a:graphicData uri="http://schemas.openxmlformats.org/drawingml/2006/table">
            <a:tbl>
              <a:tblPr>
                <a:noFill/>
                <a:tableStyleId>{0E4256EE-6683-4568-A45A-499088E21BFC}</a:tableStyleId>
              </a:tblPr>
              <a:tblGrid>
                <a:gridCol w="451775">
                  <a:extLst>
                    <a:ext uri="{9D8B030D-6E8A-4147-A177-3AD203B41FA5}">
                      <a16:colId xmlns:a16="http://schemas.microsoft.com/office/drawing/2014/main" val="20000"/>
                    </a:ext>
                  </a:extLst>
                </a:gridCol>
                <a:gridCol w="451775">
                  <a:extLst>
                    <a:ext uri="{9D8B030D-6E8A-4147-A177-3AD203B41FA5}">
                      <a16:colId xmlns:a16="http://schemas.microsoft.com/office/drawing/2014/main" val="20001"/>
                    </a:ext>
                  </a:extLst>
                </a:gridCol>
                <a:gridCol w="451775">
                  <a:extLst>
                    <a:ext uri="{9D8B030D-6E8A-4147-A177-3AD203B41FA5}">
                      <a16:colId xmlns:a16="http://schemas.microsoft.com/office/drawing/2014/main" val="20002"/>
                    </a:ext>
                  </a:extLst>
                </a:gridCol>
                <a:gridCol w="451775">
                  <a:extLst>
                    <a:ext uri="{9D8B030D-6E8A-4147-A177-3AD203B41FA5}">
                      <a16:colId xmlns:a16="http://schemas.microsoft.com/office/drawing/2014/main" val="20003"/>
                    </a:ext>
                  </a:extLst>
                </a:gridCol>
                <a:gridCol w="451775">
                  <a:extLst>
                    <a:ext uri="{9D8B030D-6E8A-4147-A177-3AD203B41FA5}">
                      <a16:colId xmlns:a16="http://schemas.microsoft.com/office/drawing/2014/main" val="20004"/>
                    </a:ext>
                  </a:extLst>
                </a:gridCol>
                <a:gridCol w="451775">
                  <a:extLst>
                    <a:ext uri="{9D8B030D-6E8A-4147-A177-3AD203B41FA5}">
                      <a16:colId xmlns:a16="http://schemas.microsoft.com/office/drawing/2014/main" val="20005"/>
                    </a:ext>
                  </a:extLst>
                </a:gridCol>
                <a:gridCol w="451775">
                  <a:extLst>
                    <a:ext uri="{9D8B030D-6E8A-4147-A177-3AD203B41FA5}">
                      <a16:colId xmlns:a16="http://schemas.microsoft.com/office/drawing/2014/main" val="20006"/>
                    </a:ext>
                  </a:extLst>
                </a:gridCol>
                <a:gridCol w="451775">
                  <a:extLst>
                    <a:ext uri="{9D8B030D-6E8A-4147-A177-3AD203B41FA5}">
                      <a16:colId xmlns:a16="http://schemas.microsoft.com/office/drawing/2014/main" val="20007"/>
                    </a:ext>
                  </a:extLst>
                </a:gridCol>
                <a:gridCol w="451775">
                  <a:extLst>
                    <a:ext uri="{9D8B030D-6E8A-4147-A177-3AD203B41FA5}">
                      <a16:colId xmlns:a16="http://schemas.microsoft.com/office/drawing/2014/main" val="20008"/>
                    </a:ext>
                  </a:extLst>
                </a:gridCol>
                <a:gridCol w="451775">
                  <a:extLst>
                    <a:ext uri="{9D8B030D-6E8A-4147-A177-3AD203B41FA5}">
                      <a16:colId xmlns:a16="http://schemas.microsoft.com/office/drawing/2014/main" val="20009"/>
                    </a:ext>
                  </a:extLst>
                </a:gridCol>
                <a:gridCol w="451775">
                  <a:extLst>
                    <a:ext uri="{9D8B030D-6E8A-4147-A177-3AD203B41FA5}">
                      <a16:colId xmlns:a16="http://schemas.microsoft.com/office/drawing/2014/main" val="20010"/>
                    </a:ext>
                  </a:extLst>
                </a:gridCol>
                <a:gridCol w="451775">
                  <a:extLst>
                    <a:ext uri="{9D8B030D-6E8A-4147-A177-3AD203B41FA5}">
                      <a16:colId xmlns:a16="http://schemas.microsoft.com/office/drawing/2014/main" val="20011"/>
                    </a:ext>
                  </a:extLst>
                </a:gridCol>
                <a:gridCol w="451775">
                  <a:extLst>
                    <a:ext uri="{9D8B030D-6E8A-4147-A177-3AD203B41FA5}">
                      <a16:colId xmlns:a16="http://schemas.microsoft.com/office/drawing/2014/main" val="20012"/>
                    </a:ext>
                  </a:extLst>
                </a:gridCol>
                <a:gridCol w="451775">
                  <a:extLst>
                    <a:ext uri="{9D8B030D-6E8A-4147-A177-3AD203B41FA5}">
                      <a16:colId xmlns:a16="http://schemas.microsoft.com/office/drawing/2014/main" val="20013"/>
                    </a:ext>
                  </a:extLst>
                </a:gridCol>
                <a:gridCol w="451775">
                  <a:extLst>
                    <a:ext uri="{9D8B030D-6E8A-4147-A177-3AD203B41FA5}">
                      <a16:colId xmlns:a16="http://schemas.microsoft.com/office/drawing/2014/main" val="20014"/>
                    </a:ext>
                  </a:extLst>
                </a:gridCol>
                <a:gridCol w="451775">
                  <a:extLst>
                    <a:ext uri="{9D8B030D-6E8A-4147-A177-3AD203B41FA5}">
                      <a16:colId xmlns:a16="http://schemas.microsoft.com/office/drawing/2014/main" val="20015"/>
                    </a:ext>
                  </a:extLst>
                </a:gridCol>
                <a:gridCol w="451775">
                  <a:extLst>
                    <a:ext uri="{9D8B030D-6E8A-4147-A177-3AD203B41FA5}">
                      <a16:colId xmlns:a16="http://schemas.microsoft.com/office/drawing/2014/main" val="20016"/>
                    </a:ext>
                  </a:extLst>
                </a:gridCol>
                <a:gridCol w="451775">
                  <a:extLst>
                    <a:ext uri="{9D8B030D-6E8A-4147-A177-3AD203B41FA5}">
                      <a16:colId xmlns:a16="http://schemas.microsoft.com/office/drawing/2014/main" val="20017"/>
                    </a:ext>
                  </a:extLst>
                </a:gridCol>
                <a:gridCol w="451775">
                  <a:extLst>
                    <a:ext uri="{9D8B030D-6E8A-4147-A177-3AD203B41FA5}">
                      <a16:colId xmlns:a16="http://schemas.microsoft.com/office/drawing/2014/main" val="20018"/>
                    </a:ext>
                  </a:extLst>
                </a:gridCol>
              </a:tblGrid>
              <a:tr h="396225">
                <a:tc gridSpan="3">
                  <a:txBody>
                    <a:bodyPr/>
                    <a:lstStyle/>
                    <a:p>
                      <a:pPr marL="0" lvl="0" indent="0" algn="ctr" rtl="0">
                        <a:spcBef>
                          <a:spcPts val="0"/>
                        </a:spcBef>
                        <a:spcAft>
                          <a:spcPts val="0"/>
                        </a:spcAft>
                        <a:buNone/>
                      </a:pPr>
                      <a:r>
                        <a:rPr lang="en" b="1">
                          <a:solidFill>
                            <a:srgbClr val="FFFFFF"/>
                          </a:solidFill>
                        </a:rPr>
                        <a:t>Number System</a:t>
                      </a:r>
                      <a:endParaRPr b="1">
                        <a:solidFill>
                          <a:srgbClr val="FFFFFF"/>
                        </a:solidFill>
                      </a:endParaRPr>
                    </a:p>
                  </a:txBody>
                  <a:tcPr marL="91425" marR="91425" marT="91425" marB="91425">
                    <a:solidFill>
                      <a:srgbClr val="000000"/>
                    </a:solidFill>
                  </a:tcPr>
                </a:tc>
                <a:tc hMerge="1">
                  <a:txBody>
                    <a:bodyPr/>
                    <a:lstStyle/>
                    <a:p>
                      <a:endParaRPr lang="en-US"/>
                    </a:p>
                  </a:txBody>
                  <a:tcPr/>
                </a:tc>
                <a:tc hMerge="1">
                  <a:txBody>
                    <a:bodyPr/>
                    <a:lstStyle/>
                    <a:p>
                      <a:endParaRPr lang="en-US"/>
                    </a:p>
                  </a:txBody>
                  <a:tcPr/>
                </a:tc>
                <a:tc gridSpan="16">
                  <a:txBody>
                    <a:bodyPr/>
                    <a:lstStyle/>
                    <a:p>
                      <a:pPr marL="0" lvl="0" indent="0" algn="ctr" rtl="0">
                        <a:spcBef>
                          <a:spcPts val="0"/>
                        </a:spcBef>
                        <a:spcAft>
                          <a:spcPts val="0"/>
                        </a:spcAft>
                        <a:buNone/>
                      </a:pPr>
                      <a:r>
                        <a:rPr lang="en" b="1">
                          <a:solidFill>
                            <a:srgbClr val="FFFFFF"/>
                          </a:solidFill>
                        </a:rPr>
                        <a:t>Different Digits in Number System</a:t>
                      </a:r>
                      <a:endParaRPr b="1">
                        <a:solidFill>
                          <a:srgbClr val="FFFFFF"/>
                        </a:solidFill>
                      </a:endParaRPr>
                    </a:p>
                  </a:txBody>
                  <a:tcPr marL="91425" marR="91425" marT="91425" marB="91425">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25">
                <a:tc gridSpan="3">
                  <a:txBody>
                    <a:bodyPr/>
                    <a:lstStyle/>
                    <a:p>
                      <a:pPr marL="0" lvl="0" indent="0" algn="r" rtl="0">
                        <a:spcBef>
                          <a:spcPts val="0"/>
                        </a:spcBef>
                        <a:spcAft>
                          <a:spcPts val="0"/>
                        </a:spcAft>
                        <a:buNone/>
                      </a:pPr>
                      <a:r>
                        <a:rPr lang="en"/>
                        <a:t>Decimal</a:t>
                      </a:r>
                      <a:endParaRPr/>
                    </a:p>
                  </a:txBody>
                  <a:tcPr marL="91425" marR="91425" marT="91425" marB="91425">
                    <a:solidFill>
                      <a:srgbClr val="EFEFEF"/>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tc>
                  <a:txBody>
                    <a:bodyPr/>
                    <a:lstStyle/>
                    <a:p>
                      <a:pPr marL="0" lvl="0" indent="0" algn="ctr" rtl="0">
                        <a:spcBef>
                          <a:spcPts val="0"/>
                        </a:spcBef>
                        <a:spcAft>
                          <a:spcPts val="0"/>
                        </a:spcAft>
                        <a:buNone/>
                      </a:pPr>
                      <a:r>
                        <a:rPr lang="en"/>
                        <a:t>6</a:t>
                      </a:r>
                      <a:endParaRPr/>
                    </a:p>
                  </a:txBody>
                  <a:tcPr marL="91425" marR="91425" marT="91425" marB="91425"/>
                </a:tc>
                <a:tc>
                  <a:txBody>
                    <a:bodyPr/>
                    <a:lstStyle/>
                    <a:p>
                      <a:pPr marL="0" lvl="0" indent="0" algn="ctr" rtl="0">
                        <a:spcBef>
                          <a:spcPts val="0"/>
                        </a:spcBef>
                        <a:spcAft>
                          <a:spcPts val="0"/>
                        </a:spcAft>
                        <a:buNone/>
                      </a:pPr>
                      <a:r>
                        <a:rPr lang="en"/>
                        <a:t>7</a:t>
                      </a:r>
                      <a:endParaRPr/>
                    </a:p>
                  </a:txBody>
                  <a:tcPr marL="91425" marR="91425" marT="91425" marB="91425"/>
                </a:tc>
                <a:tc>
                  <a:txBody>
                    <a:bodyPr/>
                    <a:lstStyle/>
                    <a:p>
                      <a:pPr marL="0" lvl="0" indent="0" algn="ctr" rtl="0">
                        <a:spcBef>
                          <a:spcPts val="0"/>
                        </a:spcBef>
                        <a:spcAft>
                          <a:spcPts val="0"/>
                        </a:spcAft>
                        <a:buNone/>
                      </a:pPr>
                      <a:r>
                        <a:rPr lang="en"/>
                        <a:t>8</a:t>
                      </a:r>
                      <a:endParaRPr/>
                    </a:p>
                  </a:txBody>
                  <a:tcPr marL="91425" marR="91425" marT="91425" marB="91425"/>
                </a:tc>
                <a:tc>
                  <a:txBody>
                    <a:bodyPr/>
                    <a:lstStyle/>
                    <a:p>
                      <a:pPr marL="0" lvl="0" indent="0" algn="ctr" rtl="0">
                        <a:spcBef>
                          <a:spcPts val="0"/>
                        </a:spcBef>
                        <a:spcAft>
                          <a:spcPts val="0"/>
                        </a:spcAft>
                        <a:buNone/>
                      </a:pPr>
                      <a:r>
                        <a:rPr lang="en"/>
                        <a:t>9</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extLst>
                  <a:ext uri="{0D108BD9-81ED-4DB2-BD59-A6C34878D82A}">
                    <a16:rowId xmlns:a16="http://schemas.microsoft.com/office/drawing/2014/main" val="10001"/>
                  </a:ext>
                </a:extLst>
              </a:tr>
              <a:tr h="396225">
                <a:tc gridSpan="3">
                  <a:txBody>
                    <a:bodyPr/>
                    <a:lstStyle/>
                    <a:p>
                      <a:pPr marL="0" lvl="0" indent="0" algn="r" rtl="0">
                        <a:spcBef>
                          <a:spcPts val="0"/>
                        </a:spcBef>
                        <a:spcAft>
                          <a:spcPts val="0"/>
                        </a:spcAft>
                        <a:buNone/>
                      </a:pPr>
                      <a:r>
                        <a:rPr lang="en"/>
                        <a:t>Binary</a:t>
                      </a:r>
                      <a:endParaRPr/>
                    </a:p>
                  </a:txBody>
                  <a:tcPr marL="91425" marR="91425" marT="91425" marB="91425">
                    <a:solidFill>
                      <a:srgbClr val="EFEFEF"/>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extLst>
                  <a:ext uri="{0D108BD9-81ED-4DB2-BD59-A6C34878D82A}">
                    <a16:rowId xmlns:a16="http://schemas.microsoft.com/office/drawing/2014/main" val="10002"/>
                  </a:ext>
                </a:extLst>
              </a:tr>
              <a:tr h="396225">
                <a:tc gridSpan="3">
                  <a:txBody>
                    <a:bodyPr/>
                    <a:lstStyle/>
                    <a:p>
                      <a:pPr marL="0" lvl="0" indent="0" algn="r" rtl="0">
                        <a:spcBef>
                          <a:spcPts val="0"/>
                        </a:spcBef>
                        <a:spcAft>
                          <a:spcPts val="0"/>
                        </a:spcAft>
                        <a:buNone/>
                      </a:pPr>
                      <a:r>
                        <a:rPr lang="en"/>
                        <a:t>Octal</a:t>
                      </a:r>
                      <a:endParaRPr/>
                    </a:p>
                  </a:txBody>
                  <a:tcPr marL="91425" marR="91425" marT="91425" marB="91425">
                    <a:solidFill>
                      <a:srgbClr val="EFEFEF"/>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tc>
                  <a:txBody>
                    <a:bodyPr/>
                    <a:lstStyle/>
                    <a:p>
                      <a:pPr marL="0" lvl="0" indent="0" algn="ctr" rtl="0">
                        <a:spcBef>
                          <a:spcPts val="0"/>
                        </a:spcBef>
                        <a:spcAft>
                          <a:spcPts val="0"/>
                        </a:spcAft>
                        <a:buNone/>
                      </a:pPr>
                      <a:r>
                        <a:rPr lang="en"/>
                        <a:t>6</a:t>
                      </a:r>
                      <a:endParaRPr/>
                    </a:p>
                  </a:txBody>
                  <a:tcPr marL="91425" marR="91425" marT="91425" marB="91425"/>
                </a:tc>
                <a:tc>
                  <a:txBody>
                    <a:bodyPr/>
                    <a:lstStyle/>
                    <a:p>
                      <a:pPr marL="0" lvl="0" indent="0" algn="ctr" rtl="0">
                        <a:spcBef>
                          <a:spcPts val="0"/>
                        </a:spcBef>
                        <a:spcAft>
                          <a:spcPts val="0"/>
                        </a:spcAft>
                        <a:buNone/>
                      </a:pPr>
                      <a:r>
                        <a:rPr lang="en"/>
                        <a:t>7</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tc>
                  <a:txBody>
                    <a:bodyPr/>
                    <a:lstStyle/>
                    <a:p>
                      <a:pPr marL="0" lvl="0" indent="0" algn="ctr" rtl="0">
                        <a:spcBef>
                          <a:spcPts val="0"/>
                        </a:spcBef>
                        <a:spcAft>
                          <a:spcPts val="0"/>
                        </a:spcAft>
                        <a:buNone/>
                      </a:pPr>
                      <a:endParaRPr/>
                    </a:p>
                  </a:txBody>
                  <a:tcPr marL="91425" marR="91425" marT="91425" marB="91425">
                    <a:solidFill>
                      <a:srgbClr val="B7B7B7"/>
                    </a:solidFill>
                  </a:tcPr>
                </a:tc>
                <a:extLst>
                  <a:ext uri="{0D108BD9-81ED-4DB2-BD59-A6C34878D82A}">
                    <a16:rowId xmlns:a16="http://schemas.microsoft.com/office/drawing/2014/main" val="10003"/>
                  </a:ext>
                </a:extLst>
              </a:tr>
              <a:tr h="396225">
                <a:tc gridSpan="3">
                  <a:txBody>
                    <a:bodyPr/>
                    <a:lstStyle/>
                    <a:p>
                      <a:pPr marL="0" lvl="0" indent="0" algn="r" rtl="0">
                        <a:spcBef>
                          <a:spcPts val="0"/>
                        </a:spcBef>
                        <a:spcAft>
                          <a:spcPts val="0"/>
                        </a:spcAft>
                        <a:buNone/>
                      </a:pPr>
                      <a:r>
                        <a:rPr lang="en"/>
                        <a:t>Hexadecimal</a:t>
                      </a:r>
                      <a:endParaRPr/>
                    </a:p>
                  </a:txBody>
                  <a:tcPr marL="91425" marR="91425" marT="91425" marB="91425">
                    <a:solidFill>
                      <a:srgbClr val="EFEFEF"/>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tc>
                  <a:txBody>
                    <a:bodyPr/>
                    <a:lstStyle/>
                    <a:p>
                      <a:pPr marL="0" lvl="0" indent="0" algn="ctr" rtl="0">
                        <a:spcBef>
                          <a:spcPts val="0"/>
                        </a:spcBef>
                        <a:spcAft>
                          <a:spcPts val="0"/>
                        </a:spcAft>
                        <a:buNone/>
                      </a:pPr>
                      <a:r>
                        <a:rPr lang="en"/>
                        <a:t>6</a:t>
                      </a:r>
                      <a:endParaRPr/>
                    </a:p>
                  </a:txBody>
                  <a:tcPr marL="91425" marR="91425" marT="91425" marB="91425"/>
                </a:tc>
                <a:tc>
                  <a:txBody>
                    <a:bodyPr/>
                    <a:lstStyle/>
                    <a:p>
                      <a:pPr marL="0" lvl="0" indent="0" algn="ctr" rtl="0">
                        <a:spcBef>
                          <a:spcPts val="0"/>
                        </a:spcBef>
                        <a:spcAft>
                          <a:spcPts val="0"/>
                        </a:spcAft>
                        <a:buNone/>
                      </a:pPr>
                      <a:r>
                        <a:rPr lang="en"/>
                        <a:t>7</a:t>
                      </a:r>
                      <a:endParaRPr/>
                    </a:p>
                  </a:txBody>
                  <a:tcPr marL="91425" marR="91425" marT="91425" marB="91425"/>
                </a:tc>
                <a:tc>
                  <a:txBody>
                    <a:bodyPr/>
                    <a:lstStyle/>
                    <a:p>
                      <a:pPr marL="0" lvl="0" indent="0" algn="ctr" rtl="0">
                        <a:spcBef>
                          <a:spcPts val="0"/>
                        </a:spcBef>
                        <a:spcAft>
                          <a:spcPts val="0"/>
                        </a:spcAft>
                        <a:buNone/>
                      </a:pPr>
                      <a:r>
                        <a:rPr lang="en"/>
                        <a:t>8</a:t>
                      </a:r>
                      <a:endParaRPr/>
                    </a:p>
                  </a:txBody>
                  <a:tcPr marL="91425" marR="91425" marT="91425" marB="91425"/>
                </a:tc>
                <a:tc>
                  <a:txBody>
                    <a:bodyPr/>
                    <a:lstStyle/>
                    <a:p>
                      <a:pPr marL="0" lvl="0" indent="0" algn="ctr" rtl="0">
                        <a:spcBef>
                          <a:spcPts val="0"/>
                        </a:spcBef>
                        <a:spcAft>
                          <a:spcPts val="0"/>
                        </a:spcAft>
                        <a:buNone/>
                      </a:pPr>
                      <a:r>
                        <a:rPr lang="en"/>
                        <a:t>9</a:t>
                      </a:r>
                      <a:endParaRPr/>
                    </a:p>
                  </a:txBody>
                  <a:tcPr marL="91425" marR="91425" marT="91425" marB="91425"/>
                </a:tc>
                <a:tc>
                  <a:txBody>
                    <a:bodyPr/>
                    <a:lstStyle/>
                    <a:p>
                      <a:pPr marL="0" lvl="0" indent="0" algn="ctr" rtl="0">
                        <a:spcBef>
                          <a:spcPts val="0"/>
                        </a:spcBef>
                        <a:spcAft>
                          <a:spcPts val="0"/>
                        </a:spcAft>
                        <a:buNone/>
                      </a:pPr>
                      <a:r>
                        <a:rPr lang="en"/>
                        <a:t>A</a:t>
                      </a:r>
                      <a:endParaRPr/>
                    </a:p>
                  </a:txBody>
                  <a:tcPr marL="91425" marR="91425" marT="91425" marB="91425"/>
                </a:tc>
                <a:tc>
                  <a:txBody>
                    <a:bodyPr/>
                    <a:lstStyle/>
                    <a:p>
                      <a:pPr marL="0" lvl="0" indent="0" algn="ctr" rtl="0">
                        <a:spcBef>
                          <a:spcPts val="0"/>
                        </a:spcBef>
                        <a:spcAft>
                          <a:spcPts val="0"/>
                        </a:spcAft>
                        <a:buNone/>
                      </a:pPr>
                      <a:r>
                        <a:rPr lang="en"/>
                        <a:t>B</a:t>
                      </a:r>
                      <a:endParaRPr/>
                    </a:p>
                  </a:txBody>
                  <a:tcPr marL="91425" marR="91425" marT="91425" marB="91425"/>
                </a:tc>
                <a:tc>
                  <a:txBody>
                    <a:bodyPr/>
                    <a:lstStyle/>
                    <a:p>
                      <a:pPr marL="0" lvl="0" indent="0" algn="ctr" rtl="0">
                        <a:spcBef>
                          <a:spcPts val="0"/>
                        </a:spcBef>
                        <a:spcAft>
                          <a:spcPts val="0"/>
                        </a:spcAft>
                        <a:buNone/>
                      </a:pPr>
                      <a:r>
                        <a:rPr lang="en"/>
                        <a:t>C</a:t>
                      </a:r>
                      <a:endParaRPr/>
                    </a:p>
                  </a:txBody>
                  <a:tcPr marL="91425" marR="91425" marT="91425" marB="91425"/>
                </a:tc>
                <a:tc>
                  <a:txBody>
                    <a:bodyPr/>
                    <a:lstStyle/>
                    <a:p>
                      <a:pPr marL="0" lvl="0" indent="0" algn="ctr" rtl="0">
                        <a:spcBef>
                          <a:spcPts val="0"/>
                        </a:spcBef>
                        <a:spcAft>
                          <a:spcPts val="0"/>
                        </a:spcAft>
                        <a:buNone/>
                      </a:pPr>
                      <a:r>
                        <a:rPr lang="en"/>
                        <a:t>D</a:t>
                      </a:r>
                      <a:endParaRPr/>
                    </a:p>
                  </a:txBody>
                  <a:tcPr marL="91425" marR="91425" marT="91425" marB="91425"/>
                </a:tc>
                <a:tc>
                  <a:txBody>
                    <a:bodyPr/>
                    <a:lstStyle/>
                    <a:p>
                      <a:pPr marL="0" lvl="0" indent="0" algn="ctr" rtl="0">
                        <a:spcBef>
                          <a:spcPts val="0"/>
                        </a:spcBef>
                        <a:spcAft>
                          <a:spcPts val="0"/>
                        </a:spcAft>
                        <a:buNone/>
                      </a:pPr>
                      <a:r>
                        <a:rPr lang="en"/>
                        <a:t>E</a:t>
                      </a:r>
                      <a:endParaRPr/>
                    </a:p>
                  </a:txBody>
                  <a:tcPr marL="91425" marR="91425" marT="91425" marB="91425"/>
                </a:tc>
                <a:tc>
                  <a:txBody>
                    <a:bodyPr/>
                    <a:lstStyle/>
                    <a:p>
                      <a:pPr marL="0" lvl="0" indent="0" algn="ctr" rtl="0">
                        <a:spcBef>
                          <a:spcPts val="0"/>
                        </a:spcBef>
                        <a:spcAft>
                          <a:spcPts val="0"/>
                        </a:spcAft>
                        <a:buNone/>
                      </a:pPr>
                      <a:r>
                        <a:rPr lang="en"/>
                        <a:t>F</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Corresponding Digits in Number Systems</a:t>
            </a:r>
            <a:endParaRPr/>
          </a:p>
        </p:txBody>
      </p:sp>
      <p:graphicFrame>
        <p:nvGraphicFramePr>
          <p:cNvPr id="148" name="Google Shape;148;p26"/>
          <p:cNvGraphicFramePr/>
          <p:nvPr/>
        </p:nvGraphicFramePr>
        <p:xfrm>
          <a:off x="248563" y="2136275"/>
          <a:ext cx="8583500" cy="2194470"/>
        </p:xfrm>
        <a:graphic>
          <a:graphicData uri="http://schemas.openxmlformats.org/drawingml/2006/table">
            <a:tbl>
              <a:tblPr>
                <a:noFill/>
                <a:tableStyleId>{0E4256EE-6683-4568-A45A-499088E21BFC}</a:tableStyleId>
              </a:tblPr>
              <a:tblGrid>
                <a:gridCol w="429175">
                  <a:extLst>
                    <a:ext uri="{9D8B030D-6E8A-4147-A177-3AD203B41FA5}">
                      <a16:colId xmlns:a16="http://schemas.microsoft.com/office/drawing/2014/main" val="20000"/>
                    </a:ext>
                  </a:extLst>
                </a:gridCol>
                <a:gridCol w="429175">
                  <a:extLst>
                    <a:ext uri="{9D8B030D-6E8A-4147-A177-3AD203B41FA5}">
                      <a16:colId xmlns:a16="http://schemas.microsoft.com/office/drawing/2014/main" val="20001"/>
                    </a:ext>
                  </a:extLst>
                </a:gridCol>
                <a:gridCol w="429175">
                  <a:extLst>
                    <a:ext uri="{9D8B030D-6E8A-4147-A177-3AD203B41FA5}">
                      <a16:colId xmlns:a16="http://schemas.microsoft.com/office/drawing/2014/main" val="20002"/>
                    </a:ext>
                  </a:extLst>
                </a:gridCol>
                <a:gridCol w="429175">
                  <a:extLst>
                    <a:ext uri="{9D8B030D-6E8A-4147-A177-3AD203B41FA5}">
                      <a16:colId xmlns:a16="http://schemas.microsoft.com/office/drawing/2014/main" val="20003"/>
                    </a:ext>
                  </a:extLst>
                </a:gridCol>
                <a:gridCol w="429175">
                  <a:extLst>
                    <a:ext uri="{9D8B030D-6E8A-4147-A177-3AD203B41FA5}">
                      <a16:colId xmlns:a16="http://schemas.microsoft.com/office/drawing/2014/main" val="20004"/>
                    </a:ext>
                  </a:extLst>
                </a:gridCol>
                <a:gridCol w="429175">
                  <a:extLst>
                    <a:ext uri="{9D8B030D-6E8A-4147-A177-3AD203B41FA5}">
                      <a16:colId xmlns:a16="http://schemas.microsoft.com/office/drawing/2014/main" val="20005"/>
                    </a:ext>
                  </a:extLst>
                </a:gridCol>
                <a:gridCol w="429175">
                  <a:extLst>
                    <a:ext uri="{9D8B030D-6E8A-4147-A177-3AD203B41FA5}">
                      <a16:colId xmlns:a16="http://schemas.microsoft.com/office/drawing/2014/main" val="20006"/>
                    </a:ext>
                  </a:extLst>
                </a:gridCol>
                <a:gridCol w="429175">
                  <a:extLst>
                    <a:ext uri="{9D8B030D-6E8A-4147-A177-3AD203B41FA5}">
                      <a16:colId xmlns:a16="http://schemas.microsoft.com/office/drawing/2014/main" val="20007"/>
                    </a:ext>
                  </a:extLst>
                </a:gridCol>
                <a:gridCol w="429175">
                  <a:extLst>
                    <a:ext uri="{9D8B030D-6E8A-4147-A177-3AD203B41FA5}">
                      <a16:colId xmlns:a16="http://schemas.microsoft.com/office/drawing/2014/main" val="20008"/>
                    </a:ext>
                  </a:extLst>
                </a:gridCol>
                <a:gridCol w="429175">
                  <a:extLst>
                    <a:ext uri="{9D8B030D-6E8A-4147-A177-3AD203B41FA5}">
                      <a16:colId xmlns:a16="http://schemas.microsoft.com/office/drawing/2014/main" val="20009"/>
                    </a:ext>
                  </a:extLst>
                </a:gridCol>
                <a:gridCol w="429175">
                  <a:extLst>
                    <a:ext uri="{9D8B030D-6E8A-4147-A177-3AD203B41FA5}">
                      <a16:colId xmlns:a16="http://schemas.microsoft.com/office/drawing/2014/main" val="20010"/>
                    </a:ext>
                  </a:extLst>
                </a:gridCol>
                <a:gridCol w="429175">
                  <a:extLst>
                    <a:ext uri="{9D8B030D-6E8A-4147-A177-3AD203B41FA5}">
                      <a16:colId xmlns:a16="http://schemas.microsoft.com/office/drawing/2014/main" val="20011"/>
                    </a:ext>
                  </a:extLst>
                </a:gridCol>
                <a:gridCol w="429175">
                  <a:extLst>
                    <a:ext uri="{9D8B030D-6E8A-4147-A177-3AD203B41FA5}">
                      <a16:colId xmlns:a16="http://schemas.microsoft.com/office/drawing/2014/main" val="20012"/>
                    </a:ext>
                  </a:extLst>
                </a:gridCol>
                <a:gridCol w="429175">
                  <a:extLst>
                    <a:ext uri="{9D8B030D-6E8A-4147-A177-3AD203B41FA5}">
                      <a16:colId xmlns:a16="http://schemas.microsoft.com/office/drawing/2014/main" val="20013"/>
                    </a:ext>
                  </a:extLst>
                </a:gridCol>
                <a:gridCol w="429175">
                  <a:extLst>
                    <a:ext uri="{9D8B030D-6E8A-4147-A177-3AD203B41FA5}">
                      <a16:colId xmlns:a16="http://schemas.microsoft.com/office/drawing/2014/main" val="20014"/>
                    </a:ext>
                  </a:extLst>
                </a:gridCol>
                <a:gridCol w="429175">
                  <a:extLst>
                    <a:ext uri="{9D8B030D-6E8A-4147-A177-3AD203B41FA5}">
                      <a16:colId xmlns:a16="http://schemas.microsoft.com/office/drawing/2014/main" val="20015"/>
                    </a:ext>
                  </a:extLst>
                </a:gridCol>
                <a:gridCol w="429175">
                  <a:extLst>
                    <a:ext uri="{9D8B030D-6E8A-4147-A177-3AD203B41FA5}">
                      <a16:colId xmlns:a16="http://schemas.microsoft.com/office/drawing/2014/main" val="20016"/>
                    </a:ext>
                  </a:extLst>
                </a:gridCol>
                <a:gridCol w="429175">
                  <a:extLst>
                    <a:ext uri="{9D8B030D-6E8A-4147-A177-3AD203B41FA5}">
                      <a16:colId xmlns:a16="http://schemas.microsoft.com/office/drawing/2014/main" val="20017"/>
                    </a:ext>
                  </a:extLst>
                </a:gridCol>
                <a:gridCol w="429175">
                  <a:extLst>
                    <a:ext uri="{9D8B030D-6E8A-4147-A177-3AD203B41FA5}">
                      <a16:colId xmlns:a16="http://schemas.microsoft.com/office/drawing/2014/main" val="20018"/>
                    </a:ext>
                  </a:extLst>
                </a:gridCol>
                <a:gridCol w="429175">
                  <a:extLst>
                    <a:ext uri="{9D8B030D-6E8A-4147-A177-3AD203B41FA5}">
                      <a16:colId xmlns:a16="http://schemas.microsoft.com/office/drawing/2014/main" val="20019"/>
                    </a:ext>
                  </a:extLst>
                </a:gridCol>
              </a:tblGrid>
              <a:tr h="396225">
                <a:tc gridSpan="3">
                  <a:txBody>
                    <a:bodyPr/>
                    <a:lstStyle/>
                    <a:p>
                      <a:pPr marL="0" lvl="0" indent="0" algn="ctr" rtl="0">
                        <a:spcBef>
                          <a:spcPts val="0"/>
                        </a:spcBef>
                        <a:spcAft>
                          <a:spcPts val="0"/>
                        </a:spcAft>
                        <a:buNone/>
                      </a:pPr>
                      <a:r>
                        <a:rPr lang="en" b="1">
                          <a:solidFill>
                            <a:srgbClr val="FFFFFF"/>
                          </a:solidFill>
                        </a:rPr>
                        <a:t>Number System</a:t>
                      </a:r>
                      <a:endParaRPr b="1">
                        <a:solidFill>
                          <a:srgbClr val="FFFFFF"/>
                        </a:solidFill>
                      </a:endParaRPr>
                    </a:p>
                  </a:txBody>
                  <a:tcPr marL="91425" marR="91425" marT="91425" marB="91425">
                    <a:solidFill>
                      <a:srgbClr val="000000"/>
                    </a:solidFill>
                  </a:tcPr>
                </a:tc>
                <a:tc hMerge="1">
                  <a:txBody>
                    <a:bodyPr/>
                    <a:lstStyle/>
                    <a:p>
                      <a:endParaRPr lang="en-US"/>
                    </a:p>
                  </a:txBody>
                  <a:tcPr/>
                </a:tc>
                <a:tc hMerge="1">
                  <a:txBody>
                    <a:bodyPr/>
                    <a:lstStyle/>
                    <a:p>
                      <a:endParaRPr lang="en-US"/>
                    </a:p>
                  </a:txBody>
                  <a:tcPr/>
                </a:tc>
                <a:tc gridSpan="16">
                  <a:txBody>
                    <a:bodyPr/>
                    <a:lstStyle/>
                    <a:p>
                      <a:pPr marL="0" lvl="0" indent="0" algn="ctr" rtl="0">
                        <a:spcBef>
                          <a:spcPts val="0"/>
                        </a:spcBef>
                        <a:spcAft>
                          <a:spcPts val="0"/>
                        </a:spcAft>
                        <a:buNone/>
                      </a:pPr>
                      <a:r>
                        <a:rPr lang="en" b="1">
                          <a:solidFill>
                            <a:srgbClr val="FFFFFF"/>
                          </a:solidFill>
                        </a:rPr>
                        <a:t>Different Digits in Number System</a:t>
                      </a:r>
                      <a:endParaRPr b="1">
                        <a:solidFill>
                          <a:srgbClr val="FFFFFF"/>
                        </a:solidFill>
                      </a:endParaRPr>
                    </a:p>
                  </a:txBody>
                  <a:tcPr marL="91425" marR="91425" marT="91425" marB="91425">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b="1">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0"/>
                  </a:ext>
                </a:extLst>
              </a:tr>
              <a:tr h="396225">
                <a:tc gridSpan="3">
                  <a:txBody>
                    <a:bodyPr/>
                    <a:lstStyle/>
                    <a:p>
                      <a:pPr marL="0" lvl="0" indent="0" algn="r" rtl="0">
                        <a:spcBef>
                          <a:spcPts val="0"/>
                        </a:spcBef>
                        <a:spcAft>
                          <a:spcPts val="0"/>
                        </a:spcAft>
                        <a:buNone/>
                      </a:pPr>
                      <a:r>
                        <a:rPr lang="en"/>
                        <a:t>Decimal</a:t>
                      </a:r>
                      <a:endParaRPr/>
                    </a:p>
                  </a:txBody>
                  <a:tcPr marL="91425" marR="91425" marT="91425" marB="91425">
                    <a:solidFill>
                      <a:srgbClr val="EFEFEF"/>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a:t>0</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2</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3</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4</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6</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8</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9</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10</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12</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13</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14</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16</a:t>
                      </a:r>
                      <a:endParaRPr/>
                    </a:p>
                  </a:txBody>
                  <a:tcPr marL="91425" marR="91425" marT="91425" marB="91425">
                    <a:solidFill>
                      <a:srgbClr val="FFFFFF"/>
                    </a:solidFill>
                  </a:tcPr>
                </a:tc>
                <a:extLst>
                  <a:ext uri="{0D108BD9-81ED-4DB2-BD59-A6C34878D82A}">
                    <a16:rowId xmlns:a16="http://schemas.microsoft.com/office/drawing/2014/main" val="10001"/>
                  </a:ext>
                </a:extLst>
              </a:tr>
              <a:tr h="396225">
                <a:tc gridSpan="3">
                  <a:txBody>
                    <a:bodyPr/>
                    <a:lstStyle/>
                    <a:p>
                      <a:pPr marL="0" lvl="0" indent="0" algn="r" rtl="0">
                        <a:spcBef>
                          <a:spcPts val="0"/>
                        </a:spcBef>
                        <a:spcAft>
                          <a:spcPts val="0"/>
                        </a:spcAft>
                        <a:buNone/>
                      </a:pPr>
                      <a:r>
                        <a:rPr lang="en"/>
                        <a:t>Binary</a:t>
                      </a:r>
                      <a:endParaRPr/>
                    </a:p>
                  </a:txBody>
                  <a:tcPr marL="91425" marR="91425" marT="91425" marB="91425">
                    <a:solidFill>
                      <a:srgbClr val="EFEFEF"/>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a:t>0</a:t>
                      </a:r>
                      <a:endParaRPr/>
                    </a:p>
                  </a:txBody>
                  <a:tcPr marL="91425" marR="91425" marT="91425" marB="91425" anchor="ctr">
                    <a:solidFill>
                      <a:srgbClr val="FFFFFF"/>
                    </a:solidFill>
                  </a:tcPr>
                </a:tc>
                <a:tc>
                  <a:txBody>
                    <a:bodyPr/>
                    <a:lstStyle/>
                    <a:p>
                      <a:pPr marL="0" lvl="0" indent="0" algn="ctr" rtl="0">
                        <a:spcBef>
                          <a:spcPts val="0"/>
                        </a:spcBef>
                        <a:spcAft>
                          <a:spcPts val="0"/>
                        </a:spcAft>
                        <a:buNone/>
                      </a:pPr>
                      <a:r>
                        <a:rPr lang="en"/>
                        <a:t>1</a:t>
                      </a:r>
                      <a:endParaRPr/>
                    </a:p>
                  </a:txBody>
                  <a:tcPr marL="91425" marR="91425" marT="91425" marB="91425" anchor="ctr">
                    <a:solidFill>
                      <a:srgbClr val="FFFFFF"/>
                    </a:solidFill>
                  </a:tcPr>
                </a:tc>
                <a:tc>
                  <a:txBody>
                    <a:bodyPr/>
                    <a:lstStyle/>
                    <a:p>
                      <a:pPr marL="0" lvl="0" indent="0" algn="ctr" rtl="0">
                        <a:spcBef>
                          <a:spcPts val="0"/>
                        </a:spcBef>
                        <a:spcAft>
                          <a:spcPts val="0"/>
                        </a:spcAft>
                        <a:buNone/>
                      </a:pPr>
                      <a:r>
                        <a:rPr lang="en"/>
                        <a:t>10</a:t>
                      </a:r>
                      <a:endParaRPr/>
                    </a:p>
                  </a:txBody>
                  <a:tcPr marL="91425" marR="91425" marT="91425" marB="91425" anchor="ctr">
                    <a:solidFill>
                      <a:srgbClr val="FFFFFF"/>
                    </a:solidFill>
                  </a:tcPr>
                </a:tc>
                <a:tc>
                  <a:txBody>
                    <a:bodyPr/>
                    <a:lstStyle/>
                    <a:p>
                      <a:pPr marL="0" lvl="0" indent="0" algn="ctr" rtl="0">
                        <a:spcBef>
                          <a:spcPts val="0"/>
                        </a:spcBef>
                        <a:spcAft>
                          <a:spcPts val="0"/>
                        </a:spcAft>
                        <a:buNone/>
                      </a:pPr>
                      <a:r>
                        <a:rPr lang="en"/>
                        <a:t>11</a:t>
                      </a:r>
                      <a:endParaRPr/>
                    </a:p>
                  </a:txBody>
                  <a:tcPr marL="91425" marR="91425" marT="91425" marB="91425" anchor="ctr">
                    <a:solidFill>
                      <a:srgbClr val="FFFFFF"/>
                    </a:solidFill>
                  </a:tcPr>
                </a:tc>
                <a:tc>
                  <a:txBody>
                    <a:bodyPr/>
                    <a:lstStyle/>
                    <a:p>
                      <a:pPr marL="0" lvl="0" indent="0" algn="ctr" rtl="0">
                        <a:spcBef>
                          <a:spcPts val="0"/>
                        </a:spcBef>
                        <a:spcAft>
                          <a:spcPts val="0"/>
                        </a:spcAft>
                        <a:buNone/>
                      </a:pPr>
                      <a:r>
                        <a:rPr lang="en" sz="1100"/>
                        <a:t>100</a:t>
                      </a:r>
                      <a:endParaRPr sz="1100"/>
                    </a:p>
                  </a:txBody>
                  <a:tcPr marL="91425" marR="91425" marT="91425" marB="91425" anchor="ctr">
                    <a:solidFill>
                      <a:srgbClr val="FFFFFF"/>
                    </a:solidFill>
                  </a:tcPr>
                </a:tc>
                <a:tc>
                  <a:txBody>
                    <a:bodyPr/>
                    <a:lstStyle/>
                    <a:p>
                      <a:pPr marL="0" lvl="0" indent="0" algn="ctr" rtl="0">
                        <a:spcBef>
                          <a:spcPts val="0"/>
                        </a:spcBef>
                        <a:spcAft>
                          <a:spcPts val="0"/>
                        </a:spcAft>
                        <a:buNone/>
                      </a:pPr>
                      <a:r>
                        <a:rPr lang="en" sz="1100"/>
                        <a:t>101</a:t>
                      </a:r>
                      <a:endParaRPr sz="1100"/>
                    </a:p>
                  </a:txBody>
                  <a:tcPr marL="91425" marR="91425" marT="91425" marB="91425" anchor="ctr">
                    <a:solidFill>
                      <a:srgbClr val="FFFFFF"/>
                    </a:solidFill>
                  </a:tcPr>
                </a:tc>
                <a:tc>
                  <a:txBody>
                    <a:bodyPr/>
                    <a:lstStyle/>
                    <a:p>
                      <a:pPr marL="0" lvl="0" indent="0" algn="ctr" rtl="0">
                        <a:spcBef>
                          <a:spcPts val="0"/>
                        </a:spcBef>
                        <a:spcAft>
                          <a:spcPts val="0"/>
                        </a:spcAft>
                        <a:buNone/>
                      </a:pPr>
                      <a:r>
                        <a:rPr lang="en" sz="1100"/>
                        <a:t>110</a:t>
                      </a:r>
                      <a:endParaRPr sz="1100"/>
                    </a:p>
                  </a:txBody>
                  <a:tcPr marL="91425" marR="91425" marT="91425" marB="91425" anchor="ctr">
                    <a:solidFill>
                      <a:srgbClr val="FFFFFF"/>
                    </a:solidFill>
                  </a:tcPr>
                </a:tc>
                <a:tc>
                  <a:txBody>
                    <a:bodyPr/>
                    <a:lstStyle/>
                    <a:p>
                      <a:pPr marL="0" lvl="0" indent="0" algn="ctr" rtl="0">
                        <a:spcBef>
                          <a:spcPts val="0"/>
                        </a:spcBef>
                        <a:spcAft>
                          <a:spcPts val="0"/>
                        </a:spcAft>
                        <a:buNone/>
                      </a:pPr>
                      <a:r>
                        <a:rPr lang="en" sz="1100"/>
                        <a:t>111</a:t>
                      </a:r>
                      <a:endParaRPr sz="1100"/>
                    </a:p>
                  </a:txBody>
                  <a:tcPr marL="91425" marR="91425" marT="91425" marB="91425" anchor="ctr">
                    <a:solidFill>
                      <a:srgbClr val="FFFFFF"/>
                    </a:solidFill>
                  </a:tcPr>
                </a:tc>
                <a:tc>
                  <a:txBody>
                    <a:bodyPr/>
                    <a:lstStyle/>
                    <a:p>
                      <a:pPr marL="0" lvl="0" indent="0" algn="ctr" rtl="0">
                        <a:spcBef>
                          <a:spcPts val="0"/>
                        </a:spcBef>
                        <a:spcAft>
                          <a:spcPts val="0"/>
                        </a:spcAft>
                        <a:buNone/>
                      </a:pPr>
                      <a:r>
                        <a:rPr lang="en" sz="800"/>
                        <a:t>1000</a:t>
                      </a:r>
                      <a:endParaRPr sz="800"/>
                    </a:p>
                  </a:txBody>
                  <a:tcPr marL="91425" marR="91425" marT="91425" marB="91425" anchor="ctr">
                    <a:solidFill>
                      <a:srgbClr val="FFFFFF"/>
                    </a:solidFill>
                  </a:tcPr>
                </a:tc>
                <a:tc>
                  <a:txBody>
                    <a:bodyPr/>
                    <a:lstStyle/>
                    <a:p>
                      <a:pPr marL="0" lvl="0" indent="0" algn="ctr" rtl="0">
                        <a:spcBef>
                          <a:spcPts val="0"/>
                        </a:spcBef>
                        <a:spcAft>
                          <a:spcPts val="0"/>
                        </a:spcAft>
                        <a:buNone/>
                      </a:pPr>
                      <a:r>
                        <a:rPr lang="en" sz="800"/>
                        <a:t>1001</a:t>
                      </a:r>
                      <a:endParaRPr sz="800"/>
                    </a:p>
                  </a:txBody>
                  <a:tcPr marL="91425" marR="91425" marT="91425" marB="91425" anchor="ctr">
                    <a:solidFill>
                      <a:srgbClr val="FFFFFF"/>
                    </a:solidFill>
                  </a:tcPr>
                </a:tc>
                <a:tc>
                  <a:txBody>
                    <a:bodyPr/>
                    <a:lstStyle/>
                    <a:p>
                      <a:pPr marL="0" lvl="0" indent="0" algn="ctr" rtl="0">
                        <a:spcBef>
                          <a:spcPts val="0"/>
                        </a:spcBef>
                        <a:spcAft>
                          <a:spcPts val="0"/>
                        </a:spcAft>
                        <a:buNone/>
                      </a:pPr>
                      <a:r>
                        <a:rPr lang="en" sz="800"/>
                        <a:t>1010</a:t>
                      </a:r>
                      <a:endParaRPr sz="800"/>
                    </a:p>
                  </a:txBody>
                  <a:tcPr marL="91425" marR="91425" marT="91425" marB="91425" anchor="ctr">
                    <a:solidFill>
                      <a:srgbClr val="FFFFFF"/>
                    </a:solidFill>
                  </a:tcPr>
                </a:tc>
                <a:tc>
                  <a:txBody>
                    <a:bodyPr/>
                    <a:lstStyle/>
                    <a:p>
                      <a:pPr marL="0" lvl="0" indent="0" algn="ctr" rtl="0">
                        <a:spcBef>
                          <a:spcPts val="0"/>
                        </a:spcBef>
                        <a:spcAft>
                          <a:spcPts val="0"/>
                        </a:spcAft>
                        <a:buNone/>
                      </a:pPr>
                      <a:r>
                        <a:rPr lang="en" sz="800"/>
                        <a:t>1011</a:t>
                      </a:r>
                      <a:endParaRPr sz="800"/>
                    </a:p>
                  </a:txBody>
                  <a:tcPr marL="91425" marR="91425" marT="91425" marB="91425" anchor="ctr">
                    <a:solidFill>
                      <a:srgbClr val="FFFFFF"/>
                    </a:solidFill>
                  </a:tcPr>
                </a:tc>
                <a:tc>
                  <a:txBody>
                    <a:bodyPr/>
                    <a:lstStyle/>
                    <a:p>
                      <a:pPr marL="0" lvl="0" indent="0" algn="ctr" rtl="0">
                        <a:spcBef>
                          <a:spcPts val="0"/>
                        </a:spcBef>
                        <a:spcAft>
                          <a:spcPts val="0"/>
                        </a:spcAft>
                        <a:buNone/>
                      </a:pPr>
                      <a:r>
                        <a:rPr lang="en" sz="800"/>
                        <a:t>1100</a:t>
                      </a:r>
                      <a:endParaRPr sz="800"/>
                    </a:p>
                  </a:txBody>
                  <a:tcPr marL="91425" marR="91425" marT="91425" marB="91425" anchor="ctr">
                    <a:solidFill>
                      <a:srgbClr val="FFFFFF"/>
                    </a:solidFill>
                  </a:tcPr>
                </a:tc>
                <a:tc>
                  <a:txBody>
                    <a:bodyPr/>
                    <a:lstStyle/>
                    <a:p>
                      <a:pPr marL="0" lvl="0" indent="0" algn="ctr" rtl="0">
                        <a:spcBef>
                          <a:spcPts val="0"/>
                        </a:spcBef>
                        <a:spcAft>
                          <a:spcPts val="0"/>
                        </a:spcAft>
                        <a:buNone/>
                      </a:pPr>
                      <a:r>
                        <a:rPr lang="en" sz="800"/>
                        <a:t>1101</a:t>
                      </a:r>
                      <a:endParaRPr sz="800"/>
                    </a:p>
                  </a:txBody>
                  <a:tcPr marL="91425" marR="91425" marT="91425" marB="91425" anchor="ctr">
                    <a:solidFill>
                      <a:srgbClr val="FFFFFF"/>
                    </a:solidFill>
                  </a:tcPr>
                </a:tc>
                <a:tc>
                  <a:txBody>
                    <a:bodyPr/>
                    <a:lstStyle/>
                    <a:p>
                      <a:pPr marL="0" lvl="0" indent="0" algn="ctr" rtl="0">
                        <a:spcBef>
                          <a:spcPts val="0"/>
                        </a:spcBef>
                        <a:spcAft>
                          <a:spcPts val="0"/>
                        </a:spcAft>
                        <a:buNone/>
                      </a:pPr>
                      <a:r>
                        <a:rPr lang="en" sz="800"/>
                        <a:t>1110</a:t>
                      </a:r>
                      <a:endParaRPr sz="800"/>
                    </a:p>
                  </a:txBody>
                  <a:tcPr marL="91425" marR="91425" marT="91425" marB="91425" anchor="ctr">
                    <a:solidFill>
                      <a:srgbClr val="FFFFFF"/>
                    </a:solidFill>
                  </a:tcPr>
                </a:tc>
                <a:tc>
                  <a:txBody>
                    <a:bodyPr/>
                    <a:lstStyle/>
                    <a:p>
                      <a:pPr marL="0" lvl="0" indent="0" algn="ctr" rtl="0">
                        <a:spcBef>
                          <a:spcPts val="0"/>
                        </a:spcBef>
                        <a:spcAft>
                          <a:spcPts val="0"/>
                        </a:spcAft>
                        <a:buNone/>
                      </a:pPr>
                      <a:r>
                        <a:rPr lang="en" sz="800"/>
                        <a:t>1111</a:t>
                      </a:r>
                      <a:endParaRPr sz="800"/>
                    </a:p>
                  </a:txBody>
                  <a:tcPr marL="91425" marR="91425" marT="91425" marB="91425" anchor="ctr">
                    <a:solidFill>
                      <a:srgbClr val="FFFFFF"/>
                    </a:solidFill>
                  </a:tcPr>
                </a:tc>
                <a:tc>
                  <a:txBody>
                    <a:bodyPr/>
                    <a:lstStyle/>
                    <a:p>
                      <a:pPr marL="0" lvl="0" indent="0" algn="ctr" rtl="0">
                        <a:spcBef>
                          <a:spcPts val="0"/>
                        </a:spcBef>
                        <a:spcAft>
                          <a:spcPts val="0"/>
                        </a:spcAft>
                        <a:buNone/>
                      </a:pPr>
                      <a:r>
                        <a:rPr lang="en" sz="600"/>
                        <a:t>10000</a:t>
                      </a:r>
                      <a:endParaRPr sz="600"/>
                    </a:p>
                  </a:txBody>
                  <a:tcPr marL="91425" marR="91425" marT="91425" marB="91425" anchor="ctr">
                    <a:solidFill>
                      <a:srgbClr val="FFFFFF"/>
                    </a:solidFill>
                  </a:tcPr>
                </a:tc>
                <a:extLst>
                  <a:ext uri="{0D108BD9-81ED-4DB2-BD59-A6C34878D82A}">
                    <a16:rowId xmlns:a16="http://schemas.microsoft.com/office/drawing/2014/main" val="10002"/>
                  </a:ext>
                </a:extLst>
              </a:tr>
              <a:tr h="396225">
                <a:tc gridSpan="3">
                  <a:txBody>
                    <a:bodyPr/>
                    <a:lstStyle/>
                    <a:p>
                      <a:pPr marL="0" lvl="0" indent="0" algn="r" rtl="0">
                        <a:spcBef>
                          <a:spcPts val="0"/>
                        </a:spcBef>
                        <a:spcAft>
                          <a:spcPts val="0"/>
                        </a:spcAft>
                        <a:buNone/>
                      </a:pPr>
                      <a:r>
                        <a:rPr lang="en"/>
                        <a:t>Octal</a:t>
                      </a:r>
                      <a:endParaRPr/>
                    </a:p>
                  </a:txBody>
                  <a:tcPr marL="91425" marR="91425" marT="91425" marB="91425">
                    <a:solidFill>
                      <a:srgbClr val="EFEFEF"/>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a:t>0</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2</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3</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4</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6</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10</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12</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13</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14</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16</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20</a:t>
                      </a:r>
                      <a:endParaRPr/>
                    </a:p>
                  </a:txBody>
                  <a:tcPr marL="91425" marR="91425" marT="91425" marB="91425">
                    <a:solidFill>
                      <a:srgbClr val="FFFFFF"/>
                    </a:solidFill>
                  </a:tcPr>
                </a:tc>
                <a:extLst>
                  <a:ext uri="{0D108BD9-81ED-4DB2-BD59-A6C34878D82A}">
                    <a16:rowId xmlns:a16="http://schemas.microsoft.com/office/drawing/2014/main" val="10003"/>
                  </a:ext>
                </a:extLst>
              </a:tr>
              <a:tr h="396225">
                <a:tc gridSpan="3">
                  <a:txBody>
                    <a:bodyPr/>
                    <a:lstStyle/>
                    <a:p>
                      <a:pPr marL="0" lvl="0" indent="0" algn="r" rtl="0">
                        <a:spcBef>
                          <a:spcPts val="0"/>
                        </a:spcBef>
                        <a:spcAft>
                          <a:spcPts val="0"/>
                        </a:spcAft>
                        <a:buNone/>
                      </a:pPr>
                      <a:r>
                        <a:rPr lang="en"/>
                        <a:t>Hexadecimal</a:t>
                      </a:r>
                      <a:endParaRPr/>
                    </a:p>
                  </a:txBody>
                  <a:tcPr marL="91425" marR="91425" marT="91425" marB="91425">
                    <a:solidFill>
                      <a:srgbClr val="EFEFEF"/>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a:t>0</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2</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3</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4</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6</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8</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9</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B</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C</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D</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F</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10</a:t>
                      </a:r>
                      <a:endParaRPr/>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Conversion from Decimal to Binary	</a:t>
            </a:r>
            <a:endParaRPr/>
          </a:p>
        </p:txBody>
      </p:sp>
      <p:sp>
        <p:nvSpPr>
          <p:cNvPr id="154" name="Google Shape;154;p2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(26)</a:t>
            </a:r>
            <a:r>
              <a:rPr lang="en" baseline="-25000"/>
              <a:t>10</a:t>
            </a:r>
            <a:r>
              <a:rPr lang="en"/>
              <a:t> into binary number</a:t>
            </a:r>
            <a:endParaRPr/>
          </a:p>
          <a:p>
            <a:pPr marL="0" lvl="0" indent="0" algn="l" rtl="0">
              <a:spcBef>
                <a:spcPts val="1600"/>
              </a:spcBef>
              <a:spcAft>
                <a:spcPts val="1600"/>
              </a:spcAft>
              <a:buNone/>
            </a:pPr>
            <a:endParaRPr/>
          </a:p>
        </p:txBody>
      </p:sp>
      <p:graphicFrame>
        <p:nvGraphicFramePr>
          <p:cNvPr id="155" name="Google Shape;155;p27"/>
          <p:cNvGraphicFramePr/>
          <p:nvPr/>
        </p:nvGraphicFramePr>
        <p:xfrm>
          <a:off x="1019650" y="1956875"/>
          <a:ext cx="7239000" cy="3139260"/>
        </p:xfrm>
        <a:graphic>
          <a:graphicData uri="http://schemas.openxmlformats.org/drawingml/2006/table">
            <a:tbl>
              <a:tblPr>
                <a:noFill/>
                <a:tableStyleId>{0E4256EE-6683-4568-A45A-499088E21BFC}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Division</a:t>
                      </a:r>
                      <a:endParaRPr b="1"/>
                    </a:p>
                  </a:txBody>
                  <a:tcPr marL="91425" marR="91425" marT="91425" marB="91425"/>
                </a:tc>
                <a:tc>
                  <a:txBody>
                    <a:bodyPr/>
                    <a:lstStyle/>
                    <a:p>
                      <a:pPr marL="0" lvl="0" indent="0" algn="ctr" rtl="0">
                        <a:spcBef>
                          <a:spcPts val="0"/>
                        </a:spcBef>
                        <a:spcAft>
                          <a:spcPts val="0"/>
                        </a:spcAft>
                        <a:buNone/>
                      </a:pPr>
                      <a:r>
                        <a:rPr lang="en" b="1"/>
                        <a:t>Quotient</a:t>
                      </a:r>
                      <a:endParaRPr b="1"/>
                    </a:p>
                  </a:txBody>
                  <a:tcPr marL="91425" marR="91425" marT="91425" marB="91425"/>
                </a:tc>
                <a:tc>
                  <a:txBody>
                    <a:bodyPr/>
                    <a:lstStyle/>
                    <a:p>
                      <a:pPr marL="0" lvl="0" indent="0" algn="ctr" rtl="0">
                        <a:spcBef>
                          <a:spcPts val="0"/>
                        </a:spcBef>
                        <a:spcAft>
                          <a:spcPts val="0"/>
                        </a:spcAft>
                        <a:buNone/>
                      </a:pPr>
                      <a:r>
                        <a:rPr lang="en" b="1"/>
                        <a:t>Generated Remainder</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u="sng"/>
                        <a:t>26</a:t>
                      </a:r>
                      <a:endParaRPr sz="1200" u="sng"/>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13</a:t>
                      </a:r>
                      <a:endParaRPr sz="1200"/>
                    </a:p>
                  </a:txBody>
                  <a:tcPr marL="91425" marR="91425" marT="91425" marB="91425"/>
                </a:tc>
                <a:tc>
                  <a:txBody>
                    <a:bodyPr/>
                    <a:lstStyle/>
                    <a:p>
                      <a:pPr marL="0" lvl="0" indent="0" algn="ctr" rtl="0">
                        <a:spcBef>
                          <a:spcPts val="0"/>
                        </a:spcBef>
                        <a:spcAft>
                          <a:spcPts val="0"/>
                        </a:spcAft>
                        <a:buNone/>
                      </a:pPr>
                      <a:r>
                        <a:rPr lang="en" sz="1200"/>
                        <a:t>0</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u="sng"/>
                        <a:t>13</a:t>
                      </a:r>
                      <a:endParaRPr sz="1200" u="sng"/>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6</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u="sng"/>
                        <a:t>6</a:t>
                      </a:r>
                      <a:endParaRPr sz="1200" u="sng"/>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3</a:t>
                      </a:r>
                      <a:endParaRPr sz="1200"/>
                    </a:p>
                  </a:txBody>
                  <a:tcPr marL="91425" marR="91425" marT="91425" marB="91425"/>
                </a:tc>
                <a:tc>
                  <a:txBody>
                    <a:bodyPr/>
                    <a:lstStyle/>
                    <a:p>
                      <a:pPr marL="0" lvl="0" indent="0" algn="ctr" rtl="0">
                        <a:spcBef>
                          <a:spcPts val="0"/>
                        </a:spcBef>
                        <a:spcAft>
                          <a:spcPts val="0"/>
                        </a:spcAft>
                        <a:buNone/>
                      </a:pPr>
                      <a:r>
                        <a:rPr lang="en" sz="1200"/>
                        <a:t>0</a:t>
                      </a:r>
                      <a:endParaRPr sz="12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u="sng"/>
                        <a:t>3</a:t>
                      </a:r>
                      <a:endParaRPr sz="1200" u="sng"/>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200"/>
                        <a:t>1</a:t>
                      </a:r>
                      <a:endParaRPr sz="1200"/>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0</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5"/>
                  </a:ext>
                </a:extLst>
              </a:tr>
            </a:tbl>
          </a:graphicData>
        </a:graphic>
      </p:graphicFrame>
      <p:cxnSp>
        <p:nvCxnSpPr>
          <p:cNvPr id="156" name="Google Shape;156;p27"/>
          <p:cNvCxnSpPr/>
          <p:nvPr/>
        </p:nvCxnSpPr>
        <p:spPr>
          <a:xfrm rot="10800000">
            <a:off x="7574175" y="2632150"/>
            <a:ext cx="13500" cy="21756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Conversion from Decimal to Binary	</a:t>
            </a:r>
            <a:endParaRPr/>
          </a:p>
        </p:txBody>
      </p:sp>
      <p:sp>
        <p:nvSpPr>
          <p:cNvPr id="162" name="Google Shape;162;p2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(26)</a:t>
            </a:r>
            <a:r>
              <a:rPr lang="en" baseline="-25000"/>
              <a:t>10</a:t>
            </a:r>
            <a:r>
              <a:rPr lang="en"/>
              <a:t> into binary number</a:t>
            </a:r>
            <a:endParaRPr/>
          </a:p>
          <a:p>
            <a:pPr marL="0" lvl="0" indent="0" algn="l" rtl="0">
              <a:spcBef>
                <a:spcPts val="1600"/>
              </a:spcBef>
              <a:spcAft>
                <a:spcPts val="1600"/>
              </a:spcAft>
              <a:buNone/>
            </a:pPr>
            <a:endParaRPr/>
          </a:p>
        </p:txBody>
      </p:sp>
      <p:graphicFrame>
        <p:nvGraphicFramePr>
          <p:cNvPr id="163" name="Google Shape;163;p28"/>
          <p:cNvGraphicFramePr/>
          <p:nvPr/>
        </p:nvGraphicFramePr>
        <p:xfrm>
          <a:off x="1019650" y="1956875"/>
          <a:ext cx="7239000" cy="3139260"/>
        </p:xfrm>
        <a:graphic>
          <a:graphicData uri="http://schemas.openxmlformats.org/drawingml/2006/table">
            <a:tbl>
              <a:tblPr>
                <a:noFill/>
                <a:tableStyleId>{0E4256EE-6683-4568-A45A-499088E21BFC}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Division</a:t>
                      </a:r>
                      <a:endParaRPr b="1"/>
                    </a:p>
                  </a:txBody>
                  <a:tcPr marL="91425" marR="91425" marT="91425" marB="91425"/>
                </a:tc>
                <a:tc>
                  <a:txBody>
                    <a:bodyPr/>
                    <a:lstStyle/>
                    <a:p>
                      <a:pPr marL="0" lvl="0" indent="0" algn="ctr" rtl="0">
                        <a:spcBef>
                          <a:spcPts val="0"/>
                        </a:spcBef>
                        <a:spcAft>
                          <a:spcPts val="0"/>
                        </a:spcAft>
                        <a:buNone/>
                      </a:pPr>
                      <a:r>
                        <a:rPr lang="en" b="1"/>
                        <a:t>Quotient</a:t>
                      </a:r>
                      <a:endParaRPr b="1"/>
                    </a:p>
                  </a:txBody>
                  <a:tcPr marL="91425" marR="91425" marT="91425" marB="91425"/>
                </a:tc>
                <a:tc>
                  <a:txBody>
                    <a:bodyPr/>
                    <a:lstStyle/>
                    <a:p>
                      <a:pPr marL="0" lvl="0" indent="0" algn="ctr" rtl="0">
                        <a:spcBef>
                          <a:spcPts val="0"/>
                        </a:spcBef>
                        <a:spcAft>
                          <a:spcPts val="0"/>
                        </a:spcAft>
                        <a:buNone/>
                      </a:pPr>
                      <a:r>
                        <a:rPr lang="en" b="1"/>
                        <a:t>Generated Remainder</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u="sng"/>
                        <a:t>26</a:t>
                      </a:r>
                      <a:endParaRPr sz="1200" u="sng"/>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13</a:t>
                      </a:r>
                      <a:endParaRPr sz="1200"/>
                    </a:p>
                  </a:txBody>
                  <a:tcPr marL="91425" marR="91425" marT="91425" marB="91425"/>
                </a:tc>
                <a:tc>
                  <a:txBody>
                    <a:bodyPr/>
                    <a:lstStyle/>
                    <a:p>
                      <a:pPr marL="0" lvl="0" indent="0" algn="ctr" rtl="0">
                        <a:spcBef>
                          <a:spcPts val="0"/>
                        </a:spcBef>
                        <a:spcAft>
                          <a:spcPts val="0"/>
                        </a:spcAft>
                        <a:buNone/>
                      </a:pPr>
                      <a:r>
                        <a:rPr lang="en" sz="1200"/>
                        <a:t>0</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u="sng"/>
                        <a:t>13</a:t>
                      </a:r>
                      <a:endParaRPr sz="1200" u="sng"/>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6</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u="sng"/>
                        <a:t>6</a:t>
                      </a:r>
                      <a:endParaRPr sz="1200" u="sng"/>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3</a:t>
                      </a:r>
                      <a:endParaRPr sz="1200"/>
                    </a:p>
                  </a:txBody>
                  <a:tcPr marL="91425" marR="91425" marT="91425" marB="91425"/>
                </a:tc>
                <a:tc>
                  <a:txBody>
                    <a:bodyPr/>
                    <a:lstStyle/>
                    <a:p>
                      <a:pPr marL="0" lvl="0" indent="0" algn="ctr" rtl="0">
                        <a:spcBef>
                          <a:spcPts val="0"/>
                        </a:spcBef>
                        <a:spcAft>
                          <a:spcPts val="0"/>
                        </a:spcAft>
                        <a:buNone/>
                      </a:pPr>
                      <a:r>
                        <a:rPr lang="en" sz="1200"/>
                        <a:t>0</a:t>
                      </a:r>
                      <a:endParaRPr sz="12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u="sng"/>
                        <a:t>3</a:t>
                      </a:r>
                      <a:endParaRPr sz="1200" u="sng"/>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200"/>
                        <a:t>1</a:t>
                      </a:r>
                      <a:endParaRPr sz="1200"/>
                    </a:p>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ctr" rtl="0">
                        <a:spcBef>
                          <a:spcPts val="0"/>
                        </a:spcBef>
                        <a:spcAft>
                          <a:spcPts val="0"/>
                        </a:spcAft>
                        <a:buNone/>
                      </a:pPr>
                      <a:r>
                        <a:rPr lang="en" sz="1200"/>
                        <a:t>0</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5"/>
                  </a:ext>
                </a:extLst>
              </a:tr>
            </a:tbl>
          </a:graphicData>
        </a:graphic>
      </p:graphicFrame>
      <p:cxnSp>
        <p:nvCxnSpPr>
          <p:cNvPr id="164" name="Google Shape;164;p28"/>
          <p:cNvCxnSpPr/>
          <p:nvPr/>
        </p:nvCxnSpPr>
        <p:spPr>
          <a:xfrm rot="10800000">
            <a:off x="7574175" y="2632150"/>
            <a:ext cx="13500" cy="2175600"/>
          </a:xfrm>
          <a:prstGeom prst="straightConnector1">
            <a:avLst/>
          </a:prstGeom>
          <a:noFill/>
          <a:ln w="19050" cap="flat" cmpd="sng">
            <a:solidFill>
              <a:srgbClr val="FF0000"/>
            </a:solidFill>
            <a:prstDash val="solid"/>
            <a:round/>
            <a:headEnd type="none" w="med" len="med"/>
            <a:tailEnd type="triangle" w="med" len="med"/>
          </a:ln>
        </p:spPr>
      </p:cxnSp>
      <p:sp>
        <p:nvSpPr>
          <p:cNvPr id="165" name="Google Shape;165;p28"/>
          <p:cNvSpPr txBox="1"/>
          <p:nvPr/>
        </p:nvSpPr>
        <p:spPr>
          <a:xfrm>
            <a:off x="7869700" y="3343950"/>
            <a:ext cx="1141500" cy="7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0000"/>
                </a:solidFill>
              </a:rPr>
              <a:t>(11010)</a:t>
            </a:r>
            <a:r>
              <a:rPr lang="en" sz="1800" b="1" baseline="-25000">
                <a:solidFill>
                  <a:srgbClr val="FF0000"/>
                </a:solidFill>
              </a:rPr>
              <a:t>2</a:t>
            </a:r>
            <a:endParaRPr sz="1800" b="1" baseline="-250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Conversion from Decimal to Hexadecimal	</a:t>
            </a:r>
            <a:endParaRPr/>
          </a:p>
        </p:txBody>
      </p:sp>
      <p:sp>
        <p:nvSpPr>
          <p:cNvPr id="171" name="Google Shape;171;p2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(348)</a:t>
            </a:r>
            <a:r>
              <a:rPr lang="en" baseline="-25000"/>
              <a:t>10</a:t>
            </a:r>
            <a:r>
              <a:rPr lang="en"/>
              <a:t> into hexadecimal number</a:t>
            </a:r>
            <a:endParaRPr/>
          </a:p>
          <a:p>
            <a:pPr marL="0" lvl="0" indent="0" algn="l" rtl="0">
              <a:spcBef>
                <a:spcPts val="1600"/>
              </a:spcBef>
              <a:spcAft>
                <a:spcPts val="1600"/>
              </a:spcAft>
              <a:buNone/>
            </a:pPr>
            <a:endParaRPr/>
          </a:p>
        </p:txBody>
      </p:sp>
      <p:graphicFrame>
        <p:nvGraphicFramePr>
          <p:cNvPr id="172" name="Google Shape;172;p29"/>
          <p:cNvGraphicFramePr/>
          <p:nvPr/>
        </p:nvGraphicFramePr>
        <p:xfrm>
          <a:off x="1019650" y="1956875"/>
          <a:ext cx="7239000" cy="2042040"/>
        </p:xfrm>
        <a:graphic>
          <a:graphicData uri="http://schemas.openxmlformats.org/drawingml/2006/table">
            <a:tbl>
              <a:tblPr>
                <a:noFill/>
                <a:tableStyleId>{0E4256EE-6683-4568-A45A-499088E21BFC}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Division</a:t>
                      </a:r>
                      <a:endParaRPr b="1"/>
                    </a:p>
                  </a:txBody>
                  <a:tcPr marL="91425" marR="91425" marT="91425" marB="91425"/>
                </a:tc>
                <a:tc>
                  <a:txBody>
                    <a:bodyPr/>
                    <a:lstStyle/>
                    <a:p>
                      <a:pPr marL="0" lvl="0" indent="0" algn="ctr" rtl="0">
                        <a:spcBef>
                          <a:spcPts val="0"/>
                        </a:spcBef>
                        <a:spcAft>
                          <a:spcPts val="0"/>
                        </a:spcAft>
                        <a:buNone/>
                      </a:pPr>
                      <a:r>
                        <a:rPr lang="en" b="1"/>
                        <a:t>Quotient</a:t>
                      </a:r>
                      <a:endParaRPr b="1"/>
                    </a:p>
                  </a:txBody>
                  <a:tcPr marL="91425" marR="91425" marT="91425" marB="91425"/>
                </a:tc>
                <a:tc>
                  <a:txBody>
                    <a:bodyPr/>
                    <a:lstStyle/>
                    <a:p>
                      <a:pPr marL="0" lvl="0" indent="0" algn="ctr" rtl="0">
                        <a:spcBef>
                          <a:spcPts val="0"/>
                        </a:spcBef>
                        <a:spcAft>
                          <a:spcPts val="0"/>
                        </a:spcAft>
                        <a:buNone/>
                      </a:pPr>
                      <a:r>
                        <a:rPr lang="en" b="1"/>
                        <a:t>Generated Remainder</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u="sng"/>
                        <a:t>348</a:t>
                      </a:r>
                      <a:endParaRPr sz="1200" u="sng"/>
                    </a:p>
                    <a:p>
                      <a:pPr marL="0" lvl="0" indent="0" algn="ctr" rtl="0">
                        <a:spcBef>
                          <a:spcPts val="0"/>
                        </a:spcBef>
                        <a:spcAft>
                          <a:spcPts val="0"/>
                        </a:spcAft>
                        <a:buNone/>
                      </a:pPr>
                      <a:r>
                        <a:rPr lang="en" sz="1200"/>
                        <a:t>16</a:t>
                      </a:r>
                      <a:endParaRPr sz="1200"/>
                    </a:p>
                  </a:txBody>
                  <a:tcPr marL="91425" marR="91425" marT="91425" marB="91425"/>
                </a:tc>
                <a:tc>
                  <a:txBody>
                    <a:bodyPr/>
                    <a:lstStyle/>
                    <a:p>
                      <a:pPr marL="0" lvl="0" indent="0" algn="ctr" rtl="0">
                        <a:spcBef>
                          <a:spcPts val="0"/>
                        </a:spcBef>
                        <a:spcAft>
                          <a:spcPts val="0"/>
                        </a:spcAft>
                        <a:buNone/>
                      </a:pPr>
                      <a:r>
                        <a:rPr lang="en" sz="1200"/>
                        <a:t>21</a:t>
                      </a:r>
                      <a:endParaRPr sz="1200"/>
                    </a:p>
                  </a:txBody>
                  <a:tcPr marL="91425" marR="91425" marT="91425" marB="91425"/>
                </a:tc>
                <a:tc>
                  <a:txBody>
                    <a:bodyPr/>
                    <a:lstStyle/>
                    <a:p>
                      <a:pPr marL="0" lvl="0" indent="0" algn="ctr" rtl="0">
                        <a:spcBef>
                          <a:spcPts val="0"/>
                        </a:spcBef>
                        <a:spcAft>
                          <a:spcPts val="0"/>
                        </a:spcAft>
                        <a:buNone/>
                      </a:pPr>
                      <a:r>
                        <a:rPr lang="en" sz="1200"/>
                        <a:t>12 -&gt; C</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u="sng"/>
                        <a:t>21</a:t>
                      </a:r>
                      <a:endParaRPr sz="1200" u="sng"/>
                    </a:p>
                    <a:p>
                      <a:pPr marL="0" lvl="0" indent="0" algn="ctr" rtl="0">
                        <a:spcBef>
                          <a:spcPts val="0"/>
                        </a:spcBef>
                        <a:spcAft>
                          <a:spcPts val="0"/>
                        </a:spcAft>
                        <a:buNone/>
                      </a:pPr>
                      <a:r>
                        <a:rPr lang="en" sz="1200"/>
                        <a:t>16</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tc>
                  <a:txBody>
                    <a:bodyPr/>
                    <a:lstStyle/>
                    <a:p>
                      <a:pPr marL="0" lvl="0" indent="0" algn="ctr" rtl="0">
                        <a:spcBef>
                          <a:spcPts val="0"/>
                        </a:spcBef>
                        <a:spcAft>
                          <a:spcPts val="0"/>
                        </a:spcAft>
                        <a:buNone/>
                      </a:pPr>
                      <a:r>
                        <a:rPr lang="en" sz="1200"/>
                        <a:t>5</a:t>
                      </a:r>
                      <a:endParaRPr sz="12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u="sng"/>
                        <a:t>1</a:t>
                      </a:r>
                      <a:endParaRPr sz="1200" u="sng"/>
                    </a:p>
                    <a:p>
                      <a:pPr marL="0" lvl="0" indent="0" algn="ctr" rtl="0">
                        <a:spcBef>
                          <a:spcPts val="0"/>
                        </a:spcBef>
                        <a:spcAft>
                          <a:spcPts val="0"/>
                        </a:spcAft>
                        <a:buNone/>
                      </a:pPr>
                      <a:r>
                        <a:rPr lang="en" sz="1200"/>
                        <a:t>16</a:t>
                      </a:r>
                      <a:endParaRPr sz="1200"/>
                    </a:p>
                  </a:txBody>
                  <a:tcPr marL="91425" marR="91425" marT="91425" marB="91425"/>
                </a:tc>
                <a:tc>
                  <a:txBody>
                    <a:bodyPr/>
                    <a:lstStyle/>
                    <a:p>
                      <a:pPr marL="0" lvl="0" indent="0" algn="ctr" rtl="0">
                        <a:spcBef>
                          <a:spcPts val="0"/>
                        </a:spcBef>
                        <a:spcAft>
                          <a:spcPts val="0"/>
                        </a:spcAft>
                        <a:buNone/>
                      </a:pPr>
                      <a:r>
                        <a:rPr lang="en" sz="1200"/>
                        <a:t>0</a:t>
                      </a:r>
                      <a:endParaRPr sz="1200"/>
                    </a:p>
                  </a:txBody>
                  <a:tcPr marL="91425" marR="91425" marT="91425" marB="91425"/>
                </a:tc>
                <a:tc>
                  <a:txBody>
                    <a:bodyPr/>
                    <a:lstStyle/>
                    <a:p>
                      <a:pPr marL="0" lvl="0" indent="0" algn="ctr"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3"/>
                  </a:ext>
                </a:extLst>
              </a:tr>
            </a:tbl>
          </a:graphicData>
        </a:graphic>
      </p:graphicFrame>
      <p:cxnSp>
        <p:nvCxnSpPr>
          <p:cNvPr id="173" name="Google Shape;173;p29"/>
          <p:cNvCxnSpPr/>
          <p:nvPr/>
        </p:nvCxnSpPr>
        <p:spPr>
          <a:xfrm rot="10800000">
            <a:off x="7574175" y="2632250"/>
            <a:ext cx="13500" cy="1074300"/>
          </a:xfrm>
          <a:prstGeom prst="straightConnector1">
            <a:avLst/>
          </a:prstGeom>
          <a:noFill/>
          <a:ln w="19050" cap="flat" cmpd="sng">
            <a:solidFill>
              <a:srgbClr val="FF0000"/>
            </a:solidFill>
            <a:prstDash val="solid"/>
            <a:round/>
            <a:headEnd type="none" w="med" len="med"/>
            <a:tailEnd type="triangle" w="med" len="med"/>
          </a:ln>
        </p:spPr>
      </p:cxnSp>
      <p:sp>
        <p:nvSpPr>
          <p:cNvPr id="174" name="Google Shape;174;p29"/>
          <p:cNvSpPr txBox="1"/>
          <p:nvPr/>
        </p:nvSpPr>
        <p:spPr>
          <a:xfrm>
            <a:off x="7869700" y="3343950"/>
            <a:ext cx="1141500" cy="7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0000"/>
                </a:solidFill>
              </a:rPr>
              <a:t>(15C)</a:t>
            </a:r>
            <a:r>
              <a:rPr lang="en" sz="1800" b="1" baseline="-25000">
                <a:solidFill>
                  <a:srgbClr val="FF0000"/>
                </a:solidFill>
              </a:rPr>
              <a:t>16</a:t>
            </a:r>
            <a:endParaRPr sz="1800" b="1" baseline="-250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Conversion from Binary to Decimal</a:t>
            </a:r>
            <a:endParaRPr/>
          </a:p>
        </p:txBody>
      </p:sp>
      <p:sp>
        <p:nvSpPr>
          <p:cNvPr id="180" name="Google Shape;180;p3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(10110)</a:t>
            </a:r>
            <a:r>
              <a:rPr lang="en" baseline="-25000"/>
              <a:t>2</a:t>
            </a:r>
            <a:r>
              <a:rPr lang="en"/>
              <a:t> into decimal</a:t>
            </a: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r>
              <a:rPr lang="en" sz="1400"/>
              <a:t>4	3	2	1	0</a:t>
            </a:r>
            <a:endParaRPr sz="1400"/>
          </a:p>
          <a:p>
            <a:pPr marL="0" lvl="0" indent="0" algn="l" rtl="0">
              <a:spcBef>
                <a:spcPts val="1600"/>
              </a:spcBef>
              <a:spcAft>
                <a:spcPts val="0"/>
              </a:spcAft>
              <a:buNone/>
            </a:pPr>
            <a:r>
              <a:rPr lang="en"/>
              <a:t>		1	0	1	1	0</a:t>
            </a:r>
            <a:endParaRPr/>
          </a:p>
          <a:p>
            <a:pPr marL="0" lvl="0" indent="0" algn="l" rtl="0">
              <a:spcBef>
                <a:spcPts val="1600"/>
              </a:spcBef>
              <a:spcAft>
                <a:spcPts val="0"/>
              </a:spcAft>
              <a:buNone/>
            </a:pPr>
            <a:r>
              <a:rPr lang="en"/>
              <a:t>	= 1 x 2</a:t>
            </a:r>
            <a:r>
              <a:rPr lang="en" baseline="30000"/>
              <a:t>4</a:t>
            </a:r>
            <a:r>
              <a:rPr lang="en"/>
              <a:t> + 0 x 2</a:t>
            </a:r>
            <a:r>
              <a:rPr lang="en" baseline="30000"/>
              <a:t>3</a:t>
            </a:r>
            <a:r>
              <a:rPr lang="en"/>
              <a:t> + 1 x 2</a:t>
            </a:r>
            <a:r>
              <a:rPr lang="en" baseline="30000"/>
              <a:t>2</a:t>
            </a:r>
            <a:r>
              <a:rPr lang="en"/>
              <a:t> + 1 x 2</a:t>
            </a:r>
            <a:r>
              <a:rPr lang="en" baseline="30000"/>
              <a:t>1</a:t>
            </a:r>
            <a:r>
              <a:rPr lang="en"/>
              <a:t> + 0 x 2</a:t>
            </a:r>
            <a:r>
              <a:rPr lang="en" baseline="30000"/>
              <a:t>0</a:t>
            </a:r>
            <a:endParaRPr baseline="30000"/>
          </a:p>
          <a:p>
            <a:pPr marL="0" lvl="0" indent="0" algn="l" rtl="0">
              <a:spcBef>
                <a:spcPts val="1600"/>
              </a:spcBef>
              <a:spcAft>
                <a:spcPts val="0"/>
              </a:spcAft>
              <a:buNone/>
            </a:pPr>
            <a:r>
              <a:rPr lang="en" baseline="-25000"/>
              <a:t>	</a:t>
            </a:r>
            <a:r>
              <a:rPr lang="en"/>
              <a:t>= 16 	  +   0    +   4    +   2   +   0</a:t>
            </a:r>
            <a:endParaRPr/>
          </a:p>
          <a:p>
            <a:pPr marL="0" lvl="0" indent="0" algn="l" rtl="0">
              <a:spcBef>
                <a:spcPts val="1600"/>
              </a:spcBef>
              <a:spcAft>
                <a:spcPts val="1600"/>
              </a:spcAft>
              <a:buNone/>
            </a:pPr>
            <a:r>
              <a:rPr lang="en"/>
              <a:t>	= (22)</a:t>
            </a:r>
            <a:r>
              <a:rPr lang="en" baseline="-25000"/>
              <a:t>10</a:t>
            </a:r>
            <a:endParaRPr baseline="-25000"/>
          </a:p>
        </p:txBody>
      </p:sp>
      <p:cxnSp>
        <p:nvCxnSpPr>
          <p:cNvPr id="181" name="Google Shape;181;p30"/>
          <p:cNvCxnSpPr/>
          <p:nvPr/>
        </p:nvCxnSpPr>
        <p:spPr>
          <a:xfrm>
            <a:off x="1396675" y="2873925"/>
            <a:ext cx="0" cy="241800"/>
          </a:xfrm>
          <a:prstGeom prst="straightConnector1">
            <a:avLst/>
          </a:prstGeom>
          <a:noFill/>
          <a:ln w="9525" cap="flat" cmpd="sng">
            <a:solidFill>
              <a:srgbClr val="FF0000"/>
            </a:solidFill>
            <a:prstDash val="solid"/>
            <a:round/>
            <a:headEnd type="none" w="med" len="med"/>
            <a:tailEnd type="stealth" w="med" len="med"/>
          </a:ln>
        </p:spPr>
      </p:cxnSp>
      <p:cxnSp>
        <p:nvCxnSpPr>
          <p:cNvPr id="182" name="Google Shape;182;p30"/>
          <p:cNvCxnSpPr/>
          <p:nvPr/>
        </p:nvCxnSpPr>
        <p:spPr>
          <a:xfrm>
            <a:off x="1853875" y="2873925"/>
            <a:ext cx="0" cy="241800"/>
          </a:xfrm>
          <a:prstGeom prst="straightConnector1">
            <a:avLst/>
          </a:prstGeom>
          <a:noFill/>
          <a:ln w="9525" cap="flat" cmpd="sng">
            <a:solidFill>
              <a:srgbClr val="FF0000"/>
            </a:solidFill>
            <a:prstDash val="solid"/>
            <a:round/>
            <a:headEnd type="none" w="med" len="med"/>
            <a:tailEnd type="stealth" w="med" len="med"/>
          </a:ln>
        </p:spPr>
      </p:cxnSp>
      <p:cxnSp>
        <p:nvCxnSpPr>
          <p:cNvPr id="183" name="Google Shape;183;p30"/>
          <p:cNvCxnSpPr/>
          <p:nvPr/>
        </p:nvCxnSpPr>
        <p:spPr>
          <a:xfrm>
            <a:off x="2311075" y="2873925"/>
            <a:ext cx="0" cy="241800"/>
          </a:xfrm>
          <a:prstGeom prst="straightConnector1">
            <a:avLst/>
          </a:prstGeom>
          <a:noFill/>
          <a:ln w="9525" cap="flat" cmpd="sng">
            <a:solidFill>
              <a:srgbClr val="FF0000"/>
            </a:solidFill>
            <a:prstDash val="solid"/>
            <a:round/>
            <a:headEnd type="none" w="med" len="med"/>
            <a:tailEnd type="stealth" w="med" len="med"/>
          </a:ln>
        </p:spPr>
      </p:cxnSp>
      <p:cxnSp>
        <p:nvCxnSpPr>
          <p:cNvPr id="184" name="Google Shape;184;p30"/>
          <p:cNvCxnSpPr/>
          <p:nvPr/>
        </p:nvCxnSpPr>
        <p:spPr>
          <a:xfrm>
            <a:off x="2768275" y="2873925"/>
            <a:ext cx="0" cy="241800"/>
          </a:xfrm>
          <a:prstGeom prst="straightConnector1">
            <a:avLst/>
          </a:prstGeom>
          <a:noFill/>
          <a:ln w="9525" cap="flat" cmpd="sng">
            <a:solidFill>
              <a:srgbClr val="FF0000"/>
            </a:solidFill>
            <a:prstDash val="solid"/>
            <a:round/>
            <a:headEnd type="none" w="med" len="med"/>
            <a:tailEnd type="stealth" w="med" len="med"/>
          </a:ln>
        </p:spPr>
      </p:cxnSp>
      <p:cxnSp>
        <p:nvCxnSpPr>
          <p:cNvPr id="185" name="Google Shape;185;p30"/>
          <p:cNvCxnSpPr/>
          <p:nvPr/>
        </p:nvCxnSpPr>
        <p:spPr>
          <a:xfrm>
            <a:off x="3225475" y="2873925"/>
            <a:ext cx="0" cy="241800"/>
          </a:xfrm>
          <a:prstGeom prst="straightConnector1">
            <a:avLst/>
          </a:prstGeom>
          <a:noFill/>
          <a:ln w="9525" cap="flat" cmpd="sng">
            <a:solidFill>
              <a:srgbClr val="FF0000"/>
            </a:solidFill>
            <a:prstDash val="solid"/>
            <a:round/>
            <a:headEnd type="none" w="med" len="med"/>
            <a:tailEnd type="stealth" w="med" len="med"/>
          </a:ln>
        </p:spPr>
      </p:cxnSp>
      <p:cxnSp>
        <p:nvCxnSpPr>
          <p:cNvPr id="186" name="Google Shape;186;p30"/>
          <p:cNvCxnSpPr/>
          <p:nvPr/>
        </p:nvCxnSpPr>
        <p:spPr>
          <a:xfrm rot="10800000">
            <a:off x="3411125" y="2766475"/>
            <a:ext cx="564000" cy="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30"/>
          <p:cNvSpPr txBox="1"/>
          <p:nvPr/>
        </p:nvSpPr>
        <p:spPr>
          <a:xfrm>
            <a:off x="3903300" y="2578475"/>
            <a:ext cx="1732500" cy="3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Position of digit</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Conversion from Binary to Hexadecimal</a:t>
            </a:r>
            <a:endParaRPr/>
          </a:p>
        </p:txBody>
      </p:sp>
      <p:sp>
        <p:nvSpPr>
          <p:cNvPr id="193" name="Google Shape;193;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(111011)</a:t>
            </a:r>
            <a:r>
              <a:rPr lang="en" baseline="-25000"/>
              <a:t>2</a:t>
            </a:r>
            <a:r>
              <a:rPr lang="en"/>
              <a:t> into hexadecimal</a:t>
            </a:r>
            <a:endParaRPr/>
          </a:p>
          <a:p>
            <a:pPr marL="0" lvl="0" indent="0" algn="l" rtl="0">
              <a:spcBef>
                <a:spcPts val="1600"/>
              </a:spcBef>
              <a:spcAft>
                <a:spcPts val="0"/>
              </a:spcAft>
              <a:buNone/>
            </a:pPr>
            <a:endParaRPr/>
          </a:p>
          <a:p>
            <a:pPr marL="0" lvl="0" indent="0" algn="l" rtl="0">
              <a:spcBef>
                <a:spcPts val="1600"/>
              </a:spcBef>
              <a:spcAft>
                <a:spcPts val="0"/>
              </a:spcAft>
              <a:buNone/>
            </a:pPr>
            <a:r>
              <a:rPr lang="en"/>
              <a:t>	Grouping 4 bits 				11	1011</a:t>
            </a:r>
            <a:endParaRPr/>
          </a:p>
          <a:p>
            <a:pPr marL="0" lvl="0" indent="457200" algn="l" rtl="0">
              <a:spcBef>
                <a:spcPts val="1600"/>
              </a:spcBef>
              <a:spcAft>
                <a:spcPts val="0"/>
              </a:spcAft>
              <a:buNone/>
            </a:pPr>
            <a:r>
              <a:rPr lang="en"/>
              <a:t>							 0011	1011</a:t>
            </a:r>
            <a:endParaRPr/>
          </a:p>
          <a:p>
            <a:pPr marL="0" lvl="0" indent="0" algn="l" rtl="0">
              <a:spcBef>
                <a:spcPts val="1600"/>
              </a:spcBef>
              <a:spcAft>
                <a:spcPts val="0"/>
              </a:spcAft>
              <a:buNone/>
            </a:pPr>
            <a:r>
              <a:rPr lang="en"/>
              <a:t>	Hexadecimal equivalent		3	B</a:t>
            </a:r>
            <a:endParaRPr/>
          </a:p>
          <a:p>
            <a:pPr marL="0" lvl="0" indent="0" algn="l" rtl="0">
              <a:spcBef>
                <a:spcPts val="1600"/>
              </a:spcBef>
              <a:spcAft>
                <a:spcPts val="1600"/>
              </a:spcAft>
              <a:buNone/>
            </a:pPr>
            <a:r>
              <a:rPr lang="en"/>
              <a:t>	= </a:t>
            </a:r>
            <a:r>
              <a:rPr lang="en" b="1">
                <a:solidFill>
                  <a:srgbClr val="FF0000"/>
                </a:solidFill>
              </a:rPr>
              <a:t>(3B)</a:t>
            </a:r>
            <a:r>
              <a:rPr lang="en" b="1" baseline="-25000">
                <a:solidFill>
                  <a:srgbClr val="FF0000"/>
                </a:solidFill>
              </a:rPr>
              <a:t>16</a:t>
            </a:r>
            <a:endParaRPr b="1" baseline="-250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a:t>
            </a:r>
            <a:endParaRPr/>
          </a:p>
        </p:txBody>
      </p:sp>
      <p:sp>
        <p:nvSpPr>
          <p:cNvPr id="211" name="Google Shape;211;p3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https://en.cppreference.com/</a:t>
            </a:r>
            <a:endParaRPr/>
          </a:p>
          <a:p>
            <a:pPr marL="457200" lvl="0" indent="-342900" algn="l" rtl="0">
              <a:spcBef>
                <a:spcPts val="0"/>
              </a:spcBef>
              <a:spcAft>
                <a:spcPts val="0"/>
              </a:spcAft>
              <a:buSzPts val="1800"/>
              <a:buAutoNum type="arabicPeriod"/>
            </a:pPr>
            <a:r>
              <a:rPr lang="en"/>
              <a:t>http://www.cplusplus.com/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Course Goals</a:t>
            </a: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Learn to develop algorithms to solve problems.</a:t>
            </a:r>
            <a:endParaRPr dirty="0"/>
          </a:p>
          <a:p>
            <a:pPr marL="457200" lvl="0" indent="-342900" algn="l" rtl="0">
              <a:spcBef>
                <a:spcPts val="0"/>
              </a:spcBef>
              <a:spcAft>
                <a:spcPts val="0"/>
              </a:spcAft>
              <a:buSzPts val="1800"/>
              <a:buAutoNum type="arabicPeriod"/>
            </a:pPr>
            <a:r>
              <a:rPr lang="en" dirty="0"/>
              <a:t>Improve analytical and problem-solving skills.</a:t>
            </a:r>
            <a:endParaRPr dirty="0"/>
          </a:p>
          <a:p>
            <a:pPr marL="457200" lvl="0" indent="-342900" algn="l" rtl="0">
              <a:spcBef>
                <a:spcPts val="0"/>
              </a:spcBef>
              <a:spcAft>
                <a:spcPts val="0"/>
              </a:spcAft>
              <a:buSzPts val="1800"/>
              <a:buAutoNum type="arabicPeriod"/>
            </a:pPr>
            <a:r>
              <a:rPr lang="en" dirty="0"/>
              <a:t>Develop sound logical reasoning skills.</a:t>
            </a:r>
            <a:endParaRPr dirty="0"/>
          </a:p>
          <a:p>
            <a:pPr marL="457200" lvl="0" indent="-342900" algn="l" rtl="0">
              <a:spcBef>
                <a:spcPts val="0"/>
              </a:spcBef>
              <a:spcAft>
                <a:spcPts val="0"/>
              </a:spcAft>
              <a:buSzPts val="1800"/>
              <a:buAutoNum type="arabicPeriod"/>
            </a:pPr>
            <a:r>
              <a:rPr lang="en" dirty="0"/>
              <a:t>Learn to implement algorithms in C++.</a:t>
            </a:r>
            <a:endParaRPr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r>
              <a:rPr lang="en"/>
              <a:t>What is Computer Science?</a:t>
            </a:r>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Computer Science is the study of computers and computational systems. Unlike electrical and computer engineers, computer scientists deal mostly with software and software systems; this includes their theory, design, development, and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r>
              <a:rPr lang="en"/>
              <a:t>Subfields of Computer Science</a:t>
            </a:r>
            <a:endParaRPr/>
          </a:p>
        </p:txBody>
      </p:sp>
      <p:sp>
        <p:nvSpPr>
          <p:cNvPr id="81" name="Google Shape;81;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Algorithms and Data Structures.</a:t>
            </a:r>
            <a:endParaRPr dirty="0"/>
          </a:p>
          <a:p>
            <a:pPr marL="457200" lvl="0" indent="-342900" algn="l" rtl="0">
              <a:spcBef>
                <a:spcPts val="0"/>
              </a:spcBef>
              <a:spcAft>
                <a:spcPts val="0"/>
              </a:spcAft>
              <a:buSzPts val="1800"/>
              <a:buAutoNum type="arabicPeriod"/>
            </a:pPr>
            <a:r>
              <a:rPr lang="en" dirty="0"/>
              <a:t>Artificial intelligence.</a:t>
            </a:r>
            <a:endParaRPr dirty="0"/>
          </a:p>
          <a:p>
            <a:pPr marL="457200" lvl="0" indent="-342900" algn="l" rtl="0">
              <a:spcBef>
                <a:spcPts val="0"/>
              </a:spcBef>
              <a:spcAft>
                <a:spcPts val="0"/>
              </a:spcAft>
              <a:buSzPts val="1800"/>
              <a:buAutoNum type="arabicPeriod"/>
            </a:pPr>
            <a:r>
              <a:rPr lang="en" dirty="0"/>
              <a:t>Computer systems and networks.</a:t>
            </a:r>
            <a:endParaRPr dirty="0"/>
          </a:p>
          <a:p>
            <a:pPr marL="457200" lvl="0" indent="-342900" algn="l" rtl="0">
              <a:spcBef>
                <a:spcPts val="0"/>
              </a:spcBef>
              <a:spcAft>
                <a:spcPts val="0"/>
              </a:spcAft>
              <a:buSzPts val="1800"/>
              <a:buAutoNum type="arabicPeriod"/>
            </a:pPr>
            <a:r>
              <a:rPr lang="en" dirty="0"/>
              <a:t>Cyber Security.</a:t>
            </a:r>
            <a:endParaRPr dirty="0"/>
          </a:p>
          <a:p>
            <a:pPr marL="457200" lvl="0" indent="-342900" algn="l" rtl="0">
              <a:spcBef>
                <a:spcPts val="0"/>
              </a:spcBef>
              <a:spcAft>
                <a:spcPts val="0"/>
              </a:spcAft>
              <a:buSzPts val="1800"/>
              <a:buAutoNum type="arabicPeriod"/>
            </a:pPr>
            <a:r>
              <a:rPr lang="en" dirty="0"/>
              <a:t>Database systems.</a:t>
            </a:r>
            <a:endParaRPr dirty="0"/>
          </a:p>
          <a:p>
            <a:pPr marL="457200" lvl="0" indent="-342900" algn="l" rtl="0">
              <a:spcBef>
                <a:spcPts val="0"/>
              </a:spcBef>
              <a:spcAft>
                <a:spcPts val="0"/>
              </a:spcAft>
              <a:buSzPts val="1800"/>
              <a:buAutoNum type="arabicPeriod"/>
            </a:pPr>
            <a:r>
              <a:rPr lang="en" dirty="0"/>
              <a:t>Human computer interaction.</a:t>
            </a:r>
            <a:endParaRPr dirty="0"/>
          </a:p>
          <a:p>
            <a:pPr marL="457200" lvl="0" indent="-342900" algn="l" rtl="0">
              <a:spcBef>
                <a:spcPts val="0"/>
              </a:spcBef>
              <a:spcAft>
                <a:spcPts val="0"/>
              </a:spcAft>
              <a:buSzPts val="1800"/>
              <a:buAutoNum type="arabicPeriod"/>
            </a:pPr>
            <a:r>
              <a:rPr lang="en" dirty="0" smtClean="0"/>
              <a:t>Machine learning.</a:t>
            </a:r>
            <a:endParaRPr dirty="0"/>
          </a:p>
          <a:p>
            <a:pPr marL="457200" lvl="0" indent="-342900" algn="l" rtl="0">
              <a:spcBef>
                <a:spcPts val="0"/>
              </a:spcBef>
              <a:spcAft>
                <a:spcPts val="0"/>
              </a:spcAft>
              <a:buSzPts val="1800"/>
              <a:buAutoNum type="arabicPeriod"/>
            </a:pPr>
            <a:r>
              <a:rPr lang="en" dirty="0"/>
              <a:t>Software engineering.</a:t>
            </a:r>
            <a:endParaRPr dirty="0"/>
          </a:p>
          <a:p>
            <a:pPr marL="457200" lvl="0" indent="-342900" algn="l" rtl="0">
              <a:spcBef>
                <a:spcPts val="0"/>
              </a:spcBef>
              <a:spcAft>
                <a:spcPts val="0"/>
              </a:spcAft>
              <a:buSzPts val="1800"/>
              <a:buAutoNum type="arabicPeriod"/>
            </a:pPr>
            <a:r>
              <a:rPr lang="en" dirty="0"/>
              <a:t>Bioinformatics and theory of computing.</a:t>
            </a:r>
            <a:endParaRPr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r>
              <a:rPr lang="en"/>
              <a:t>History of Computing Devices Continued</a:t>
            </a:r>
            <a:endParaRPr/>
          </a:p>
        </p:txBody>
      </p:sp>
      <p:sp>
        <p:nvSpPr>
          <p:cNvPr id="95" name="Google Shape;95;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The Antikythera mechanism is an ancient Greek analog computer which could predict the astronomical position, solar eclipse, cycle of Olympic game and many more.</a:t>
            </a: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1600"/>
              </a:spcAft>
              <a:buNone/>
            </a:pPr>
            <a:endParaRPr/>
          </a:p>
        </p:txBody>
      </p:sp>
      <p:pic>
        <p:nvPicPr>
          <p:cNvPr id="96" name="Google Shape;96;p18"/>
          <p:cNvPicPr preferRelativeResize="0"/>
          <p:nvPr/>
        </p:nvPicPr>
        <p:blipFill>
          <a:blip r:embed="rId3">
            <a:alphaModFix/>
          </a:blip>
          <a:stretch>
            <a:fillRect/>
          </a:stretch>
        </p:blipFill>
        <p:spPr>
          <a:xfrm>
            <a:off x="983150" y="2573833"/>
            <a:ext cx="3501549" cy="2333351"/>
          </a:xfrm>
          <a:prstGeom prst="rect">
            <a:avLst/>
          </a:prstGeom>
          <a:noFill/>
          <a:ln>
            <a:noFill/>
          </a:ln>
        </p:spPr>
      </p:pic>
      <p:pic>
        <p:nvPicPr>
          <p:cNvPr id="97" name="Google Shape;97;p18" descr="A virtual model of the Antikythera Mechanism by Mogi Vicentini based on the theoretical and mechanical model by Michael T. Wright produced for the Galileo Museum in Florence, Italy.&#10;  &#10;Learn more at:&#10;http://naturedocumentaries.org/9444/virtual-reconstruction-antikythera-mechanism&#10;&#10;http://naturedocumentaries.org/6294/antikythera-mechanism/" title="Virtual Reconstruction of the Antikythera Mechanism – Michael Wright &amp; Mogi Vicentini (2009)">
            <a:hlinkClick r:id="rId4"/>
          </p:cNvPr>
          <p:cNvPicPr preferRelativeResize="0"/>
          <p:nvPr/>
        </p:nvPicPr>
        <p:blipFill>
          <a:blip r:embed="rId5">
            <a:alphaModFix/>
          </a:blip>
          <a:stretch>
            <a:fillRect/>
          </a:stretch>
        </p:blipFill>
        <p:spPr>
          <a:xfrm>
            <a:off x="4654850" y="2573825"/>
            <a:ext cx="3506014" cy="233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r>
              <a:rPr lang="en"/>
              <a:t>History of Computing Devices Continued</a:t>
            </a:r>
            <a:endParaRPr/>
          </a:p>
        </p:txBody>
      </p:sp>
      <p:sp>
        <p:nvSpPr>
          <p:cNvPr id="103" name="Google Shape;103;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Charles Babbage and Ada Lovelace together are often thought of as the founders of modern computing. Babbage invented the difference engine. Ada Lovelace is known for designing the first algorithm and in this sense she is considered as a pioneer in modern programming. </a:t>
            </a:r>
            <a:endParaRPr/>
          </a:p>
        </p:txBody>
      </p:sp>
      <p:pic>
        <p:nvPicPr>
          <p:cNvPr id="104" name="Google Shape;104;p19" descr="[Recorded: July 23, 2012]&#10;&#10;In development with Microsoft Research, CHM produced this video of Charles Babbage’s Difference Engine #2 (no longer on display).&#10;&#10;This video also appears in the @CHM blog post: http://www.computerhistory.org/atchm/lit-shot-and-gigapixeled/.&#10;&#10;Catalog Number: 102717236&#10;Lot Number: X7288.2015" title="The Babbage Difference Engine #2 at CHM">
            <a:hlinkClick r:id="rId3"/>
          </p:cNvPr>
          <p:cNvPicPr preferRelativeResize="0"/>
          <p:nvPr/>
        </p:nvPicPr>
        <p:blipFill>
          <a:blip r:embed="rId4">
            <a:alphaModFix/>
          </a:blip>
          <a:stretch>
            <a:fillRect/>
          </a:stretch>
        </p:blipFill>
        <p:spPr>
          <a:xfrm>
            <a:off x="3328450" y="3158075"/>
            <a:ext cx="2487100" cy="186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History of Computing Devices Continued</a:t>
            </a:r>
            <a:endParaRPr/>
          </a:p>
        </p:txBody>
      </p:sp>
      <p:sp>
        <p:nvSpPr>
          <p:cNvPr id="110" name="Google Shape;110;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1837 Charles Babbage proposed the Analytical Engine which was successor to Babbage’s Difference Engine. The Analytical Engine incorporated an arithmetic logic unit, control flow in the form of conditional branching and loops, and integrated memory, making it the first design for a general-purpose computer that could be described in modern terms as Turing-complete.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r>
              <a:rPr lang="en"/>
              <a:t>History of Computing Devices Continued</a:t>
            </a:r>
            <a:endParaRPr/>
          </a:p>
        </p:txBody>
      </p:sp>
      <p:sp>
        <p:nvSpPr>
          <p:cNvPr id="116" name="Google Shape;116;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Turing Machine was invented by Alan Turing in 1936.</a:t>
            </a:r>
            <a:endParaRPr/>
          </a:p>
        </p:txBody>
      </p:sp>
      <p:pic>
        <p:nvPicPr>
          <p:cNvPr id="117" name="Google Shape;117;p21" descr="A Turing machine is a math concept that show that a few simple rules can be used to solve any computable computation. It is the basis for all of today's computers. My goal in building this project was to create a machine that embodied the classic look and feel of the machine presented in Alan Turings 1937 paper on computable numbers. More information can be found at: http://aturingmachine.com" title="A Turing Machine - Overview">
            <a:hlinkClick r:id="rId3"/>
          </p:cNvPr>
          <p:cNvPicPr preferRelativeResize="0"/>
          <p:nvPr/>
        </p:nvPicPr>
        <p:blipFill>
          <a:blip r:embed="rId4">
            <a:alphaModFix/>
          </a:blip>
          <a:stretch>
            <a:fillRect/>
          </a:stretch>
        </p:blipFill>
        <p:spPr>
          <a:xfrm>
            <a:off x="2897938" y="2319300"/>
            <a:ext cx="3348125" cy="251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t>
            </a:r>
            <a:endParaRPr/>
          </a:p>
        </p:txBody>
      </p:sp>
      <p:sp>
        <p:nvSpPr>
          <p:cNvPr id="123" name="Google Shape;123;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424242"/>
              </a:buClr>
              <a:buSzPts val="1800"/>
              <a:buAutoNum type="arabicPeriod"/>
            </a:pPr>
            <a:r>
              <a:rPr lang="en">
                <a:solidFill>
                  <a:srgbClr val="424242"/>
                </a:solidFill>
              </a:rPr>
              <a:t>Bjarne Stroustrup (1950-) designed C++.</a:t>
            </a:r>
            <a:endParaRPr>
              <a:solidFill>
                <a:srgbClr val="424242"/>
              </a:solidFill>
            </a:endParaRPr>
          </a:p>
          <a:p>
            <a:pPr marL="457200" lvl="0" indent="-342900" algn="l" rtl="0">
              <a:lnSpc>
                <a:spcPct val="100000"/>
              </a:lnSpc>
              <a:spcBef>
                <a:spcPts val="0"/>
              </a:spcBef>
              <a:spcAft>
                <a:spcPts val="0"/>
              </a:spcAft>
              <a:buClr>
                <a:srgbClr val="424242"/>
              </a:buClr>
              <a:buSzPts val="1800"/>
              <a:buAutoNum type="arabicPeriod"/>
            </a:pPr>
            <a:r>
              <a:rPr lang="en">
                <a:solidFill>
                  <a:srgbClr val="424242"/>
                </a:solidFill>
              </a:rPr>
              <a:t>First released in 1985.</a:t>
            </a:r>
            <a:endParaRPr>
              <a:solidFill>
                <a:srgbClr val="424242"/>
              </a:solidFill>
            </a:endParaRPr>
          </a:p>
          <a:p>
            <a:pPr marL="457200" lvl="0" indent="-342900" algn="l" rtl="0">
              <a:lnSpc>
                <a:spcPct val="100000"/>
              </a:lnSpc>
              <a:spcBef>
                <a:spcPts val="0"/>
              </a:spcBef>
              <a:spcAft>
                <a:spcPts val="0"/>
              </a:spcAft>
              <a:buClr>
                <a:srgbClr val="424242"/>
              </a:buClr>
              <a:buSzPts val="1800"/>
              <a:buAutoNum type="arabicPeriod"/>
            </a:pPr>
            <a:r>
              <a:rPr lang="en">
                <a:solidFill>
                  <a:srgbClr val="424242"/>
                </a:solidFill>
              </a:rPr>
              <a:t>Supports both object-oriented and procedural programming.</a:t>
            </a:r>
            <a:endParaRPr>
              <a:solidFill>
                <a:srgbClr val="424242"/>
              </a:solidFill>
            </a:endParaRPr>
          </a:p>
          <a:p>
            <a:pPr marL="457200" lvl="0" indent="0" algn="l" rtl="0">
              <a:lnSpc>
                <a:spcPct val="100000"/>
              </a:lnSpc>
              <a:spcBef>
                <a:spcPts val="0"/>
              </a:spcBef>
              <a:spcAft>
                <a:spcPts val="0"/>
              </a:spcAft>
              <a:buNone/>
            </a:pPr>
            <a:endParaRPr>
              <a:solidFill>
                <a:srgbClr val="424242"/>
              </a:solidFill>
            </a:endParaRPr>
          </a:p>
          <a:p>
            <a:pPr marL="339725" lvl="0" indent="0" algn="l" rtl="0">
              <a:lnSpc>
                <a:spcPct val="100000"/>
              </a:lnSpc>
              <a:spcBef>
                <a:spcPts val="600"/>
              </a:spcBef>
              <a:spcAft>
                <a:spcPts val="0"/>
              </a:spcAft>
              <a:buClr>
                <a:srgbClr val="000000"/>
              </a:buClr>
              <a:buSzPts val="1100"/>
              <a:buFont typeface="Arial"/>
              <a:buNone/>
            </a:pPr>
            <a:endParaRPr/>
          </a:p>
        </p:txBody>
      </p:sp>
      <p:pic>
        <p:nvPicPr>
          <p:cNvPr id="124" name="Google Shape;124;p22"/>
          <p:cNvPicPr preferRelativeResize="0"/>
          <p:nvPr/>
        </p:nvPicPr>
        <p:blipFill rotWithShape="1">
          <a:blip r:embed="rId3">
            <a:alphaModFix/>
          </a:blip>
          <a:srcRect/>
          <a:stretch/>
        </p:blipFill>
        <p:spPr>
          <a:xfrm>
            <a:off x="6927450" y="1831600"/>
            <a:ext cx="1904850" cy="21355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621</Words>
  <Application>Microsoft Office PowerPoint</Application>
  <PresentationFormat>On-screen Show (16:9)</PresentationFormat>
  <Paragraphs>266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Source Code Pro</vt:lpstr>
      <vt:lpstr>Oswald</vt:lpstr>
      <vt:lpstr>Arial</vt:lpstr>
      <vt:lpstr>Open Sans</vt:lpstr>
      <vt:lpstr>Modern Writer</vt:lpstr>
      <vt:lpstr>CSC101 Lecture 1</vt:lpstr>
      <vt:lpstr>  Course Goals</vt:lpstr>
      <vt:lpstr> What is Computer Science?</vt:lpstr>
      <vt:lpstr> Subfields of Computer Science</vt:lpstr>
      <vt:lpstr> History of Computing Devices Continued</vt:lpstr>
      <vt:lpstr> History of Computing Devices Continued</vt:lpstr>
      <vt:lpstr>  History of Computing Devices Continued</vt:lpstr>
      <vt:lpstr> History of Computing Devices Continued</vt:lpstr>
      <vt:lpstr>C++</vt:lpstr>
      <vt:lpstr>Writing your first Program</vt:lpstr>
      <vt:lpstr>Number Systems</vt:lpstr>
      <vt:lpstr>Distinct Digits in Each Number System</vt:lpstr>
      <vt:lpstr>Corresponding Digits in Number Systems</vt:lpstr>
      <vt:lpstr>Conversion from Decimal to Binary </vt:lpstr>
      <vt:lpstr>Conversion from Decimal to Binary </vt:lpstr>
      <vt:lpstr>Conversion from Decimal to Hexadecimal </vt:lpstr>
      <vt:lpstr>Conversion from Binary to Decimal</vt:lpstr>
      <vt:lpstr>Conversion from Binary to Hexadecimal</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CSC101 Lecture 1</dc:title>
  <cp:lastModifiedBy>Windows User</cp:lastModifiedBy>
  <cp:revision>5</cp:revision>
  <dcterms:modified xsi:type="dcterms:W3CDTF">2020-01-20T18:58:19Z</dcterms:modified>
</cp:coreProperties>
</file>