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99" r:id="rId2"/>
    <p:sldId id="257" r:id="rId3"/>
    <p:sldId id="258" r:id="rId4"/>
    <p:sldId id="262" r:id="rId5"/>
    <p:sldId id="259" r:id="rId6"/>
    <p:sldId id="263" r:id="rId7"/>
    <p:sldId id="281" r:id="rId8"/>
    <p:sldId id="285" r:id="rId9"/>
    <p:sldId id="286" r:id="rId10"/>
    <p:sldId id="287" r:id="rId11"/>
    <p:sldId id="288" r:id="rId12"/>
    <p:sldId id="289" r:id="rId13"/>
    <p:sldId id="290" r:id="rId14"/>
    <p:sldId id="291" r:id="rId15"/>
    <p:sldId id="292" r:id="rId16"/>
    <p:sldId id="293" r:id="rId17"/>
    <p:sldId id="295" r:id="rId18"/>
    <p:sldId id="298" r:id="rId19"/>
    <p:sldId id="296" r:id="rId20"/>
    <p:sldId id="297"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B0"/>
    <a:srgbClr val="FF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80" autoAdjust="0"/>
    <p:restoredTop sz="94660"/>
  </p:normalViewPr>
  <p:slideViewPr>
    <p:cSldViewPr snapToGrid="0">
      <p:cViewPr varScale="1">
        <p:scale>
          <a:sx n="69" d="100"/>
          <a:sy n="69" d="100"/>
        </p:scale>
        <p:origin x="42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a:t>
            </a:fld>
            <a:endParaRPr lang="en-US"/>
          </a:p>
        </p:txBody>
      </p:sp>
    </p:spTree>
    <p:extLst>
      <p:ext uri="{BB962C8B-B14F-4D97-AF65-F5344CB8AC3E}">
        <p14:creationId xmlns:p14="http://schemas.microsoft.com/office/powerpoint/2010/main" val="58945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2</a:t>
            </a:fld>
            <a:endParaRPr lang="en-US"/>
          </a:p>
        </p:txBody>
      </p:sp>
    </p:spTree>
    <p:extLst>
      <p:ext uri="{BB962C8B-B14F-4D97-AF65-F5344CB8AC3E}">
        <p14:creationId xmlns:p14="http://schemas.microsoft.com/office/powerpoint/2010/main" val="77148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120641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228600" indent="-228600">
              <a:defRPr lang="en-US" sz="2800" kern="1200" dirty="0" smtClean="0">
                <a:solidFill>
                  <a:schemeClr val="tx1"/>
                </a:solidFill>
                <a:latin typeface="+mn-lt"/>
                <a:ea typeface="+mn-ea"/>
                <a:cs typeface="+mn-cs"/>
              </a:defRPr>
            </a:lvl1pPr>
            <a:lvl2pPr marL="685800" indent="-228600">
              <a:defRPr lang="en-US" sz="2800" kern="1200" dirty="0" smtClean="0">
                <a:solidFill>
                  <a:schemeClr val="tx1"/>
                </a:solidFill>
                <a:latin typeface="+mn-lt"/>
                <a:ea typeface="+mn-ea"/>
                <a:cs typeface="+mn-cs"/>
              </a:defRPr>
            </a:lvl2pPr>
            <a:lvl3pPr>
              <a:defRPr lang="en-US" sz="2400" kern="1200" dirty="0" smtClean="0">
                <a:solidFill>
                  <a:schemeClr val="tx1"/>
                </a:solidFill>
                <a:latin typeface="+mn-lt"/>
                <a:ea typeface="+mn-ea"/>
                <a:cs typeface="+mn-cs"/>
              </a:defRPr>
            </a:lvl3pPr>
            <a:lvl4pPr>
              <a:defRPr lang="en-US" sz="2000" kern="1200" dirty="0" smtClean="0">
                <a:solidFill>
                  <a:schemeClr val="tx1"/>
                </a:solidFill>
                <a:latin typeface="+mn-lt"/>
                <a:ea typeface="+mn-ea"/>
                <a:cs typeface="+mn-cs"/>
              </a:defRPr>
            </a:lvl4pPr>
            <a:lvl5pP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r>
              <a:rPr lang="en-US" smtClean="0"/>
              <a:t>Fahad Monir</a:t>
            </a:r>
            <a:endParaRPr lang="en-US"/>
          </a:p>
        </p:txBody>
      </p:sp>
      <p:sp>
        <p:nvSpPr>
          <p:cNvPr id="5" name="Footer Placeholder 4"/>
          <p:cNvSpPr>
            <a:spLocks noGrp="1"/>
          </p:cNvSpPr>
          <p:nvPr>
            <p:ph type="ftr" sz="quarter" idx="11"/>
          </p:nvPr>
        </p:nvSpPr>
        <p:spPr/>
        <p:txBody>
          <a:bodyPr/>
          <a:lstStyle/>
          <a:p>
            <a:r>
              <a:rPr lang="en-US" smtClean="0"/>
              <a:t>CSC 101</a:t>
            </a:r>
            <a:endParaRPr lang="en-US"/>
          </a:p>
        </p:txBody>
      </p:sp>
      <p:sp>
        <p:nvSpPr>
          <p:cNvPr id="6" name="Slide Number Placeholder 5"/>
          <p:cNvSpPr>
            <a:spLocks noGrp="1"/>
          </p:cNvSpPr>
          <p:nvPr>
            <p:ph type="sldNum" sz="quarter" idx="12"/>
          </p:nvPr>
        </p:nvSpPr>
        <p:spPr/>
        <p:txBody>
          <a:body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47729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defRPr lang="en-US" sz="2800" kern="1200" dirty="0" smtClean="0">
                <a:solidFill>
                  <a:schemeClr val="tx1"/>
                </a:solidFill>
                <a:latin typeface="+mn-lt"/>
                <a:ea typeface="+mn-ea"/>
                <a:cs typeface="+mn-cs"/>
              </a:defRPr>
            </a:lvl1pPr>
            <a:lvl2pPr marL="685800" indent="-228600">
              <a:defRPr lang="en-US" sz="2800" kern="1200" dirty="0" smtClean="0">
                <a:solidFill>
                  <a:schemeClr val="tx1"/>
                </a:solidFill>
                <a:latin typeface="+mn-lt"/>
                <a:ea typeface="+mn-ea"/>
                <a:cs typeface="+mn-cs"/>
              </a:defRPr>
            </a:lvl2pPr>
            <a:lvl3pPr>
              <a:defRPr lang="en-US" sz="2400" kern="1200" dirty="0" smtClean="0">
                <a:solidFill>
                  <a:schemeClr val="tx1"/>
                </a:solidFill>
                <a:latin typeface="+mn-lt"/>
                <a:ea typeface="+mn-ea"/>
                <a:cs typeface="+mn-cs"/>
              </a:defRPr>
            </a:lvl3pPr>
            <a:lvl4pPr>
              <a:defRPr lang="en-US" sz="2000" kern="1200" dirty="0" smtClean="0">
                <a:solidFill>
                  <a:schemeClr val="tx1"/>
                </a:solidFill>
                <a:latin typeface="+mn-lt"/>
                <a:ea typeface="+mn-ea"/>
                <a:cs typeface="+mn-cs"/>
              </a:defRPr>
            </a:lvl4pPr>
            <a:lvl5pP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0" y="6358421"/>
            <a:ext cx="2743200" cy="365125"/>
          </a:xfrm>
        </p:spPr>
        <p:txBody>
          <a:bodyPr/>
          <a:lstStyle/>
          <a:p>
            <a:r>
              <a:rPr lang="en-US" smtClean="0"/>
              <a:t>Fahad Monir</a:t>
            </a:r>
            <a:endParaRPr lang="en-US"/>
          </a:p>
        </p:txBody>
      </p:sp>
      <p:sp>
        <p:nvSpPr>
          <p:cNvPr id="5" name="Footer Placeholder 4"/>
          <p:cNvSpPr>
            <a:spLocks noGrp="1"/>
          </p:cNvSpPr>
          <p:nvPr>
            <p:ph type="ftr" sz="quarter" idx="11"/>
          </p:nvPr>
        </p:nvSpPr>
        <p:spPr>
          <a:xfrm>
            <a:off x="4038600" y="6358421"/>
            <a:ext cx="4114800" cy="365125"/>
          </a:xfrm>
        </p:spPr>
        <p:txBody>
          <a:bodyPr/>
          <a:lstStyle/>
          <a:p>
            <a:r>
              <a:rPr lang="en-US" smtClean="0"/>
              <a:t>CSC 101</a:t>
            </a:r>
            <a:endParaRPr lang="en-US"/>
          </a:p>
        </p:txBody>
      </p:sp>
      <p:sp>
        <p:nvSpPr>
          <p:cNvPr id="6" name="Slide Number Placeholder 5"/>
          <p:cNvSpPr>
            <a:spLocks noGrp="1"/>
          </p:cNvSpPr>
          <p:nvPr>
            <p:ph type="sldNum" sz="quarter" idx="12"/>
          </p:nvPr>
        </p:nvSpPr>
        <p:spPr/>
        <p:txBody>
          <a:body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90361076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Font typeface="Wingdings 2" panose="05020102010507070707" pitchFamily="18" charset="2"/>
              <a:buChar char="õ"/>
              <a:defRPr lang="en-US" sz="2800" kern="1200" dirty="0" smtClean="0">
                <a:solidFill>
                  <a:schemeClr val="tx1"/>
                </a:solidFill>
                <a:latin typeface="+mn-lt"/>
                <a:ea typeface="+mn-ea"/>
                <a:cs typeface="+mn-cs"/>
              </a:defRPr>
            </a:lvl1pPr>
            <a:lvl2pPr marL="795338" indent="-338138" algn="just">
              <a:lnSpc>
                <a:spcPct val="100000"/>
              </a:lnSpc>
              <a:spcBef>
                <a:spcPts val="400"/>
              </a:spcBef>
              <a:spcAft>
                <a:spcPts val="400"/>
              </a:spcAft>
              <a:buFont typeface="Wingdings" panose="05000000000000000000" pitchFamily="2" charset="2"/>
              <a:buChar char="¯"/>
              <a:defRPr/>
            </a:lvl2pPr>
            <a:lvl3pPr marL="1258888" indent="-344488" algn="just">
              <a:lnSpc>
                <a:spcPct val="100000"/>
              </a:lnSpc>
              <a:spcBef>
                <a:spcPts val="400"/>
              </a:spcBef>
              <a:spcAft>
                <a:spcPts val="400"/>
              </a:spcAft>
              <a:buFont typeface="Wingdings 2" panose="05020102010507070707" pitchFamily="18" charset="2"/>
              <a:buChar char="ô"/>
              <a:defRPr/>
            </a:lvl3pPr>
            <a:lvl4pPr marL="1655763" indent="-284163" algn="just">
              <a:lnSpc>
                <a:spcPct val="100000"/>
              </a:lnSpc>
              <a:spcBef>
                <a:spcPts val="400"/>
              </a:spcBef>
              <a:spcAft>
                <a:spcPts val="400"/>
              </a:spcAft>
              <a:buFont typeface="Wingdings 2" panose="05020102010507070707" pitchFamily="18" charset="2"/>
              <a:buChar char="ò"/>
              <a:defRPr/>
            </a:lvl4pPr>
            <a:lvl5pPr marL="2120900" indent="-292100" algn="just">
              <a:lnSpc>
                <a:spcPct val="100000"/>
              </a:lnSpc>
              <a:spcBef>
                <a:spcPts val="400"/>
              </a:spcBef>
              <a:spcAft>
                <a:spcPts val="400"/>
              </a:spcAft>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smtClean="0"/>
              <a:t>Fahad Monir</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smtClean="0"/>
              <a:t>CSC 101</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30882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337539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1" y="1196629"/>
            <a:ext cx="5801139" cy="4980333"/>
          </a:xfrm>
        </p:spPr>
        <p:txBody>
          <a:bodyPr/>
          <a:lstStyle>
            <a:lvl1pPr marL="228600" indent="-228600">
              <a:buFont typeface="Wingdings 2" panose="05020102010507070707" pitchFamily="18" charset="2"/>
              <a:buChar char="õ"/>
              <a:defRPr/>
            </a:lvl1pPr>
            <a:lvl2pPr marL="685800" indent="-228600">
              <a:buFont typeface="Wingdings" panose="05000000000000000000" pitchFamily="2" charset="2"/>
              <a:buChar char="¯"/>
              <a:defRPr/>
            </a:lvl2pPr>
            <a:lvl3pPr marL="1143000" indent="-228600">
              <a:buFont typeface="Wingdings 2" panose="05020102010507070707" pitchFamily="18" charset="2"/>
              <a:buChar char="ô"/>
              <a:defRPr/>
            </a:lvl3pPr>
            <a:lvl4pPr marL="1600200" indent="-228600">
              <a:buFont typeface="Wingdings 2" panose="05020102010507070707" pitchFamily="18" charset="2"/>
              <a:buChar char="ò"/>
              <a:defRPr/>
            </a:lvl4pPr>
            <a:lvl5pPr marL="2057400" indent="-22860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lstStyle>
            <a:lvl1pPr marL="228600" indent="-228600">
              <a:buFont typeface="Wingdings 2" panose="05020102010507070707" pitchFamily="18" charset="2"/>
              <a:buChar char="õ"/>
              <a:defRPr/>
            </a:lvl1pPr>
            <a:lvl2pPr marL="685800" indent="-228600">
              <a:buFont typeface="Wingdings" panose="05000000000000000000" pitchFamily="2" charset="2"/>
              <a:buChar char="¯"/>
              <a:defRPr/>
            </a:lvl2pPr>
            <a:lvl3pPr marL="1143000" indent="-228600">
              <a:buFont typeface="Wingdings 2" panose="05020102010507070707" pitchFamily="18" charset="2"/>
              <a:buChar char="ô"/>
              <a:defRPr/>
            </a:lvl3pPr>
            <a:lvl4pPr marL="1600200" indent="-228600">
              <a:buFont typeface="Wingdings 2" panose="05020102010507070707" pitchFamily="18" charset="2"/>
              <a:buChar char="ò"/>
              <a:defRPr/>
            </a:lvl4pPr>
            <a:lvl5pPr marL="2057400" indent="-22860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75591" y="6373468"/>
            <a:ext cx="2743200" cy="365125"/>
          </a:xfrm>
        </p:spPr>
        <p:txBody>
          <a:bodyPr/>
          <a:lstStyle/>
          <a:p>
            <a:r>
              <a:rPr lang="en-US" smtClean="0"/>
              <a:t>Fahad Monir</a:t>
            </a:r>
            <a:endParaRPr lang="en-US"/>
          </a:p>
        </p:txBody>
      </p:sp>
      <p:sp>
        <p:nvSpPr>
          <p:cNvPr id="6" name="Footer Placeholder 5"/>
          <p:cNvSpPr>
            <a:spLocks noGrp="1"/>
          </p:cNvSpPr>
          <p:nvPr>
            <p:ph type="ftr" sz="quarter" idx="11"/>
          </p:nvPr>
        </p:nvSpPr>
        <p:spPr/>
        <p:txBody>
          <a:bodyPr/>
          <a:lstStyle/>
          <a:p>
            <a:r>
              <a:rPr lang="en-US" smtClean="0"/>
              <a:t>CSC 101</a:t>
            </a:r>
            <a:endParaRPr lang="en-US"/>
          </a:p>
        </p:txBody>
      </p:sp>
      <p:sp>
        <p:nvSpPr>
          <p:cNvPr id="7" name="Slide Number Placeholder 6"/>
          <p:cNvSpPr>
            <a:spLocks noGrp="1"/>
          </p:cNvSpPr>
          <p:nvPr>
            <p:ph type="sldNum" sz="quarter" idx="12"/>
          </p:nvPr>
        </p:nvSpPr>
        <p:spPr>
          <a:xfrm>
            <a:off x="9250016" y="6364909"/>
            <a:ext cx="2743200" cy="365125"/>
          </a:xfrm>
        </p:spPr>
        <p:txBody>
          <a:body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2013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b"/>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buFont typeface="Wingdings 2" panose="05020102010507070707" pitchFamily="18" charset="2"/>
              <a:buChar char="õ"/>
              <a:defRPr/>
            </a:lvl1pPr>
            <a:lvl2pPr marL="795338" indent="-338138">
              <a:buFont typeface="Wingdings" panose="05000000000000000000" pitchFamily="2" charset="2"/>
              <a:buChar char="¯"/>
              <a:defRPr/>
            </a:lvl2pPr>
            <a:lvl3pPr marL="1206500" indent="-344488">
              <a:buFont typeface="Wingdings 2" panose="05020102010507070707" pitchFamily="18" charset="2"/>
              <a:buChar char="ô"/>
              <a:defRPr/>
            </a:lvl3pPr>
            <a:lvl4pPr marL="1655763" indent="-344488">
              <a:buFont typeface="Wingdings 2" panose="05020102010507070707" pitchFamily="18" charset="2"/>
              <a:buChar char="ò"/>
              <a:defRPr/>
            </a:lvl4pPr>
            <a:lvl5pPr marL="2120900" indent="-344488">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62261" y="1158737"/>
            <a:ext cx="5830956" cy="823912"/>
          </a:xfrm>
        </p:spPr>
        <p:txBody>
          <a:bodyPr anchor="b"/>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buFont typeface="Wingdings 2" panose="05020102010507070707" pitchFamily="18" charset="2"/>
              <a:buChar char="õ"/>
              <a:defRPr/>
            </a:lvl1pPr>
            <a:lvl2pPr marL="795338" indent="-338138">
              <a:buFont typeface="Wingdings" panose="05000000000000000000" pitchFamily="2" charset="2"/>
              <a:buChar char="¯"/>
              <a:defRPr/>
            </a:lvl2pPr>
            <a:lvl3pPr marL="1206500" indent="-292100">
              <a:buFont typeface="Wingdings 2" panose="05020102010507070707" pitchFamily="18" charset="2"/>
              <a:buChar char="ô"/>
              <a:defRPr/>
            </a:lvl3pPr>
            <a:lvl4pPr marL="1655763" indent="-344488">
              <a:buFont typeface="Wingdings 2" panose="05020102010507070707" pitchFamily="18" charset="2"/>
              <a:buChar char="ò"/>
              <a:defRPr/>
            </a:lvl4pPr>
            <a:lvl5pPr marL="2120900" indent="-344488">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98783" y="6360216"/>
            <a:ext cx="2743200" cy="365125"/>
          </a:xfrm>
        </p:spPr>
        <p:txBody>
          <a:bodyPr/>
          <a:lstStyle/>
          <a:p>
            <a:r>
              <a:rPr lang="en-US" smtClean="0"/>
              <a:t>Fahad Monir</a:t>
            </a:r>
            <a:endParaRPr lang="en-US"/>
          </a:p>
        </p:txBody>
      </p:sp>
      <p:sp>
        <p:nvSpPr>
          <p:cNvPr id="8" name="Footer Placeholder 7"/>
          <p:cNvSpPr>
            <a:spLocks noGrp="1"/>
          </p:cNvSpPr>
          <p:nvPr>
            <p:ph type="ftr" sz="quarter" idx="11"/>
          </p:nvPr>
        </p:nvSpPr>
        <p:spPr/>
        <p:txBody>
          <a:bodyPr/>
          <a:lstStyle/>
          <a:p>
            <a:r>
              <a:rPr lang="en-US" smtClean="0"/>
              <a:t>CSC 101</a:t>
            </a:r>
            <a:endParaRPr lang="en-US"/>
          </a:p>
        </p:txBody>
      </p:sp>
      <p:sp>
        <p:nvSpPr>
          <p:cNvPr id="9" name="Slide Number Placeholder 8"/>
          <p:cNvSpPr>
            <a:spLocks noGrp="1"/>
          </p:cNvSpPr>
          <p:nvPr>
            <p:ph type="sldNum" sz="quarter" idx="12"/>
          </p:nvPr>
        </p:nvSpPr>
        <p:spPr>
          <a:xfrm>
            <a:off x="9250017" y="6351657"/>
            <a:ext cx="2743200" cy="365125"/>
          </a:xfrm>
        </p:spPr>
        <p:txBody>
          <a:body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64509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2" y="6378161"/>
            <a:ext cx="2743200" cy="365125"/>
          </a:xfrm>
        </p:spPr>
        <p:txBody>
          <a:bodyPr/>
          <a:lstStyle/>
          <a:p>
            <a:r>
              <a:rPr lang="en-US" smtClean="0"/>
              <a:t>Fahad Monir</a:t>
            </a:r>
            <a:endParaRPr lang="en-US"/>
          </a:p>
        </p:txBody>
      </p:sp>
      <p:sp>
        <p:nvSpPr>
          <p:cNvPr id="4" name="Footer Placeholder 3"/>
          <p:cNvSpPr>
            <a:spLocks noGrp="1"/>
          </p:cNvSpPr>
          <p:nvPr>
            <p:ph type="ftr" sz="quarter" idx="11"/>
          </p:nvPr>
        </p:nvSpPr>
        <p:spPr/>
        <p:txBody>
          <a:bodyPr/>
          <a:lstStyle/>
          <a:p>
            <a:r>
              <a:rPr lang="en-US" smtClean="0"/>
              <a:t>CSC 101</a:t>
            </a:r>
            <a:endParaRPr lang="en-US"/>
          </a:p>
        </p:txBody>
      </p:sp>
      <p:sp>
        <p:nvSpPr>
          <p:cNvPr id="5" name="Slide Number Placeholder 4"/>
          <p:cNvSpPr>
            <a:spLocks noGrp="1"/>
          </p:cNvSpPr>
          <p:nvPr>
            <p:ph type="sldNum" sz="quarter" idx="12"/>
          </p:nvPr>
        </p:nvSpPr>
        <p:spPr>
          <a:xfrm>
            <a:off x="9250017" y="6356350"/>
            <a:ext cx="2743200" cy="365125"/>
          </a:xfrm>
        </p:spPr>
        <p:txBody>
          <a:body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60835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Fahad Monir</a:t>
            </a:r>
            <a:endParaRPr lang="en-US"/>
          </a:p>
        </p:txBody>
      </p:sp>
      <p:sp>
        <p:nvSpPr>
          <p:cNvPr id="3" name="Footer Placeholder 2"/>
          <p:cNvSpPr>
            <a:spLocks noGrp="1"/>
          </p:cNvSpPr>
          <p:nvPr>
            <p:ph type="ftr" sz="quarter" idx="11"/>
          </p:nvPr>
        </p:nvSpPr>
        <p:spPr/>
        <p:txBody>
          <a:bodyPr/>
          <a:lstStyle/>
          <a:p>
            <a:r>
              <a:rPr lang="en-US" smtClean="0"/>
              <a:t>CSC 101</a:t>
            </a:r>
            <a:endParaRPr lang="en-US"/>
          </a:p>
        </p:txBody>
      </p:sp>
      <p:sp>
        <p:nvSpPr>
          <p:cNvPr id="4" name="Slide Number Placeholder 3"/>
          <p:cNvSpPr>
            <a:spLocks noGrp="1"/>
          </p:cNvSpPr>
          <p:nvPr>
            <p:ph type="sldNum" sz="quarter" idx="12"/>
          </p:nvPr>
        </p:nvSpPr>
        <p:spPr/>
        <p:txBody>
          <a:body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26146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038600" y="187324"/>
            <a:ext cx="8034130" cy="6181725"/>
          </a:xfrm>
        </p:spPr>
        <p:txBody>
          <a:bodyPr/>
          <a:lstStyle>
            <a:lvl1pPr marL="463550" indent="-463550">
              <a:buFont typeface="Wingdings 2" panose="05020102010507070707" pitchFamily="18" charset="2"/>
              <a:buChar char="õ"/>
              <a:defRPr sz="3200"/>
            </a:lvl1pPr>
            <a:lvl2pPr marL="862013" indent="-404813">
              <a:buFont typeface="Wingdings" panose="05000000000000000000" pitchFamily="2" charset="2"/>
              <a:buChar char="¯"/>
              <a:defRPr sz="2800"/>
            </a:lvl2pPr>
            <a:lvl3pPr marL="1206500" indent="-344488">
              <a:buFont typeface="Wingdings 2" panose="05020102010507070707" pitchFamily="18" charset="2"/>
              <a:buChar char="ô"/>
              <a:tabLst>
                <a:tab pos="1258888" algn="l"/>
              </a:tabLst>
              <a:defRPr sz="2400"/>
            </a:lvl3pPr>
            <a:lvl4pPr marL="1655763" indent="-344488">
              <a:buFont typeface="Wingdings 2" panose="05020102010507070707" pitchFamily="18" charset="2"/>
              <a:buChar char="ò"/>
              <a:defRPr sz="2000"/>
            </a:lvl4pPr>
            <a:lvl5pPr marL="2120900" indent="-344488">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Fahad Monir</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CSC 101</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44694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Fahad Monir</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CSC 101</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12101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a:t>Fifth level</a:t>
            </a:r>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smtClean="0"/>
              <a:t>Fahad Monir</a:t>
            </a:r>
            <a:endParaRPr lang="en-US"/>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smtClean="0"/>
              <a:t>CSC 101</a:t>
            </a:r>
            <a:endParaRPr lang="en-US"/>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a:t>Pointer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707564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 101</a:t>
            </a:r>
            <a:r>
              <a:rPr lang="en-US" dirty="0"/>
              <a:t/>
            </a:r>
            <a:br>
              <a:rPr lang="en-US" dirty="0"/>
            </a:br>
            <a:r>
              <a:rPr lang="en-US" dirty="0"/>
              <a:t/>
            </a:r>
            <a:br>
              <a:rPr lang="en-US" dirty="0"/>
            </a:br>
            <a:r>
              <a:rPr lang="en-US" dirty="0"/>
              <a:t>Pointer</a:t>
            </a:r>
          </a:p>
        </p:txBody>
      </p:sp>
      <p:sp>
        <p:nvSpPr>
          <p:cNvPr id="3" name="Text Placeholder 2"/>
          <p:cNvSpPr>
            <a:spLocks noGrp="1"/>
          </p:cNvSpPr>
          <p:nvPr>
            <p:ph type="body" idx="1"/>
          </p:nvPr>
        </p:nvSpPr>
        <p:spPr/>
        <p:txBody>
          <a:bodyPr>
            <a:normAutofit/>
          </a:bodyPr>
          <a:lstStyle/>
          <a:p>
            <a:pPr>
              <a:lnSpc>
                <a:spcPct val="120000"/>
              </a:lnSpc>
            </a:pPr>
            <a:r>
              <a:rPr sz="5400" dirty="0">
                <a:solidFill>
                  <a:schemeClr val="tx1"/>
                </a:solidFill>
                <a:cs typeface="Times New Roman" panose="02020603050405020304" pitchFamily="18" charset="0"/>
              </a:rPr>
              <a:t>Fahad </a:t>
            </a:r>
            <a:r>
              <a:rPr lang="en-US" sz="5400" dirty="0">
                <a:solidFill>
                  <a:schemeClr val="tx1"/>
                </a:solidFill>
                <a:cs typeface="Times New Roman" panose="02020603050405020304" pitchFamily="18" charset="0"/>
              </a:rPr>
              <a:t>Monir</a:t>
            </a:r>
            <a:endParaRPr sz="5400" dirty="0">
              <a:solidFill>
                <a:schemeClr val="tx1"/>
              </a:solidFill>
              <a:cs typeface="Times New Roman" panose="02020603050405020304" pitchFamily="18" charset="0"/>
            </a:endParaRPr>
          </a:p>
          <a:p>
            <a:pPr>
              <a:lnSpc>
                <a:spcPct val="120000"/>
              </a:lnSpc>
            </a:pPr>
            <a:r>
              <a:rPr sz="3600" dirty="0">
                <a:solidFill>
                  <a:schemeClr val="tx1"/>
                </a:solidFill>
                <a:cs typeface="Times New Roman" panose="02020603050405020304" pitchFamily="18" charset="0"/>
              </a:rPr>
              <a:t>fahad.</a:t>
            </a:r>
            <a:r>
              <a:rPr lang="en-US" sz="3600" dirty="0">
                <a:solidFill>
                  <a:schemeClr val="tx1"/>
                </a:solidFill>
                <a:cs typeface="Times New Roman" panose="02020603050405020304" pitchFamily="18" charset="0"/>
              </a:rPr>
              <a:t>monir</a:t>
            </a:r>
            <a:r>
              <a:rPr sz="3600" dirty="0">
                <a:solidFill>
                  <a:schemeClr val="tx1"/>
                </a:solidFill>
                <a:cs typeface="Times New Roman" panose="02020603050405020304" pitchFamily="18" charset="0"/>
              </a:rPr>
              <a:t>@</a:t>
            </a:r>
            <a:r>
              <a:rPr lang="en-US" sz="3600" dirty="0">
                <a:solidFill>
                  <a:schemeClr val="tx1"/>
                </a:solidFill>
                <a:cs typeface="Times New Roman" panose="02020603050405020304" pitchFamily="18" charset="0"/>
              </a:rPr>
              <a:t>gmail.com</a:t>
            </a:r>
            <a:endParaRPr sz="3600" dirty="0">
              <a:solidFill>
                <a:schemeClr val="tx1"/>
              </a:solidFill>
              <a:cs typeface="Times New Roman" panose="02020603050405020304" pitchFamily="18" charset="0"/>
            </a:endParaRPr>
          </a:p>
          <a:p>
            <a:endParaRPr sz="3600" dirty="0"/>
          </a:p>
          <a:p>
            <a:endParaRPr dirty="0"/>
          </a:p>
        </p:txBody>
      </p:sp>
    </p:spTree>
    <p:extLst>
      <p:ext uri="{BB962C8B-B14F-4D97-AF65-F5344CB8AC3E}">
        <p14:creationId xmlns:p14="http://schemas.microsoft.com/office/powerpoint/2010/main" val="1636187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658368"/>
          </a:xfrm>
        </p:spPr>
        <p:txBody>
          <a:bodyPr>
            <a:normAutofit fontScale="90000"/>
          </a:bodyPr>
          <a:lstStyle/>
          <a:p>
            <a:r>
              <a:rPr lang="en-US" dirty="0"/>
              <a:t>Pointer &amp; Function</a:t>
            </a:r>
          </a:p>
        </p:txBody>
      </p:sp>
      <p:sp>
        <p:nvSpPr>
          <p:cNvPr id="3" name="Content Placeholder 2"/>
          <p:cNvSpPr>
            <a:spLocks noGrp="1"/>
          </p:cNvSpPr>
          <p:nvPr>
            <p:ph idx="1"/>
          </p:nvPr>
        </p:nvSpPr>
        <p:spPr>
          <a:xfrm>
            <a:off x="5951620" y="965200"/>
            <a:ext cx="6113379" cy="3820160"/>
          </a:xfrm>
        </p:spPr>
        <p:txBody>
          <a:bodyPr>
            <a:normAutofit fontScale="92500" lnSpcReduction="20000"/>
          </a:bodyPr>
          <a:lstStyle/>
          <a:p>
            <a:r>
              <a:rPr lang="en-US" dirty="0"/>
              <a:t>With the statement </a:t>
            </a:r>
            <a:r>
              <a:rPr lang="en-US" dirty="0">
                <a:latin typeface="Courier New" panose="02070309020205020404" pitchFamily="49" charset="0"/>
                <a:cs typeface="Courier New" panose="02070309020205020404" pitchFamily="49" charset="0"/>
              </a:rPr>
              <a:t>t=*a; </a:t>
            </a:r>
            <a:r>
              <a:rPr lang="en-US" dirty="0"/>
              <a:t>variable </a:t>
            </a:r>
            <a:r>
              <a:rPr lang="en-US" dirty="0">
                <a:latin typeface="Courier New" panose="02070309020205020404" pitchFamily="49" charset="0"/>
                <a:cs typeface="Courier New" panose="02070309020205020404" pitchFamily="49" charset="0"/>
              </a:rPr>
              <a:t>t</a:t>
            </a:r>
            <a:r>
              <a:rPr lang="en-US" dirty="0"/>
              <a:t> is assigned to the value, </a:t>
            </a:r>
            <a:r>
              <a:rPr lang="en-US" dirty="0">
                <a:latin typeface="Courier New" panose="02070309020205020404" pitchFamily="49" charset="0"/>
                <a:cs typeface="Courier New" panose="02070309020205020404" pitchFamily="49" charset="0"/>
              </a:rPr>
              <a:t>num1</a:t>
            </a:r>
            <a:r>
              <a:rPr lang="en-US" dirty="0"/>
              <a:t> of </a:t>
            </a:r>
            <a:r>
              <a:rPr lang="en-US" dirty="0">
                <a:latin typeface="Courier New" panose="02070309020205020404" pitchFamily="49" charset="0"/>
                <a:cs typeface="Courier New" panose="02070309020205020404" pitchFamily="49" charset="0"/>
              </a:rPr>
              <a:t>main</a:t>
            </a:r>
            <a:r>
              <a:rPr lang="en-US" dirty="0"/>
              <a:t>, pointed to by pointer </a:t>
            </a:r>
            <a:r>
              <a:rPr lang="en-US" dirty="0">
                <a:latin typeface="Courier New" panose="02070309020205020404" pitchFamily="49" charset="0"/>
                <a:cs typeface="Courier New" panose="02070309020205020404" pitchFamily="49" charset="0"/>
              </a:rPr>
              <a:t>*a</a:t>
            </a:r>
            <a:r>
              <a:rPr lang="en-US" dirty="0"/>
              <a:t> (line 13).</a:t>
            </a:r>
          </a:p>
          <a:p>
            <a:r>
              <a:rPr lang="en-US" dirty="0"/>
              <a:t>With the statement </a:t>
            </a:r>
            <a:r>
              <a:rPr lang="en-US" dirty="0">
                <a:latin typeface="Courier New" panose="02070309020205020404" pitchFamily="49" charset="0"/>
                <a:cs typeface="Courier New" panose="02070309020205020404" pitchFamily="49" charset="0"/>
              </a:rPr>
              <a:t>*a = *b;</a:t>
            </a:r>
            <a:r>
              <a:rPr lang="en-US" dirty="0"/>
              <a:t> pointer variable </a:t>
            </a:r>
            <a:r>
              <a:rPr lang="en-US" dirty="0">
                <a:latin typeface="Courier New" panose="02070309020205020404" pitchFamily="49" charset="0"/>
                <a:cs typeface="Courier New" panose="02070309020205020404" pitchFamily="49" charset="0"/>
              </a:rPr>
              <a:t>*a</a:t>
            </a:r>
            <a:r>
              <a:rPr lang="en-US" dirty="0"/>
              <a:t>, pointing to </a:t>
            </a:r>
            <a:r>
              <a:rPr lang="en-US" dirty="0">
                <a:latin typeface="Courier New" panose="02070309020205020404" pitchFamily="49" charset="0"/>
                <a:cs typeface="Courier New" panose="02070309020205020404" pitchFamily="49" charset="0"/>
              </a:rPr>
              <a:t>num1</a:t>
            </a:r>
            <a:r>
              <a:rPr lang="en-US" dirty="0"/>
              <a:t> of </a:t>
            </a:r>
            <a:r>
              <a:rPr lang="en-US" dirty="0">
                <a:latin typeface="Courier New" panose="02070309020205020404" pitchFamily="49" charset="0"/>
                <a:cs typeface="Courier New" panose="02070309020205020404" pitchFamily="49" charset="0"/>
              </a:rPr>
              <a:t>main</a:t>
            </a:r>
            <a:r>
              <a:rPr lang="en-US" dirty="0"/>
              <a:t>, is assigned to the value, </a:t>
            </a:r>
            <a:r>
              <a:rPr lang="en-US" dirty="0">
                <a:latin typeface="Courier New" panose="02070309020205020404" pitchFamily="49" charset="0"/>
                <a:cs typeface="Courier New" panose="02070309020205020404" pitchFamily="49" charset="0"/>
              </a:rPr>
              <a:t>num2</a:t>
            </a:r>
            <a:r>
              <a:rPr lang="en-US" dirty="0"/>
              <a:t> in </a:t>
            </a:r>
            <a:r>
              <a:rPr lang="en-US" dirty="0">
                <a:latin typeface="Courier New" panose="02070309020205020404" pitchFamily="49" charset="0"/>
                <a:cs typeface="Courier New" panose="02070309020205020404" pitchFamily="49" charset="0"/>
              </a:rPr>
              <a:t>main</a:t>
            </a:r>
            <a:r>
              <a:rPr lang="en-US" dirty="0"/>
              <a:t>, pointed to by pointer </a:t>
            </a:r>
            <a:r>
              <a:rPr lang="en-US" dirty="0">
                <a:latin typeface="Courier New" panose="02070309020205020404" pitchFamily="49" charset="0"/>
                <a:cs typeface="Courier New" panose="02070309020205020404" pitchFamily="49" charset="0"/>
              </a:rPr>
              <a:t>*b</a:t>
            </a:r>
            <a:r>
              <a:rPr lang="en-US" dirty="0"/>
              <a:t> (line 14).</a:t>
            </a:r>
          </a:p>
          <a:p>
            <a:r>
              <a:rPr lang="en-US" dirty="0"/>
              <a:t>With the statement </a:t>
            </a:r>
            <a:r>
              <a:rPr lang="en-US" dirty="0">
                <a:latin typeface="Courier New" panose="02070309020205020404" pitchFamily="49" charset="0"/>
                <a:cs typeface="Courier New" panose="02070309020205020404" pitchFamily="49" charset="0"/>
              </a:rPr>
              <a:t>*b = t;</a:t>
            </a:r>
            <a:r>
              <a:rPr lang="en-US" dirty="0"/>
              <a:t> pointer variable </a:t>
            </a:r>
            <a:r>
              <a:rPr lang="en-US" dirty="0">
                <a:latin typeface="Courier New" panose="02070309020205020404" pitchFamily="49" charset="0"/>
                <a:cs typeface="Courier New" panose="02070309020205020404" pitchFamily="49" charset="0"/>
              </a:rPr>
              <a:t>*b</a:t>
            </a:r>
            <a:r>
              <a:rPr lang="en-US" dirty="0"/>
              <a:t>, pointing to </a:t>
            </a:r>
            <a:r>
              <a:rPr lang="en-US" dirty="0">
                <a:latin typeface="Courier New" panose="02070309020205020404" pitchFamily="49" charset="0"/>
                <a:cs typeface="Courier New" panose="02070309020205020404" pitchFamily="49" charset="0"/>
              </a:rPr>
              <a:t>num2</a:t>
            </a:r>
            <a:r>
              <a:rPr lang="en-US" dirty="0"/>
              <a:t> of </a:t>
            </a:r>
            <a:r>
              <a:rPr lang="en-US" dirty="0">
                <a:latin typeface="Courier New" panose="02070309020205020404" pitchFamily="49" charset="0"/>
                <a:cs typeface="Courier New" panose="02070309020205020404" pitchFamily="49" charset="0"/>
              </a:rPr>
              <a:t>main</a:t>
            </a:r>
            <a:r>
              <a:rPr lang="en-US" dirty="0"/>
              <a:t>, is assigned to the value of </a:t>
            </a:r>
            <a:r>
              <a:rPr lang="en-US" dirty="0">
                <a:latin typeface="Courier New" panose="02070309020205020404" pitchFamily="49" charset="0"/>
                <a:cs typeface="Courier New" panose="02070309020205020404" pitchFamily="49" charset="0"/>
              </a:rPr>
              <a:t>t</a:t>
            </a:r>
            <a:r>
              <a:rPr lang="en-US" dirty="0"/>
              <a:t> (line 15).</a:t>
            </a:r>
          </a:p>
          <a:p>
            <a:endParaRPr lang="en-US" dirty="0"/>
          </a:p>
        </p:txBody>
      </p:sp>
      <p:graphicFrame>
        <p:nvGraphicFramePr>
          <p:cNvPr id="9" name="Table 8"/>
          <p:cNvGraphicFramePr>
            <a:graphicFrameLocks noGrp="1"/>
          </p:cNvGraphicFramePr>
          <p:nvPr>
            <p:extLst/>
          </p:nvPr>
        </p:nvGraphicFramePr>
        <p:xfrm>
          <a:off x="6233557" y="4518556"/>
          <a:ext cx="5668883" cy="1699364"/>
        </p:xfrm>
        <a:graphic>
          <a:graphicData uri="http://schemas.openxmlformats.org/drawingml/2006/table">
            <a:tbl>
              <a:tblPr firstRow="1" firstCol="1" bandRow="1">
                <a:tableStyleId>{2D5ABB26-0587-4C30-8999-92F81FD0307C}</a:tableStyleId>
              </a:tblPr>
              <a:tblGrid>
                <a:gridCol w="1051560">
                  <a:extLst>
                    <a:ext uri="{9D8B030D-6E8A-4147-A177-3AD203B41FA5}">
                      <a16:colId xmlns:a16="http://schemas.microsoft.com/office/drawing/2014/main" val="20000"/>
                    </a:ext>
                  </a:extLst>
                </a:gridCol>
                <a:gridCol w="776843">
                  <a:extLst>
                    <a:ext uri="{9D8B030D-6E8A-4147-A177-3AD203B41FA5}">
                      <a16:colId xmlns:a16="http://schemas.microsoft.com/office/drawing/2014/main" val="20001"/>
                    </a:ext>
                  </a:extLst>
                </a:gridCol>
                <a:gridCol w="206561">
                  <a:extLst>
                    <a:ext uri="{9D8B030D-6E8A-4147-A177-3AD203B41FA5}">
                      <a16:colId xmlns:a16="http://schemas.microsoft.com/office/drawing/2014/main" val="20002"/>
                    </a:ext>
                  </a:extLst>
                </a:gridCol>
                <a:gridCol w="220159">
                  <a:extLst>
                    <a:ext uri="{9D8B030D-6E8A-4147-A177-3AD203B41FA5}">
                      <a16:colId xmlns:a16="http://schemas.microsoft.com/office/drawing/2014/main" val="20003"/>
                    </a:ext>
                  </a:extLst>
                </a:gridCol>
                <a:gridCol w="555808">
                  <a:extLst>
                    <a:ext uri="{9D8B030D-6E8A-4147-A177-3AD203B41FA5}">
                      <a16:colId xmlns:a16="http://schemas.microsoft.com/office/drawing/2014/main" val="20004"/>
                    </a:ext>
                  </a:extLst>
                </a:gridCol>
                <a:gridCol w="556712">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87960">
                  <a:extLst>
                    <a:ext uri="{9D8B030D-6E8A-4147-A177-3AD203B41FA5}">
                      <a16:colId xmlns:a16="http://schemas.microsoft.com/office/drawing/2014/main" val="20007"/>
                    </a:ext>
                  </a:extLst>
                </a:gridCol>
                <a:gridCol w="644702">
                  <a:extLst>
                    <a:ext uri="{9D8B030D-6E8A-4147-A177-3AD203B41FA5}">
                      <a16:colId xmlns:a16="http://schemas.microsoft.com/office/drawing/2014/main" val="20008"/>
                    </a:ext>
                  </a:extLst>
                </a:gridCol>
                <a:gridCol w="391618">
                  <a:extLst>
                    <a:ext uri="{9D8B030D-6E8A-4147-A177-3AD203B41FA5}">
                      <a16:colId xmlns:a16="http://schemas.microsoft.com/office/drawing/2014/main" val="20009"/>
                    </a:ext>
                  </a:extLst>
                </a:gridCol>
                <a:gridCol w="914400">
                  <a:extLst>
                    <a:ext uri="{9D8B030D-6E8A-4147-A177-3AD203B41FA5}">
                      <a16:colId xmlns:a16="http://schemas.microsoft.com/office/drawing/2014/main" val="20010"/>
                    </a:ext>
                  </a:extLst>
                </a:gridCol>
              </a:tblGrid>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num1</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num2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5</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524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swap</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52400">
                <a:tc row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&amp;swap</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800" b="1" dirty="0">
                          <a:solidFill>
                            <a:srgbClr val="FF0000"/>
                          </a:solidFill>
                          <a:effectLst/>
                          <a:latin typeface="Courier New" panose="02070309020205020404" pitchFamily="49" charset="0"/>
                          <a:cs typeface="Courier New" panose="02070309020205020404" pitchFamily="49" charset="0"/>
                        </a:rPr>
                        <a:t>5</a:t>
                      </a:r>
                      <a:endParaRPr lang="en-US" sz="18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2192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int *a</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Rectangle 7"/>
          <p:cNvSpPr/>
          <p:nvPr/>
        </p:nvSpPr>
        <p:spPr>
          <a:xfrm>
            <a:off x="8259097" y="4785360"/>
            <a:ext cx="1504336" cy="27333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10</a:t>
            </a:r>
          </a:p>
        </p:txBody>
      </p:sp>
      <p:sp>
        <p:nvSpPr>
          <p:cNvPr id="10" name="Rectangle 9"/>
          <p:cNvSpPr/>
          <p:nvPr/>
        </p:nvSpPr>
        <p:spPr>
          <a:xfrm>
            <a:off x="9763433" y="4785359"/>
            <a:ext cx="1224116" cy="288085"/>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2886245974"/>
              </p:ext>
            </p:extLst>
          </p:nvPr>
        </p:nvGraphicFramePr>
        <p:xfrm>
          <a:off x="88900" y="681736"/>
          <a:ext cx="5926889" cy="5674614"/>
        </p:xfrm>
        <a:graphic>
          <a:graphicData uri="http://schemas.openxmlformats.org/drawingml/2006/table">
            <a:tbl>
              <a:tblPr firstRow="1" firstCol="1" bandRow="1">
                <a:tableStyleId>{2D5ABB26-0587-4C30-8999-92F81FD0307C}</a:tableStyleId>
              </a:tblPr>
              <a:tblGrid>
                <a:gridCol w="344234">
                  <a:extLst>
                    <a:ext uri="{9D8B030D-6E8A-4147-A177-3AD203B41FA5}">
                      <a16:colId xmlns:a16="http://schemas.microsoft.com/office/drawing/2014/main" val="20000"/>
                    </a:ext>
                  </a:extLst>
                </a:gridCol>
                <a:gridCol w="5582655">
                  <a:extLst>
                    <a:ext uri="{9D8B030D-6E8A-4147-A177-3AD203B41FA5}">
                      <a16:colId xmlns:a16="http://schemas.microsoft.com/office/drawing/2014/main" val="20001"/>
                    </a:ext>
                  </a:extLst>
                </a:gridCol>
              </a:tblGrid>
              <a:tr h="506615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16</a:t>
                      </a: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main(</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 address of num1,</a:t>
                      </a:r>
                      <a:r>
                        <a:rPr lang="en-US" sz="1800" baseline="0" dirty="0">
                          <a:solidFill>
                            <a:schemeClr val="accent2">
                              <a:lumMod val="75000"/>
                            </a:schemeClr>
                          </a:solidFill>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"Number1 = "</a:t>
                      </a:r>
                      <a:r>
                        <a:rPr lang="en-US" sz="1800" dirty="0">
                          <a:effectLst/>
                          <a:latin typeface="Courier New" panose="02070309020205020404" pitchFamily="49" charset="0"/>
                          <a:cs typeface="Courier New" panose="02070309020205020404" pitchFamily="49" charset="0"/>
                        </a:rPr>
                        <a:t>&lt;&lt;num1&lt;&lt;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"Number2 = "</a:t>
                      </a:r>
                      <a:r>
                        <a:rPr lang="en-US" sz="18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a:t>
                      </a:r>
                      <a:r>
                        <a:rPr lang="en-US" sz="1800" dirty="0" err="1">
                          <a:solidFill>
                            <a:schemeClr val="accent2">
                              <a:lumMod val="75000"/>
                            </a:schemeClr>
                          </a:solidFill>
                          <a:effectLst/>
                          <a:latin typeface="Courier New" panose="02070309020205020404" pitchFamily="49" charset="0"/>
                          <a:cs typeface="Courier New" panose="02070309020205020404" pitchFamily="49" charset="0"/>
                        </a:rPr>
                        <a:t>a,b</a:t>
                      </a:r>
                      <a:r>
                        <a:rPr lang="en-US" sz="1800" dirty="0">
                          <a:solidFill>
                            <a:schemeClr val="accent2">
                              <a:lumMod val="75000"/>
                            </a:schemeClr>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525">
                    <a:solidFill>
                      <a:schemeClr val="bg1">
                        <a:lumMod val="75000"/>
                      </a:schemeClr>
                    </a:solidFill>
                  </a:tcPr>
                </a:tc>
                <a:extLst>
                  <a:ext uri="{0D108BD9-81ED-4DB2-BD59-A6C34878D82A}">
                    <a16:rowId xmlns:a16="http://schemas.microsoft.com/office/drawing/2014/main" val="10000"/>
                  </a:ext>
                </a:extLst>
              </a:tr>
              <a:tr h="60845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8288" marR="27432" marT="9144"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10</a:t>
            </a:fld>
            <a:endParaRPr lang="en-US" dirty="0"/>
          </a:p>
        </p:txBody>
      </p:sp>
    </p:spTree>
    <p:extLst>
      <p:ext uri="{BB962C8B-B14F-4D97-AF65-F5344CB8AC3E}">
        <p14:creationId xmlns:p14="http://schemas.microsoft.com/office/powerpoint/2010/main" val="245466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658368"/>
          </a:xfrm>
        </p:spPr>
        <p:txBody>
          <a:bodyPr>
            <a:normAutofit fontScale="90000"/>
          </a:bodyPr>
          <a:lstStyle/>
          <a:p>
            <a:r>
              <a:rPr lang="en-US" dirty="0"/>
              <a:t>Pointer &amp; Function</a:t>
            </a:r>
          </a:p>
        </p:txBody>
      </p:sp>
      <p:sp>
        <p:nvSpPr>
          <p:cNvPr id="3" name="Content Placeholder 2"/>
          <p:cNvSpPr>
            <a:spLocks noGrp="1"/>
          </p:cNvSpPr>
          <p:nvPr>
            <p:ph idx="1"/>
          </p:nvPr>
        </p:nvSpPr>
        <p:spPr>
          <a:xfrm>
            <a:off x="5967662" y="689810"/>
            <a:ext cx="6097337" cy="4463716"/>
          </a:xfrm>
        </p:spPr>
        <p:txBody>
          <a:bodyPr>
            <a:normAutofit fontScale="77500" lnSpcReduction="20000"/>
          </a:bodyPr>
          <a:lstStyle/>
          <a:p>
            <a:r>
              <a:rPr lang="en-US" dirty="0"/>
              <a:t>Any changes we make to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in function </a:t>
            </a:r>
            <a:r>
              <a:rPr lang="en-US" dirty="0">
                <a:latin typeface="Courier New" panose="02070309020205020404" pitchFamily="49" charset="0"/>
                <a:cs typeface="Courier New" panose="02070309020205020404" pitchFamily="49" charset="0"/>
              </a:rPr>
              <a:t>swap</a:t>
            </a:r>
            <a:r>
              <a:rPr lang="en-US" dirty="0"/>
              <a:t>, will change the values of </a:t>
            </a:r>
            <a:r>
              <a:rPr lang="en-US" dirty="0">
                <a:latin typeface="Courier New" panose="02070309020205020404" pitchFamily="49" charset="0"/>
                <a:cs typeface="Courier New" panose="02070309020205020404" pitchFamily="49" charset="0"/>
              </a:rPr>
              <a:t>num1</a:t>
            </a:r>
            <a:r>
              <a:rPr lang="en-US" dirty="0"/>
              <a:t> and </a:t>
            </a:r>
            <a:r>
              <a:rPr lang="en-US" dirty="0">
                <a:latin typeface="Courier New" panose="02070309020205020404" pitchFamily="49" charset="0"/>
                <a:cs typeface="Courier New" panose="02070309020205020404" pitchFamily="49" charset="0"/>
              </a:rPr>
              <a:t>num2</a:t>
            </a:r>
            <a:r>
              <a:rPr lang="en-US" dirty="0"/>
              <a:t> respectively in function </a:t>
            </a:r>
            <a:r>
              <a:rPr lang="en-US" dirty="0">
                <a:latin typeface="Courier New" panose="02070309020205020404" pitchFamily="49" charset="0"/>
                <a:cs typeface="Courier New" panose="02070309020205020404" pitchFamily="49" charset="0"/>
              </a:rPr>
              <a:t>main</a:t>
            </a:r>
            <a:r>
              <a:rPr lang="en-US" dirty="0"/>
              <a:t> as </a:t>
            </a:r>
            <a:r>
              <a:rPr lang="en-US" dirty="0">
                <a:latin typeface="Courier New" panose="02070309020205020404" pitchFamily="49" charset="0"/>
                <a:cs typeface="Courier New" panose="02070309020205020404" pitchFamily="49" charset="0"/>
              </a:rPr>
              <a:t>a</a:t>
            </a:r>
            <a:r>
              <a:rPr lang="en-US" dirty="0"/>
              <a:t> is pointing to </a:t>
            </a:r>
            <a:r>
              <a:rPr lang="en-US" dirty="0">
                <a:latin typeface="Courier New" panose="02070309020205020404" pitchFamily="49" charset="0"/>
                <a:cs typeface="Courier New" panose="02070309020205020404" pitchFamily="49" charset="0"/>
              </a:rPr>
              <a:t>num1</a:t>
            </a:r>
            <a:r>
              <a:rPr lang="en-US" dirty="0"/>
              <a:t> and </a:t>
            </a:r>
            <a:r>
              <a:rPr lang="en-US" dirty="0">
                <a:latin typeface="Courier New" panose="02070309020205020404" pitchFamily="49" charset="0"/>
                <a:cs typeface="Courier New" panose="02070309020205020404" pitchFamily="49" charset="0"/>
              </a:rPr>
              <a:t>b</a:t>
            </a:r>
            <a:r>
              <a:rPr lang="en-US" dirty="0"/>
              <a:t> is pointing to </a:t>
            </a:r>
            <a:r>
              <a:rPr lang="en-US" dirty="0">
                <a:latin typeface="Courier New" panose="02070309020205020404" pitchFamily="49" charset="0"/>
                <a:cs typeface="Courier New" panose="02070309020205020404" pitchFamily="49" charset="0"/>
              </a:rPr>
              <a:t>num2</a:t>
            </a:r>
            <a:r>
              <a:rPr lang="en-US" dirty="0"/>
              <a:t>. </a:t>
            </a:r>
          </a:p>
          <a:p>
            <a:r>
              <a:rPr lang="en-US" dirty="0"/>
              <a:t>Before exiting the function </a:t>
            </a:r>
            <a:r>
              <a:rPr lang="en-US" dirty="0">
                <a:latin typeface="Courier New" panose="02070309020205020404" pitchFamily="49" charset="0"/>
                <a:cs typeface="Courier New" panose="02070309020205020404" pitchFamily="49" charset="0"/>
              </a:rPr>
              <a:t>swap</a:t>
            </a:r>
            <a:r>
              <a:rPr lang="en-US" dirty="0"/>
              <a:t>, the variables created by </a:t>
            </a:r>
            <a:r>
              <a:rPr lang="en-US" dirty="0">
                <a:latin typeface="Courier New" panose="02070309020205020404" pitchFamily="49" charset="0"/>
                <a:cs typeface="Courier New" panose="02070309020205020404" pitchFamily="49" charset="0"/>
              </a:rPr>
              <a:t>swap</a:t>
            </a:r>
            <a:r>
              <a:rPr lang="en-US" dirty="0"/>
              <a:t> is destroyed. Then the control goes back to the function </a:t>
            </a:r>
            <a:r>
              <a:rPr lang="en-US" dirty="0">
                <a:latin typeface="Courier New" panose="02070309020205020404" pitchFamily="49" charset="0"/>
                <a:cs typeface="Courier New" panose="02070309020205020404" pitchFamily="49" charset="0"/>
              </a:rPr>
              <a:t>main</a:t>
            </a:r>
            <a:r>
              <a:rPr lang="en-US" dirty="0"/>
              <a:t> (in line 5). But nothing changes for the values of the variables </a:t>
            </a:r>
            <a:r>
              <a:rPr lang="en-US" dirty="0">
                <a:latin typeface="Courier New" panose="02070309020205020404" pitchFamily="49" charset="0"/>
                <a:cs typeface="Courier New" panose="02070309020205020404" pitchFamily="49" charset="0"/>
              </a:rPr>
              <a:t>num1</a:t>
            </a:r>
            <a:r>
              <a:rPr lang="en-US" dirty="0"/>
              <a:t> and </a:t>
            </a:r>
            <a:r>
              <a:rPr lang="en-US" dirty="0">
                <a:latin typeface="Courier New" panose="02070309020205020404" pitchFamily="49" charset="0"/>
                <a:cs typeface="Courier New" panose="02070309020205020404" pitchFamily="49" charset="0"/>
              </a:rPr>
              <a:t>num2</a:t>
            </a:r>
            <a:r>
              <a:rPr lang="en-US" dirty="0"/>
              <a:t> of </a:t>
            </a:r>
            <a:r>
              <a:rPr lang="en-US" dirty="0">
                <a:latin typeface="Courier New" panose="02070309020205020404" pitchFamily="49" charset="0"/>
                <a:cs typeface="Courier New" panose="02070309020205020404" pitchFamily="49" charset="0"/>
              </a:rPr>
              <a:t>main</a:t>
            </a:r>
            <a:r>
              <a:rPr lang="en-US" dirty="0"/>
              <a:t> due to the destruction of the variables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Because, destruction only destroys the space provided for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It does not destroy the space it was pointing to. Whatever changes were made in swap by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remains. </a:t>
            </a:r>
          </a:p>
        </p:txBody>
      </p:sp>
      <p:graphicFrame>
        <p:nvGraphicFramePr>
          <p:cNvPr id="9" name="Table 8"/>
          <p:cNvGraphicFramePr>
            <a:graphicFrameLocks noGrp="1"/>
          </p:cNvGraphicFramePr>
          <p:nvPr>
            <p:extLst/>
          </p:nvPr>
        </p:nvGraphicFramePr>
        <p:xfrm>
          <a:off x="6233557" y="4875952"/>
          <a:ext cx="5668883" cy="1481089"/>
        </p:xfrm>
        <a:graphic>
          <a:graphicData uri="http://schemas.openxmlformats.org/drawingml/2006/table">
            <a:tbl>
              <a:tblPr firstRow="1" firstCol="1" bandRow="1">
                <a:tableStyleId>{2D5ABB26-0587-4C30-8999-92F81FD0307C}</a:tableStyleId>
              </a:tblPr>
              <a:tblGrid>
                <a:gridCol w="1051560">
                  <a:extLst>
                    <a:ext uri="{9D8B030D-6E8A-4147-A177-3AD203B41FA5}">
                      <a16:colId xmlns:a16="http://schemas.microsoft.com/office/drawing/2014/main" val="20000"/>
                    </a:ext>
                  </a:extLst>
                </a:gridCol>
                <a:gridCol w="983404">
                  <a:extLst>
                    <a:ext uri="{9D8B030D-6E8A-4147-A177-3AD203B41FA5}">
                      <a16:colId xmlns:a16="http://schemas.microsoft.com/office/drawing/2014/main" val="20001"/>
                    </a:ext>
                  </a:extLst>
                </a:gridCol>
                <a:gridCol w="775967">
                  <a:extLst>
                    <a:ext uri="{9D8B030D-6E8A-4147-A177-3AD203B41FA5}">
                      <a16:colId xmlns:a16="http://schemas.microsoft.com/office/drawing/2014/main" val="20002"/>
                    </a:ext>
                  </a:extLst>
                </a:gridCol>
                <a:gridCol w="719272">
                  <a:extLst>
                    <a:ext uri="{9D8B030D-6E8A-4147-A177-3AD203B41FA5}">
                      <a16:colId xmlns:a16="http://schemas.microsoft.com/office/drawing/2014/main" val="20003"/>
                    </a:ext>
                  </a:extLst>
                </a:gridCol>
                <a:gridCol w="832662">
                  <a:extLst>
                    <a:ext uri="{9D8B030D-6E8A-4147-A177-3AD203B41FA5}">
                      <a16:colId xmlns:a16="http://schemas.microsoft.com/office/drawing/2014/main" val="20004"/>
                    </a:ext>
                  </a:extLst>
                </a:gridCol>
                <a:gridCol w="391618">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num1</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num2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5</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09489">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swap</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&amp;swap</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800" kern="1200" dirty="0">
                          <a:solidFill>
                            <a:schemeClr val="tx1"/>
                          </a:solidFill>
                          <a:effectLst/>
                          <a:latin typeface="Courier New" panose="02070309020205020404" pitchFamily="49" charset="0"/>
                          <a:ea typeface="+mn-ea"/>
                          <a:cs typeface="Courier New" panose="02070309020205020404" pitchFamily="49"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int *a</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86245974"/>
              </p:ext>
            </p:extLst>
          </p:nvPr>
        </p:nvGraphicFramePr>
        <p:xfrm>
          <a:off x="88900" y="681736"/>
          <a:ext cx="5926889" cy="5674614"/>
        </p:xfrm>
        <a:graphic>
          <a:graphicData uri="http://schemas.openxmlformats.org/drawingml/2006/table">
            <a:tbl>
              <a:tblPr firstRow="1" firstCol="1" bandRow="1">
                <a:tableStyleId>{2D5ABB26-0587-4C30-8999-92F81FD0307C}</a:tableStyleId>
              </a:tblPr>
              <a:tblGrid>
                <a:gridCol w="344234">
                  <a:extLst>
                    <a:ext uri="{9D8B030D-6E8A-4147-A177-3AD203B41FA5}">
                      <a16:colId xmlns:a16="http://schemas.microsoft.com/office/drawing/2014/main" val="20000"/>
                    </a:ext>
                  </a:extLst>
                </a:gridCol>
                <a:gridCol w="5582655">
                  <a:extLst>
                    <a:ext uri="{9D8B030D-6E8A-4147-A177-3AD203B41FA5}">
                      <a16:colId xmlns:a16="http://schemas.microsoft.com/office/drawing/2014/main" val="20001"/>
                    </a:ext>
                  </a:extLst>
                </a:gridCol>
              </a:tblGrid>
              <a:tr h="506615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16</a:t>
                      </a: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main(</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 address of num1,</a:t>
                      </a:r>
                      <a:r>
                        <a:rPr lang="en-US" sz="1800" baseline="0" dirty="0">
                          <a:solidFill>
                            <a:schemeClr val="accent2">
                              <a:lumMod val="75000"/>
                            </a:schemeClr>
                          </a:solidFill>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"Number1 = "</a:t>
                      </a:r>
                      <a:r>
                        <a:rPr lang="en-US" sz="1800" dirty="0">
                          <a:effectLst/>
                          <a:latin typeface="Courier New" panose="02070309020205020404" pitchFamily="49" charset="0"/>
                          <a:cs typeface="Courier New" panose="02070309020205020404" pitchFamily="49" charset="0"/>
                        </a:rPr>
                        <a:t>&lt;&lt;num1&lt;&lt;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"Number2 = "</a:t>
                      </a:r>
                      <a:r>
                        <a:rPr lang="en-US" sz="18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a:t>
                      </a:r>
                      <a:r>
                        <a:rPr lang="en-US" sz="1800" dirty="0" err="1">
                          <a:solidFill>
                            <a:schemeClr val="accent2">
                              <a:lumMod val="75000"/>
                            </a:schemeClr>
                          </a:solidFill>
                          <a:effectLst/>
                          <a:latin typeface="Courier New" panose="02070309020205020404" pitchFamily="49" charset="0"/>
                          <a:cs typeface="Courier New" panose="02070309020205020404" pitchFamily="49" charset="0"/>
                        </a:rPr>
                        <a:t>a,b</a:t>
                      </a:r>
                      <a:r>
                        <a:rPr lang="en-US" sz="1800" dirty="0">
                          <a:solidFill>
                            <a:schemeClr val="accent2">
                              <a:lumMod val="75000"/>
                            </a:schemeClr>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525">
                    <a:solidFill>
                      <a:schemeClr val="bg1">
                        <a:lumMod val="75000"/>
                      </a:schemeClr>
                    </a:solidFill>
                  </a:tcPr>
                </a:tc>
                <a:extLst>
                  <a:ext uri="{0D108BD9-81ED-4DB2-BD59-A6C34878D82A}">
                    <a16:rowId xmlns:a16="http://schemas.microsoft.com/office/drawing/2014/main" val="10000"/>
                  </a:ext>
                </a:extLst>
              </a:tr>
              <a:tr h="60845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8288" marR="27432" marT="9144"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11</a:t>
            </a:fld>
            <a:endParaRPr lang="en-US" dirty="0"/>
          </a:p>
        </p:txBody>
      </p:sp>
    </p:spTree>
    <p:extLst>
      <p:ext uri="{BB962C8B-B14F-4D97-AF65-F5344CB8AC3E}">
        <p14:creationId xmlns:p14="http://schemas.microsoft.com/office/powerpoint/2010/main" val="307402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Pointer, Array &amp; Function</a:t>
            </a:r>
          </a:p>
        </p:txBody>
      </p:sp>
      <p:sp>
        <p:nvSpPr>
          <p:cNvPr id="7" name="Content Placeholder 6"/>
          <p:cNvSpPr>
            <a:spLocks noGrp="1"/>
          </p:cNvSpPr>
          <p:nvPr>
            <p:ph idx="1"/>
          </p:nvPr>
        </p:nvSpPr>
        <p:spPr>
          <a:xfrm>
            <a:off x="6858000" y="873761"/>
            <a:ext cx="5207000" cy="3682999"/>
          </a:xfrm>
        </p:spPr>
        <p:txBody>
          <a:bodyPr>
            <a:normAutofit fontScale="77500" lnSpcReduction="20000"/>
          </a:bodyPr>
          <a:lstStyle/>
          <a:p>
            <a:r>
              <a:rPr lang="en-US" dirty="0"/>
              <a:t>Then we start with the function </a:t>
            </a:r>
            <a:r>
              <a:rPr lang="en-US" dirty="0">
                <a:latin typeface="Courier New" panose="02070309020205020404" pitchFamily="49" charset="0"/>
                <a:cs typeface="Courier New" panose="02070309020205020404" pitchFamily="49" charset="0"/>
              </a:rPr>
              <a:t>main</a:t>
            </a:r>
            <a:r>
              <a:rPr lang="en-US" dirty="0"/>
              <a:t> where two arrays, </a:t>
            </a:r>
            <a:r>
              <a:rPr lang="en-US" dirty="0" err="1">
                <a:latin typeface="Courier New" panose="02070309020205020404" pitchFamily="49" charset="0"/>
                <a:cs typeface="Courier New" panose="02070309020205020404" pitchFamily="49" charset="0"/>
              </a:rPr>
              <a:t>FirstArray</a:t>
            </a:r>
            <a:r>
              <a:rPr lang="en-US" dirty="0"/>
              <a:t> with 3 elements and </a:t>
            </a:r>
            <a:r>
              <a:rPr lang="en-US" dirty="0" err="1">
                <a:latin typeface="Courier New" panose="02070309020205020404" pitchFamily="49" charset="0"/>
                <a:cs typeface="Courier New" panose="02070309020205020404" pitchFamily="49" charset="0"/>
              </a:rPr>
              <a:t>SecondArray</a:t>
            </a:r>
            <a:r>
              <a:rPr lang="en-US" dirty="0"/>
              <a:t> with 5 elements, are declared, created, and initialized (line 11-12). </a:t>
            </a:r>
          </a:p>
          <a:p>
            <a:r>
              <a:rPr lang="en-US" dirty="0"/>
              <a:t>Both these identifiers will hold the starting address/location of their elements. </a:t>
            </a:r>
          </a:p>
          <a:p>
            <a:r>
              <a:rPr lang="en-US" dirty="0" err="1">
                <a:latin typeface="Courier New" panose="02070309020205020404" pitchFamily="49" charset="0"/>
                <a:cs typeface="Courier New" panose="02070309020205020404" pitchFamily="49" charset="0"/>
              </a:rPr>
              <a:t>FirstArray</a:t>
            </a:r>
            <a:r>
              <a:rPr lang="en-US" dirty="0"/>
              <a:t> holds the location of the first element, </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FirstArray</a:t>
            </a:r>
            <a:r>
              <a:rPr lang="en-US" dirty="0">
                <a:latin typeface="Courier New" panose="02070309020205020404" pitchFamily="49" charset="0"/>
                <a:cs typeface="Courier New" panose="02070309020205020404" pitchFamily="49" charset="0"/>
              </a:rPr>
              <a:t>[0]</a:t>
            </a:r>
            <a:r>
              <a:rPr lang="en-US" dirty="0"/>
              <a:t> and </a:t>
            </a:r>
          </a:p>
          <a:p>
            <a:r>
              <a:rPr lang="en-US" dirty="0" err="1">
                <a:latin typeface="Courier New" panose="02070309020205020404" pitchFamily="49" charset="0"/>
                <a:cs typeface="Courier New" panose="02070309020205020404" pitchFamily="49" charset="0"/>
              </a:rPr>
              <a:t>SecondArray</a:t>
            </a:r>
            <a:r>
              <a:rPr lang="en-US" dirty="0"/>
              <a:t> holds the location of the first element, </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SecondArray</a:t>
            </a:r>
            <a:r>
              <a:rPr lang="en-US" dirty="0">
                <a:latin typeface="Courier New" panose="02070309020205020404" pitchFamily="49" charset="0"/>
                <a:cs typeface="Courier New" panose="02070309020205020404" pitchFamily="49" charset="0"/>
              </a:rPr>
              <a:t>[0]</a:t>
            </a:r>
          </a:p>
        </p:txBody>
      </p:sp>
      <p:graphicFrame>
        <p:nvGraphicFramePr>
          <p:cNvPr id="8" name="Table 7"/>
          <p:cNvGraphicFramePr>
            <a:graphicFrameLocks noGrp="1"/>
          </p:cNvGraphicFramePr>
          <p:nvPr>
            <p:extLst>
              <p:ext uri="{D42A27DB-BD31-4B8C-83A1-F6EECF244321}">
                <p14:modId xmlns:p14="http://schemas.microsoft.com/office/powerpoint/2010/main" val="3385227521"/>
              </p:ext>
            </p:extLst>
          </p:nvPr>
        </p:nvGraphicFramePr>
        <p:xfrm>
          <a:off x="4175" y="965200"/>
          <a:ext cx="6689393" cy="5066102"/>
        </p:xfrm>
        <a:graphic>
          <a:graphicData uri="http://schemas.openxmlformats.org/drawingml/2006/table">
            <a:tbl>
              <a:tblPr firstRow="1" firstCol="1" bandRow="1">
                <a:tableStyleId>{2D5ABB26-0587-4C30-8999-92F81FD0307C}</a:tableStyleId>
              </a:tblPr>
              <a:tblGrid>
                <a:gridCol w="437690">
                  <a:extLst>
                    <a:ext uri="{9D8B030D-6E8A-4147-A177-3AD203B41FA5}">
                      <a16:colId xmlns:a16="http://schemas.microsoft.com/office/drawing/2014/main" val="20000"/>
                    </a:ext>
                  </a:extLst>
                </a:gridCol>
                <a:gridCol w="6251703">
                  <a:extLst>
                    <a:ext uri="{9D8B030D-6E8A-4147-A177-3AD203B41FA5}">
                      <a16:colId xmlns:a16="http://schemas.microsoft.com/office/drawing/2014/main" val="20001"/>
                    </a:ext>
                  </a:extLst>
                </a:gridCol>
              </a:tblGrid>
              <a:tr h="506610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16</a:t>
                      </a:r>
                    </a:p>
                  </a:txBody>
                  <a:tcPr marL="9307" marR="9307" marT="9307" marB="930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a:t>
                      </a:r>
                      <a:r>
                        <a:rPr lang="en-US" sz="1800" dirty="0" err="1">
                          <a:solidFill>
                            <a:srgbClr val="0000B0"/>
                          </a:solidFill>
                          <a:effectLst/>
                          <a:latin typeface="Courier New" panose="02070309020205020404" pitchFamily="49" charset="0"/>
                          <a:cs typeface="Courier New" panose="02070309020205020404" pitchFamily="49" charset="0"/>
                        </a:rPr>
                        <a:t>const</a:t>
                      </a:r>
                      <a:r>
                        <a:rPr lang="en-US" sz="1800" dirty="0">
                          <a:solidFill>
                            <a:srgbClr val="0000B0"/>
                          </a:solidFill>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solidFill>
                            <a:srgbClr val="0000B0"/>
                          </a:solidFill>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&lt;&lt;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[n</a:t>
                      </a:r>
                      <a:r>
                        <a:rPr lang="en-US" sz="1800" dirty="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effectLst/>
                          <a:latin typeface="Courier New" panose="02070309020205020404" pitchFamily="49" charset="0"/>
                          <a:cs typeface="Courier New" panose="02070309020205020404" pitchFamily="49" charset="0"/>
                        </a:rPr>
                        <a:t>cout</a:t>
                      </a:r>
                      <a:r>
                        <a:rPr lang="en-US" sz="1800" smtClean="0">
                          <a:effectLst/>
                          <a:latin typeface="Courier New" panose="02070309020205020404" pitchFamily="49" charset="0"/>
                          <a:cs typeface="Courier New" panose="02070309020205020404" pitchFamily="49" charset="0"/>
                        </a:rPr>
                        <a:t>&lt;&lt;</a:t>
                      </a:r>
                      <a:r>
                        <a:rPr lang="en-US" sz="1800" smtClean="0">
                          <a:solidFill>
                            <a:srgbClr val="FF0000"/>
                          </a:solidFill>
                          <a:effectLst/>
                          <a:latin typeface="Courier New" panose="02070309020205020404" pitchFamily="49" charset="0"/>
                          <a:cs typeface="Courier New" panose="02070309020205020404" pitchFamily="49" charset="0"/>
                        </a:rPr>
                        <a:t>"\</a:t>
                      </a:r>
                      <a:r>
                        <a:rPr lang="en-US" sz="1800">
                          <a:solidFill>
                            <a:srgbClr val="FF0000"/>
                          </a:solidFill>
                          <a:effectLst/>
                          <a:latin typeface="Courier New" panose="02070309020205020404" pitchFamily="49" charset="0"/>
                          <a:cs typeface="Courier New" panose="02070309020205020404" pitchFamily="49" charset="0"/>
                        </a:rPr>
                        <a:t>n</a:t>
                      </a:r>
                      <a:r>
                        <a:rPr lang="en-US" sz="1800" smtClean="0">
                          <a:solidFill>
                            <a:srgbClr val="FF0000"/>
                          </a:solidFill>
                          <a:effectLst/>
                          <a:latin typeface="Courier New" panose="02070309020205020404" pitchFamily="49" charset="0"/>
                          <a:cs typeface="Courier New" panose="02070309020205020404" pitchFamily="49" charset="0"/>
                        </a:rPr>
                        <a:t>"</a:t>
                      </a:r>
                      <a:r>
                        <a:rPr lang="en-US" sz="180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main (</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FirstArray</a:t>
                      </a:r>
                      <a:r>
                        <a:rPr lang="en-US" sz="18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SecondArray</a:t>
                      </a:r>
                      <a:r>
                        <a:rPr lang="en-US" sz="18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7432" marR="9307" marT="9307" marB="9307">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531997476"/>
              </p:ext>
            </p:extLst>
          </p:nvPr>
        </p:nvGraphicFramePr>
        <p:xfrm>
          <a:off x="6858000" y="4336027"/>
          <a:ext cx="5207000" cy="1884828"/>
        </p:xfrm>
        <a:graphic>
          <a:graphicData uri="http://schemas.openxmlformats.org/drawingml/2006/table">
            <a:tbl>
              <a:tblPr firstRow="1" firstCol="1" bandRow="1">
                <a:tableStyleId>{2D5ABB26-0587-4C30-8999-92F81FD0307C}</a:tableStyleId>
              </a:tblPr>
              <a:tblGrid>
                <a:gridCol w="1032387">
                  <a:extLst>
                    <a:ext uri="{9D8B030D-6E8A-4147-A177-3AD203B41FA5}">
                      <a16:colId xmlns:a16="http://schemas.microsoft.com/office/drawing/2014/main" val="20000"/>
                    </a:ext>
                  </a:extLst>
                </a:gridCol>
                <a:gridCol w="181613">
                  <a:extLst>
                    <a:ext uri="{9D8B030D-6E8A-4147-A177-3AD203B41FA5}">
                      <a16:colId xmlns:a16="http://schemas.microsoft.com/office/drawing/2014/main" val="20001"/>
                    </a:ext>
                  </a:extLst>
                </a:gridCol>
                <a:gridCol w="60806">
                  <a:extLst>
                    <a:ext uri="{9D8B030D-6E8A-4147-A177-3AD203B41FA5}">
                      <a16:colId xmlns:a16="http://schemas.microsoft.com/office/drawing/2014/main" val="20002"/>
                    </a:ext>
                  </a:extLst>
                </a:gridCol>
                <a:gridCol w="406510">
                  <a:extLst>
                    <a:ext uri="{9D8B030D-6E8A-4147-A177-3AD203B41FA5}">
                      <a16:colId xmlns:a16="http://schemas.microsoft.com/office/drawing/2014/main" val="20003"/>
                    </a:ext>
                  </a:extLst>
                </a:gridCol>
                <a:gridCol w="412955">
                  <a:extLst>
                    <a:ext uri="{9D8B030D-6E8A-4147-A177-3AD203B41FA5}">
                      <a16:colId xmlns:a16="http://schemas.microsoft.com/office/drawing/2014/main" val="20004"/>
                    </a:ext>
                  </a:extLst>
                </a:gridCol>
                <a:gridCol w="466806">
                  <a:extLst>
                    <a:ext uri="{9D8B030D-6E8A-4147-A177-3AD203B41FA5}">
                      <a16:colId xmlns:a16="http://schemas.microsoft.com/office/drawing/2014/main" val="20005"/>
                    </a:ext>
                  </a:extLst>
                </a:gridCol>
                <a:gridCol w="71412">
                  <a:extLst>
                    <a:ext uri="{9D8B030D-6E8A-4147-A177-3AD203B41FA5}">
                      <a16:colId xmlns:a16="http://schemas.microsoft.com/office/drawing/2014/main" val="20006"/>
                    </a:ext>
                  </a:extLst>
                </a:gridCol>
                <a:gridCol w="63634">
                  <a:extLst>
                    <a:ext uri="{9D8B030D-6E8A-4147-A177-3AD203B41FA5}">
                      <a16:colId xmlns:a16="http://schemas.microsoft.com/office/drawing/2014/main" val="20007"/>
                    </a:ext>
                  </a:extLst>
                </a:gridCol>
                <a:gridCol w="386290">
                  <a:extLst>
                    <a:ext uri="{9D8B030D-6E8A-4147-A177-3AD203B41FA5}">
                      <a16:colId xmlns:a16="http://schemas.microsoft.com/office/drawing/2014/main" val="20008"/>
                    </a:ext>
                  </a:extLst>
                </a:gridCol>
                <a:gridCol w="471948">
                  <a:extLst>
                    <a:ext uri="{9D8B030D-6E8A-4147-A177-3AD203B41FA5}">
                      <a16:colId xmlns:a16="http://schemas.microsoft.com/office/drawing/2014/main" val="20009"/>
                    </a:ext>
                  </a:extLst>
                </a:gridCol>
                <a:gridCol w="516194">
                  <a:extLst>
                    <a:ext uri="{9D8B030D-6E8A-4147-A177-3AD203B41FA5}">
                      <a16:colId xmlns:a16="http://schemas.microsoft.com/office/drawing/2014/main" val="20010"/>
                    </a:ext>
                  </a:extLst>
                </a:gridCol>
                <a:gridCol w="619432">
                  <a:extLst>
                    <a:ext uri="{9D8B030D-6E8A-4147-A177-3AD203B41FA5}">
                      <a16:colId xmlns:a16="http://schemas.microsoft.com/office/drawing/2014/main" val="20011"/>
                    </a:ext>
                  </a:extLst>
                </a:gridCol>
                <a:gridCol w="517013">
                  <a:extLst>
                    <a:ext uri="{9D8B030D-6E8A-4147-A177-3AD203B41FA5}">
                      <a16:colId xmlns:a16="http://schemas.microsoft.com/office/drawing/2014/main" val="20012"/>
                    </a:ext>
                  </a:extLst>
                </a:gridCol>
              </a:tblGrid>
              <a:tr h="275969">
                <a:tc gridSpan="2">
                  <a:txBody>
                    <a:bodyPr/>
                    <a:lstStyle/>
                    <a:p>
                      <a:pPr marL="0" marR="0" algn="ctr">
                        <a:spcBef>
                          <a:spcPts val="0"/>
                        </a:spcBef>
                        <a:spcAft>
                          <a:spcPts val="0"/>
                        </a:spcAft>
                      </a:pPr>
                      <a:r>
                        <a:rPr lang="en-US" sz="1400" dirty="0" err="1">
                          <a:effectLst/>
                        </a:rPr>
                        <a:t>TwiceArray</a:t>
                      </a:r>
                      <a:endParaRPr lang="en-US" sz="14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5969">
                <a:tc gridSpan="2">
                  <a:txBody>
                    <a:bodyPr/>
                    <a:lstStyle/>
                    <a:p>
                      <a:pPr marL="0" marR="0" algn="ctr">
                        <a:spcBef>
                          <a:spcPts val="0"/>
                        </a:spcBef>
                        <a:spcAft>
                          <a:spcPts val="0"/>
                        </a:spcAft>
                      </a:pPr>
                      <a:r>
                        <a:rPr lang="en-US" sz="1400" b="1" dirty="0">
                          <a:effectLst/>
                        </a:rPr>
                        <a:t>&amp;</a:t>
                      </a:r>
                      <a:r>
                        <a:rPr lang="en-US" sz="1400" b="1" dirty="0" err="1">
                          <a:effectLst/>
                        </a:rPr>
                        <a:t>TwiceArray</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5969">
                <a:tc gridSpan="2">
                  <a:txBody>
                    <a:bodyPr/>
                    <a:lstStyle/>
                    <a:p>
                      <a:pPr marL="0" marR="0" algn="ctr">
                        <a:spcBef>
                          <a:spcPts val="300"/>
                        </a:spcBef>
                        <a:spcAft>
                          <a:spcPts val="0"/>
                        </a:spcAft>
                      </a:pPr>
                      <a:r>
                        <a:rPr lang="en-US" sz="1400">
                          <a:effectLst/>
                        </a:rPr>
                        <a:t>PrintArray</a:t>
                      </a:r>
                      <a:endParaRPr lang="en-US" sz="14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75969">
                <a:tc gridSpan="2">
                  <a:txBody>
                    <a:bodyPr/>
                    <a:lstStyle/>
                    <a:p>
                      <a:pPr marL="0" marR="0" algn="ctr">
                        <a:spcBef>
                          <a:spcPts val="0"/>
                        </a:spcBef>
                        <a:spcAft>
                          <a:spcPts val="0"/>
                        </a:spcAft>
                      </a:pPr>
                      <a:r>
                        <a:rPr lang="en-US" sz="1400" b="1" dirty="0">
                          <a:effectLst/>
                        </a:rPr>
                        <a:t>&amp;</a:t>
                      </a:r>
                      <a:r>
                        <a:rPr lang="en-US" sz="1400" b="1" dirty="0" err="1">
                          <a:effectLst/>
                        </a:rPr>
                        <a:t>PrintArray</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2971">
                <a:tc gridSpan="2">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400">
                          <a:effectLst/>
                        </a:rPr>
                        <a:t>FirstArray</a:t>
                      </a:r>
                      <a:endParaRPr lang="en-US" sz="14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400">
                          <a:effectLst/>
                        </a:rPr>
                        <a:t>SecondArray</a:t>
                      </a:r>
                      <a:endParaRPr lang="en-US" sz="14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2971">
                <a:tc gridSpan="2">
                  <a:txBody>
                    <a:bodyPr/>
                    <a:lstStyle/>
                    <a:p>
                      <a:pPr marL="0" marR="0" algn="ctr">
                        <a:spcBef>
                          <a:spcPts val="300"/>
                        </a:spcBef>
                        <a:spcAft>
                          <a:spcPts val="0"/>
                        </a:spcAft>
                      </a:pPr>
                      <a:r>
                        <a:rPr lang="en-US" sz="1400">
                          <a:effectLst/>
                        </a:rPr>
                        <a:t>main</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400">
                          <a:effectLst/>
                        </a:rPr>
                        <a:t>int FirstArray[3]</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400">
                          <a:effectLst/>
                        </a:rPr>
                        <a:t>int SecondArray[5]</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5010">
                <a:tc>
                  <a:txBody>
                    <a:bodyPr/>
                    <a:lstStyle/>
                    <a:p>
                      <a:pPr marL="0" marR="0" algn="ctr"/>
                      <a:r>
                        <a:rPr lang="en-US" sz="1400" b="1" dirty="0">
                          <a:effectLst/>
                        </a:rPr>
                        <a:t>&amp;main</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rPr>
                        <a:t>5</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rPr>
                        <a:t>10</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15</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400" dirty="0">
                          <a:effectLst/>
                        </a:rPr>
                        <a:t>2</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rPr>
                        <a:t>4</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6</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8</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10</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8096865" y="5663381"/>
            <a:ext cx="0" cy="26547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9544665" y="5663381"/>
            <a:ext cx="0" cy="26547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 name="Date Placeholder 2"/>
          <p:cNvSpPr>
            <a:spLocks noGrp="1"/>
          </p:cNvSpPr>
          <p:nvPr>
            <p:ph type="dt" sz="half" idx="10"/>
          </p:nvPr>
        </p:nvSpPr>
        <p:spPr/>
        <p:txBody>
          <a:bodyPr/>
          <a:lstStyle/>
          <a:p>
            <a:r>
              <a:rPr lang="en-US" smtClean="0"/>
              <a:t>Fahad Monir</a:t>
            </a:r>
            <a:endParaRPr lang="en-US" dirty="0"/>
          </a:p>
        </p:txBody>
      </p:sp>
      <p:sp>
        <p:nvSpPr>
          <p:cNvPr id="4" name="Footer Placeholder 3"/>
          <p:cNvSpPr>
            <a:spLocks noGrp="1"/>
          </p:cNvSpPr>
          <p:nvPr>
            <p:ph type="ftr" sz="quarter" idx="11"/>
          </p:nvPr>
        </p:nvSpPr>
        <p:spPr/>
        <p:txBody>
          <a:bodyPr/>
          <a:lstStyle/>
          <a:p>
            <a:r>
              <a:rPr lang="en-US" smtClean="0"/>
              <a:t>CSC 101</a:t>
            </a:r>
            <a:endParaRPr lang="en-US" dirty="0"/>
          </a:p>
        </p:txBody>
      </p:sp>
      <p:sp>
        <p:nvSpPr>
          <p:cNvPr id="5" name="Slide Number Placeholder 4"/>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12</a:t>
            </a:fld>
            <a:endParaRPr lang="en-US" dirty="0"/>
          </a:p>
        </p:txBody>
      </p:sp>
    </p:spTree>
    <p:extLst>
      <p:ext uri="{BB962C8B-B14F-4D97-AF65-F5344CB8AC3E}">
        <p14:creationId xmlns:p14="http://schemas.microsoft.com/office/powerpoint/2010/main" val="377636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Pointer, Array &amp; Function</a:t>
            </a:r>
          </a:p>
        </p:txBody>
      </p:sp>
      <p:sp>
        <p:nvSpPr>
          <p:cNvPr id="7" name="Content Placeholder 6"/>
          <p:cNvSpPr>
            <a:spLocks noGrp="1"/>
          </p:cNvSpPr>
          <p:nvPr>
            <p:ph idx="1"/>
          </p:nvPr>
        </p:nvSpPr>
        <p:spPr>
          <a:xfrm>
            <a:off x="6858000" y="873761"/>
            <a:ext cx="5207000" cy="3682999"/>
          </a:xfrm>
        </p:spPr>
        <p:txBody>
          <a:bodyPr>
            <a:normAutofit fontScale="77500" lnSpcReduction="20000"/>
          </a:bodyPr>
          <a:lstStyle/>
          <a:p>
            <a:r>
              <a:rPr lang="en-US" dirty="0"/>
              <a:t>Then, the </a:t>
            </a:r>
            <a:r>
              <a:rPr lang="en-US" dirty="0" err="1">
                <a:latin typeface="Courier New" panose="02070309020205020404" pitchFamily="49" charset="0"/>
                <a:cs typeface="Courier New" panose="02070309020205020404" pitchFamily="49" charset="0"/>
              </a:rPr>
              <a:t>TwiceArray</a:t>
            </a:r>
            <a:r>
              <a:rPr lang="en-US" dirty="0"/>
              <a:t> is called with the parameters </a:t>
            </a:r>
            <a:r>
              <a:rPr lang="en-US" dirty="0" err="1">
                <a:latin typeface="Courier New" panose="02070309020205020404" pitchFamily="49" charset="0"/>
                <a:cs typeface="Courier New" panose="02070309020205020404" pitchFamily="49" charset="0"/>
              </a:rPr>
              <a:t>FirstArray</a:t>
            </a:r>
            <a:r>
              <a:rPr lang="en-US" dirty="0"/>
              <a:t>, the starting location of the array itself or the location of the first element is passed to the parameter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a:t>
            </a:r>
            <a:r>
              <a:rPr lang="en-US" dirty="0">
                <a:latin typeface="Courier New" panose="02070309020205020404" pitchFamily="49" charset="0"/>
                <a:cs typeface="Courier New" panose="02070309020205020404" pitchFamily="49" charset="0"/>
              </a:rPr>
              <a:t>[] </a:t>
            </a:r>
            <a:r>
              <a:rPr lang="en-US" dirty="0"/>
              <a:t>and value </a:t>
            </a:r>
            <a:r>
              <a:rPr lang="en-US" dirty="0">
                <a:latin typeface="Courier New" panose="02070309020205020404" pitchFamily="49" charset="0"/>
                <a:cs typeface="Courier New" panose="02070309020205020404" pitchFamily="49" charset="0"/>
              </a:rPr>
              <a:t>3</a:t>
            </a:r>
            <a:r>
              <a:rPr lang="en-US" dirty="0"/>
              <a:t> to the parameter </a:t>
            </a:r>
            <a:r>
              <a:rPr lang="en-US" dirty="0">
                <a:latin typeface="Courier New" panose="02070309020205020404" pitchFamily="49" charset="0"/>
                <a:cs typeface="Courier New" panose="02070309020205020404" pitchFamily="49" charset="0"/>
              </a:rPr>
              <a:t>length</a:t>
            </a:r>
            <a:r>
              <a:rPr lang="en-US" dirty="0"/>
              <a:t> (line 13). </a:t>
            </a:r>
          </a:p>
          <a:p>
            <a:r>
              <a:rPr lang="en-US" dirty="0"/>
              <a:t>The identifier </a:t>
            </a:r>
            <a:r>
              <a:rPr lang="en-US" dirty="0" err="1">
                <a:latin typeface="Courier New" panose="02070309020205020404" pitchFamily="49" charset="0"/>
                <a:cs typeface="Courier New" panose="02070309020205020404" pitchFamily="49" charset="0"/>
              </a:rPr>
              <a:t>arg</a:t>
            </a:r>
            <a:r>
              <a:rPr lang="en-US" dirty="0"/>
              <a:t> holds the starting address of the </a:t>
            </a:r>
            <a:r>
              <a:rPr lang="en-US" dirty="0" err="1">
                <a:latin typeface="Courier New" panose="02070309020205020404" pitchFamily="49" charset="0"/>
                <a:cs typeface="Courier New" panose="02070309020205020404" pitchFamily="49" charset="0"/>
              </a:rPr>
              <a:t>FirstArray</a:t>
            </a:r>
            <a:r>
              <a:rPr lang="en-US" dirty="0"/>
              <a:t> of the function main. As </a:t>
            </a:r>
            <a:r>
              <a:rPr lang="en-US" dirty="0" err="1">
                <a:latin typeface="Courier New" panose="02070309020205020404" pitchFamily="49" charset="0"/>
                <a:cs typeface="Courier New" panose="02070309020205020404" pitchFamily="49" charset="0"/>
              </a:rPr>
              <a:t>arg</a:t>
            </a:r>
            <a:r>
              <a:rPr lang="en-US" dirty="0"/>
              <a:t> itself is an array, </a:t>
            </a:r>
            <a:r>
              <a:rPr lang="en-US" dirty="0" err="1">
                <a:latin typeface="Courier New" panose="02070309020205020404" pitchFamily="49" charset="0"/>
                <a:cs typeface="Courier New" panose="02070309020205020404" pitchFamily="49" charset="0"/>
              </a:rPr>
              <a:t>arg</a:t>
            </a:r>
            <a:r>
              <a:rPr lang="en-US" dirty="0"/>
              <a:t> behaves like an array. </a:t>
            </a:r>
          </a:p>
          <a:p>
            <a:r>
              <a:rPr lang="en-US" dirty="0"/>
              <a:t>The control is transferred from function main to function </a:t>
            </a:r>
            <a:r>
              <a:rPr lang="en-US" dirty="0" err="1">
                <a:latin typeface="Courier New" panose="02070309020205020404" pitchFamily="49" charset="0"/>
                <a:cs typeface="Courier New" panose="02070309020205020404" pitchFamily="49" charset="0"/>
              </a:rPr>
              <a:t>TwiceArray</a:t>
            </a:r>
            <a:r>
              <a:rPr lang="en-US" dirty="0"/>
              <a:t> (line 2).</a:t>
            </a:r>
          </a:p>
        </p:txBody>
      </p:sp>
      <p:graphicFrame>
        <p:nvGraphicFramePr>
          <p:cNvPr id="2" name="Table 1"/>
          <p:cNvGraphicFramePr>
            <a:graphicFrameLocks noGrp="1"/>
          </p:cNvGraphicFramePr>
          <p:nvPr>
            <p:extLst>
              <p:ext uri="{D42A27DB-BD31-4B8C-83A1-F6EECF244321}">
                <p14:modId xmlns:p14="http://schemas.microsoft.com/office/powerpoint/2010/main" val="3385996718"/>
              </p:ext>
            </p:extLst>
          </p:nvPr>
        </p:nvGraphicFramePr>
        <p:xfrm>
          <a:off x="6858000" y="4336027"/>
          <a:ext cx="5264015" cy="1884828"/>
        </p:xfrm>
        <a:graphic>
          <a:graphicData uri="http://schemas.openxmlformats.org/drawingml/2006/table">
            <a:tbl>
              <a:tblPr firstRow="1" firstCol="1" bandRow="1">
                <a:tableStyleId>{2D5ABB26-0587-4C30-8999-92F81FD0307C}</a:tableStyleId>
              </a:tblPr>
              <a:tblGrid>
                <a:gridCol w="1032387">
                  <a:extLst>
                    <a:ext uri="{9D8B030D-6E8A-4147-A177-3AD203B41FA5}">
                      <a16:colId xmlns:a16="http://schemas.microsoft.com/office/drawing/2014/main" val="20000"/>
                    </a:ext>
                  </a:extLst>
                </a:gridCol>
                <a:gridCol w="181613">
                  <a:extLst>
                    <a:ext uri="{9D8B030D-6E8A-4147-A177-3AD203B41FA5}">
                      <a16:colId xmlns:a16="http://schemas.microsoft.com/office/drawing/2014/main" val="20001"/>
                    </a:ext>
                  </a:extLst>
                </a:gridCol>
                <a:gridCol w="60806">
                  <a:extLst>
                    <a:ext uri="{9D8B030D-6E8A-4147-A177-3AD203B41FA5}">
                      <a16:colId xmlns:a16="http://schemas.microsoft.com/office/drawing/2014/main" val="20002"/>
                    </a:ext>
                  </a:extLst>
                </a:gridCol>
                <a:gridCol w="406510">
                  <a:extLst>
                    <a:ext uri="{9D8B030D-6E8A-4147-A177-3AD203B41FA5}">
                      <a16:colId xmlns:a16="http://schemas.microsoft.com/office/drawing/2014/main" val="20003"/>
                    </a:ext>
                  </a:extLst>
                </a:gridCol>
                <a:gridCol w="412955">
                  <a:extLst>
                    <a:ext uri="{9D8B030D-6E8A-4147-A177-3AD203B41FA5}">
                      <a16:colId xmlns:a16="http://schemas.microsoft.com/office/drawing/2014/main" val="20004"/>
                    </a:ext>
                  </a:extLst>
                </a:gridCol>
                <a:gridCol w="45072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71412">
                  <a:extLst>
                    <a:ext uri="{9D8B030D-6E8A-4147-A177-3AD203B41FA5}">
                      <a16:colId xmlns:a16="http://schemas.microsoft.com/office/drawing/2014/main" val="20008"/>
                    </a:ext>
                  </a:extLst>
                </a:gridCol>
                <a:gridCol w="63634">
                  <a:extLst>
                    <a:ext uri="{9D8B030D-6E8A-4147-A177-3AD203B41FA5}">
                      <a16:colId xmlns:a16="http://schemas.microsoft.com/office/drawing/2014/main" val="20009"/>
                    </a:ext>
                  </a:extLst>
                </a:gridCol>
                <a:gridCol w="386290">
                  <a:extLst>
                    <a:ext uri="{9D8B030D-6E8A-4147-A177-3AD203B41FA5}">
                      <a16:colId xmlns:a16="http://schemas.microsoft.com/office/drawing/2014/main" val="20010"/>
                    </a:ext>
                  </a:extLst>
                </a:gridCol>
                <a:gridCol w="471948">
                  <a:extLst>
                    <a:ext uri="{9D8B030D-6E8A-4147-A177-3AD203B41FA5}">
                      <a16:colId xmlns:a16="http://schemas.microsoft.com/office/drawing/2014/main" val="20011"/>
                    </a:ext>
                  </a:extLst>
                </a:gridCol>
                <a:gridCol w="318531">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94555">
                  <a:extLst>
                    <a:ext uri="{9D8B030D-6E8A-4147-A177-3AD203B41FA5}">
                      <a16:colId xmlns:a16="http://schemas.microsoft.com/office/drawing/2014/main" val="20014"/>
                    </a:ext>
                  </a:extLst>
                </a:gridCol>
                <a:gridCol w="619432">
                  <a:extLst>
                    <a:ext uri="{9D8B030D-6E8A-4147-A177-3AD203B41FA5}">
                      <a16:colId xmlns:a16="http://schemas.microsoft.com/office/drawing/2014/main" val="20015"/>
                    </a:ext>
                  </a:extLst>
                </a:gridCol>
                <a:gridCol w="517013">
                  <a:extLst>
                    <a:ext uri="{9D8B030D-6E8A-4147-A177-3AD203B41FA5}">
                      <a16:colId xmlns:a16="http://schemas.microsoft.com/office/drawing/2014/main" val="20016"/>
                    </a:ext>
                  </a:extLst>
                </a:gridCol>
              </a:tblGrid>
              <a:tr h="275969">
                <a:tc gridSpan="2">
                  <a:txBody>
                    <a:bodyPr/>
                    <a:lstStyle/>
                    <a:p>
                      <a:pPr marL="0" marR="0" algn="ctr">
                        <a:spcBef>
                          <a:spcPts val="0"/>
                        </a:spcBef>
                        <a:spcAft>
                          <a:spcPts val="0"/>
                        </a:spcAft>
                      </a:pPr>
                      <a:r>
                        <a:rPr lang="en-US" sz="1400" dirty="0" err="1">
                          <a:effectLst/>
                        </a:rPr>
                        <a:t>TwiceArray</a:t>
                      </a:r>
                      <a:endParaRPr lang="en-US" sz="14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600" dirty="0">
                          <a:effectLst/>
                        </a:rPr>
                        <a:t> </a:t>
                      </a:r>
                      <a:r>
                        <a:rPr lang="en-US" sz="1600" dirty="0" err="1">
                          <a:effectLst/>
                        </a:rPr>
                        <a:t>arg</a:t>
                      </a:r>
                      <a:endParaRPr lang="en-US" sz="16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5969">
                <a:tc gridSpan="2">
                  <a:txBody>
                    <a:bodyPr/>
                    <a:lstStyle/>
                    <a:p>
                      <a:pPr marL="0" marR="0" algn="ctr">
                        <a:spcBef>
                          <a:spcPts val="0"/>
                        </a:spcBef>
                        <a:spcAft>
                          <a:spcPts val="0"/>
                        </a:spcAft>
                      </a:pPr>
                      <a:r>
                        <a:rPr lang="en-US" sz="1400" b="1" dirty="0">
                          <a:effectLst/>
                        </a:rPr>
                        <a:t>&amp;</a:t>
                      </a:r>
                      <a:r>
                        <a:rPr lang="en-US" sz="1400" b="1" dirty="0" err="1">
                          <a:effectLst/>
                        </a:rPr>
                        <a:t>TwiceArray</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600" dirty="0">
                          <a:effectLst/>
                        </a:rPr>
                        <a:t> &amp;</a:t>
                      </a:r>
                      <a:r>
                        <a:rPr lang="en-US" sz="1600" dirty="0" err="1">
                          <a:effectLst/>
                        </a:rPr>
                        <a:t>FirstArray</a:t>
                      </a:r>
                      <a:r>
                        <a:rPr lang="en-US" sz="1600" dirty="0">
                          <a:effectLst/>
                        </a:rPr>
                        <a:t>[0]</a:t>
                      </a:r>
                      <a:endParaRPr lang="en-US" sz="16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5969">
                <a:tc gridSpan="2">
                  <a:txBody>
                    <a:bodyPr/>
                    <a:lstStyle/>
                    <a:p>
                      <a:pPr marL="0" marR="0" algn="ctr">
                        <a:spcBef>
                          <a:spcPts val="300"/>
                        </a:spcBef>
                        <a:spcAft>
                          <a:spcPts val="0"/>
                        </a:spcAft>
                      </a:pPr>
                      <a:r>
                        <a:rPr lang="en-US" sz="1400">
                          <a:effectLst/>
                        </a:rPr>
                        <a:t>PrintArray</a:t>
                      </a:r>
                      <a:endParaRPr lang="en-US" sz="14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75969">
                <a:tc gridSpan="2">
                  <a:txBody>
                    <a:bodyPr/>
                    <a:lstStyle/>
                    <a:p>
                      <a:pPr marL="0" marR="0" algn="ctr">
                        <a:spcBef>
                          <a:spcPts val="0"/>
                        </a:spcBef>
                        <a:spcAft>
                          <a:spcPts val="0"/>
                        </a:spcAft>
                      </a:pPr>
                      <a:r>
                        <a:rPr lang="en-US" sz="1400" b="1" dirty="0">
                          <a:effectLst/>
                        </a:rPr>
                        <a:t>&amp;</a:t>
                      </a:r>
                      <a:r>
                        <a:rPr lang="en-US" sz="1400" b="1" dirty="0" err="1">
                          <a:effectLst/>
                        </a:rPr>
                        <a:t>PrintArray</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2971">
                <a:tc gridSpan="2">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400">
                          <a:effectLst/>
                        </a:rPr>
                        <a:t>FirstArray</a:t>
                      </a:r>
                      <a:endParaRPr lang="en-US" sz="14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400">
                          <a:effectLst/>
                        </a:rPr>
                        <a:t>SecondArray</a:t>
                      </a:r>
                      <a:endParaRPr lang="en-US" sz="14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2971">
                <a:tc gridSpan="2">
                  <a:txBody>
                    <a:bodyPr/>
                    <a:lstStyle/>
                    <a:p>
                      <a:pPr marL="0" marR="0" algn="ctr">
                        <a:spcBef>
                          <a:spcPts val="300"/>
                        </a:spcBef>
                        <a:spcAft>
                          <a:spcPts val="0"/>
                        </a:spcAft>
                      </a:pPr>
                      <a:r>
                        <a:rPr lang="en-US" sz="1400">
                          <a:effectLst/>
                        </a:rPr>
                        <a:t>main</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400">
                          <a:effectLst/>
                        </a:rPr>
                        <a:t>int FirstArray[3]</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400">
                          <a:effectLst/>
                        </a:rPr>
                        <a:t>int SecondArray[5]</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5010">
                <a:tc>
                  <a:txBody>
                    <a:bodyPr/>
                    <a:lstStyle/>
                    <a:p>
                      <a:pPr marL="0" marR="0" algn="ctr"/>
                      <a:r>
                        <a:rPr lang="en-US" sz="1400" b="1" dirty="0">
                          <a:effectLst/>
                        </a:rPr>
                        <a:t>&amp;main</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rPr>
                        <a:t>5</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rPr>
                        <a:t>10</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400" dirty="0">
                          <a:effectLst/>
                        </a:rPr>
                        <a:t>15</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400" dirty="0">
                          <a:effectLst/>
                        </a:rPr>
                        <a:t>2</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rPr>
                        <a:t>4</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400" dirty="0">
                          <a:effectLst/>
                        </a:rPr>
                        <a:t>6</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rPr>
                        <a:t>8</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10</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8096865" y="5663381"/>
            <a:ext cx="0" cy="26547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9544665" y="5663381"/>
            <a:ext cx="0" cy="26547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8351520" y="4876800"/>
            <a:ext cx="0" cy="64008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317241080"/>
              </p:ext>
            </p:extLst>
          </p:nvPr>
        </p:nvGraphicFramePr>
        <p:xfrm>
          <a:off x="4175" y="965200"/>
          <a:ext cx="6689393" cy="5066102"/>
        </p:xfrm>
        <a:graphic>
          <a:graphicData uri="http://schemas.openxmlformats.org/drawingml/2006/table">
            <a:tbl>
              <a:tblPr firstRow="1" firstCol="1" bandRow="1">
                <a:tableStyleId>{2D5ABB26-0587-4C30-8999-92F81FD0307C}</a:tableStyleId>
              </a:tblPr>
              <a:tblGrid>
                <a:gridCol w="437690">
                  <a:extLst>
                    <a:ext uri="{9D8B030D-6E8A-4147-A177-3AD203B41FA5}">
                      <a16:colId xmlns:a16="http://schemas.microsoft.com/office/drawing/2014/main" val="20000"/>
                    </a:ext>
                  </a:extLst>
                </a:gridCol>
                <a:gridCol w="6251703">
                  <a:extLst>
                    <a:ext uri="{9D8B030D-6E8A-4147-A177-3AD203B41FA5}">
                      <a16:colId xmlns:a16="http://schemas.microsoft.com/office/drawing/2014/main" val="20001"/>
                    </a:ext>
                  </a:extLst>
                </a:gridCol>
              </a:tblGrid>
              <a:tr h="506610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16</a:t>
                      </a:r>
                    </a:p>
                  </a:txBody>
                  <a:tcPr marL="9307" marR="9307" marT="9307" marB="930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a:t>
                      </a:r>
                      <a:r>
                        <a:rPr lang="en-US" sz="1800" dirty="0" err="1">
                          <a:solidFill>
                            <a:srgbClr val="0000B0"/>
                          </a:solidFill>
                          <a:effectLst/>
                          <a:latin typeface="Courier New" panose="02070309020205020404" pitchFamily="49" charset="0"/>
                          <a:cs typeface="Courier New" panose="02070309020205020404" pitchFamily="49" charset="0"/>
                        </a:rPr>
                        <a:t>const</a:t>
                      </a:r>
                      <a:r>
                        <a:rPr lang="en-US" sz="1800" dirty="0">
                          <a:solidFill>
                            <a:srgbClr val="0000B0"/>
                          </a:solidFill>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solidFill>
                            <a:srgbClr val="0000B0"/>
                          </a:solidFill>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&lt;&lt;</a:t>
                      </a:r>
                      <a:r>
                        <a:rPr lang="en-US" sz="1800" dirty="0" err="1" smtClean="0">
                          <a:effectLst/>
                          <a:latin typeface="Courier New" panose="02070309020205020404" pitchFamily="49" charset="0"/>
                          <a:cs typeface="Courier New" panose="02070309020205020404" pitchFamily="49" charset="0"/>
                        </a:rPr>
                        <a:t>arg</a:t>
                      </a:r>
                      <a:r>
                        <a:rPr lang="en-US" sz="1800" dirty="0" smtClean="0">
                          <a:effectLst/>
                          <a:latin typeface="Courier New" panose="02070309020205020404" pitchFamily="49" charset="0"/>
                          <a:cs typeface="Courier New" panose="02070309020205020404" pitchFamily="49" charset="0"/>
                        </a:rPr>
                        <a:t>[n];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effectLst/>
                          <a:latin typeface="Courier New" panose="02070309020205020404" pitchFamily="49" charset="0"/>
                          <a:cs typeface="Courier New" panose="02070309020205020404" pitchFamily="49" charset="0"/>
                        </a:rPr>
                        <a:t>cout</a:t>
                      </a:r>
                      <a:r>
                        <a:rPr lang="en-US" sz="1800" smtClean="0">
                          <a:effectLst/>
                          <a:latin typeface="Courier New" panose="02070309020205020404" pitchFamily="49" charset="0"/>
                          <a:cs typeface="Courier New" panose="02070309020205020404" pitchFamily="49" charset="0"/>
                        </a:rPr>
                        <a:t>&lt;&lt;</a:t>
                      </a:r>
                      <a:r>
                        <a:rPr lang="en-US" sz="1800" smtClean="0">
                          <a:solidFill>
                            <a:srgbClr val="FF0000"/>
                          </a:solidFill>
                          <a:effectLst/>
                          <a:latin typeface="Courier New" panose="02070309020205020404" pitchFamily="49" charset="0"/>
                          <a:cs typeface="Courier New" panose="02070309020205020404" pitchFamily="49" charset="0"/>
                        </a:rPr>
                        <a:t>"\</a:t>
                      </a:r>
                      <a:r>
                        <a:rPr lang="en-US" sz="1800">
                          <a:solidFill>
                            <a:srgbClr val="FF0000"/>
                          </a:solidFill>
                          <a:effectLst/>
                          <a:latin typeface="Courier New" panose="02070309020205020404" pitchFamily="49" charset="0"/>
                          <a:cs typeface="Courier New" panose="02070309020205020404" pitchFamily="49" charset="0"/>
                        </a:rPr>
                        <a:t>n</a:t>
                      </a:r>
                      <a:r>
                        <a:rPr lang="en-US" sz="1800" smtClean="0">
                          <a:solidFill>
                            <a:srgbClr val="FF0000"/>
                          </a:solidFill>
                          <a:effectLst/>
                          <a:latin typeface="Courier New" panose="02070309020205020404" pitchFamily="49" charset="0"/>
                          <a:cs typeface="Courier New" panose="02070309020205020404" pitchFamily="49" charset="0"/>
                        </a:rPr>
                        <a:t>"</a:t>
                      </a:r>
                      <a:r>
                        <a:rPr lang="en-US" sz="180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main (</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FirstArray</a:t>
                      </a:r>
                      <a:r>
                        <a:rPr lang="en-US" sz="18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SecondArray</a:t>
                      </a:r>
                      <a:r>
                        <a:rPr lang="en-US" sz="18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7432" marR="9307" marT="9307" marB="9307">
                    <a:solidFill>
                      <a:schemeClr val="bg1">
                        <a:lumMod val="85000"/>
                      </a:schemeClr>
                    </a:solidFill>
                  </a:tcPr>
                </a:tc>
                <a:extLst>
                  <a:ext uri="{0D108BD9-81ED-4DB2-BD59-A6C34878D82A}">
                    <a16:rowId xmlns:a16="http://schemas.microsoft.com/office/drawing/2014/main" val="10000"/>
                  </a:ext>
                </a:extLst>
              </a:tr>
            </a:tbl>
          </a:graphicData>
        </a:graphic>
      </p:graphicFrame>
      <p:sp>
        <p:nvSpPr>
          <p:cNvPr id="3" name="Date Placeholder 2"/>
          <p:cNvSpPr>
            <a:spLocks noGrp="1"/>
          </p:cNvSpPr>
          <p:nvPr>
            <p:ph type="dt" sz="half" idx="10"/>
          </p:nvPr>
        </p:nvSpPr>
        <p:spPr/>
        <p:txBody>
          <a:bodyPr/>
          <a:lstStyle/>
          <a:p>
            <a:r>
              <a:rPr lang="en-US" smtClean="0"/>
              <a:t>Fahad Monir</a:t>
            </a:r>
            <a:endParaRPr lang="en-US" dirty="0"/>
          </a:p>
        </p:txBody>
      </p:sp>
      <p:sp>
        <p:nvSpPr>
          <p:cNvPr id="4" name="Footer Placeholder 3"/>
          <p:cNvSpPr>
            <a:spLocks noGrp="1"/>
          </p:cNvSpPr>
          <p:nvPr>
            <p:ph type="ftr" sz="quarter" idx="11"/>
          </p:nvPr>
        </p:nvSpPr>
        <p:spPr/>
        <p:txBody>
          <a:bodyPr/>
          <a:lstStyle/>
          <a:p>
            <a:r>
              <a:rPr lang="en-US" smtClean="0"/>
              <a:t>CSC 101</a:t>
            </a:r>
            <a:endParaRPr lang="en-US" dirty="0"/>
          </a:p>
        </p:txBody>
      </p:sp>
      <p:sp>
        <p:nvSpPr>
          <p:cNvPr id="5" name="Slide Number Placeholder 4"/>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13</a:t>
            </a:fld>
            <a:endParaRPr lang="en-US" dirty="0"/>
          </a:p>
        </p:txBody>
      </p:sp>
    </p:spTree>
    <p:extLst>
      <p:ext uri="{BB962C8B-B14F-4D97-AF65-F5344CB8AC3E}">
        <p14:creationId xmlns:p14="http://schemas.microsoft.com/office/powerpoint/2010/main" val="3556894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Pointer, Array &amp; Function</a:t>
            </a:r>
          </a:p>
        </p:txBody>
      </p:sp>
      <p:sp>
        <p:nvSpPr>
          <p:cNvPr id="7" name="Content Placeholder 6"/>
          <p:cNvSpPr>
            <a:spLocks noGrp="1"/>
          </p:cNvSpPr>
          <p:nvPr>
            <p:ph idx="1"/>
          </p:nvPr>
        </p:nvSpPr>
        <p:spPr>
          <a:xfrm>
            <a:off x="6858000" y="873761"/>
            <a:ext cx="5207000" cy="3682999"/>
          </a:xfrm>
        </p:spPr>
        <p:txBody>
          <a:bodyPr>
            <a:normAutofit fontScale="85000" lnSpcReduction="20000"/>
          </a:bodyPr>
          <a:lstStyle/>
          <a:p>
            <a:r>
              <a:rPr lang="en-US" dirty="0"/>
              <a:t>Inside function </a:t>
            </a:r>
            <a:r>
              <a:rPr lang="en-US" dirty="0" err="1">
                <a:latin typeface="Courier New" panose="02070309020205020404" pitchFamily="49" charset="0"/>
                <a:cs typeface="Courier New" panose="02070309020205020404" pitchFamily="49" charset="0"/>
              </a:rPr>
              <a:t>TwiceArray</a:t>
            </a:r>
            <a:r>
              <a:rPr lang="en-US" dirty="0"/>
              <a:t> another variable </a:t>
            </a:r>
            <a:r>
              <a:rPr lang="en-US" dirty="0">
                <a:latin typeface="Courier New" panose="02070309020205020404" pitchFamily="49" charset="0"/>
                <a:cs typeface="Courier New" panose="02070309020205020404" pitchFamily="49" charset="0"/>
              </a:rPr>
              <a:t>n</a:t>
            </a:r>
            <a:r>
              <a:rPr lang="en-US" dirty="0"/>
              <a:t> is declared. Using </a:t>
            </a:r>
            <a:r>
              <a:rPr lang="en-US" dirty="0">
                <a:latin typeface="Courier New" panose="02070309020205020404" pitchFamily="49" charset="0"/>
                <a:cs typeface="Courier New" panose="02070309020205020404" pitchFamily="49" charset="0"/>
              </a:rPr>
              <a:t>n</a:t>
            </a:r>
            <a:r>
              <a:rPr lang="en-US" dirty="0"/>
              <a:t> in </a:t>
            </a:r>
            <a:r>
              <a:rPr lang="en-US" dirty="0">
                <a:latin typeface="Courier New" panose="02070309020205020404" pitchFamily="49" charset="0"/>
                <a:cs typeface="Courier New" panose="02070309020205020404" pitchFamily="49" charset="0"/>
              </a:rPr>
              <a:t>for</a:t>
            </a:r>
            <a:r>
              <a:rPr lang="en-US" dirty="0"/>
              <a:t> loop </a:t>
            </a:r>
            <a:r>
              <a:rPr lang="en-US" dirty="0">
                <a:latin typeface="Courier New" panose="02070309020205020404" pitchFamily="49" charset="0"/>
                <a:cs typeface="Courier New" panose="02070309020205020404" pitchFamily="49" charset="0"/>
              </a:rPr>
              <a:t>3</a:t>
            </a:r>
            <a:r>
              <a:rPr lang="en-US" dirty="0"/>
              <a:t> elements of </a:t>
            </a:r>
            <a:r>
              <a:rPr lang="en-US" dirty="0" err="1">
                <a:latin typeface="Courier New" panose="02070309020205020404" pitchFamily="49" charset="0"/>
                <a:cs typeface="Courier New" panose="02070309020205020404" pitchFamily="49" charset="0"/>
              </a:rPr>
              <a:t>arg</a:t>
            </a:r>
            <a:r>
              <a:rPr lang="en-US" dirty="0"/>
              <a:t> are made twice of their original (line 3). </a:t>
            </a:r>
          </a:p>
          <a:p>
            <a:r>
              <a:rPr lang="en-US" dirty="0"/>
              <a:t>As </a:t>
            </a:r>
            <a:r>
              <a:rPr lang="en-US" dirty="0" err="1">
                <a:latin typeface="Courier New" panose="02070309020205020404" pitchFamily="49" charset="0"/>
                <a:cs typeface="Courier New" panose="02070309020205020404" pitchFamily="49" charset="0"/>
              </a:rPr>
              <a:t>arg</a:t>
            </a:r>
            <a:r>
              <a:rPr lang="en-US" dirty="0"/>
              <a:t> represents the array </a:t>
            </a:r>
            <a:r>
              <a:rPr lang="en-US" dirty="0" err="1">
                <a:latin typeface="Courier New" panose="02070309020205020404" pitchFamily="49" charset="0"/>
                <a:cs typeface="Courier New" panose="02070309020205020404" pitchFamily="49" charset="0"/>
              </a:rPr>
              <a:t>FirstArray</a:t>
            </a:r>
            <a:r>
              <a:rPr lang="en-US" dirty="0"/>
              <a:t> on </a:t>
            </a:r>
            <a:r>
              <a:rPr lang="en-US" dirty="0">
                <a:latin typeface="Courier New" panose="02070309020205020404" pitchFamily="49" charset="0"/>
                <a:cs typeface="Courier New" panose="02070309020205020404" pitchFamily="49" charset="0"/>
              </a:rPr>
              <a:t>main</a:t>
            </a:r>
            <a:r>
              <a:rPr lang="en-US" dirty="0"/>
              <a:t>, the </a:t>
            </a:r>
            <a:r>
              <a:rPr lang="en-US" dirty="0">
                <a:latin typeface="Courier New" panose="02070309020205020404" pitchFamily="49" charset="0"/>
                <a:cs typeface="Courier New" panose="02070309020205020404" pitchFamily="49" charset="0"/>
              </a:rPr>
              <a:t>3</a:t>
            </a:r>
            <a:r>
              <a:rPr lang="en-US" dirty="0"/>
              <a:t> elements of the </a:t>
            </a:r>
            <a:r>
              <a:rPr lang="en-US" dirty="0" err="1">
                <a:latin typeface="Courier New" panose="02070309020205020404" pitchFamily="49" charset="0"/>
                <a:cs typeface="Courier New" panose="02070309020205020404" pitchFamily="49" charset="0"/>
              </a:rPr>
              <a:t>FirstArray</a:t>
            </a:r>
            <a:r>
              <a:rPr lang="en-US" dirty="0"/>
              <a:t> are actually made twice. </a:t>
            </a:r>
          </a:p>
          <a:p>
            <a:r>
              <a:rPr lang="en-US" dirty="0"/>
              <a:t>Hypothetically, </a:t>
            </a:r>
          </a:p>
          <a:p>
            <a:pPr marL="0" indent="0">
              <a:buNone/>
            </a:pPr>
            <a:r>
              <a:rPr lang="en-US" dirty="0"/>
              <a:t>      </a:t>
            </a:r>
            <a:r>
              <a:rPr lang="en-US" dirty="0" err="1">
                <a:latin typeface="Courier New" panose="02070309020205020404" pitchFamily="49" charset="0"/>
                <a:cs typeface="Courier New" panose="02070309020205020404" pitchFamily="49" charset="0"/>
              </a:rPr>
              <a:t>FirstArray</a:t>
            </a:r>
            <a:r>
              <a:rPr lang="en-US" dirty="0">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err="1">
                <a:latin typeface="Courier New" panose="02070309020205020404" pitchFamily="49" charset="0"/>
                <a:cs typeface="Courier New" panose="02070309020205020404" pitchFamily="49" charset="0"/>
              </a:rPr>
              <a:t>arg</a:t>
            </a:r>
            <a:r>
              <a:rPr lang="en-US" dirty="0">
                <a:latin typeface="Courier New" panose="02070309020205020404" pitchFamily="49" charset="0"/>
                <a:cs typeface="Courier New" panose="02070309020205020404" pitchFamily="49" charset="0"/>
              </a:rPr>
              <a:t>[n]*=2</a:t>
            </a:r>
            <a:r>
              <a:rPr lang="en-US" dirty="0"/>
              <a:t>. </a:t>
            </a:r>
          </a:p>
        </p:txBody>
      </p:sp>
      <p:graphicFrame>
        <p:nvGraphicFramePr>
          <p:cNvPr id="2" name="Table 1"/>
          <p:cNvGraphicFramePr>
            <a:graphicFrameLocks noGrp="1"/>
          </p:cNvGraphicFramePr>
          <p:nvPr>
            <p:extLst>
              <p:ext uri="{D42A27DB-BD31-4B8C-83A1-F6EECF244321}">
                <p14:modId xmlns:p14="http://schemas.microsoft.com/office/powerpoint/2010/main" val="4190531835"/>
              </p:ext>
            </p:extLst>
          </p:nvPr>
        </p:nvGraphicFramePr>
        <p:xfrm>
          <a:off x="6858000" y="4336027"/>
          <a:ext cx="5264015" cy="1884828"/>
        </p:xfrm>
        <a:graphic>
          <a:graphicData uri="http://schemas.openxmlformats.org/drawingml/2006/table">
            <a:tbl>
              <a:tblPr firstRow="1" firstCol="1" bandRow="1">
                <a:tableStyleId>{2D5ABB26-0587-4C30-8999-92F81FD0307C}</a:tableStyleId>
              </a:tblPr>
              <a:tblGrid>
                <a:gridCol w="1032387">
                  <a:extLst>
                    <a:ext uri="{9D8B030D-6E8A-4147-A177-3AD203B41FA5}">
                      <a16:colId xmlns:a16="http://schemas.microsoft.com/office/drawing/2014/main" val="20000"/>
                    </a:ext>
                  </a:extLst>
                </a:gridCol>
                <a:gridCol w="181613">
                  <a:extLst>
                    <a:ext uri="{9D8B030D-6E8A-4147-A177-3AD203B41FA5}">
                      <a16:colId xmlns:a16="http://schemas.microsoft.com/office/drawing/2014/main" val="20001"/>
                    </a:ext>
                  </a:extLst>
                </a:gridCol>
                <a:gridCol w="60806">
                  <a:extLst>
                    <a:ext uri="{9D8B030D-6E8A-4147-A177-3AD203B41FA5}">
                      <a16:colId xmlns:a16="http://schemas.microsoft.com/office/drawing/2014/main" val="20002"/>
                    </a:ext>
                  </a:extLst>
                </a:gridCol>
                <a:gridCol w="406510">
                  <a:extLst>
                    <a:ext uri="{9D8B030D-6E8A-4147-A177-3AD203B41FA5}">
                      <a16:colId xmlns:a16="http://schemas.microsoft.com/office/drawing/2014/main" val="20003"/>
                    </a:ext>
                  </a:extLst>
                </a:gridCol>
                <a:gridCol w="412955">
                  <a:extLst>
                    <a:ext uri="{9D8B030D-6E8A-4147-A177-3AD203B41FA5}">
                      <a16:colId xmlns:a16="http://schemas.microsoft.com/office/drawing/2014/main" val="20004"/>
                    </a:ext>
                  </a:extLst>
                </a:gridCol>
                <a:gridCol w="45072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71412">
                  <a:extLst>
                    <a:ext uri="{9D8B030D-6E8A-4147-A177-3AD203B41FA5}">
                      <a16:colId xmlns:a16="http://schemas.microsoft.com/office/drawing/2014/main" val="20008"/>
                    </a:ext>
                  </a:extLst>
                </a:gridCol>
                <a:gridCol w="63634">
                  <a:extLst>
                    <a:ext uri="{9D8B030D-6E8A-4147-A177-3AD203B41FA5}">
                      <a16:colId xmlns:a16="http://schemas.microsoft.com/office/drawing/2014/main" val="20009"/>
                    </a:ext>
                  </a:extLst>
                </a:gridCol>
                <a:gridCol w="386290">
                  <a:extLst>
                    <a:ext uri="{9D8B030D-6E8A-4147-A177-3AD203B41FA5}">
                      <a16:colId xmlns:a16="http://schemas.microsoft.com/office/drawing/2014/main" val="20010"/>
                    </a:ext>
                  </a:extLst>
                </a:gridCol>
                <a:gridCol w="471948">
                  <a:extLst>
                    <a:ext uri="{9D8B030D-6E8A-4147-A177-3AD203B41FA5}">
                      <a16:colId xmlns:a16="http://schemas.microsoft.com/office/drawing/2014/main" val="20011"/>
                    </a:ext>
                  </a:extLst>
                </a:gridCol>
                <a:gridCol w="318531">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94555">
                  <a:extLst>
                    <a:ext uri="{9D8B030D-6E8A-4147-A177-3AD203B41FA5}">
                      <a16:colId xmlns:a16="http://schemas.microsoft.com/office/drawing/2014/main" val="20014"/>
                    </a:ext>
                  </a:extLst>
                </a:gridCol>
                <a:gridCol w="619432">
                  <a:extLst>
                    <a:ext uri="{9D8B030D-6E8A-4147-A177-3AD203B41FA5}">
                      <a16:colId xmlns:a16="http://schemas.microsoft.com/office/drawing/2014/main" val="20015"/>
                    </a:ext>
                  </a:extLst>
                </a:gridCol>
                <a:gridCol w="517013">
                  <a:extLst>
                    <a:ext uri="{9D8B030D-6E8A-4147-A177-3AD203B41FA5}">
                      <a16:colId xmlns:a16="http://schemas.microsoft.com/office/drawing/2014/main" val="20016"/>
                    </a:ext>
                  </a:extLst>
                </a:gridCol>
              </a:tblGrid>
              <a:tr h="275969">
                <a:tc gridSpan="2">
                  <a:txBody>
                    <a:bodyPr/>
                    <a:lstStyle/>
                    <a:p>
                      <a:pPr marL="0" marR="0" algn="ctr">
                        <a:spcBef>
                          <a:spcPts val="0"/>
                        </a:spcBef>
                        <a:spcAft>
                          <a:spcPts val="0"/>
                        </a:spcAft>
                      </a:pPr>
                      <a:r>
                        <a:rPr lang="en-US" sz="1400" dirty="0" err="1">
                          <a:effectLst/>
                        </a:rPr>
                        <a:t>TwiceArray</a:t>
                      </a:r>
                      <a:endParaRPr lang="en-US" sz="14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600" dirty="0">
                          <a:effectLst/>
                        </a:rPr>
                        <a:t> </a:t>
                      </a:r>
                      <a:r>
                        <a:rPr lang="en-US" sz="1600" dirty="0" err="1">
                          <a:effectLst/>
                        </a:rPr>
                        <a:t>arg</a:t>
                      </a:r>
                      <a:endParaRPr lang="en-US" sz="16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rPr>
                        <a:t>n</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5969">
                <a:tc gridSpan="2">
                  <a:txBody>
                    <a:bodyPr/>
                    <a:lstStyle/>
                    <a:p>
                      <a:pPr marL="0" marR="0" algn="ctr">
                        <a:spcBef>
                          <a:spcPts val="0"/>
                        </a:spcBef>
                        <a:spcAft>
                          <a:spcPts val="0"/>
                        </a:spcAft>
                      </a:pPr>
                      <a:r>
                        <a:rPr lang="en-US" sz="1400" b="1" dirty="0">
                          <a:effectLst/>
                        </a:rPr>
                        <a:t>&amp;</a:t>
                      </a:r>
                      <a:r>
                        <a:rPr lang="en-US" sz="1400" b="1" dirty="0" err="1">
                          <a:effectLst/>
                        </a:rPr>
                        <a:t>TwiceArray</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600" dirty="0">
                          <a:effectLst/>
                        </a:rPr>
                        <a:t> &amp;</a:t>
                      </a:r>
                      <a:r>
                        <a:rPr lang="en-US" sz="1600" dirty="0" err="1">
                          <a:effectLst/>
                        </a:rPr>
                        <a:t>FirstArray</a:t>
                      </a:r>
                      <a:r>
                        <a:rPr lang="en-US" sz="1600" dirty="0">
                          <a:effectLst/>
                        </a:rPr>
                        <a:t>[0]</a:t>
                      </a:r>
                      <a:endParaRPr lang="en-US" sz="16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5969">
                <a:tc gridSpan="2">
                  <a:txBody>
                    <a:bodyPr/>
                    <a:lstStyle/>
                    <a:p>
                      <a:pPr marL="0" marR="0" algn="ctr">
                        <a:spcBef>
                          <a:spcPts val="300"/>
                        </a:spcBef>
                        <a:spcAft>
                          <a:spcPts val="0"/>
                        </a:spcAft>
                      </a:pPr>
                      <a:r>
                        <a:rPr lang="en-US" sz="1400">
                          <a:effectLst/>
                        </a:rPr>
                        <a:t>PrintArray</a:t>
                      </a:r>
                      <a:endParaRPr lang="en-US" sz="14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75969">
                <a:tc gridSpan="2">
                  <a:txBody>
                    <a:bodyPr/>
                    <a:lstStyle/>
                    <a:p>
                      <a:pPr marL="0" marR="0" algn="ctr">
                        <a:spcBef>
                          <a:spcPts val="0"/>
                        </a:spcBef>
                        <a:spcAft>
                          <a:spcPts val="0"/>
                        </a:spcAft>
                      </a:pPr>
                      <a:r>
                        <a:rPr lang="en-US" sz="1400" b="1" dirty="0">
                          <a:effectLst/>
                        </a:rPr>
                        <a:t>&amp;</a:t>
                      </a:r>
                      <a:r>
                        <a:rPr lang="en-US" sz="1400" b="1" dirty="0" err="1">
                          <a:effectLst/>
                        </a:rPr>
                        <a:t>PrintArray</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2971">
                <a:tc gridSpan="2">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400">
                          <a:effectLst/>
                        </a:rPr>
                        <a:t>FirstArray</a:t>
                      </a:r>
                      <a:endParaRPr lang="en-US" sz="14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400">
                          <a:effectLst/>
                        </a:rPr>
                        <a:t>SecondArray</a:t>
                      </a:r>
                      <a:endParaRPr lang="en-US" sz="14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2971">
                <a:tc gridSpan="2">
                  <a:txBody>
                    <a:bodyPr/>
                    <a:lstStyle/>
                    <a:p>
                      <a:pPr marL="0" marR="0" algn="ctr">
                        <a:spcBef>
                          <a:spcPts val="300"/>
                        </a:spcBef>
                        <a:spcAft>
                          <a:spcPts val="0"/>
                        </a:spcAft>
                      </a:pPr>
                      <a:r>
                        <a:rPr lang="en-US" sz="1400">
                          <a:effectLst/>
                        </a:rPr>
                        <a:t>main</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400">
                          <a:effectLst/>
                        </a:rPr>
                        <a:t>int FirstArray[3]</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400">
                          <a:effectLst/>
                        </a:rPr>
                        <a:t>int SecondArray[5]</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5010">
                <a:tc>
                  <a:txBody>
                    <a:bodyPr/>
                    <a:lstStyle/>
                    <a:p>
                      <a:pPr marL="0" marR="0" algn="ctr"/>
                      <a:r>
                        <a:rPr lang="en-US" sz="1400" b="1" dirty="0">
                          <a:effectLst/>
                        </a:rPr>
                        <a:t>&amp;main</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rPr>
                        <a:t>5</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rPr>
                        <a:t>10</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400" dirty="0">
                          <a:effectLst/>
                        </a:rPr>
                        <a:t>15</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400" dirty="0">
                          <a:effectLst/>
                        </a:rPr>
                        <a:t>2</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rPr>
                        <a:t>4</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400" dirty="0">
                          <a:effectLst/>
                        </a:rPr>
                        <a:t>6</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rPr>
                        <a:t>8</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10</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8096865" y="5663381"/>
            <a:ext cx="0" cy="26547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9544665" y="5663381"/>
            <a:ext cx="0" cy="26547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8351520" y="4876800"/>
            <a:ext cx="0" cy="64008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10741406" y="4602480"/>
            <a:ext cx="1402588" cy="27432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p:cNvSpPr/>
          <p:nvPr/>
        </p:nvSpPr>
        <p:spPr>
          <a:xfrm>
            <a:off x="10726658" y="4587240"/>
            <a:ext cx="1402588" cy="27432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4" name="Rectangle 13"/>
          <p:cNvSpPr/>
          <p:nvPr/>
        </p:nvSpPr>
        <p:spPr>
          <a:xfrm>
            <a:off x="10736492" y="4597572"/>
            <a:ext cx="1402588" cy="27432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5" name="Rectangle 14"/>
          <p:cNvSpPr/>
          <p:nvPr/>
        </p:nvSpPr>
        <p:spPr>
          <a:xfrm>
            <a:off x="10741402" y="4602487"/>
            <a:ext cx="1402588" cy="27432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8061272" y="5944092"/>
            <a:ext cx="447762" cy="27509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7" name="Rectangle 16"/>
          <p:cNvSpPr/>
          <p:nvPr/>
        </p:nvSpPr>
        <p:spPr>
          <a:xfrm>
            <a:off x="8498908" y="5943703"/>
            <a:ext cx="447762" cy="27509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8" name="Rectangle 17"/>
          <p:cNvSpPr/>
          <p:nvPr/>
        </p:nvSpPr>
        <p:spPr>
          <a:xfrm>
            <a:off x="8957987" y="5946414"/>
            <a:ext cx="478053" cy="26967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108993345"/>
              </p:ext>
            </p:extLst>
          </p:nvPr>
        </p:nvGraphicFramePr>
        <p:xfrm>
          <a:off x="4175" y="974627"/>
          <a:ext cx="6689393" cy="5642990"/>
        </p:xfrm>
        <a:graphic>
          <a:graphicData uri="http://schemas.openxmlformats.org/drawingml/2006/table">
            <a:tbl>
              <a:tblPr firstRow="1" firstCol="1" bandRow="1">
                <a:tableStyleId>{2D5ABB26-0587-4C30-8999-92F81FD0307C}</a:tableStyleId>
              </a:tblPr>
              <a:tblGrid>
                <a:gridCol w="437690">
                  <a:extLst>
                    <a:ext uri="{9D8B030D-6E8A-4147-A177-3AD203B41FA5}">
                      <a16:colId xmlns:a16="http://schemas.microsoft.com/office/drawing/2014/main" val="20000"/>
                    </a:ext>
                  </a:extLst>
                </a:gridCol>
                <a:gridCol w="6251703">
                  <a:extLst>
                    <a:ext uri="{9D8B030D-6E8A-4147-A177-3AD203B41FA5}">
                      <a16:colId xmlns:a16="http://schemas.microsoft.com/office/drawing/2014/main" val="20001"/>
                    </a:ext>
                  </a:extLst>
                </a:gridCol>
              </a:tblGrid>
              <a:tr h="564299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16</a:t>
                      </a:r>
                    </a:p>
                  </a:txBody>
                  <a:tcPr marL="9307" marR="9307" marT="9307" marB="930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a:t>
                      </a:r>
                      <a:r>
                        <a:rPr lang="en-US" sz="1800" dirty="0" err="1">
                          <a:solidFill>
                            <a:srgbClr val="0000B0"/>
                          </a:solidFill>
                          <a:effectLst/>
                          <a:latin typeface="Courier New" panose="02070309020205020404" pitchFamily="49" charset="0"/>
                          <a:cs typeface="Courier New" panose="02070309020205020404" pitchFamily="49" charset="0"/>
                        </a:rPr>
                        <a:t>const</a:t>
                      </a:r>
                      <a:r>
                        <a:rPr lang="en-US" sz="1800" dirty="0">
                          <a:solidFill>
                            <a:srgbClr val="0000B0"/>
                          </a:solidFill>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solidFill>
                            <a:srgbClr val="0000B0"/>
                          </a:solidFill>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baseline="0" dirty="0" smtClean="0">
                          <a:effectLst/>
                          <a:latin typeface="Courier New" panose="02070309020205020404" pitchFamily="49" charset="0"/>
                          <a:cs typeface="Courier New" panose="02070309020205020404" pitchFamily="49" charset="0"/>
                        </a:rPr>
                        <a:t> </a:t>
                      </a:r>
                      <a:r>
                        <a:rPr lang="en-US" sz="1800" baseline="0" dirty="0" err="1" smtClean="0">
                          <a:effectLst/>
                          <a:latin typeface="Courier New" panose="02070309020205020404" pitchFamily="49" charset="0"/>
                          <a:cs typeface="Courier New" panose="02070309020205020404" pitchFamily="49" charset="0"/>
                        </a:rPr>
                        <a:t>cout</a:t>
                      </a:r>
                      <a:r>
                        <a:rPr lang="en-US" sz="1800" baseline="0" dirty="0" smtClean="0">
                          <a:effectLst/>
                          <a:latin typeface="Courier New" panose="02070309020205020404" pitchFamily="49" charset="0"/>
                          <a:cs typeface="Courier New" panose="02070309020205020404" pitchFamily="49" charset="0"/>
                        </a:rPr>
                        <a:t>&lt;&lt;</a:t>
                      </a:r>
                      <a:r>
                        <a:rPr lang="en-US" sz="1800" dirty="0" err="1" smtClean="0">
                          <a:effectLst/>
                          <a:latin typeface="Courier New" panose="02070309020205020404" pitchFamily="49" charset="0"/>
                          <a:cs typeface="Courier New" panose="02070309020205020404" pitchFamily="49" charset="0"/>
                        </a:rPr>
                        <a:t>arg</a:t>
                      </a:r>
                      <a:r>
                        <a:rPr lang="en-US" sz="1800" dirty="0" smtClean="0">
                          <a:effectLst/>
                          <a:latin typeface="Courier New" panose="02070309020205020404" pitchFamily="49" charset="0"/>
                          <a:cs typeface="Courier New" panose="02070309020205020404" pitchFamily="49" charset="0"/>
                        </a:rPr>
                        <a:t>[n];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&lt;&lt;</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main (</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FirstArray</a:t>
                      </a:r>
                      <a:r>
                        <a:rPr lang="en-US" sz="18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SecondArray</a:t>
                      </a:r>
                      <a:r>
                        <a:rPr lang="en-US" sz="18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7432" marR="9307" marT="9307" marB="9307">
                    <a:solidFill>
                      <a:schemeClr val="bg1">
                        <a:lumMod val="85000"/>
                      </a:schemeClr>
                    </a:solidFill>
                  </a:tcPr>
                </a:tc>
                <a:extLst>
                  <a:ext uri="{0D108BD9-81ED-4DB2-BD59-A6C34878D82A}">
                    <a16:rowId xmlns:a16="http://schemas.microsoft.com/office/drawing/2014/main" val="10000"/>
                  </a:ext>
                </a:extLst>
              </a:tr>
            </a:tbl>
          </a:graphicData>
        </a:graphic>
      </p:graphicFrame>
      <p:sp>
        <p:nvSpPr>
          <p:cNvPr id="3" name="Date Placeholder 2"/>
          <p:cNvSpPr>
            <a:spLocks noGrp="1"/>
          </p:cNvSpPr>
          <p:nvPr>
            <p:ph type="dt" sz="half" idx="10"/>
          </p:nvPr>
        </p:nvSpPr>
        <p:spPr/>
        <p:txBody>
          <a:bodyPr/>
          <a:lstStyle/>
          <a:p>
            <a:r>
              <a:rPr lang="en-US" smtClean="0"/>
              <a:t>Fahad Monir</a:t>
            </a:r>
            <a:endParaRPr lang="en-US" dirty="0"/>
          </a:p>
        </p:txBody>
      </p:sp>
      <p:sp>
        <p:nvSpPr>
          <p:cNvPr id="4" name="Footer Placeholder 3"/>
          <p:cNvSpPr>
            <a:spLocks noGrp="1"/>
          </p:cNvSpPr>
          <p:nvPr>
            <p:ph type="ftr" sz="quarter" idx="11"/>
          </p:nvPr>
        </p:nvSpPr>
        <p:spPr/>
        <p:txBody>
          <a:bodyPr/>
          <a:lstStyle/>
          <a:p>
            <a:r>
              <a:rPr lang="en-US" smtClean="0"/>
              <a:t>CSC 101</a:t>
            </a:r>
            <a:endParaRPr lang="en-US" dirty="0"/>
          </a:p>
        </p:txBody>
      </p:sp>
      <p:sp>
        <p:nvSpPr>
          <p:cNvPr id="5" name="Slide Number Placeholder 4"/>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14</a:t>
            </a:fld>
            <a:endParaRPr lang="en-US" dirty="0"/>
          </a:p>
        </p:txBody>
      </p:sp>
    </p:spTree>
    <p:extLst>
      <p:ext uri="{BB962C8B-B14F-4D97-AF65-F5344CB8AC3E}">
        <p14:creationId xmlns:p14="http://schemas.microsoft.com/office/powerpoint/2010/main" val="319049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Pointer, Array &amp; Function</a:t>
            </a:r>
          </a:p>
        </p:txBody>
      </p:sp>
      <p:sp>
        <p:nvSpPr>
          <p:cNvPr id="7" name="Content Placeholder 6"/>
          <p:cNvSpPr>
            <a:spLocks noGrp="1"/>
          </p:cNvSpPr>
          <p:nvPr>
            <p:ph idx="1"/>
          </p:nvPr>
        </p:nvSpPr>
        <p:spPr>
          <a:xfrm>
            <a:off x="6629400" y="242047"/>
            <a:ext cx="5435600" cy="6114304"/>
          </a:xfrm>
        </p:spPr>
        <p:txBody>
          <a:bodyPr>
            <a:normAutofit fontScale="77500" lnSpcReduction="20000"/>
          </a:bodyPr>
          <a:lstStyle/>
          <a:p>
            <a:r>
              <a:rPr lang="en-US" dirty="0"/>
              <a:t>Before exiting from the function </a:t>
            </a:r>
            <a:r>
              <a:rPr lang="en-US" sz="2900" dirty="0" err="1">
                <a:latin typeface="Courier New" panose="02070309020205020404" pitchFamily="49" charset="0"/>
                <a:cs typeface="Courier New" panose="02070309020205020404" pitchFamily="49" charset="0"/>
              </a:rPr>
              <a:t>TwiceArray</a:t>
            </a:r>
            <a:r>
              <a:rPr lang="en-US" dirty="0"/>
              <a:t>, all the variables (</a:t>
            </a:r>
            <a:r>
              <a:rPr lang="en-US" dirty="0" err="1">
                <a:latin typeface="Courier New" panose="02070309020205020404" pitchFamily="49" charset="0"/>
                <a:cs typeface="Courier New" panose="02070309020205020404" pitchFamily="49" charset="0"/>
              </a:rPr>
              <a:t>arg</a:t>
            </a:r>
            <a:r>
              <a:rPr lang="en-US" dirty="0"/>
              <a:t>, </a:t>
            </a:r>
            <a:r>
              <a:rPr lang="en-US" dirty="0">
                <a:latin typeface="Courier New" panose="02070309020205020404" pitchFamily="49" charset="0"/>
                <a:cs typeface="Courier New" panose="02070309020205020404" pitchFamily="49" charset="0"/>
              </a:rPr>
              <a:t>length</a:t>
            </a:r>
            <a:r>
              <a:rPr lang="en-US" dirty="0"/>
              <a:t>, </a:t>
            </a:r>
            <a:r>
              <a:rPr lang="en-US" dirty="0">
                <a:latin typeface="Courier New" panose="02070309020205020404" pitchFamily="49" charset="0"/>
                <a:cs typeface="Courier New" panose="02070309020205020404" pitchFamily="49" charset="0"/>
              </a:rPr>
              <a:t>n</a:t>
            </a:r>
            <a:r>
              <a:rPr lang="en-US" dirty="0"/>
              <a:t>) are destroyed and the control is returned to the </a:t>
            </a:r>
            <a:r>
              <a:rPr lang="en-US" dirty="0">
                <a:latin typeface="Courier New" panose="02070309020205020404" pitchFamily="49" charset="0"/>
                <a:cs typeface="Courier New" panose="02070309020205020404" pitchFamily="49" charset="0"/>
              </a:rPr>
              <a:t>main</a:t>
            </a:r>
            <a:r>
              <a:rPr lang="en-US" dirty="0"/>
              <a:t> (line 13). Values of </a:t>
            </a:r>
            <a:r>
              <a:rPr lang="en-US" sz="2900" dirty="0" err="1">
                <a:latin typeface="Courier New" panose="02070309020205020404" pitchFamily="49" charset="0"/>
                <a:cs typeface="Courier New" panose="02070309020205020404" pitchFamily="49" charset="0"/>
              </a:rPr>
              <a:t>FirstArray</a:t>
            </a:r>
            <a:r>
              <a:rPr lang="en-US" dirty="0">
                <a:latin typeface="Courier New" panose="02070309020205020404" pitchFamily="49" charset="0"/>
                <a:cs typeface="Courier New" panose="02070309020205020404" pitchFamily="49" charset="0"/>
              </a:rPr>
              <a:t> </a:t>
            </a:r>
            <a:r>
              <a:rPr lang="en-US" dirty="0"/>
              <a:t>changed in </a:t>
            </a:r>
            <a:r>
              <a:rPr lang="en-US" sz="2900" dirty="0" err="1">
                <a:latin typeface="Courier New" panose="02070309020205020404" pitchFamily="49" charset="0"/>
                <a:cs typeface="Courier New" panose="02070309020205020404" pitchFamily="49" charset="0"/>
              </a:rPr>
              <a:t>TwiceArray</a:t>
            </a:r>
            <a:r>
              <a:rPr lang="en-US" dirty="0">
                <a:latin typeface="Courier New" panose="02070309020205020404" pitchFamily="49" charset="0"/>
                <a:cs typeface="Courier New" panose="02070309020205020404" pitchFamily="49" charset="0"/>
              </a:rPr>
              <a:t> </a:t>
            </a:r>
            <a:r>
              <a:rPr lang="en-US" dirty="0"/>
              <a:t>remains.</a:t>
            </a:r>
          </a:p>
          <a:p>
            <a:r>
              <a:rPr lang="en-US" dirty="0"/>
              <a:t>Next the function </a:t>
            </a:r>
            <a:r>
              <a:rPr lang="en-US" dirty="0" err="1">
                <a:latin typeface="Courier New" panose="02070309020205020404" pitchFamily="49" charset="0"/>
                <a:cs typeface="Courier New" panose="02070309020205020404" pitchFamily="49" charset="0"/>
              </a:rPr>
              <a:t>PrintArray</a:t>
            </a:r>
            <a:r>
              <a:rPr lang="en-US" dirty="0"/>
              <a:t> is called to print the elements of the </a:t>
            </a:r>
            <a:r>
              <a:rPr lang="en-US" dirty="0" err="1">
                <a:latin typeface="Courier New" panose="02070309020205020404" pitchFamily="49" charset="0"/>
                <a:cs typeface="Courier New" panose="02070309020205020404" pitchFamily="49" charset="0"/>
              </a:rPr>
              <a:t>FirstArray</a:t>
            </a:r>
            <a:r>
              <a:rPr lang="en-US" dirty="0"/>
              <a:t> and </a:t>
            </a:r>
            <a:r>
              <a:rPr lang="en-US" dirty="0" err="1">
                <a:latin typeface="Courier New" panose="02070309020205020404" pitchFamily="49" charset="0"/>
                <a:cs typeface="Courier New" panose="02070309020205020404" pitchFamily="49" charset="0"/>
              </a:rPr>
              <a:t>SecondArray</a:t>
            </a:r>
            <a:r>
              <a:rPr lang="en-US" dirty="0"/>
              <a:t> consecutively. Here, it works as same in terms of parameter passing. Except the parameter </a:t>
            </a:r>
            <a:r>
              <a:rPr lang="en-US" dirty="0" err="1">
                <a:latin typeface="Courier New" panose="02070309020205020404" pitchFamily="49" charset="0"/>
                <a:cs typeface="Courier New" panose="02070309020205020404" pitchFamily="49" charset="0"/>
              </a:rPr>
              <a:t>arg</a:t>
            </a:r>
            <a:r>
              <a:rPr lang="en-US" dirty="0"/>
              <a:t> in </a:t>
            </a:r>
            <a:r>
              <a:rPr lang="en-US" dirty="0" err="1">
                <a:latin typeface="Courier New" panose="02070309020205020404" pitchFamily="49" charset="0"/>
                <a:cs typeface="Courier New" panose="02070309020205020404" pitchFamily="49" charset="0"/>
              </a:rPr>
              <a:t>PrintArray</a:t>
            </a:r>
            <a:r>
              <a:rPr lang="en-US" dirty="0"/>
              <a:t> which is declared as </a:t>
            </a:r>
            <a:r>
              <a:rPr lang="en-US" dirty="0">
                <a:latin typeface="Courier New" panose="02070309020205020404" pitchFamily="49" charset="0"/>
                <a:cs typeface="Courier New" panose="02070309020205020404" pitchFamily="49" charset="0"/>
              </a:rPr>
              <a:t>constant</a:t>
            </a:r>
            <a:r>
              <a:rPr lang="en-US" dirty="0"/>
              <a:t> variable. </a:t>
            </a:r>
          </a:p>
          <a:p>
            <a:r>
              <a:rPr lang="en-US" dirty="0"/>
              <a:t>As we do not need to change any elements of the array inside </a:t>
            </a:r>
            <a:r>
              <a:rPr lang="en-US" dirty="0" err="1">
                <a:latin typeface="Courier New" panose="02070309020205020404" pitchFamily="49" charset="0"/>
                <a:cs typeface="Courier New" panose="02070309020205020404" pitchFamily="49" charset="0"/>
              </a:rPr>
              <a:t>PrintArray</a:t>
            </a:r>
            <a:r>
              <a:rPr lang="en-US" dirty="0"/>
              <a:t>, the parameter </a:t>
            </a:r>
            <a:r>
              <a:rPr lang="en-US" dirty="0" err="1">
                <a:latin typeface="Courier New" panose="02070309020205020404" pitchFamily="49" charset="0"/>
                <a:cs typeface="Courier New" panose="02070309020205020404" pitchFamily="49" charset="0"/>
              </a:rPr>
              <a:t>arg</a:t>
            </a:r>
            <a:r>
              <a:rPr lang="en-US" dirty="0"/>
              <a:t> is declared as </a:t>
            </a:r>
            <a:r>
              <a:rPr lang="en-US" dirty="0">
                <a:latin typeface="Courier New" panose="02070309020205020404" pitchFamily="49" charset="0"/>
                <a:cs typeface="Courier New" panose="02070309020205020404" pitchFamily="49" charset="0"/>
              </a:rPr>
              <a:t>constant</a:t>
            </a:r>
            <a:r>
              <a:rPr lang="en-US" dirty="0"/>
              <a:t> variable. </a:t>
            </a:r>
          </a:p>
          <a:p>
            <a:r>
              <a:rPr lang="en-US" dirty="0"/>
              <a:t>This is how any function (</a:t>
            </a:r>
            <a:r>
              <a:rPr lang="en-US" dirty="0">
                <a:latin typeface="Courier New" panose="02070309020205020404" pitchFamily="49" charset="0"/>
                <a:cs typeface="Courier New" panose="02070309020205020404" pitchFamily="49" charset="0"/>
              </a:rPr>
              <a:t>main</a:t>
            </a:r>
            <a:r>
              <a:rPr lang="en-US" dirty="0"/>
              <a:t> in this example) can protect its data array (</a:t>
            </a:r>
            <a:r>
              <a:rPr lang="en-US" dirty="0" err="1">
                <a:latin typeface="Courier New" panose="02070309020205020404" pitchFamily="49" charset="0"/>
                <a:cs typeface="Courier New" panose="02070309020205020404" pitchFamily="49" charset="0"/>
              </a:rPr>
              <a:t>FirstArray</a:t>
            </a:r>
            <a:r>
              <a:rPr lang="en-US" dirty="0"/>
              <a:t>) from being changed by another function (</a:t>
            </a:r>
            <a:r>
              <a:rPr lang="en-US" dirty="0" err="1">
                <a:latin typeface="Courier New" panose="02070309020205020404" pitchFamily="49" charset="0"/>
                <a:cs typeface="Courier New" panose="02070309020205020404" pitchFamily="49" charset="0"/>
              </a:rPr>
              <a:t>PrintArray</a:t>
            </a:r>
            <a:r>
              <a:rPr lang="en-US" dirty="0"/>
              <a:t>).</a:t>
            </a:r>
          </a:p>
        </p:txBody>
      </p:sp>
      <p:graphicFrame>
        <p:nvGraphicFramePr>
          <p:cNvPr id="9" name="Table 8"/>
          <p:cNvGraphicFramePr>
            <a:graphicFrameLocks noGrp="1"/>
          </p:cNvGraphicFramePr>
          <p:nvPr>
            <p:extLst>
              <p:ext uri="{D42A27DB-BD31-4B8C-83A1-F6EECF244321}">
                <p14:modId xmlns:p14="http://schemas.microsoft.com/office/powerpoint/2010/main" val="415400420"/>
              </p:ext>
            </p:extLst>
          </p:nvPr>
        </p:nvGraphicFramePr>
        <p:xfrm>
          <a:off x="4175" y="965200"/>
          <a:ext cx="6689393" cy="5066102"/>
        </p:xfrm>
        <a:graphic>
          <a:graphicData uri="http://schemas.openxmlformats.org/drawingml/2006/table">
            <a:tbl>
              <a:tblPr firstRow="1" firstCol="1" bandRow="1">
                <a:tableStyleId>{2D5ABB26-0587-4C30-8999-92F81FD0307C}</a:tableStyleId>
              </a:tblPr>
              <a:tblGrid>
                <a:gridCol w="437690">
                  <a:extLst>
                    <a:ext uri="{9D8B030D-6E8A-4147-A177-3AD203B41FA5}">
                      <a16:colId xmlns:a16="http://schemas.microsoft.com/office/drawing/2014/main" val="20000"/>
                    </a:ext>
                  </a:extLst>
                </a:gridCol>
                <a:gridCol w="6251703">
                  <a:extLst>
                    <a:ext uri="{9D8B030D-6E8A-4147-A177-3AD203B41FA5}">
                      <a16:colId xmlns:a16="http://schemas.microsoft.com/office/drawing/2014/main" val="20001"/>
                    </a:ext>
                  </a:extLst>
                </a:gridCol>
              </a:tblGrid>
              <a:tr h="506610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16</a:t>
                      </a:r>
                    </a:p>
                  </a:txBody>
                  <a:tcPr marL="9307" marR="9307" marT="9307" marB="930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a:t>
                      </a:r>
                      <a:r>
                        <a:rPr lang="en-US" sz="1800" dirty="0" err="1">
                          <a:solidFill>
                            <a:srgbClr val="0000B0"/>
                          </a:solidFill>
                          <a:effectLst/>
                          <a:latin typeface="Courier New" panose="02070309020205020404" pitchFamily="49" charset="0"/>
                          <a:cs typeface="Courier New" panose="02070309020205020404" pitchFamily="49" charset="0"/>
                        </a:rPr>
                        <a:t>const</a:t>
                      </a:r>
                      <a:r>
                        <a:rPr lang="en-US" sz="1800" dirty="0">
                          <a:solidFill>
                            <a:srgbClr val="0000B0"/>
                          </a:solidFill>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solidFill>
                            <a:srgbClr val="0000B0"/>
                          </a:solidFill>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main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FirstArray</a:t>
                      </a:r>
                      <a:r>
                        <a:rPr lang="en-US" sz="18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SecondArray</a:t>
                      </a:r>
                      <a:r>
                        <a:rPr lang="en-US" sz="18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7432" marR="9307" marT="9307" marB="9307">
                    <a:solidFill>
                      <a:schemeClr val="bg1">
                        <a:lumMod val="85000"/>
                      </a:schemeClr>
                    </a:solidFill>
                  </a:tcPr>
                </a:tc>
                <a:extLst>
                  <a:ext uri="{0D108BD9-81ED-4DB2-BD59-A6C34878D82A}">
                    <a16:rowId xmlns:a16="http://schemas.microsoft.com/office/drawing/2014/main" val="10000"/>
                  </a:ext>
                </a:extLst>
              </a:tr>
            </a:tbl>
          </a:graphicData>
        </a:graphic>
      </p:graphicFrame>
      <p:sp>
        <p:nvSpPr>
          <p:cNvPr id="3" name="Date Placeholder 2"/>
          <p:cNvSpPr>
            <a:spLocks noGrp="1"/>
          </p:cNvSpPr>
          <p:nvPr>
            <p:ph type="dt" sz="half" idx="10"/>
          </p:nvPr>
        </p:nvSpPr>
        <p:spPr/>
        <p:txBody>
          <a:bodyPr/>
          <a:lstStyle/>
          <a:p>
            <a:r>
              <a:rPr lang="en-US" smtClean="0"/>
              <a:t>Fahad Monir</a:t>
            </a:r>
            <a:endParaRPr lang="en-US" dirty="0"/>
          </a:p>
        </p:txBody>
      </p:sp>
      <p:sp>
        <p:nvSpPr>
          <p:cNvPr id="4" name="Footer Placeholder 3"/>
          <p:cNvSpPr>
            <a:spLocks noGrp="1"/>
          </p:cNvSpPr>
          <p:nvPr>
            <p:ph type="ftr" sz="quarter" idx="11"/>
          </p:nvPr>
        </p:nvSpPr>
        <p:spPr/>
        <p:txBody>
          <a:bodyPr/>
          <a:lstStyle/>
          <a:p>
            <a:r>
              <a:rPr lang="en-US" smtClean="0"/>
              <a:t>CSC 101</a:t>
            </a:r>
            <a:endParaRPr lang="en-US" dirty="0"/>
          </a:p>
        </p:txBody>
      </p:sp>
      <p:sp>
        <p:nvSpPr>
          <p:cNvPr id="5" name="Slide Number Placeholder 4"/>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15</a:t>
            </a:fld>
            <a:endParaRPr lang="en-US" dirty="0"/>
          </a:p>
        </p:txBody>
      </p:sp>
    </p:spTree>
    <p:extLst>
      <p:ext uri="{BB962C8B-B14F-4D97-AF65-F5344CB8AC3E}">
        <p14:creationId xmlns:p14="http://schemas.microsoft.com/office/powerpoint/2010/main" val="287435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7707" y="0"/>
            <a:ext cx="8453895" cy="866775"/>
          </a:xfrm>
        </p:spPr>
        <p:txBody>
          <a:bodyPr>
            <a:normAutofit/>
          </a:bodyPr>
          <a:lstStyle/>
          <a:p>
            <a:r>
              <a:rPr lang="en-US" sz="3600" dirty="0"/>
              <a:t>Pointer, Array &amp; Function</a:t>
            </a:r>
          </a:p>
        </p:txBody>
      </p:sp>
      <p:sp>
        <p:nvSpPr>
          <p:cNvPr id="3" name="Content Placeholder 2"/>
          <p:cNvSpPr>
            <a:spLocks noGrp="1"/>
          </p:cNvSpPr>
          <p:nvPr>
            <p:ph idx="1"/>
          </p:nvPr>
        </p:nvSpPr>
        <p:spPr>
          <a:xfrm>
            <a:off x="7254240" y="804544"/>
            <a:ext cx="4810760" cy="3236445"/>
          </a:xfrm>
        </p:spPr>
        <p:txBody>
          <a:bodyPr>
            <a:normAutofit fontScale="92500" lnSpcReduction="10000"/>
          </a:bodyPr>
          <a:lstStyle/>
          <a:p>
            <a:r>
              <a:rPr lang="en-US" dirty="0"/>
              <a:t>Two array </a:t>
            </a:r>
            <a:r>
              <a:rPr lang="en-US" dirty="0">
                <a:latin typeface="Courier New" panose="02070309020205020404" pitchFamily="49" charset="0"/>
                <a:cs typeface="Courier New" panose="02070309020205020404" pitchFamily="49" charset="0"/>
              </a:rPr>
              <a:t>x</a:t>
            </a:r>
            <a:r>
              <a:rPr lang="en-US" dirty="0"/>
              <a:t> and </a:t>
            </a:r>
            <a:r>
              <a:rPr lang="en-US" dirty="0">
                <a:latin typeface="Courier New" panose="02070309020205020404" pitchFamily="49" charset="0"/>
                <a:cs typeface="Courier New" panose="02070309020205020404" pitchFamily="49" charset="0"/>
              </a:rPr>
              <a:t>y</a:t>
            </a:r>
            <a:r>
              <a:rPr lang="en-US" dirty="0"/>
              <a:t> with five elements are multiplied index wise using the function </a:t>
            </a:r>
            <a:r>
              <a:rPr lang="en-US" dirty="0" err="1">
                <a:latin typeface="Courier New" panose="02070309020205020404" pitchFamily="49" charset="0"/>
                <a:cs typeface="Courier New" panose="02070309020205020404" pitchFamily="49" charset="0"/>
              </a:rPr>
              <a:t>ArrMul</a:t>
            </a:r>
            <a:r>
              <a:rPr lang="en-US" dirty="0"/>
              <a:t>. </a:t>
            </a:r>
          </a:p>
          <a:p>
            <a:r>
              <a:rPr lang="en-US" dirty="0"/>
              <a:t>Function </a:t>
            </a:r>
            <a:r>
              <a:rPr lang="en-US" dirty="0" err="1">
                <a:latin typeface="Courier New" panose="02070309020205020404" pitchFamily="49" charset="0"/>
                <a:cs typeface="Courier New" panose="02070309020205020404" pitchFamily="49" charset="0"/>
              </a:rPr>
              <a:t>ArrMul</a:t>
            </a:r>
            <a:r>
              <a:rPr lang="en-US" dirty="0"/>
              <a:t> (line 2-6) dynamically allocates memory for the resultant array </a:t>
            </a:r>
            <a:r>
              <a:rPr lang="en-US" dirty="0">
                <a:latin typeface="Courier New" panose="02070309020205020404" pitchFamily="49" charset="0"/>
                <a:cs typeface="Courier New" panose="02070309020205020404" pitchFamily="49" charset="0"/>
              </a:rPr>
              <a:t>c</a:t>
            </a:r>
            <a:r>
              <a:rPr lang="en-US"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656501642"/>
              </p:ext>
            </p:extLst>
          </p:nvPr>
        </p:nvGraphicFramePr>
        <p:xfrm>
          <a:off x="0" y="0"/>
          <a:ext cx="7310866" cy="6858000"/>
        </p:xfrm>
        <a:graphic>
          <a:graphicData uri="http://schemas.openxmlformats.org/drawingml/2006/table">
            <a:tbl>
              <a:tblPr firstRow="1" firstCol="1" bandRow="1">
                <a:tableStyleId>{2D5ABB26-0587-4C30-8999-92F81FD0307C}</a:tableStyleId>
              </a:tblPr>
              <a:tblGrid>
                <a:gridCol w="364807">
                  <a:extLst>
                    <a:ext uri="{9D8B030D-6E8A-4147-A177-3AD203B41FA5}">
                      <a16:colId xmlns:a16="http://schemas.microsoft.com/office/drawing/2014/main" val="20000"/>
                    </a:ext>
                  </a:extLst>
                </a:gridCol>
                <a:gridCol w="4908923">
                  <a:extLst>
                    <a:ext uri="{9D8B030D-6E8A-4147-A177-3AD203B41FA5}">
                      <a16:colId xmlns:a16="http://schemas.microsoft.com/office/drawing/2014/main" val="20001"/>
                    </a:ext>
                  </a:extLst>
                </a:gridCol>
                <a:gridCol w="2037136">
                  <a:extLst>
                    <a:ext uri="{9D8B030D-6E8A-4147-A177-3AD203B41FA5}">
                      <a16:colId xmlns:a16="http://schemas.microsoft.com/office/drawing/2014/main" val="20002"/>
                    </a:ext>
                  </a:extLst>
                </a:gridCol>
              </a:tblGrid>
              <a:tr h="1812981">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50000"/>
                            </a:schemeClr>
                          </a:solidFill>
                          <a:effectLst/>
                          <a:latin typeface="Courier New" panose="02070309020205020404" pitchFamily="49" charset="0"/>
                          <a:cs typeface="Courier New" panose="02070309020205020404" pitchFamily="49" charset="0"/>
                        </a:rPr>
                        <a:t>1</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2</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3</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4</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5</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6</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7</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8</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9</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10</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11</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12</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13</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14</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15</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16</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17</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18</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19</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20</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21</a:t>
                      </a:r>
                    </a:p>
                  </a:txBody>
                  <a:tcPr marL="18288" marR="27432" marT="8124" marB="8124"/>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ArrMul</a:t>
                      </a:r>
                      <a:r>
                        <a:rPr lang="en-US" sz="1600" b="1" dirty="0">
                          <a:effectLst/>
                          <a:latin typeface="Courier New" panose="02070309020205020404" pitchFamily="49" charset="0"/>
                          <a:cs typeface="Courier New" panose="02070309020205020404" pitchFamily="49" charset="0"/>
                        </a:rPr>
                        <a:t>(</a:t>
                      </a: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a[], </a:t>
                      </a: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b[], </a:t>
                      </a: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baseline="0" dirty="0">
                          <a:effectLst/>
                          <a:latin typeface="Courier New" panose="02070309020205020404" pitchFamily="49" charset="0"/>
                          <a:cs typeface="Courier New" panose="02070309020205020404" pitchFamily="49" charset="0"/>
                        </a:rPr>
                        <a:t>  </a:t>
                      </a: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,*c = </a:t>
                      </a:r>
                      <a:r>
                        <a:rPr lang="en-US" sz="1600" b="1" dirty="0">
                          <a:solidFill>
                            <a:srgbClr val="0000B0"/>
                          </a:solidFill>
                          <a:effectLst/>
                          <a:latin typeface="Courier New" panose="02070309020205020404" pitchFamily="49" charset="0"/>
                          <a:cs typeface="Courier New" panose="02070309020205020404" pitchFamily="49" charset="0"/>
                        </a:rPr>
                        <a:t>new </a:t>
                      </a: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[size]; </a:t>
                      </a:r>
                      <a:r>
                        <a:rPr lang="en-US" sz="1600" b="1"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a:solidFill>
                            <a:srgbClr val="0000B0"/>
                          </a:solidFill>
                          <a:effectLst/>
                          <a:latin typeface="Courier New" panose="02070309020205020404" pitchFamily="49" charset="0"/>
                          <a:cs typeface="Courier New" panose="02070309020205020404" pitchFamily="49" charset="0"/>
                        </a:rPr>
                        <a:t>for</a:t>
                      </a:r>
                      <a:r>
                        <a:rPr lang="en-US" sz="1600" b="1" dirty="0">
                          <a:effectLst/>
                          <a:latin typeface="Courier New" panose="02070309020205020404" pitchFamily="49" charset="0"/>
                          <a:cs typeface="Courier New" panose="02070309020205020404" pitchFamily="49" charset="0"/>
                        </a:rPr>
                        <a:t>(</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=0;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&lt;size;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c[</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 = a[</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 * b[</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a:solidFill>
                            <a:srgbClr val="0000B0"/>
                          </a:solidFill>
                          <a:effectLst/>
                          <a:latin typeface="Courier New" panose="02070309020205020404" pitchFamily="49" charset="0"/>
                          <a:cs typeface="Courier New" panose="02070309020205020404" pitchFamily="49" charset="0"/>
                        </a:rPr>
                        <a:t>return</a:t>
                      </a:r>
                      <a:r>
                        <a:rPr lang="en-US" sz="1600" b="1"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B0"/>
                          </a:solidFill>
                          <a:effectLst/>
                          <a:latin typeface="Courier New" panose="02070309020205020404" pitchFamily="49" charset="0"/>
                          <a:cs typeface="Courier New" panose="02070309020205020404" pitchFamily="49" charset="0"/>
                        </a:rPr>
                        <a:t>void</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PrintArr</a:t>
                      </a:r>
                      <a:r>
                        <a:rPr lang="en-US" sz="1600" b="1" dirty="0">
                          <a:effectLst/>
                          <a:latin typeface="Courier New" panose="02070309020205020404" pitchFamily="49" charset="0"/>
                          <a:cs typeface="Courier New" panose="02070309020205020404" pitchFamily="49" charset="0"/>
                        </a:rPr>
                        <a:t>(</a:t>
                      </a: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*a, </a:t>
                      </a: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a:solidFill>
                            <a:srgbClr val="0000B0"/>
                          </a:solidFill>
                          <a:effectLst/>
                          <a:latin typeface="Courier New" panose="02070309020205020404" pitchFamily="49" charset="0"/>
                          <a:cs typeface="Courier New" panose="02070309020205020404" pitchFamily="49" charset="0"/>
                        </a:rPr>
                        <a:t>for</a:t>
                      </a:r>
                      <a:r>
                        <a:rPr lang="en-US" sz="1600" b="1" dirty="0">
                          <a:effectLst/>
                          <a:latin typeface="Courier New" panose="02070309020205020404" pitchFamily="49" charset="0"/>
                          <a:cs typeface="Courier New" panose="02070309020205020404" pitchFamily="49" charset="0"/>
                        </a:rPr>
                        <a:t>(</a:t>
                      </a: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=0;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&lt;size;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     </a:t>
                      </a:r>
                      <a:r>
                        <a:rPr lang="en-US" sz="1600" b="1" dirty="0" err="1">
                          <a:solidFill>
                            <a:srgbClr val="0000B0"/>
                          </a:solidFill>
                          <a:effectLst/>
                          <a:latin typeface="Courier New" panose="02070309020205020404" pitchFamily="49" charset="0"/>
                          <a:cs typeface="Courier New" panose="02070309020205020404" pitchFamily="49" charset="0"/>
                        </a:rPr>
                        <a:t>cout</a:t>
                      </a:r>
                      <a:r>
                        <a:rPr lang="en-US" sz="1600" b="1" dirty="0">
                          <a:effectLst/>
                          <a:latin typeface="Courier New" panose="02070309020205020404" pitchFamily="49" charset="0"/>
                          <a:cs typeface="Courier New" panose="02070309020205020404" pitchFamily="49" charset="0"/>
                        </a:rPr>
                        <a:t>&lt;&lt;a[</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]&lt;&lt;</a:t>
                      </a:r>
                      <a:r>
                        <a:rPr lang="en-US" sz="1600" b="1" dirty="0">
                          <a:solidFill>
                            <a:srgbClr val="FF0000"/>
                          </a:solidFill>
                          <a:effectLst/>
                          <a:latin typeface="Courier New" panose="02070309020205020404" pitchFamily="49" charset="0"/>
                          <a:cs typeface="Courier New" panose="02070309020205020404" pitchFamily="49" charset="0"/>
                        </a:rPr>
                        <a:t>"\t"</a:t>
                      </a:r>
                      <a:r>
                        <a:rPr lang="en-US" sz="1600" b="1"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err="1">
                          <a:solidFill>
                            <a:srgbClr val="0000B0"/>
                          </a:solidFill>
                          <a:effectLst/>
                          <a:latin typeface="Courier New" panose="02070309020205020404" pitchFamily="49" charset="0"/>
                          <a:cs typeface="Courier New" panose="02070309020205020404" pitchFamily="49" charset="0"/>
                        </a:rPr>
                        <a:t>cout</a:t>
                      </a:r>
                      <a:r>
                        <a:rPr lang="en-US" sz="1600" b="1" dirty="0">
                          <a:solidFill>
                            <a:srgbClr val="0000B0"/>
                          </a:solidFill>
                          <a:effectLst/>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&lt;&lt; </a:t>
                      </a:r>
                      <a:r>
                        <a:rPr lang="en-US" sz="1600" b="1" dirty="0">
                          <a:solidFill>
                            <a:srgbClr val="FF0000"/>
                          </a:solidFill>
                          <a:effectLst/>
                          <a:latin typeface="Courier New" panose="02070309020205020404" pitchFamily="49" charset="0"/>
                          <a:cs typeface="Courier New" panose="02070309020205020404" pitchFamily="49" charset="0"/>
                        </a:rPr>
                        <a:t>"\n "</a:t>
                      </a:r>
                      <a:r>
                        <a:rPr lang="en-US" sz="1600" b="1"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main(){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err="1">
                          <a:solidFill>
                            <a:srgbClr val="0000B0"/>
                          </a:solidFill>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z,x</a:t>
                      </a:r>
                      <a:r>
                        <a:rPr lang="en-US" sz="1600" b="1"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z = </a:t>
                      </a:r>
                      <a:r>
                        <a:rPr lang="en-US" sz="1600" b="1" dirty="0" err="1">
                          <a:effectLst/>
                          <a:latin typeface="Courier New" panose="02070309020205020404" pitchFamily="49" charset="0"/>
                          <a:cs typeface="Courier New" panose="02070309020205020404" pitchFamily="49" charset="0"/>
                        </a:rPr>
                        <a:t>ArrMul</a:t>
                      </a:r>
                      <a:r>
                        <a:rPr lang="en-US" sz="1600" b="1"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err="1">
                          <a:solidFill>
                            <a:srgbClr val="0000B0"/>
                          </a:solidFill>
                          <a:effectLst/>
                          <a:latin typeface="Courier New" panose="02070309020205020404" pitchFamily="49" charset="0"/>
                          <a:cs typeface="Courier New" panose="02070309020205020404" pitchFamily="49" charset="0"/>
                        </a:rPr>
                        <a:t>cout</a:t>
                      </a:r>
                      <a:r>
                        <a:rPr lang="en-US" sz="1600" b="1" dirty="0">
                          <a:solidFill>
                            <a:srgbClr val="0000B0"/>
                          </a:solidFill>
                          <a:effectLst/>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&lt;&lt;</a:t>
                      </a:r>
                      <a:r>
                        <a:rPr lang="en-US" sz="1600" b="1" dirty="0">
                          <a:solidFill>
                            <a:srgbClr val="FF0000"/>
                          </a:solidFill>
                          <a:effectLst/>
                          <a:latin typeface="Courier New" panose="02070309020205020404" pitchFamily="49" charset="0"/>
                          <a:cs typeface="Courier New" panose="02070309020205020404" pitchFamily="49" charset="0"/>
                        </a:rPr>
                        <a:t>"First array:\n"</a:t>
                      </a:r>
                      <a:r>
                        <a:rPr lang="en-US" sz="1600" b="1"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PrintArr</a:t>
                      </a:r>
                      <a:r>
                        <a:rPr lang="en-US" sz="1600" b="1"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err="1">
                          <a:solidFill>
                            <a:srgbClr val="0000B0"/>
                          </a:solidFill>
                          <a:effectLst/>
                          <a:latin typeface="Courier New" panose="02070309020205020404" pitchFamily="49" charset="0"/>
                          <a:cs typeface="Courier New" panose="02070309020205020404" pitchFamily="49" charset="0"/>
                        </a:rPr>
                        <a:t>cout</a:t>
                      </a:r>
                      <a:r>
                        <a:rPr lang="en-US" sz="1600" b="1" dirty="0">
                          <a:solidFill>
                            <a:srgbClr val="0000B0"/>
                          </a:solidFill>
                          <a:effectLst/>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&lt;&lt;</a:t>
                      </a:r>
                      <a:r>
                        <a:rPr lang="en-US" sz="1600" b="1" dirty="0">
                          <a:solidFill>
                            <a:srgbClr val="FF0000"/>
                          </a:solidFill>
                          <a:effectLst/>
                          <a:latin typeface="Courier New" panose="02070309020205020404" pitchFamily="49" charset="0"/>
                          <a:cs typeface="Courier New" panose="02070309020205020404" pitchFamily="49" charset="0"/>
                        </a:rPr>
                        <a:t>"second array:\n"</a:t>
                      </a:r>
                      <a:r>
                        <a:rPr lang="en-US" sz="1600" b="1"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PrintArr</a:t>
                      </a:r>
                      <a:r>
                        <a:rPr lang="en-US" sz="1600" b="1"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err="1">
                          <a:solidFill>
                            <a:srgbClr val="0000B0"/>
                          </a:solidFill>
                          <a:effectLst/>
                          <a:latin typeface="Courier New" panose="02070309020205020404" pitchFamily="49" charset="0"/>
                          <a:cs typeface="Courier New" panose="02070309020205020404" pitchFamily="49" charset="0"/>
                        </a:rPr>
                        <a:t>cout</a:t>
                      </a:r>
                      <a:r>
                        <a:rPr lang="en-US" sz="1600" b="1" dirty="0">
                          <a:solidFill>
                            <a:srgbClr val="0000B0"/>
                          </a:solidFill>
                          <a:effectLst/>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&lt;&lt;</a:t>
                      </a:r>
                      <a:r>
                        <a:rPr lang="en-US" sz="1600" b="1" dirty="0">
                          <a:solidFill>
                            <a:srgbClr val="FF0000"/>
                          </a:solidFill>
                          <a:effectLst/>
                          <a:latin typeface="Courier New" panose="02070309020205020404" pitchFamily="49" charset="0"/>
                          <a:cs typeface="Courier New" panose="02070309020205020404" pitchFamily="49" charset="0"/>
                        </a:rPr>
                        <a:t>"result array:\n"</a:t>
                      </a:r>
                      <a:r>
                        <a:rPr lang="en-US" sz="1600" b="1"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PrintArr</a:t>
                      </a:r>
                      <a:r>
                        <a:rPr lang="en-US" sz="1600" b="1"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  </a:t>
                      </a:r>
                      <a:r>
                        <a:rPr lang="en-US" sz="1600" b="1" dirty="0">
                          <a:solidFill>
                            <a:srgbClr val="0000B0"/>
                          </a:solidFill>
                          <a:effectLst/>
                          <a:latin typeface="Courier New" panose="02070309020205020404" pitchFamily="49" charset="0"/>
                          <a:cs typeface="Courier New" panose="02070309020205020404" pitchFamily="49" charset="0"/>
                        </a:rPr>
                        <a:t>delete</a:t>
                      </a:r>
                      <a:r>
                        <a:rPr lang="en-US" sz="1600" b="1" dirty="0">
                          <a:effectLst/>
                          <a:latin typeface="Courier New" panose="02070309020205020404" pitchFamily="49" charset="0"/>
                          <a:cs typeface="Courier New" panose="02070309020205020404" pitchFamily="49" charset="0"/>
                        </a:rPr>
                        <a:t> </a:t>
                      </a:r>
                      <a:r>
                        <a:rPr lang="en-US" sz="1600" b="1" dirty="0">
                          <a:solidFill>
                            <a:srgbClr val="0000B0"/>
                          </a:solidFill>
                          <a:effectLst/>
                          <a:latin typeface="Courier New" panose="02070309020205020404" pitchFamily="49" charset="0"/>
                          <a:cs typeface="Courier New" panose="02070309020205020404" pitchFamily="49" charset="0"/>
                        </a:rPr>
                        <a:t>[]</a:t>
                      </a:r>
                      <a:r>
                        <a:rPr lang="en-US" sz="1600" b="1" dirty="0">
                          <a:effectLst/>
                          <a:latin typeface="Courier New" panose="02070309020205020404" pitchFamily="49" charset="0"/>
                          <a:cs typeface="Courier New" panose="02070309020205020404" pitchFamily="49" charset="0"/>
                        </a:rPr>
                        <a:t> (z); </a:t>
                      </a:r>
                      <a:r>
                        <a:rPr lang="en-US" sz="1600" b="1" dirty="0">
                          <a:solidFill>
                            <a:schemeClr val="accent2">
                              <a:lumMod val="75000"/>
                            </a:schemeClr>
                          </a:solidFill>
                          <a:effectLst/>
                          <a:latin typeface="Courier New" panose="02070309020205020404" pitchFamily="49" charset="0"/>
                          <a:cs typeface="Courier New" panose="02070309020205020404" pitchFamily="49" charset="0"/>
                        </a:rPr>
                        <a:t>//memory </a:t>
                      </a:r>
                      <a:r>
                        <a:rPr lang="en-US" sz="1600" b="1" dirty="0" err="1">
                          <a:solidFill>
                            <a:schemeClr val="accent2">
                              <a:lumMod val="75000"/>
                            </a:schemeClr>
                          </a:solidFill>
                          <a:effectLst/>
                          <a:latin typeface="Courier New" panose="02070309020205020404" pitchFamily="49" charset="0"/>
                          <a:cs typeface="Courier New" panose="02070309020205020404" pitchFamily="49" charset="0"/>
                        </a:rPr>
                        <a:t>deallocated</a:t>
                      </a:r>
                      <a:endParaRPr lang="en-US" sz="1600" b="1"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a:t>
                      </a:r>
                      <a:endParaRPr lang="en-US" sz="16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5   12  21  32  45</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solidFill>
                      <a:schemeClr val="bg1">
                        <a:lumMod val="50000"/>
                      </a:schemeClr>
                    </a:solidFill>
                  </a:tcPr>
                </a:tc>
                <a:extLst>
                  <a:ext uri="{0D108BD9-81ED-4DB2-BD59-A6C34878D82A}">
                    <a16:rowId xmlns:a16="http://schemas.microsoft.com/office/drawing/2014/main" val="10000"/>
                  </a:ext>
                </a:extLst>
              </a:tr>
              <a:tr h="5045019">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678616"/>
              </p:ext>
            </p:extLst>
          </p:nvPr>
        </p:nvGraphicFramePr>
        <p:xfrm>
          <a:off x="5342062" y="3917279"/>
          <a:ext cx="6762353" cy="2383536"/>
        </p:xfrm>
        <a:graphic>
          <a:graphicData uri="http://schemas.openxmlformats.org/drawingml/2006/table">
            <a:tbl>
              <a:tblPr firstRow="1" firstCol="1" bandRow="1">
                <a:tableStyleId>{2D5ABB26-0587-4C30-8999-92F81FD0307C}</a:tableStyleId>
              </a:tblPr>
              <a:tblGrid>
                <a:gridCol w="825500">
                  <a:extLst>
                    <a:ext uri="{9D8B030D-6E8A-4147-A177-3AD203B41FA5}">
                      <a16:colId xmlns:a16="http://schemas.microsoft.com/office/drawing/2014/main" val="20000"/>
                    </a:ext>
                  </a:extLst>
                </a:gridCol>
                <a:gridCol w="289560">
                  <a:extLst>
                    <a:ext uri="{9D8B030D-6E8A-4147-A177-3AD203B41FA5}">
                      <a16:colId xmlns:a16="http://schemas.microsoft.com/office/drawing/2014/main" val="20001"/>
                    </a:ext>
                  </a:extLst>
                </a:gridCol>
                <a:gridCol w="211035">
                  <a:extLst>
                    <a:ext uri="{9D8B030D-6E8A-4147-A177-3AD203B41FA5}">
                      <a16:colId xmlns:a16="http://schemas.microsoft.com/office/drawing/2014/main" val="20002"/>
                    </a:ext>
                  </a:extLst>
                </a:gridCol>
                <a:gridCol w="481231">
                  <a:extLst>
                    <a:ext uri="{9D8B030D-6E8A-4147-A177-3AD203B41FA5}">
                      <a16:colId xmlns:a16="http://schemas.microsoft.com/office/drawing/2014/main" val="20003"/>
                    </a:ext>
                  </a:extLst>
                </a:gridCol>
                <a:gridCol w="236019">
                  <a:extLst>
                    <a:ext uri="{9D8B030D-6E8A-4147-A177-3AD203B41FA5}">
                      <a16:colId xmlns:a16="http://schemas.microsoft.com/office/drawing/2014/main" val="20004"/>
                    </a:ext>
                  </a:extLst>
                </a:gridCol>
                <a:gridCol w="236019">
                  <a:extLst>
                    <a:ext uri="{9D8B030D-6E8A-4147-A177-3AD203B41FA5}">
                      <a16:colId xmlns:a16="http://schemas.microsoft.com/office/drawing/2014/main" val="20005"/>
                    </a:ext>
                  </a:extLst>
                </a:gridCol>
                <a:gridCol w="472038">
                  <a:extLst>
                    <a:ext uri="{9D8B030D-6E8A-4147-A177-3AD203B41FA5}">
                      <a16:colId xmlns:a16="http://schemas.microsoft.com/office/drawing/2014/main" val="20006"/>
                    </a:ext>
                  </a:extLst>
                </a:gridCol>
                <a:gridCol w="430776">
                  <a:extLst>
                    <a:ext uri="{9D8B030D-6E8A-4147-A177-3AD203B41FA5}">
                      <a16:colId xmlns:a16="http://schemas.microsoft.com/office/drawing/2014/main" val="20007"/>
                    </a:ext>
                  </a:extLst>
                </a:gridCol>
                <a:gridCol w="295061">
                  <a:extLst>
                    <a:ext uri="{9D8B030D-6E8A-4147-A177-3AD203B41FA5}">
                      <a16:colId xmlns:a16="http://schemas.microsoft.com/office/drawing/2014/main" val="20008"/>
                    </a:ext>
                  </a:extLst>
                </a:gridCol>
                <a:gridCol w="146899">
                  <a:extLst>
                    <a:ext uri="{9D8B030D-6E8A-4147-A177-3AD203B41FA5}">
                      <a16:colId xmlns:a16="http://schemas.microsoft.com/office/drawing/2014/main" val="20009"/>
                    </a:ext>
                  </a:extLst>
                </a:gridCol>
                <a:gridCol w="441960">
                  <a:extLst>
                    <a:ext uri="{9D8B030D-6E8A-4147-A177-3AD203B41FA5}">
                      <a16:colId xmlns:a16="http://schemas.microsoft.com/office/drawing/2014/main" val="20010"/>
                    </a:ext>
                  </a:extLst>
                </a:gridCol>
                <a:gridCol w="119198">
                  <a:extLst>
                    <a:ext uri="{9D8B030D-6E8A-4147-A177-3AD203B41FA5}">
                      <a16:colId xmlns:a16="http://schemas.microsoft.com/office/drawing/2014/main" val="20011"/>
                    </a:ext>
                  </a:extLst>
                </a:gridCol>
                <a:gridCol w="398962">
                  <a:extLst>
                    <a:ext uri="{9D8B030D-6E8A-4147-A177-3AD203B41FA5}">
                      <a16:colId xmlns:a16="http://schemas.microsoft.com/office/drawing/2014/main" val="20012"/>
                    </a:ext>
                  </a:extLst>
                </a:gridCol>
                <a:gridCol w="198120">
                  <a:extLst>
                    <a:ext uri="{9D8B030D-6E8A-4147-A177-3AD203B41FA5}">
                      <a16:colId xmlns:a16="http://schemas.microsoft.com/office/drawing/2014/main" val="20013"/>
                    </a:ext>
                  </a:extLst>
                </a:gridCol>
                <a:gridCol w="121920">
                  <a:extLst>
                    <a:ext uri="{9D8B030D-6E8A-4147-A177-3AD203B41FA5}">
                      <a16:colId xmlns:a16="http://schemas.microsoft.com/office/drawing/2014/main" val="20014"/>
                    </a:ext>
                  </a:extLst>
                </a:gridCol>
                <a:gridCol w="225074">
                  <a:extLst>
                    <a:ext uri="{9D8B030D-6E8A-4147-A177-3AD203B41FA5}">
                      <a16:colId xmlns:a16="http://schemas.microsoft.com/office/drawing/2014/main" val="20015"/>
                    </a:ext>
                  </a:extLst>
                </a:gridCol>
                <a:gridCol w="277846">
                  <a:extLst>
                    <a:ext uri="{9D8B030D-6E8A-4147-A177-3AD203B41FA5}">
                      <a16:colId xmlns:a16="http://schemas.microsoft.com/office/drawing/2014/main" val="20016"/>
                    </a:ext>
                  </a:extLst>
                </a:gridCol>
                <a:gridCol w="255740">
                  <a:extLst>
                    <a:ext uri="{9D8B030D-6E8A-4147-A177-3AD203B41FA5}">
                      <a16:colId xmlns:a16="http://schemas.microsoft.com/office/drawing/2014/main" val="20017"/>
                    </a:ext>
                  </a:extLst>
                </a:gridCol>
                <a:gridCol w="437630">
                  <a:extLst>
                    <a:ext uri="{9D8B030D-6E8A-4147-A177-3AD203B41FA5}">
                      <a16:colId xmlns:a16="http://schemas.microsoft.com/office/drawing/2014/main" val="20018"/>
                    </a:ext>
                  </a:extLst>
                </a:gridCol>
                <a:gridCol w="499205">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tblGrid>
              <a:tr h="362634">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3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*z</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y</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24447">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83527">
                <a:tc>
                  <a:txBody>
                    <a:bodyPr/>
                    <a:lstStyle/>
                    <a:p>
                      <a:pPr marL="0" marR="0" algn="ctr">
                        <a:spcBef>
                          <a:spcPts val="0"/>
                        </a:spcBef>
                        <a:spcAft>
                          <a:spcPts val="0"/>
                        </a:spcAft>
                      </a:pPr>
                      <a:r>
                        <a:rPr lang="en-US" sz="1800" b="1" dirty="0">
                          <a:effectLst/>
                          <a:latin typeface="Courier New" panose="02070309020205020404" pitchFamily="49" charset="0"/>
                          <a:cs typeface="Courier New" panose="02070309020205020404" pitchFamily="49" charset="0"/>
                        </a:rPr>
                        <a:t>&amp;main</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6</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7</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8</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9</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877">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ArrMul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26720">
                <a:tc gridSpan="2">
                  <a:txBody>
                    <a:bodyPr/>
                    <a:lstStyle/>
                    <a:p>
                      <a:pPr marL="0" marR="0" algn="ctr">
                        <a:spcBef>
                          <a:spcPts val="0"/>
                        </a:spcBef>
                        <a:spcAft>
                          <a:spcPts val="0"/>
                        </a:spcAft>
                      </a:pPr>
                      <a:r>
                        <a:rPr lang="en-US" sz="1600" b="1" dirty="0">
                          <a:effectLst/>
                          <a:latin typeface="Courier New" panose="02070309020205020404" pitchFamily="49" charset="0"/>
                          <a:cs typeface="Courier New" panose="02070309020205020404" pitchFamily="49" charset="0"/>
                        </a:rPr>
                        <a:t>&amp;</a:t>
                      </a:r>
                      <a:r>
                        <a:rPr lang="en-US" sz="1600" b="1" dirty="0" err="1">
                          <a:effectLst/>
                          <a:latin typeface="Courier New" panose="02070309020205020404" pitchFamily="49" charset="0"/>
                          <a:cs typeface="Courier New" panose="02070309020205020404" pitchFamily="49" charset="0"/>
                        </a:rPr>
                        <a:t>ArrMul</a:t>
                      </a:r>
                      <a:endParaRPr lang="en-US" sz="16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320">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*c</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size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68580" marR="68580"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65733">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356958">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37" name="Group 36"/>
          <p:cNvGrpSpPr/>
          <p:nvPr/>
        </p:nvGrpSpPr>
        <p:grpSpPr>
          <a:xfrm>
            <a:off x="7155180" y="4783303"/>
            <a:ext cx="1912620" cy="628726"/>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9293187" y="4876127"/>
            <a:ext cx="628726" cy="378460"/>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6888480" y="5652060"/>
            <a:ext cx="731520" cy="251460"/>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 name="Footer Placeholder 4"/>
          <p:cNvSpPr>
            <a:spLocks noGrp="1"/>
          </p:cNvSpPr>
          <p:nvPr>
            <p:ph type="ftr" sz="quarter" idx="11"/>
          </p:nvPr>
        </p:nvSpPr>
        <p:spPr>
          <a:xfrm>
            <a:off x="6082224" y="6492875"/>
            <a:ext cx="3073400" cy="365125"/>
          </a:xfrm>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16</a:t>
            </a:fld>
            <a:endParaRPr lang="en-US" dirty="0"/>
          </a:p>
        </p:txBody>
      </p:sp>
      <p:sp>
        <p:nvSpPr>
          <p:cNvPr id="4" name="Date Placeholder 3"/>
          <p:cNvSpPr>
            <a:spLocks noGrp="1"/>
          </p:cNvSpPr>
          <p:nvPr>
            <p:ph type="dt" sz="half" idx="10"/>
          </p:nvPr>
        </p:nvSpPr>
        <p:spPr/>
        <p:txBody>
          <a:bodyPr/>
          <a:lstStyle/>
          <a:p>
            <a:r>
              <a:rPr lang="en-US" smtClean="0"/>
              <a:t>Fahad Monir</a:t>
            </a:r>
            <a:endParaRPr lang="en-US" dirty="0"/>
          </a:p>
        </p:txBody>
      </p:sp>
    </p:spTree>
    <p:extLst>
      <p:ext uri="{BB962C8B-B14F-4D97-AF65-F5344CB8AC3E}">
        <p14:creationId xmlns:p14="http://schemas.microsoft.com/office/powerpoint/2010/main" val="367648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 &amp; Function</a:t>
            </a:r>
          </a:p>
        </p:txBody>
      </p:sp>
      <p:sp>
        <p:nvSpPr>
          <p:cNvPr id="3" name="Content Placeholder 2"/>
          <p:cNvSpPr>
            <a:spLocks noGrp="1"/>
          </p:cNvSpPr>
          <p:nvPr>
            <p:ph idx="1"/>
          </p:nvPr>
        </p:nvSpPr>
        <p:spPr>
          <a:xfrm>
            <a:off x="7330440" y="804544"/>
            <a:ext cx="4734560" cy="3496795"/>
          </a:xfrm>
        </p:spPr>
        <p:txBody>
          <a:bodyPr>
            <a:normAutofit fontScale="77500" lnSpcReduction="20000"/>
          </a:bodyPr>
          <a:lstStyle/>
          <a:p>
            <a:r>
              <a:rPr lang="en-US" dirty="0"/>
              <a:t>Before exit from function </a:t>
            </a:r>
            <a:r>
              <a:rPr lang="en-US" dirty="0" err="1">
                <a:latin typeface="Courier New" panose="02070309020205020404" pitchFamily="49" charset="0"/>
                <a:cs typeface="Courier New" panose="02070309020205020404" pitchFamily="49" charset="0"/>
              </a:rPr>
              <a:t>ArrMul</a:t>
            </a:r>
            <a:r>
              <a:rPr lang="en-US" dirty="0"/>
              <a:t> the address stored in </a:t>
            </a:r>
            <a:r>
              <a:rPr lang="en-US" dirty="0">
                <a:latin typeface="Courier New" panose="02070309020205020404" pitchFamily="49" charset="0"/>
                <a:cs typeface="Courier New" panose="02070309020205020404" pitchFamily="49" charset="0"/>
              </a:rPr>
              <a:t>*c</a:t>
            </a:r>
            <a:r>
              <a:rPr lang="en-US" dirty="0"/>
              <a:t> returned and all the variables created in </a:t>
            </a:r>
            <a:r>
              <a:rPr lang="en-US" dirty="0" err="1">
                <a:latin typeface="Courier New" panose="02070309020205020404" pitchFamily="49" charset="0"/>
                <a:cs typeface="Courier New" panose="02070309020205020404" pitchFamily="49" charset="0"/>
              </a:rPr>
              <a:t>ArrMul</a:t>
            </a:r>
            <a:r>
              <a:rPr lang="en-US" dirty="0"/>
              <a:t> is destroyed. </a:t>
            </a:r>
          </a:p>
          <a:p>
            <a:r>
              <a:rPr lang="en-US" dirty="0"/>
              <a:t>The control is transferred to </a:t>
            </a:r>
            <a:r>
              <a:rPr lang="en-US" dirty="0">
                <a:latin typeface="Courier New" panose="02070309020205020404" pitchFamily="49" charset="0"/>
                <a:cs typeface="Courier New" panose="02070309020205020404" pitchFamily="49" charset="0"/>
              </a:rPr>
              <a:t>main</a:t>
            </a:r>
            <a:r>
              <a:rPr lang="en-US" dirty="0"/>
              <a:t> and </a:t>
            </a:r>
            <a:r>
              <a:rPr lang="en-US" dirty="0">
                <a:latin typeface="Courier New" panose="02070309020205020404" pitchFamily="49" charset="0"/>
                <a:cs typeface="Courier New" panose="02070309020205020404" pitchFamily="49" charset="0"/>
              </a:rPr>
              <a:t>z</a:t>
            </a:r>
            <a:r>
              <a:rPr lang="en-US" dirty="0"/>
              <a:t> is assigned to the address value returned by </a:t>
            </a:r>
            <a:r>
              <a:rPr lang="en-US" dirty="0">
                <a:latin typeface="Courier New" panose="02070309020205020404" pitchFamily="49" charset="0"/>
                <a:cs typeface="Courier New" panose="02070309020205020404" pitchFamily="49" charset="0"/>
              </a:rPr>
              <a:t>c</a:t>
            </a:r>
            <a:r>
              <a:rPr lang="en-US" dirty="0"/>
              <a:t> of </a:t>
            </a:r>
            <a:r>
              <a:rPr lang="en-US" dirty="0" err="1">
                <a:latin typeface="Courier New" panose="02070309020205020404" pitchFamily="49" charset="0"/>
                <a:cs typeface="Courier New" panose="02070309020205020404" pitchFamily="49" charset="0"/>
              </a:rPr>
              <a:t>ArrMul</a:t>
            </a:r>
            <a:r>
              <a:rPr lang="en-US" dirty="0"/>
              <a:t> (line 13). </a:t>
            </a:r>
          </a:p>
          <a:p>
            <a:r>
              <a:rPr lang="en-US" dirty="0"/>
              <a:t>Then the arrays represented by </a:t>
            </a:r>
            <a:r>
              <a:rPr lang="en-US" dirty="0">
                <a:latin typeface="Courier New" panose="02070309020205020404" pitchFamily="49" charset="0"/>
                <a:cs typeface="Courier New" panose="02070309020205020404" pitchFamily="49" charset="0"/>
              </a:rPr>
              <a:t>x</a:t>
            </a:r>
            <a:r>
              <a:rPr lang="en-US" dirty="0"/>
              <a:t>, </a:t>
            </a:r>
            <a:r>
              <a:rPr lang="en-US" dirty="0">
                <a:latin typeface="Courier New" panose="02070309020205020404" pitchFamily="49" charset="0"/>
                <a:cs typeface="Courier New" panose="02070309020205020404" pitchFamily="49" charset="0"/>
              </a:rPr>
              <a:t>y</a:t>
            </a:r>
            <a:r>
              <a:rPr lang="en-US" dirty="0"/>
              <a:t>, and </a:t>
            </a:r>
            <a:r>
              <a:rPr lang="en-US" dirty="0">
                <a:latin typeface="Courier New" panose="02070309020205020404" pitchFamily="49" charset="0"/>
                <a:cs typeface="Courier New" panose="02070309020205020404" pitchFamily="49" charset="0"/>
              </a:rPr>
              <a:t>z</a:t>
            </a:r>
            <a:r>
              <a:rPr lang="en-US" dirty="0"/>
              <a:t> is printed using function </a:t>
            </a:r>
            <a:r>
              <a:rPr lang="en-US" dirty="0" err="1">
                <a:latin typeface="Courier New" panose="02070309020205020404" pitchFamily="49" charset="0"/>
                <a:cs typeface="Courier New" panose="02070309020205020404" pitchFamily="49" charset="0"/>
              </a:rPr>
              <a:t>PrintArr</a:t>
            </a:r>
            <a:r>
              <a:rPr lang="en-US" dirty="0"/>
              <a:t> (line 14-19).</a:t>
            </a:r>
          </a:p>
        </p:txBody>
      </p:sp>
      <p:graphicFrame>
        <p:nvGraphicFramePr>
          <p:cNvPr id="7" name="Table 6"/>
          <p:cNvGraphicFramePr>
            <a:graphicFrameLocks noGrp="1"/>
          </p:cNvGraphicFramePr>
          <p:nvPr>
            <p:extLst>
              <p:ext uri="{D42A27DB-BD31-4B8C-83A1-F6EECF244321}">
                <p14:modId xmlns:p14="http://schemas.microsoft.com/office/powerpoint/2010/main" val="4044642375"/>
              </p:ext>
            </p:extLst>
          </p:nvPr>
        </p:nvGraphicFramePr>
        <p:xfrm>
          <a:off x="5311582" y="3932519"/>
          <a:ext cx="6816328" cy="238353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212725">
                  <a:extLst>
                    <a:ext uri="{9D8B030D-6E8A-4147-A177-3AD203B41FA5}">
                      <a16:colId xmlns:a16="http://schemas.microsoft.com/office/drawing/2014/main" val="20001"/>
                    </a:ext>
                  </a:extLst>
                </a:gridCol>
                <a:gridCol w="211035">
                  <a:extLst>
                    <a:ext uri="{9D8B030D-6E8A-4147-A177-3AD203B41FA5}">
                      <a16:colId xmlns:a16="http://schemas.microsoft.com/office/drawing/2014/main" val="20002"/>
                    </a:ext>
                  </a:extLst>
                </a:gridCol>
                <a:gridCol w="481231">
                  <a:extLst>
                    <a:ext uri="{9D8B030D-6E8A-4147-A177-3AD203B41FA5}">
                      <a16:colId xmlns:a16="http://schemas.microsoft.com/office/drawing/2014/main" val="20003"/>
                    </a:ext>
                  </a:extLst>
                </a:gridCol>
                <a:gridCol w="236019">
                  <a:extLst>
                    <a:ext uri="{9D8B030D-6E8A-4147-A177-3AD203B41FA5}">
                      <a16:colId xmlns:a16="http://schemas.microsoft.com/office/drawing/2014/main" val="20004"/>
                    </a:ext>
                  </a:extLst>
                </a:gridCol>
                <a:gridCol w="236019">
                  <a:extLst>
                    <a:ext uri="{9D8B030D-6E8A-4147-A177-3AD203B41FA5}">
                      <a16:colId xmlns:a16="http://schemas.microsoft.com/office/drawing/2014/main" val="20005"/>
                    </a:ext>
                  </a:extLst>
                </a:gridCol>
                <a:gridCol w="472038">
                  <a:extLst>
                    <a:ext uri="{9D8B030D-6E8A-4147-A177-3AD203B41FA5}">
                      <a16:colId xmlns:a16="http://schemas.microsoft.com/office/drawing/2014/main" val="20006"/>
                    </a:ext>
                  </a:extLst>
                </a:gridCol>
                <a:gridCol w="430776">
                  <a:extLst>
                    <a:ext uri="{9D8B030D-6E8A-4147-A177-3AD203B41FA5}">
                      <a16:colId xmlns:a16="http://schemas.microsoft.com/office/drawing/2014/main" val="20007"/>
                    </a:ext>
                  </a:extLst>
                </a:gridCol>
                <a:gridCol w="295061">
                  <a:extLst>
                    <a:ext uri="{9D8B030D-6E8A-4147-A177-3AD203B41FA5}">
                      <a16:colId xmlns:a16="http://schemas.microsoft.com/office/drawing/2014/main" val="20008"/>
                    </a:ext>
                  </a:extLst>
                </a:gridCol>
                <a:gridCol w="146899">
                  <a:extLst>
                    <a:ext uri="{9D8B030D-6E8A-4147-A177-3AD203B41FA5}">
                      <a16:colId xmlns:a16="http://schemas.microsoft.com/office/drawing/2014/main" val="20009"/>
                    </a:ext>
                  </a:extLst>
                </a:gridCol>
                <a:gridCol w="441960">
                  <a:extLst>
                    <a:ext uri="{9D8B030D-6E8A-4147-A177-3AD203B41FA5}">
                      <a16:colId xmlns:a16="http://schemas.microsoft.com/office/drawing/2014/main" val="20010"/>
                    </a:ext>
                  </a:extLst>
                </a:gridCol>
                <a:gridCol w="119198">
                  <a:extLst>
                    <a:ext uri="{9D8B030D-6E8A-4147-A177-3AD203B41FA5}">
                      <a16:colId xmlns:a16="http://schemas.microsoft.com/office/drawing/2014/main" val="20011"/>
                    </a:ext>
                  </a:extLst>
                </a:gridCol>
                <a:gridCol w="398962">
                  <a:extLst>
                    <a:ext uri="{9D8B030D-6E8A-4147-A177-3AD203B41FA5}">
                      <a16:colId xmlns:a16="http://schemas.microsoft.com/office/drawing/2014/main" val="20012"/>
                    </a:ext>
                  </a:extLst>
                </a:gridCol>
                <a:gridCol w="198120">
                  <a:extLst>
                    <a:ext uri="{9D8B030D-6E8A-4147-A177-3AD203B41FA5}">
                      <a16:colId xmlns:a16="http://schemas.microsoft.com/office/drawing/2014/main" val="20013"/>
                    </a:ext>
                  </a:extLst>
                </a:gridCol>
                <a:gridCol w="121920">
                  <a:extLst>
                    <a:ext uri="{9D8B030D-6E8A-4147-A177-3AD203B41FA5}">
                      <a16:colId xmlns:a16="http://schemas.microsoft.com/office/drawing/2014/main" val="20014"/>
                    </a:ext>
                  </a:extLst>
                </a:gridCol>
                <a:gridCol w="225074">
                  <a:extLst>
                    <a:ext uri="{9D8B030D-6E8A-4147-A177-3AD203B41FA5}">
                      <a16:colId xmlns:a16="http://schemas.microsoft.com/office/drawing/2014/main" val="20015"/>
                    </a:ext>
                  </a:extLst>
                </a:gridCol>
                <a:gridCol w="277846">
                  <a:extLst>
                    <a:ext uri="{9D8B030D-6E8A-4147-A177-3AD203B41FA5}">
                      <a16:colId xmlns:a16="http://schemas.microsoft.com/office/drawing/2014/main" val="20016"/>
                    </a:ext>
                  </a:extLst>
                </a:gridCol>
                <a:gridCol w="255740">
                  <a:extLst>
                    <a:ext uri="{9D8B030D-6E8A-4147-A177-3AD203B41FA5}">
                      <a16:colId xmlns:a16="http://schemas.microsoft.com/office/drawing/2014/main" val="20017"/>
                    </a:ext>
                  </a:extLst>
                </a:gridCol>
                <a:gridCol w="437630">
                  <a:extLst>
                    <a:ext uri="{9D8B030D-6E8A-4147-A177-3AD203B41FA5}">
                      <a16:colId xmlns:a16="http://schemas.microsoft.com/office/drawing/2014/main" val="20018"/>
                    </a:ext>
                  </a:extLst>
                </a:gridCol>
                <a:gridCol w="499205">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tblGrid>
              <a:tr h="362634">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3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*z</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y</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24447">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83527">
                <a:tc>
                  <a:txBody>
                    <a:bodyPr/>
                    <a:lstStyle/>
                    <a:p>
                      <a:pPr marL="0" marR="0" algn="ctr">
                        <a:spcBef>
                          <a:spcPts val="0"/>
                        </a:spcBef>
                        <a:spcAft>
                          <a:spcPts val="0"/>
                        </a:spcAft>
                      </a:pPr>
                      <a:r>
                        <a:rPr lang="en-US" sz="1800" b="1" dirty="0">
                          <a:effectLst/>
                          <a:latin typeface="Courier New" panose="02070309020205020404" pitchFamily="49" charset="0"/>
                          <a:cs typeface="Courier New" panose="02070309020205020404" pitchFamily="49" charset="0"/>
                        </a:rPr>
                        <a:t>&amp;main</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6</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7</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8</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9</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877">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ArrMul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26720">
                <a:tc gridSpan="2">
                  <a:txBody>
                    <a:bodyPr/>
                    <a:lstStyle/>
                    <a:p>
                      <a:pPr marL="0" marR="0" algn="ctr">
                        <a:spcBef>
                          <a:spcPts val="0"/>
                        </a:spcBef>
                        <a:spcAft>
                          <a:spcPts val="0"/>
                        </a:spcAft>
                      </a:pPr>
                      <a:r>
                        <a:rPr lang="en-US" sz="1800" b="1" dirty="0">
                          <a:effectLst/>
                          <a:latin typeface="Courier New" panose="02070309020205020404" pitchFamily="49" charset="0"/>
                          <a:cs typeface="Courier New" panose="02070309020205020404" pitchFamily="49" charset="0"/>
                        </a:rPr>
                        <a:t>&amp;</a:t>
                      </a:r>
                      <a:r>
                        <a:rPr lang="en-US" sz="1800" b="1" dirty="0" err="1">
                          <a:effectLst/>
                          <a:latin typeface="Courier New" panose="02070309020205020404" pitchFamily="49" charset="0"/>
                          <a:cs typeface="Courier New" panose="02070309020205020404" pitchFamily="49" charset="0"/>
                        </a:rPr>
                        <a:t>ArrMul</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320">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*c</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size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68580" marR="68580"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65733">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356958">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cxnSp>
        <p:nvCxnSpPr>
          <p:cNvPr id="39" name="Elbow Connector 38"/>
          <p:cNvCxnSpPr/>
          <p:nvPr/>
        </p:nvCxnSpPr>
        <p:spPr>
          <a:xfrm rot="16200000" flipH="1">
            <a:off x="6267450" y="4956810"/>
            <a:ext cx="1463040" cy="815340"/>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669004946"/>
              </p:ext>
            </p:extLst>
          </p:nvPr>
        </p:nvGraphicFramePr>
        <p:xfrm>
          <a:off x="32678" y="813189"/>
          <a:ext cx="7310866" cy="5168892"/>
        </p:xfrm>
        <a:graphic>
          <a:graphicData uri="http://schemas.openxmlformats.org/drawingml/2006/table">
            <a:tbl>
              <a:tblPr firstRow="1" firstCol="1" bandRow="1">
                <a:tableStyleId>{2D5ABB26-0587-4C30-8999-92F81FD0307C}</a:tableStyleId>
              </a:tblPr>
              <a:tblGrid>
                <a:gridCol w="364807">
                  <a:extLst>
                    <a:ext uri="{9D8B030D-6E8A-4147-A177-3AD203B41FA5}">
                      <a16:colId xmlns:a16="http://schemas.microsoft.com/office/drawing/2014/main" val="20000"/>
                    </a:ext>
                  </a:extLst>
                </a:gridCol>
                <a:gridCol w="4908923">
                  <a:extLst>
                    <a:ext uri="{9D8B030D-6E8A-4147-A177-3AD203B41FA5}">
                      <a16:colId xmlns:a16="http://schemas.microsoft.com/office/drawing/2014/main" val="20001"/>
                    </a:ext>
                  </a:extLst>
                </a:gridCol>
                <a:gridCol w="2037136">
                  <a:extLst>
                    <a:ext uri="{9D8B030D-6E8A-4147-A177-3AD203B41FA5}">
                      <a16:colId xmlns:a16="http://schemas.microsoft.com/office/drawing/2014/main" val="20002"/>
                    </a:ext>
                  </a:extLst>
                </a:gridCol>
              </a:tblGrid>
              <a:tr h="1540046">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21</a:t>
                      </a:r>
                    </a:p>
                  </a:txBody>
                  <a:tcPr marL="18288" marR="27432" marT="8124" marB="8124"/>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ArrMul</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aseline="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,*c = </a:t>
                      </a:r>
                      <a:r>
                        <a:rPr lang="en-US" sz="1400" dirty="0">
                          <a:solidFill>
                            <a:srgbClr val="0000B0"/>
                          </a:solidFill>
                          <a:effectLst/>
                          <a:latin typeface="Courier New" panose="02070309020205020404" pitchFamily="49" charset="0"/>
                          <a:cs typeface="Courier New" panose="02070309020205020404" pitchFamily="49" charset="0"/>
                        </a:rPr>
                        <a:t>new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[size]; </a:t>
                      </a:r>
                      <a:r>
                        <a:rPr lang="en-US" sz="14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&lt;size;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c[</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 a[</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 b[</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&lt;size;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"\t"</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 </a:t>
                      </a:r>
                      <a:r>
                        <a:rPr lang="en-US" sz="1400" dirty="0">
                          <a:solidFill>
                            <a:srgbClr val="FF0000"/>
                          </a:solidFill>
                          <a:effectLst/>
                          <a:latin typeface="Courier New" panose="02070309020205020404" pitchFamily="49" charset="0"/>
                          <a:cs typeface="Courier New" panose="02070309020205020404" pitchFamily="49" charset="0"/>
                        </a:rPr>
                        <a:t>"\n "</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z,x</a:t>
                      </a:r>
                      <a:r>
                        <a:rPr lang="en-US" sz="14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z = </a:t>
                      </a:r>
                      <a:r>
                        <a:rPr lang="en-US" sz="1400" dirty="0" err="1">
                          <a:effectLst/>
                          <a:latin typeface="Courier New" panose="02070309020205020404" pitchFamily="49" charset="0"/>
                          <a:cs typeface="Courier New" panose="02070309020205020404" pitchFamily="49" charset="0"/>
                        </a:rPr>
                        <a:t>ArrMul</a:t>
                      </a:r>
                      <a:r>
                        <a:rPr lang="en-US" sz="14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"First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"second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"result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delete</a:t>
                      </a: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 (z); </a:t>
                      </a:r>
                      <a:r>
                        <a:rPr lang="en-US" sz="1400" dirty="0">
                          <a:solidFill>
                            <a:schemeClr val="accent2">
                              <a:lumMod val="75000"/>
                            </a:schemeClr>
                          </a:solidFill>
                          <a:effectLst/>
                          <a:latin typeface="Courier New" panose="02070309020205020404" pitchFamily="49" charset="0"/>
                          <a:cs typeface="Courier New" panose="02070309020205020404" pitchFamily="49" charset="0"/>
                        </a:rPr>
                        <a:t>//memory </a:t>
                      </a:r>
                      <a:r>
                        <a:rPr lang="en-US" sz="1400" dirty="0" err="1">
                          <a:solidFill>
                            <a:schemeClr val="accent2">
                              <a:lumMod val="75000"/>
                            </a:schemeClr>
                          </a:solidFill>
                          <a:effectLst/>
                          <a:latin typeface="Courier New" panose="02070309020205020404" pitchFamily="49" charset="0"/>
                          <a:cs typeface="Courier New" panose="02070309020205020404" pitchFamily="49" charset="0"/>
                        </a:rPr>
                        <a:t>deallocated</a:t>
                      </a:r>
                      <a:endParaRPr lang="en-US" sz="1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5   12  21  32  45</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solidFill>
                      <a:schemeClr val="bg1">
                        <a:lumMod val="50000"/>
                      </a:schemeClr>
                    </a:solidFill>
                  </a:tcPr>
                </a:tc>
                <a:extLst>
                  <a:ext uri="{0D108BD9-81ED-4DB2-BD59-A6C34878D82A}">
                    <a16:rowId xmlns:a16="http://schemas.microsoft.com/office/drawing/2014/main" val="10000"/>
                  </a:ext>
                </a:extLst>
              </a:tr>
              <a:tr h="3628846">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no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17</a:t>
            </a:fld>
            <a:endParaRPr lang="en-US" dirty="0"/>
          </a:p>
        </p:txBody>
      </p:sp>
    </p:spTree>
    <p:extLst>
      <p:ext uri="{BB962C8B-B14F-4D97-AF65-F5344CB8AC3E}">
        <p14:creationId xmlns:p14="http://schemas.microsoft.com/office/powerpoint/2010/main" val="585911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 &amp; Function</a:t>
            </a:r>
          </a:p>
        </p:txBody>
      </p:sp>
      <p:sp>
        <p:nvSpPr>
          <p:cNvPr id="3" name="Content Placeholder 2"/>
          <p:cNvSpPr>
            <a:spLocks noGrp="1"/>
          </p:cNvSpPr>
          <p:nvPr>
            <p:ph idx="1"/>
          </p:nvPr>
        </p:nvSpPr>
        <p:spPr>
          <a:xfrm>
            <a:off x="7330440" y="804544"/>
            <a:ext cx="4734560" cy="3496795"/>
          </a:xfrm>
        </p:spPr>
        <p:txBody>
          <a:bodyPr>
            <a:normAutofit lnSpcReduction="10000"/>
          </a:bodyPr>
          <a:lstStyle/>
          <a:p>
            <a:r>
              <a:rPr lang="en-US" dirty="0"/>
              <a:t>Line 20 de-allocates the memory allocated to </a:t>
            </a:r>
            <a:r>
              <a:rPr lang="en-US" dirty="0">
                <a:latin typeface="Courier New" panose="02070309020205020404" pitchFamily="49" charset="0"/>
                <a:cs typeface="Courier New" panose="02070309020205020404" pitchFamily="49" charset="0"/>
              </a:rPr>
              <a:t>*c</a:t>
            </a:r>
            <a:r>
              <a:rPr lang="en-US" dirty="0"/>
              <a:t> in function </a:t>
            </a:r>
            <a:r>
              <a:rPr lang="en-US" dirty="0" err="1">
                <a:latin typeface="Courier New" panose="02070309020205020404" pitchFamily="49" charset="0"/>
                <a:cs typeface="Courier New" panose="02070309020205020404" pitchFamily="49" charset="0"/>
              </a:rPr>
              <a:t>ArrMul</a:t>
            </a:r>
            <a:r>
              <a:rPr lang="en-US" dirty="0"/>
              <a:t> (line 3) and later returned to </a:t>
            </a:r>
            <a:r>
              <a:rPr lang="en-US" dirty="0">
                <a:latin typeface="Courier New" panose="02070309020205020404" pitchFamily="49" charset="0"/>
                <a:cs typeface="Courier New" panose="02070309020205020404" pitchFamily="49" charset="0"/>
              </a:rPr>
              <a:t>*z</a:t>
            </a:r>
            <a:r>
              <a:rPr lang="en-US" dirty="0"/>
              <a:t> in function </a:t>
            </a:r>
            <a:r>
              <a:rPr lang="en-US" dirty="0">
                <a:latin typeface="Courier New" panose="02070309020205020404" pitchFamily="49" charset="0"/>
                <a:cs typeface="Courier New" panose="02070309020205020404" pitchFamily="49" charset="0"/>
              </a:rPr>
              <a:t>main</a:t>
            </a:r>
            <a:r>
              <a:rPr lang="en-US" dirty="0"/>
              <a:t> (line 13).</a:t>
            </a:r>
          </a:p>
          <a:p>
            <a:r>
              <a:rPr lang="en-US" dirty="0"/>
              <a:t>A dynamically allocated memory must be de-allocated.</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26223185"/>
              </p:ext>
            </p:extLst>
          </p:nvPr>
        </p:nvGraphicFramePr>
        <p:xfrm>
          <a:off x="5311582" y="3932519"/>
          <a:ext cx="6816328" cy="238353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212725">
                  <a:extLst>
                    <a:ext uri="{9D8B030D-6E8A-4147-A177-3AD203B41FA5}">
                      <a16:colId xmlns:a16="http://schemas.microsoft.com/office/drawing/2014/main" val="20001"/>
                    </a:ext>
                  </a:extLst>
                </a:gridCol>
                <a:gridCol w="211035">
                  <a:extLst>
                    <a:ext uri="{9D8B030D-6E8A-4147-A177-3AD203B41FA5}">
                      <a16:colId xmlns:a16="http://schemas.microsoft.com/office/drawing/2014/main" val="20002"/>
                    </a:ext>
                  </a:extLst>
                </a:gridCol>
                <a:gridCol w="481231">
                  <a:extLst>
                    <a:ext uri="{9D8B030D-6E8A-4147-A177-3AD203B41FA5}">
                      <a16:colId xmlns:a16="http://schemas.microsoft.com/office/drawing/2014/main" val="20003"/>
                    </a:ext>
                  </a:extLst>
                </a:gridCol>
                <a:gridCol w="236019">
                  <a:extLst>
                    <a:ext uri="{9D8B030D-6E8A-4147-A177-3AD203B41FA5}">
                      <a16:colId xmlns:a16="http://schemas.microsoft.com/office/drawing/2014/main" val="20004"/>
                    </a:ext>
                  </a:extLst>
                </a:gridCol>
                <a:gridCol w="236019">
                  <a:extLst>
                    <a:ext uri="{9D8B030D-6E8A-4147-A177-3AD203B41FA5}">
                      <a16:colId xmlns:a16="http://schemas.microsoft.com/office/drawing/2014/main" val="20005"/>
                    </a:ext>
                  </a:extLst>
                </a:gridCol>
                <a:gridCol w="472038">
                  <a:extLst>
                    <a:ext uri="{9D8B030D-6E8A-4147-A177-3AD203B41FA5}">
                      <a16:colId xmlns:a16="http://schemas.microsoft.com/office/drawing/2014/main" val="20006"/>
                    </a:ext>
                  </a:extLst>
                </a:gridCol>
                <a:gridCol w="430776">
                  <a:extLst>
                    <a:ext uri="{9D8B030D-6E8A-4147-A177-3AD203B41FA5}">
                      <a16:colId xmlns:a16="http://schemas.microsoft.com/office/drawing/2014/main" val="20007"/>
                    </a:ext>
                  </a:extLst>
                </a:gridCol>
                <a:gridCol w="295061">
                  <a:extLst>
                    <a:ext uri="{9D8B030D-6E8A-4147-A177-3AD203B41FA5}">
                      <a16:colId xmlns:a16="http://schemas.microsoft.com/office/drawing/2014/main" val="20008"/>
                    </a:ext>
                  </a:extLst>
                </a:gridCol>
                <a:gridCol w="146899">
                  <a:extLst>
                    <a:ext uri="{9D8B030D-6E8A-4147-A177-3AD203B41FA5}">
                      <a16:colId xmlns:a16="http://schemas.microsoft.com/office/drawing/2014/main" val="20009"/>
                    </a:ext>
                  </a:extLst>
                </a:gridCol>
                <a:gridCol w="441960">
                  <a:extLst>
                    <a:ext uri="{9D8B030D-6E8A-4147-A177-3AD203B41FA5}">
                      <a16:colId xmlns:a16="http://schemas.microsoft.com/office/drawing/2014/main" val="20010"/>
                    </a:ext>
                  </a:extLst>
                </a:gridCol>
                <a:gridCol w="119198">
                  <a:extLst>
                    <a:ext uri="{9D8B030D-6E8A-4147-A177-3AD203B41FA5}">
                      <a16:colId xmlns:a16="http://schemas.microsoft.com/office/drawing/2014/main" val="20011"/>
                    </a:ext>
                  </a:extLst>
                </a:gridCol>
                <a:gridCol w="398962">
                  <a:extLst>
                    <a:ext uri="{9D8B030D-6E8A-4147-A177-3AD203B41FA5}">
                      <a16:colId xmlns:a16="http://schemas.microsoft.com/office/drawing/2014/main" val="20012"/>
                    </a:ext>
                  </a:extLst>
                </a:gridCol>
                <a:gridCol w="198120">
                  <a:extLst>
                    <a:ext uri="{9D8B030D-6E8A-4147-A177-3AD203B41FA5}">
                      <a16:colId xmlns:a16="http://schemas.microsoft.com/office/drawing/2014/main" val="20013"/>
                    </a:ext>
                  </a:extLst>
                </a:gridCol>
                <a:gridCol w="121920">
                  <a:extLst>
                    <a:ext uri="{9D8B030D-6E8A-4147-A177-3AD203B41FA5}">
                      <a16:colId xmlns:a16="http://schemas.microsoft.com/office/drawing/2014/main" val="20014"/>
                    </a:ext>
                  </a:extLst>
                </a:gridCol>
                <a:gridCol w="225074">
                  <a:extLst>
                    <a:ext uri="{9D8B030D-6E8A-4147-A177-3AD203B41FA5}">
                      <a16:colId xmlns:a16="http://schemas.microsoft.com/office/drawing/2014/main" val="20015"/>
                    </a:ext>
                  </a:extLst>
                </a:gridCol>
                <a:gridCol w="277846">
                  <a:extLst>
                    <a:ext uri="{9D8B030D-6E8A-4147-A177-3AD203B41FA5}">
                      <a16:colId xmlns:a16="http://schemas.microsoft.com/office/drawing/2014/main" val="20016"/>
                    </a:ext>
                  </a:extLst>
                </a:gridCol>
                <a:gridCol w="255740">
                  <a:extLst>
                    <a:ext uri="{9D8B030D-6E8A-4147-A177-3AD203B41FA5}">
                      <a16:colId xmlns:a16="http://schemas.microsoft.com/office/drawing/2014/main" val="20017"/>
                    </a:ext>
                  </a:extLst>
                </a:gridCol>
                <a:gridCol w="437630">
                  <a:extLst>
                    <a:ext uri="{9D8B030D-6E8A-4147-A177-3AD203B41FA5}">
                      <a16:colId xmlns:a16="http://schemas.microsoft.com/office/drawing/2014/main" val="20018"/>
                    </a:ext>
                  </a:extLst>
                </a:gridCol>
                <a:gridCol w="499205">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tblGrid>
              <a:tr h="362634">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3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*z</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y</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24447">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83527">
                <a:tc>
                  <a:txBody>
                    <a:bodyPr/>
                    <a:lstStyle/>
                    <a:p>
                      <a:pPr marL="0" marR="0" algn="ctr">
                        <a:spcBef>
                          <a:spcPts val="0"/>
                        </a:spcBef>
                        <a:spcAft>
                          <a:spcPts val="0"/>
                        </a:spcAft>
                      </a:pPr>
                      <a:r>
                        <a:rPr lang="en-US" sz="1800" b="1" dirty="0">
                          <a:effectLst/>
                          <a:latin typeface="Courier New" panose="02070309020205020404" pitchFamily="49" charset="0"/>
                          <a:cs typeface="Courier New" panose="02070309020205020404" pitchFamily="49" charset="0"/>
                        </a:rPr>
                        <a:t>&amp;main</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6</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7</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8</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9</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877">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ArrMul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26720">
                <a:tc gridSpan="2">
                  <a:txBody>
                    <a:bodyPr/>
                    <a:lstStyle/>
                    <a:p>
                      <a:pPr marL="0" marR="0" algn="ctr">
                        <a:spcBef>
                          <a:spcPts val="0"/>
                        </a:spcBef>
                        <a:spcAft>
                          <a:spcPts val="0"/>
                        </a:spcAft>
                      </a:pPr>
                      <a:r>
                        <a:rPr lang="en-US" sz="1800" b="1" dirty="0">
                          <a:effectLst/>
                          <a:latin typeface="Courier New" panose="02070309020205020404" pitchFamily="49" charset="0"/>
                          <a:cs typeface="Courier New" panose="02070309020205020404" pitchFamily="49" charset="0"/>
                        </a:rPr>
                        <a:t>&amp;</a:t>
                      </a:r>
                      <a:r>
                        <a:rPr lang="en-US" sz="1800" b="1" dirty="0" err="1">
                          <a:effectLst/>
                          <a:latin typeface="Courier New" panose="02070309020205020404" pitchFamily="49" charset="0"/>
                          <a:cs typeface="Courier New" panose="02070309020205020404" pitchFamily="49" charset="0"/>
                        </a:rPr>
                        <a:t>ArrMul</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320">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68580" marR="68580"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65733">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356958">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cxnSp>
        <p:nvCxnSpPr>
          <p:cNvPr id="39" name="Elbow Connector 38"/>
          <p:cNvCxnSpPr/>
          <p:nvPr/>
        </p:nvCxnSpPr>
        <p:spPr>
          <a:xfrm rot="16200000" flipH="1">
            <a:off x="6267450" y="4956810"/>
            <a:ext cx="1463040" cy="815340"/>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nvPr>
        </p:nvGraphicFramePr>
        <p:xfrm>
          <a:off x="32678" y="813189"/>
          <a:ext cx="7310866" cy="5168892"/>
        </p:xfrm>
        <a:graphic>
          <a:graphicData uri="http://schemas.openxmlformats.org/drawingml/2006/table">
            <a:tbl>
              <a:tblPr firstRow="1" firstCol="1" bandRow="1">
                <a:tableStyleId>{2D5ABB26-0587-4C30-8999-92F81FD0307C}</a:tableStyleId>
              </a:tblPr>
              <a:tblGrid>
                <a:gridCol w="364807">
                  <a:extLst>
                    <a:ext uri="{9D8B030D-6E8A-4147-A177-3AD203B41FA5}">
                      <a16:colId xmlns:a16="http://schemas.microsoft.com/office/drawing/2014/main" val="20000"/>
                    </a:ext>
                  </a:extLst>
                </a:gridCol>
                <a:gridCol w="4908923">
                  <a:extLst>
                    <a:ext uri="{9D8B030D-6E8A-4147-A177-3AD203B41FA5}">
                      <a16:colId xmlns:a16="http://schemas.microsoft.com/office/drawing/2014/main" val="20001"/>
                    </a:ext>
                  </a:extLst>
                </a:gridCol>
                <a:gridCol w="2037136">
                  <a:extLst>
                    <a:ext uri="{9D8B030D-6E8A-4147-A177-3AD203B41FA5}">
                      <a16:colId xmlns:a16="http://schemas.microsoft.com/office/drawing/2014/main" val="20002"/>
                    </a:ext>
                  </a:extLst>
                </a:gridCol>
              </a:tblGrid>
              <a:tr h="1540046">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21</a:t>
                      </a:r>
                    </a:p>
                  </a:txBody>
                  <a:tcPr marL="18288" marR="27432" marT="8124" marB="8124"/>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ArrMul</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aseline="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,*c = </a:t>
                      </a:r>
                      <a:r>
                        <a:rPr lang="en-US" sz="1400" dirty="0">
                          <a:solidFill>
                            <a:srgbClr val="0000B0"/>
                          </a:solidFill>
                          <a:effectLst/>
                          <a:latin typeface="Courier New" panose="02070309020205020404" pitchFamily="49" charset="0"/>
                          <a:cs typeface="Courier New" panose="02070309020205020404" pitchFamily="49" charset="0"/>
                        </a:rPr>
                        <a:t>new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[size]; </a:t>
                      </a:r>
                      <a:r>
                        <a:rPr lang="en-US" sz="14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&lt;size;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c[</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 a[</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 b[</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&lt;size;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"\t"</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 </a:t>
                      </a:r>
                      <a:r>
                        <a:rPr lang="en-US" sz="1400" dirty="0">
                          <a:solidFill>
                            <a:srgbClr val="FF0000"/>
                          </a:solidFill>
                          <a:effectLst/>
                          <a:latin typeface="Courier New" panose="02070309020205020404" pitchFamily="49" charset="0"/>
                          <a:cs typeface="Courier New" panose="02070309020205020404" pitchFamily="49" charset="0"/>
                        </a:rPr>
                        <a:t>"\n "</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z,x</a:t>
                      </a:r>
                      <a:r>
                        <a:rPr lang="en-US" sz="14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z = </a:t>
                      </a:r>
                      <a:r>
                        <a:rPr lang="en-US" sz="1400" dirty="0" err="1">
                          <a:effectLst/>
                          <a:latin typeface="Courier New" panose="02070309020205020404" pitchFamily="49" charset="0"/>
                          <a:cs typeface="Courier New" panose="02070309020205020404" pitchFamily="49" charset="0"/>
                        </a:rPr>
                        <a:t>ArrMul</a:t>
                      </a:r>
                      <a:r>
                        <a:rPr lang="en-US" sz="14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"First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"second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"result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delete</a:t>
                      </a: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 (z); </a:t>
                      </a:r>
                      <a:r>
                        <a:rPr lang="en-US" sz="1400" dirty="0">
                          <a:solidFill>
                            <a:schemeClr val="accent2">
                              <a:lumMod val="75000"/>
                            </a:schemeClr>
                          </a:solidFill>
                          <a:effectLst/>
                          <a:latin typeface="Courier New" panose="02070309020205020404" pitchFamily="49" charset="0"/>
                          <a:cs typeface="Courier New" panose="02070309020205020404" pitchFamily="49" charset="0"/>
                        </a:rPr>
                        <a:t>//memory </a:t>
                      </a:r>
                      <a:r>
                        <a:rPr lang="en-US" sz="1400" dirty="0" err="1">
                          <a:solidFill>
                            <a:schemeClr val="accent2">
                              <a:lumMod val="75000"/>
                            </a:schemeClr>
                          </a:solidFill>
                          <a:effectLst/>
                          <a:latin typeface="Courier New" panose="02070309020205020404" pitchFamily="49" charset="0"/>
                          <a:cs typeface="Courier New" panose="02070309020205020404" pitchFamily="49" charset="0"/>
                        </a:rPr>
                        <a:t>deallocated</a:t>
                      </a:r>
                      <a:endParaRPr lang="en-US" sz="1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cs typeface="Courier New" panose="02070309020205020404" pitchFamily="49" charset="0"/>
                        </a:rPr>
                        <a:t>5   12  21  32  45</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solidFill>
                      <a:schemeClr val="bg1">
                        <a:lumMod val="50000"/>
                      </a:schemeClr>
                    </a:solidFill>
                  </a:tcPr>
                </a:tc>
                <a:extLst>
                  <a:ext uri="{0D108BD9-81ED-4DB2-BD59-A6C34878D82A}">
                    <a16:rowId xmlns:a16="http://schemas.microsoft.com/office/drawing/2014/main" val="10000"/>
                  </a:ext>
                </a:extLst>
              </a:tr>
              <a:tr h="3628846">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noFill/>
                  </a:tcPr>
                </a:tc>
                <a:extLst>
                  <a:ext uri="{0D108BD9-81ED-4DB2-BD59-A6C34878D82A}">
                    <a16:rowId xmlns:a16="http://schemas.microsoft.com/office/drawing/2014/main" val="10001"/>
                  </a:ext>
                </a:extLst>
              </a:tr>
            </a:tbl>
          </a:graphicData>
        </a:graphic>
      </p:graphicFrame>
      <p:sp>
        <p:nvSpPr>
          <p:cNvPr id="8" name="Rectangle 7"/>
          <p:cNvSpPr/>
          <p:nvPr/>
        </p:nvSpPr>
        <p:spPr>
          <a:xfrm>
            <a:off x="7366299" y="5916706"/>
            <a:ext cx="3458584" cy="43964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18</a:t>
            </a:fld>
            <a:endParaRPr lang="en-US" dirty="0"/>
          </a:p>
        </p:txBody>
      </p:sp>
    </p:spTree>
    <p:extLst>
      <p:ext uri="{BB962C8B-B14F-4D97-AF65-F5344CB8AC3E}">
        <p14:creationId xmlns:p14="http://schemas.microsoft.com/office/powerpoint/2010/main" val="70065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 &amp; Function</a:t>
            </a:r>
          </a:p>
        </p:txBody>
      </p:sp>
      <p:sp>
        <p:nvSpPr>
          <p:cNvPr id="3" name="Content Placeholder 2"/>
          <p:cNvSpPr>
            <a:spLocks noGrp="1"/>
          </p:cNvSpPr>
          <p:nvPr>
            <p:ph idx="1"/>
          </p:nvPr>
        </p:nvSpPr>
        <p:spPr>
          <a:xfrm>
            <a:off x="5364480" y="804545"/>
            <a:ext cx="6507480" cy="2866502"/>
          </a:xfrm>
        </p:spPr>
        <p:txBody>
          <a:bodyPr>
            <a:normAutofit fontScale="77500" lnSpcReduction="20000"/>
          </a:bodyPr>
          <a:lstStyle/>
          <a:p>
            <a:r>
              <a:rPr lang="en-US" dirty="0"/>
              <a:t>Consider the case, if dynamic array </a:t>
            </a:r>
            <a:r>
              <a:rPr lang="en-US" dirty="0">
                <a:latin typeface="Courier New" panose="02070309020205020404" pitchFamily="49" charset="0"/>
                <a:cs typeface="Courier New" panose="02070309020205020404" pitchFamily="49" charset="0"/>
              </a:rPr>
              <a:t>*c</a:t>
            </a:r>
            <a:r>
              <a:rPr lang="en-US" dirty="0"/>
              <a:t> in </a:t>
            </a:r>
            <a:r>
              <a:rPr lang="en-US" dirty="0" err="1">
                <a:latin typeface="Courier New" panose="02070309020205020404" pitchFamily="49" charset="0"/>
                <a:cs typeface="Courier New" panose="02070309020205020404" pitchFamily="49" charset="0"/>
              </a:rPr>
              <a:t>ArrMul</a:t>
            </a:r>
            <a:r>
              <a:rPr lang="en-US" dirty="0"/>
              <a:t> was declared as an array </a:t>
            </a:r>
            <a:r>
              <a:rPr lang="en-US" dirty="0">
                <a:latin typeface="Courier New" panose="02070309020205020404" pitchFamily="49" charset="0"/>
                <a:cs typeface="Courier New" panose="02070309020205020404" pitchFamily="49" charset="0"/>
              </a:rPr>
              <a:t>c[5]</a:t>
            </a:r>
            <a:r>
              <a:rPr lang="en-US" dirty="0"/>
              <a:t>. </a:t>
            </a:r>
          </a:p>
          <a:p>
            <a:r>
              <a:rPr lang="en-US" dirty="0"/>
              <a:t>That is, instead of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*c=new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[size] </a:t>
            </a:r>
            <a:r>
              <a:rPr lang="en-US" dirty="0"/>
              <a:t>in line 3, if it was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c[5]</a:t>
            </a:r>
            <a:r>
              <a:rPr lang="en-US" dirty="0"/>
              <a:t>, the following would happen.</a:t>
            </a:r>
          </a:p>
          <a:p>
            <a:r>
              <a:rPr lang="en-US" dirty="0"/>
              <a:t>The address represented by </a:t>
            </a:r>
            <a:r>
              <a:rPr lang="en-US" dirty="0">
                <a:latin typeface="Courier New" panose="02070309020205020404" pitchFamily="49" charset="0"/>
                <a:cs typeface="Courier New" panose="02070309020205020404" pitchFamily="49" charset="0"/>
              </a:rPr>
              <a:t>c</a:t>
            </a:r>
            <a:r>
              <a:rPr lang="en-US" dirty="0"/>
              <a:t> is returned and all the variables created in </a:t>
            </a:r>
            <a:r>
              <a:rPr lang="en-US" dirty="0" err="1">
                <a:latin typeface="Courier New" panose="02070309020205020404" pitchFamily="49" charset="0"/>
                <a:cs typeface="Courier New" panose="02070309020205020404" pitchFamily="49" charset="0"/>
              </a:rPr>
              <a:t>ArrMul</a:t>
            </a:r>
            <a:r>
              <a:rPr lang="en-US" dirty="0"/>
              <a:t> is destroyed and control is transferred to </a:t>
            </a:r>
            <a:r>
              <a:rPr lang="en-US" dirty="0">
                <a:latin typeface="Courier New" panose="02070309020205020404" pitchFamily="49" charset="0"/>
                <a:cs typeface="Courier New" panose="02070309020205020404" pitchFamily="49" charset="0"/>
              </a:rPr>
              <a:t>main</a:t>
            </a:r>
            <a:r>
              <a:rPr lang="en-US" dirty="0"/>
              <a:t> at exit from </a:t>
            </a:r>
            <a:r>
              <a:rPr lang="en-US" dirty="0" err="1">
                <a:latin typeface="Courier New" panose="02070309020205020404" pitchFamily="49" charset="0"/>
                <a:cs typeface="Courier New" panose="02070309020205020404" pitchFamily="49" charset="0"/>
              </a:rPr>
              <a:t>ArrMul</a:t>
            </a:r>
            <a:r>
              <a:rPr lang="en-US" dirty="0"/>
              <a:t>. </a:t>
            </a:r>
          </a:p>
        </p:txBody>
      </p:sp>
      <p:graphicFrame>
        <p:nvGraphicFramePr>
          <p:cNvPr id="10" name="Table 9"/>
          <p:cNvGraphicFramePr>
            <a:graphicFrameLocks noGrp="1"/>
          </p:cNvGraphicFramePr>
          <p:nvPr>
            <p:extLst>
              <p:ext uri="{D42A27DB-BD31-4B8C-83A1-F6EECF244321}">
                <p14:modId xmlns:p14="http://schemas.microsoft.com/office/powerpoint/2010/main" val="2132292095"/>
              </p:ext>
            </p:extLst>
          </p:nvPr>
        </p:nvGraphicFramePr>
        <p:xfrm>
          <a:off x="5375261" y="3594550"/>
          <a:ext cx="6689739" cy="2134026"/>
        </p:xfrm>
        <a:graphic>
          <a:graphicData uri="http://schemas.openxmlformats.org/drawingml/2006/table">
            <a:tbl>
              <a:tblPr firstRow="1" firstCol="1" bandRow="1">
                <a:tableStyleId>{2D5ABB26-0587-4C30-8999-92F81FD0307C}</a:tableStyleId>
              </a:tblPr>
              <a:tblGrid>
                <a:gridCol w="806276">
                  <a:extLst>
                    <a:ext uri="{9D8B030D-6E8A-4147-A177-3AD203B41FA5}">
                      <a16:colId xmlns:a16="http://schemas.microsoft.com/office/drawing/2014/main" val="20000"/>
                    </a:ext>
                  </a:extLst>
                </a:gridCol>
                <a:gridCol w="282817">
                  <a:extLst>
                    <a:ext uri="{9D8B030D-6E8A-4147-A177-3AD203B41FA5}">
                      <a16:colId xmlns:a16="http://schemas.microsoft.com/office/drawing/2014/main" val="20001"/>
                    </a:ext>
                  </a:extLst>
                </a:gridCol>
                <a:gridCol w="300100">
                  <a:extLst>
                    <a:ext uri="{9D8B030D-6E8A-4147-A177-3AD203B41FA5}">
                      <a16:colId xmlns:a16="http://schemas.microsoft.com/office/drawing/2014/main" val="20002"/>
                    </a:ext>
                  </a:extLst>
                </a:gridCol>
                <a:gridCol w="376044">
                  <a:extLst>
                    <a:ext uri="{9D8B030D-6E8A-4147-A177-3AD203B41FA5}">
                      <a16:colId xmlns:a16="http://schemas.microsoft.com/office/drawing/2014/main" val="20003"/>
                    </a:ext>
                  </a:extLst>
                </a:gridCol>
                <a:gridCol w="93980">
                  <a:extLst>
                    <a:ext uri="{9D8B030D-6E8A-4147-A177-3AD203B41FA5}">
                      <a16:colId xmlns:a16="http://schemas.microsoft.com/office/drawing/2014/main" val="20004"/>
                    </a:ext>
                  </a:extLst>
                </a:gridCol>
                <a:gridCol w="374169">
                  <a:extLst>
                    <a:ext uri="{9D8B030D-6E8A-4147-A177-3AD203B41FA5}">
                      <a16:colId xmlns:a16="http://schemas.microsoft.com/office/drawing/2014/main" val="20005"/>
                    </a:ext>
                  </a:extLst>
                </a:gridCol>
                <a:gridCol w="102823">
                  <a:extLst>
                    <a:ext uri="{9D8B030D-6E8A-4147-A177-3AD203B41FA5}">
                      <a16:colId xmlns:a16="http://schemas.microsoft.com/office/drawing/2014/main" val="20006"/>
                    </a:ext>
                  </a:extLst>
                </a:gridCol>
                <a:gridCol w="358222">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341558">
                  <a:extLst>
                    <a:ext uri="{9D8B030D-6E8A-4147-A177-3AD203B41FA5}">
                      <a16:colId xmlns:a16="http://schemas.microsoft.com/office/drawing/2014/main" val="20009"/>
                    </a:ext>
                  </a:extLst>
                </a:gridCol>
                <a:gridCol w="169431">
                  <a:extLst>
                    <a:ext uri="{9D8B030D-6E8A-4147-A177-3AD203B41FA5}">
                      <a16:colId xmlns:a16="http://schemas.microsoft.com/office/drawing/2014/main" val="20010"/>
                    </a:ext>
                  </a:extLst>
                </a:gridCol>
                <a:gridCol w="262237">
                  <a:extLst>
                    <a:ext uri="{9D8B030D-6E8A-4147-A177-3AD203B41FA5}">
                      <a16:colId xmlns:a16="http://schemas.microsoft.com/office/drawing/2014/main" val="20011"/>
                    </a:ext>
                  </a:extLst>
                </a:gridCol>
                <a:gridCol w="235304">
                  <a:extLst>
                    <a:ext uri="{9D8B030D-6E8A-4147-A177-3AD203B41FA5}">
                      <a16:colId xmlns:a16="http://schemas.microsoft.com/office/drawing/2014/main" val="20012"/>
                    </a:ext>
                  </a:extLst>
                </a:gridCol>
                <a:gridCol w="196364">
                  <a:extLst>
                    <a:ext uri="{9D8B030D-6E8A-4147-A177-3AD203B41FA5}">
                      <a16:colId xmlns:a16="http://schemas.microsoft.com/office/drawing/2014/main" val="20013"/>
                    </a:ext>
                  </a:extLst>
                </a:gridCol>
                <a:gridCol w="506093">
                  <a:extLst>
                    <a:ext uri="{9D8B030D-6E8A-4147-A177-3AD203B41FA5}">
                      <a16:colId xmlns:a16="http://schemas.microsoft.com/office/drawing/2014/main" val="20014"/>
                    </a:ext>
                  </a:extLst>
                </a:gridCol>
                <a:gridCol w="532420">
                  <a:extLst>
                    <a:ext uri="{9D8B030D-6E8A-4147-A177-3AD203B41FA5}">
                      <a16:colId xmlns:a16="http://schemas.microsoft.com/office/drawing/2014/main" val="20015"/>
                    </a:ext>
                  </a:extLst>
                </a:gridCol>
                <a:gridCol w="421824">
                  <a:extLst>
                    <a:ext uri="{9D8B030D-6E8A-4147-A177-3AD203B41FA5}">
                      <a16:colId xmlns:a16="http://schemas.microsoft.com/office/drawing/2014/main" val="20016"/>
                    </a:ext>
                  </a:extLst>
                </a:gridCol>
                <a:gridCol w="158517">
                  <a:extLst>
                    <a:ext uri="{9D8B030D-6E8A-4147-A177-3AD203B41FA5}">
                      <a16:colId xmlns:a16="http://schemas.microsoft.com/office/drawing/2014/main" val="20017"/>
                    </a:ext>
                  </a:extLst>
                </a:gridCol>
                <a:gridCol w="427440">
                  <a:extLst>
                    <a:ext uri="{9D8B030D-6E8A-4147-A177-3AD203B41FA5}">
                      <a16:colId xmlns:a16="http://schemas.microsoft.com/office/drawing/2014/main" val="20018"/>
                    </a:ext>
                  </a:extLst>
                </a:gridCol>
                <a:gridCol w="487580">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tblGrid>
              <a:tr h="362634">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3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*z</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y</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24447">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83527">
                <a:tc>
                  <a:txBody>
                    <a:bodyPr/>
                    <a:lstStyle/>
                    <a:p>
                      <a:pPr marL="0" marR="0" algn="ctr">
                        <a:spcBef>
                          <a:spcPts val="0"/>
                        </a:spcBef>
                        <a:spcAft>
                          <a:spcPts val="0"/>
                        </a:spcAft>
                      </a:pPr>
                      <a:r>
                        <a:rPr lang="en-US" sz="1600" b="1" dirty="0">
                          <a:effectLst/>
                          <a:latin typeface="Courier New" panose="02070309020205020404" pitchFamily="49" charset="0"/>
                          <a:cs typeface="Courier New" panose="02070309020205020404" pitchFamily="49" charset="0"/>
                        </a:rPr>
                        <a:t>&amp;main</a:t>
                      </a:r>
                      <a:endParaRPr lang="en-US" sz="16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6</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7</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8</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9</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877">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ArrMul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18">
                  <a:txBody>
                    <a:bodyPr/>
                    <a:lstStyle/>
                    <a:p>
                      <a:endParaRPr lang="en-US" dirty="0"/>
                    </a:p>
                  </a:txBody>
                  <a:tcPr marL="68580" marR="68580"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26720">
                <a:tc gridSpan="2">
                  <a:txBody>
                    <a:bodyPr/>
                    <a:lstStyle/>
                    <a:p>
                      <a:pPr marL="0" marR="0" algn="ctr">
                        <a:spcBef>
                          <a:spcPts val="0"/>
                        </a:spcBef>
                        <a:spcAft>
                          <a:spcPts val="0"/>
                        </a:spcAft>
                      </a:pPr>
                      <a:r>
                        <a:rPr lang="en-US" sz="1600" b="1" dirty="0">
                          <a:effectLst/>
                          <a:latin typeface="Courier New" panose="02070309020205020404" pitchFamily="49" charset="0"/>
                          <a:cs typeface="Courier New" panose="02070309020205020404" pitchFamily="49" charset="0"/>
                        </a:rPr>
                        <a:t>&amp;</a:t>
                      </a:r>
                      <a:r>
                        <a:rPr lang="en-US" sz="1600" b="1" dirty="0" err="1">
                          <a:effectLst/>
                          <a:latin typeface="Courier New" panose="02070309020205020404" pitchFamily="49" charset="0"/>
                          <a:cs typeface="Courier New" panose="02070309020205020404" pitchFamily="49" charset="0"/>
                        </a:rPr>
                        <a:t>ArrMul</a:t>
                      </a:r>
                      <a:endParaRPr lang="en-US" sz="16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400" dirty="0">
                          <a:latin typeface="Courier New" panose="02070309020205020404" pitchFamily="49" charset="0"/>
                          <a:cs typeface="Courier New" panose="02070309020205020404" pitchFamily="49" charset="0"/>
                        </a:rPr>
                        <a:t>5</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400" dirty="0">
                          <a:latin typeface="Courier New" panose="02070309020205020404" pitchFamily="49" charset="0"/>
                          <a:cs typeface="Courier New" panose="02070309020205020404" pitchFamily="49" charset="0"/>
                        </a:rPr>
                        <a:t>45</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400" dirty="0">
                          <a:latin typeface="Courier New" panose="02070309020205020404" pitchFamily="49" charset="0"/>
                          <a:cs typeface="Courier New" panose="02070309020205020404" pitchFamily="49" charset="0"/>
                        </a:rPr>
                        <a:t>5</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107448">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7432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c[ 5 ]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size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65733">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21" name="Group 20"/>
          <p:cNvGrpSpPr/>
          <p:nvPr/>
        </p:nvGrpSpPr>
        <p:grpSpPr>
          <a:xfrm>
            <a:off x="7124700" y="4480560"/>
            <a:ext cx="4045326" cy="597947"/>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9372600" y="4480560"/>
            <a:ext cx="2346960" cy="59436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1780338592"/>
              </p:ext>
            </p:extLst>
          </p:nvPr>
        </p:nvGraphicFramePr>
        <p:xfrm>
          <a:off x="32678" y="813189"/>
          <a:ext cx="5273730" cy="5168892"/>
        </p:xfrm>
        <a:graphic>
          <a:graphicData uri="http://schemas.openxmlformats.org/drawingml/2006/table">
            <a:tbl>
              <a:tblPr firstRow="1" firstCol="1" bandRow="1">
                <a:tableStyleId>{2D5ABB26-0587-4C30-8999-92F81FD0307C}</a:tableStyleId>
              </a:tblPr>
              <a:tblGrid>
                <a:gridCol w="364807">
                  <a:extLst>
                    <a:ext uri="{9D8B030D-6E8A-4147-A177-3AD203B41FA5}">
                      <a16:colId xmlns:a16="http://schemas.microsoft.com/office/drawing/2014/main" val="20000"/>
                    </a:ext>
                  </a:extLst>
                </a:gridCol>
                <a:gridCol w="4908923">
                  <a:extLst>
                    <a:ext uri="{9D8B030D-6E8A-4147-A177-3AD203B41FA5}">
                      <a16:colId xmlns:a16="http://schemas.microsoft.com/office/drawing/2014/main" val="20001"/>
                    </a:ext>
                  </a:extLst>
                </a:gridCol>
              </a:tblGrid>
              <a:tr h="516889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21</a:t>
                      </a:r>
                    </a:p>
                  </a:txBody>
                  <a:tcPr marL="18288" marR="27432" marT="8124" marB="812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ArrMul</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aseline="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a:t>
                      </a:r>
                      <a:r>
                        <a:rPr lang="en-US" sz="14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&lt;size;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c[</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 a[</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 b[</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&lt;size;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"\t"</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 </a:t>
                      </a:r>
                      <a:r>
                        <a:rPr lang="en-US" sz="1400" dirty="0">
                          <a:solidFill>
                            <a:srgbClr val="FF0000"/>
                          </a:solidFill>
                          <a:effectLst/>
                          <a:latin typeface="Courier New" panose="02070309020205020404" pitchFamily="49" charset="0"/>
                          <a:cs typeface="Courier New" panose="02070309020205020404" pitchFamily="49" charset="0"/>
                        </a:rPr>
                        <a:t>"\n "</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z,x</a:t>
                      </a:r>
                      <a:r>
                        <a:rPr lang="en-US" sz="14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z = </a:t>
                      </a:r>
                      <a:r>
                        <a:rPr lang="en-US" sz="1400" dirty="0" err="1">
                          <a:effectLst/>
                          <a:latin typeface="Courier New" panose="02070309020205020404" pitchFamily="49" charset="0"/>
                          <a:cs typeface="Courier New" panose="02070309020205020404" pitchFamily="49" charset="0"/>
                        </a:rPr>
                        <a:t>ArrMul</a:t>
                      </a:r>
                      <a:r>
                        <a:rPr lang="en-US" sz="14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"First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"second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"result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delete</a:t>
                      </a: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 (z); </a:t>
                      </a:r>
                      <a:r>
                        <a:rPr lang="en-US" sz="1400" dirty="0">
                          <a:solidFill>
                            <a:schemeClr val="accent2">
                              <a:lumMod val="75000"/>
                            </a:schemeClr>
                          </a:solidFill>
                          <a:effectLst/>
                          <a:latin typeface="Courier New" panose="02070309020205020404" pitchFamily="49" charset="0"/>
                          <a:cs typeface="Courier New" panose="02070309020205020404" pitchFamily="49" charset="0"/>
                        </a:rPr>
                        <a:t>//memory </a:t>
                      </a:r>
                      <a:r>
                        <a:rPr lang="en-US" sz="1400" dirty="0" err="1">
                          <a:solidFill>
                            <a:schemeClr val="accent2">
                              <a:lumMod val="75000"/>
                            </a:schemeClr>
                          </a:solidFill>
                          <a:effectLst/>
                          <a:latin typeface="Courier New" panose="02070309020205020404" pitchFamily="49" charset="0"/>
                          <a:cs typeface="Courier New" panose="02070309020205020404" pitchFamily="49" charset="0"/>
                        </a:rPr>
                        <a:t>deallocated</a:t>
                      </a:r>
                      <a:endParaRPr lang="en-US" sz="1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solidFill>
                      <a:schemeClr val="bg1">
                        <a:lumMod val="85000"/>
                      </a:schemeClr>
                    </a:solidFill>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19</a:t>
            </a:fld>
            <a:endParaRPr lang="en-US" dirty="0"/>
          </a:p>
        </p:txBody>
      </p:sp>
    </p:spTree>
    <p:extLst>
      <p:ext uri="{BB962C8B-B14F-4D97-AF65-F5344CB8AC3E}">
        <p14:creationId xmlns:p14="http://schemas.microsoft.com/office/powerpoint/2010/main" val="174208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Variable &amp; Pointer</a:t>
            </a:r>
          </a:p>
        </p:txBody>
      </p:sp>
      <p:sp>
        <p:nvSpPr>
          <p:cNvPr id="8" name="Content Placeholder 7"/>
          <p:cNvSpPr>
            <a:spLocks noGrp="1"/>
          </p:cNvSpPr>
          <p:nvPr>
            <p:ph idx="1"/>
          </p:nvPr>
        </p:nvSpPr>
        <p:spPr/>
        <p:txBody>
          <a:bodyPr>
            <a:noAutofit/>
          </a:bodyPr>
          <a:lstStyle/>
          <a:p>
            <a:r>
              <a:rPr lang="en-US" sz="2200" dirty="0"/>
              <a:t>The computer access its own memory not by using variable names but by using a memory map where each location of memory is uniquely defined by a number, called the </a:t>
            </a:r>
            <a:r>
              <a:rPr lang="en-US" sz="2200" i="1" dirty="0"/>
              <a:t>address</a:t>
            </a:r>
            <a:r>
              <a:rPr lang="en-US" sz="2200" dirty="0"/>
              <a:t>. Pointers are a very powerful, but primitive facility to avail that address. To understand pointer let us go through the concept of variables once more.</a:t>
            </a:r>
          </a:p>
          <a:p>
            <a:r>
              <a:rPr lang="en-US" sz="2200" dirty="0"/>
              <a:t>A </a:t>
            </a:r>
            <a:r>
              <a:rPr lang="en-US" sz="2200" i="1" dirty="0"/>
              <a:t>variable</a:t>
            </a:r>
            <a:r>
              <a:rPr lang="en-US" sz="2200" dirty="0"/>
              <a:t> is an area of </a:t>
            </a:r>
            <a:r>
              <a:rPr lang="en-US" sz="2200" i="1" dirty="0"/>
              <a:t>memory</a:t>
            </a:r>
            <a:r>
              <a:rPr lang="en-US" sz="2200" dirty="0"/>
              <a:t> that has been given a name. For example: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x;</a:t>
            </a:r>
            <a:r>
              <a:rPr lang="en-US" sz="2200" dirty="0"/>
              <a:t> is an area of memory that has been given the name </a:t>
            </a:r>
            <a:r>
              <a:rPr lang="en-US" sz="2200" dirty="0">
                <a:latin typeface="Courier New" panose="02070309020205020404" pitchFamily="49" charset="0"/>
                <a:cs typeface="Courier New" panose="02070309020205020404" pitchFamily="49" charset="0"/>
              </a:rPr>
              <a:t>x</a:t>
            </a:r>
            <a:r>
              <a:rPr lang="en-US" sz="2200" dirty="0"/>
              <a:t>. The instruction </a:t>
            </a:r>
            <a:r>
              <a:rPr lang="en-US" sz="2200" dirty="0">
                <a:latin typeface="Courier New" panose="02070309020205020404" pitchFamily="49" charset="0"/>
                <a:cs typeface="Courier New" panose="02070309020205020404" pitchFamily="49" charset="0"/>
              </a:rPr>
              <a:t>x=10;</a:t>
            </a:r>
            <a:r>
              <a:rPr lang="en-US" sz="2200" dirty="0"/>
              <a:t> stores the data value </a:t>
            </a:r>
            <a:r>
              <a:rPr lang="en-US" sz="2200" dirty="0">
                <a:latin typeface="Courier New" panose="02070309020205020404" pitchFamily="49" charset="0"/>
                <a:cs typeface="Courier New" panose="02070309020205020404" pitchFamily="49" charset="0"/>
              </a:rPr>
              <a:t>10</a:t>
            </a:r>
            <a:r>
              <a:rPr lang="en-US" sz="2200" dirty="0"/>
              <a:t> in the area of memory named </a:t>
            </a:r>
            <a:r>
              <a:rPr lang="en-US" sz="2200" dirty="0">
                <a:latin typeface="Courier New" panose="02070309020205020404" pitchFamily="49" charset="0"/>
                <a:cs typeface="Courier New" panose="02070309020205020404" pitchFamily="49" charset="0"/>
              </a:rPr>
              <a:t>x</a:t>
            </a:r>
            <a:r>
              <a:rPr lang="en-US" sz="2200" dirty="0"/>
              <a:t>. The instruction </a:t>
            </a:r>
            <a:r>
              <a:rPr lang="en-US" sz="2200" dirty="0">
                <a:latin typeface="Courier New" panose="02070309020205020404" pitchFamily="49" charset="0"/>
                <a:cs typeface="Courier New" panose="02070309020205020404" pitchFamily="49" charset="0"/>
              </a:rPr>
              <a:t>&amp;x</a:t>
            </a:r>
            <a:r>
              <a:rPr lang="en-US" sz="2200" dirty="0"/>
              <a:t> returns the </a:t>
            </a:r>
            <a:r>
              <a:rPr lang="en-US" sz="2200" i="1" dirty="0"/>
              <a:t>address</a:t>
            </a:r>
            <a:r>
              <a:rPr lang="en-US" sz="2200" dirty="0"/>
              <a:t> of the location of variable </a:t>
            </a:r>
            <a:r>
              <a:rPr lang="en-US" sz="2200" dirty="0">
                <a:latin typeface="Courier New" panose="02070309020205020404" pitchFamily="49" charset="0"/>
                <a:cs typeface="Courier New" panose="02070309020205020404" pitchFamily="49" charset="0"/>
              </a:rPr>
              <a:t>x</a:t>
            </a:r>
            <a:r>
              <a:rPr lang="en-US" sz="2200" dirty="0"/>
              <a:t>.</a:t>
            </a:r>
          </a:p>
          <a:p>
            <a:r>
              <a:rPr lang="en-US" sz="2200" dirty="0"/>
              <a:t>A </a:t>
            </a:r>
            <a:r>
              <a:rPr lang="en-US" sz="2200" i="1" dirty="0"/>
              <a:t>pointer</a:t>
            </a:r>
            <a:r>
              <a:rPr lang="en-US" sz="2200" dirty="0"/>
              <a:t> is a variable that </a:t>
            </a:r>
            <a:r>
              <a:rPr lang="en-US" sz="2200" i="1" u="sng" dirty="0"/>
              <a:t>stores the location of a memory/variable</a:t>
            </a:r>
            <a:r>
              <a:rPr lang="en-US" sz="2200" dirty="0"/>
              <a:t>. A pointer has to be declared. For example: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*p;</a:t>
            </a:r>
            <a:r>
              <a:rPr lang="en-US" sz="2200" dirty="0"/>
              <a:t> Adding an asterisk (called the </a:t>
            </a:r>
            <a:r>
              <a:rPr lang="en-US" sz="2200" i="1" dirty="0"/>
              <a:t>de-referencing</a:t>
            </a:r>
            <a:r>
              <a:rPr lang="en-US" sz="2200" dirty="0"/>
              <a:t> operator) in front of a variable's name declares it to be a pointer to the declared type. </a:t>
            </a:r>
          </a:p>
          <a:p>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*p;</a:t>
            </a:r>
            <a:r>
              <a:rPr lang="en-US" sz="2200" dirty="0"/>
              <a:t> is a pointer – which can store an address of a memory location where an integer value can be stored or which can store an address of the memory location of an integer variable.</a:t>
            </a:r>
          </a:p>
          <a:p>
            <a:r>
              <a:rPr lang="en-US" sz="2200" dirty="0"/>
              <a:t>For example: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*p , q; </a:t>
            </a:r>
            <a:r>
              <a:rPr lang="en-US" sz="2200" dirty="0"/>
              <a:t>declares </a:t>
            </a:r>
            <a:r>
              <a:rPr lang="en-US" sz="2200" dirty="0">
                <a:latin typeface="Courier New" panose="02070309020205020404" pitchFamily="49" charset="0"/>
                <a:cs typeface="Courier New" panose="02070309020205020404" pitchFamily="49" charset="0"/>
              </a:rPr>
              <a:t>p</a:t>
            </a:r>
            <a:r>
              <a:rPr lang="en-US" sz="2200" dirty="0"/>
              <a:t>, a pointer to</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int</a:t>
            </a:r>
            <a:r>
              <a:rPr lang="en-US" sz="2200" dirty="0"/>
              <a:t>, and </a:t>
            </a:r>
            <a:r>
              <a:rPr lang="en-US" sz="2200" dirty="0">
                <a:latin typeface="Courier New" panose="02070309020205020404" pitchFamily="49" charset="0"/>
                <a:cs typeface="Courier New" panose="02070309020205020404" pitchFamily="49" charset="0"/>
              </a:rPr>
              <a:t>q</a:t>
            </a:r>
            <a:r>
              <a:rPr lang="en-US" sz="2200" dirty="0"/>
              <a:t> an </a:t>
            </a:r>
            <a:r>
              <a:rPr lang="en-US" sz="2200" dirty="0" err="1">
                <a:latin typeface="Courier New" panose="02070309020205020404" pitchFamily="49" charset="0"/>
                <a:cs typeface="Courier New" panose="02070309020205020404" pitchFamily="49" charset="0"/>
              </a:rPr>
              <a:t>int</a:t>
            </a:r>
            <a:r>
              <a:rPr lang="en-US" sz="2200" dirty="0"/>
              <a:t> and the instruction: </a:t>
            </a:r>
            <a:r>
              <a:rPr lang="en-US" sz="2200" dirty="0">
                <a:latin typeface="Courier New" panose="02070309020205020404" pitchFamily="49" charset="0"/>
                <a:cs typeface="Courier New" panose="02070309020205020404" pitchFamily="49" charset="0"/>
              </a:rPr>
              <a:t>p=&amp;q; </a:t>
            </a:r>
            <a:r>
              <a:rPr lang="en-US" sz="2200" dirty="0"/>
              <a:t>stores the address of </a:t>
            </a:r>
            <a:r>
              <a:rPr lang="en-US" sz="2200" dirty="0">
                <a:latin typeface="Courier New" panose="02070309020205020404" pitchFamily="49" charset="0"/>
                <a:cs typeface="Courier New" panose="02070309020205020404" pitchFamily="49" charset="0"/>
              </a:rPr>
              <a:t>q</a:t>
            </a:r>
            <a:r>
              <a:rPr lang="en-US" sz="2200" dirty="0"/>
              <a:t> in </a:t>
            </a:r>
            <a:r>
              <a:rPr lang="en-US" sz="2200" dirty="0">
                <a:latin typeface="Courier New" panose="02070309020205020404" pitchFamily="49" charset="0"/>
                <a:cs typeface="Courier New" panose="02070309020205020404" pitchFamily="49" charset="0"/>
              </a:rPr>
              <a:t>p</a:t>
            </a:r>
            <a:r>
              <a:rPr lang="en-US" sz="2200" dirty="0"/>
              <a:t>. After this instruction, conceptually, </a:t>
            </a:r>
            <a:r>
              <a:rPr lang="en-US" sz="2200" dirty="0">
                <a:latin typeface="Courier New" panose="02070309020205020404" pitchFamily="49" charset="0"/>
                <a:cs typeface="Courier New" panose="02070309020205020404" pitchFamily="49" charset="0"/>
              </a:rPr>
              <a:t>p</a:t>
            </a:r>
            <a:r>
              <a:rPr lang="en-US" sz="2200" dirty="0"/>
              <a:t> is </a:t>
            </a:r>
            <a:r>
              <a:rPr lang="en-US" sz="2200" i="1" dirty="0"/>
              <a:t>pointing</a:t>
            </a:r>
            <a:r>
              <a:rPr lang="en-US" sz="2200" dirty="0"/>
              <a:t> at </a:t>
            </a:r>
            <a:r>
              <a:rPr lang="en-US" sz="2200" dirty="0">
                <a:latin typeface="Courier New" panose="02070309020205020404" pitchFamily="49" charset="0"/>
                <a:cs typeface="Courier New" panose="02070309020205020404" pitchFamily="49" charset="0"/>
              </a:rPr>
              <a:t>q</a:t>
            </a:r>
            <a:r>
              <a:rPr lang="en-US" sz="2200" dirty="0"/>
              <a:t>. </a:t>
            </a:r>
          </a:p>
        </p:txBody>
      </p:sp>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dirty="0"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2</a:t>
            </a:fld>
            <a:endParaRPr lang="en-US" dirty="0"/>
          </a:p>
        </p:txBody>
      </p:sp>
    </p:spTree>
    <p:extLst>
      <p:ext uri="{BB962C8B-B14F-4D97-AF65-F5344CB8AC3E}">
        <p14:creationId xmlns:p14="http://schemas.microsoft.com/office/powerpoint/2010/main" val="1090192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 &amp; Function</a:t>
            </a:r>
          </a:p>
        </p:txBody>
      </p:sp>
      <p:sp>
        <p:nvSpPr>
          <p:cNvPr id="3" name="Content Placeholder 2"/>
          <p:cNvSpPr>
            <a:spLocks noGrp="1"/>
          </p:cNvSpPr>
          <p:nvPr>
            <p:ph idx="1"/>
          </p:nvPr>
        </p:nvSpPr>
        <p:spPr>
          <a:xfrm>
            <a:off x="5394960" y="792479"/>
            <a:ext cx="6670040" cy="3698839"/>
          </a:xfrm>
        </p:spPr>
        <p:txBody>
          <a:bodyPr>
            <a:noAutofit/>
          </a:bodyPr>
          <a:lstStyle/>
          <a:p>
            <a:r>
              <a:rPr lang="en-US" sz="2000" dirty="0"/>
              <a:t>The address represented by </a:t>
            </a:r>
            <a:r>
              <a:rPr lang="en-US" sz="2000" dirty="0">
                <a:latin typeface="Courier New" panose="02070309020205020404" pitchFamily="49" charset="0"/>
                <a:cs typeface="Courier New" panose="02070309020205020404" pitchFamily="49" charset="0"/>
              </a:rPr>
              <a:t>c</a:t>
            </a:r>
            <a:r>
              <a:rPr lang="en-US" sz="2000" dirty="0"/>
              <a:t> is returned and all the variables created in </a:t>
            </a:r>
            <a:r>
              <a:rPr lang="en-US" sz="2000" dirty="0" err="1">
                <a:latin typeface="Courier New" panose="02070309020205020404" pitchFamily="49" charset="0"/>
                <a:cs typeface="Courier New" panose="02070309020205020404" pitchFamily="49" charset="0"/>
              </a:rPr>
              <a:t>ArrMul</a:t>
            </a:r>
            <a:r>
              <a:rPr lang="en-US" sz="2000" dirty="0"/>
              <a:t> is destroyed and control is transferred to </a:t>
            </a:r>
            <a:r>
              <a:rPr lang="en-US" sz="2000" dirty="0">
                <a:latin typeface="Courier New" panose="02070309020205020404" pitchFamily="49" charset="0"/>
                <a:cs typeface="Courier New" panose="02070309020205020404" pitchFamily="49" charset="0"/>
              </a:rPr>
              <a:t>main</a:t>
            </a:r>
            <a:r>
              <a:rPr lang="en-US" sz="2000" dirty="0"/>
              <a:t> at exit from </a:t>
            </a:r>
            <a:r>
              <a:rPr lang="en-US" sz="2000" dirty="0" err="1">
                <a:latin typeface="Courier New" panose="02070309020205020404" pitchFamily="49" charset="0"/>
                <a:cs typeface="Courier New" panose="02070309020205020404" pitchFamily="49" charset="0"/>
              </a:rPr>
              <a:t>ArrMul</a:t>
            </a:r>
            <a:r>
              <a:rPr lang="en-US" sz="2000" dirty="0"/>
              <a:t>. </a:t>
            </a:r>
          </a:p>
          <a:p>
            <a:r>
              <a:rPr lang="en-US" sz="2000" dirty="0">
                <a:latin typeface="Courier New" panose="02070309020205020404" pitchFamily="49" charset="0"/>
                <a:cs typeface="Courier New" panose="02070309020205020404" pitchFamily="49" charset="0"/>
              </a:rPr>
              <a:t>*z</a:t>
            </a:r>
            <a:r>
              <a:rPr lang="en-US" sz="2000" dirty="0"/>
              <a:t> is assigned to the address value returned by </a:t>
            </a:r>
            <a:r>
              <a:rPr lang="en-US" sz="2000" dirty="0">
                <a:latin typeface="Courier New" panose="02070309020205020404" pitchFamily="49" charset="0"/>
                <a:cs typeface="Courier New" panose="02070309020205020404" pitchFamily="49" charset="0"/>
              </a:rPr>
              <a:t>c</a:t>
            </a:r>
            <a:r>
              <a:rPr lang="en-US" sz="2000" dirty="0"/>
              <a:t> (line 13). </a:t>
            </a:r>
          </a:p>
          <a:p>
            <a:r>
              <a:rPr lang="en-US" sz="2000" dirty="0" err="1">
                <a:latin typeface="Courier New" panose="02070309020205020404" pitchFamily="49" charset="0"/>
                <a:cs typeface="Courier New" panose="02070309020205020404" pitchFamily="49" charset="0"/>
              </a:rPr>
              <a:t>PrintArr</a:t>
            </a:r>
            <a:r>
              <a:rPr lang="en-US" sz="2000" dirty="0"/>
              <a:t> finds an error when trying to print the array </a:t>
            </a:r>
            <a:r>
              <a:rPr lang="en-US" sz="2000" dirty="0">
                <a:latin typeface="Courier New" panose="02070309020205020404" pitchFamily="49" charset="0"/>
                <a:cs typeface="Courier New" panose="02070309020205020404" pitchFamily="49" charset="0"/>
              </a:rPr>
              <a:t>z</a:t>
            </a:r>
            <a:r>
              <a:rPr lang="en-US" sz="2000" dirty="0"/>
              <a:t> (line 19), as the address represented by </a:t>
            </a:r>
            <a:r>
              <a:rPr lang="en-US" sz="2000" dirty="0">
                <a:latin typeface="Courier New" panose="02070309020205020404" pitchFamily="49" charset="0"/>
                <a:cs typeface="Courier New" panose="02070309020205020404" pitchFamily="49" charset="0"/>
              </a:rPr>
              <a:t>z</a:t>
            </a:r>
            <a:r>
              <a:rPr lang="en-US" sz="2000" dirty="0"/>
              <a:t> has already been destroyed at the exit of the function </a:t>
            </a:r>
            <a:r>
              <a:rPr lang="en-US" sz="2000" dirty="0" err="1">
                <a:latin typeface="Courier New" panose="02070309020205020404" pitchFamily="49" charset="0"/>
                <a:cs typeface="Courier New" panose="02070309020205020404" pitchFamily="49" charset="0"/>
              </a:rPr>
              <a:t>ArrMul</a:t>
            </a:r>
            <a:r>
              <a:rPr lang="en-US" sz="2000" dirty="0"/>
              <a:t>. </a:t>
            </a:r>
          </a:p>
          <a:p>
            <a:r>
              <a:rPr lang="en-US" sz="20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extLst>
              <p:ext uri="{D42A27DB-BD31-4B8C-83A1-F6EECF244321}">
                <p14:modId xmlns:p14="http://schemas.microsoft.com/office/powerpoint/2010/main" val="2293804053"/>
              </p:ext>
            </p:extLst>
          </p:nvPr>
        </p:nvGraphicFramePr>
        <p:xfrm>
          <a:off x="5375261" y="4097470"/>
          <a:ext cx="6689739" cy="2134026"/>
        </p:xfrm>
        <a:graphic>
          <a:graphicData uri="http://schemas.openxmlformats.org/drawingml/2006/table">
            <a:tbl>
              <a:tblPr firstRow="1" firstCol="1" bandRow="1">
                <a:tableStyleId>{2D5ABB26-0587-4C30-8999-92F81FD0307C}</a:tableStyleId>
              </a:tblPr>
              <a:tblGrid>
                <a:gridCol w="864174">
                  <a:extLst>
                    <a:ext uri="{9D8B030D-6E8A-4147-A177-3AD203B41FA5}">
                      <a16:colId xmlns:a16="http://schemas.microsoft.com/office/drawing/2014/main" val="20000"/>
                    </a:ext>
                  </a:extLst>
                </a:gridCol>
                <a:gridCol w="224919">
                  <a:extLst>
                    <a:ext uri="{9D8B030D-6E8A-4147-A177-3AD203B41FA5}">
                      <a16:colId xmlns:a16="http://schemas.microsoft.com/office/drawing/2014/main" val="20001"/>
                    </a:ext>
                  </a:extLst>
                </a:gridCol>
                <a:gridCol w="300100">
                  <a:extLst>
                    <a:ext uri="{9D8B030D-6E8A-4147-A177-3AD203B41FA5}">
                      <a16:colId xmlns:a16="http://schemas.microsoft.com/office/drawing/2014/main" val="20002"/>
                    </a:ext>
                  </a:extLst>
                </a:gridCol>
                <a:gridCol w="376044">
                  <a:extLst>
                    <a:ext uri="{9D8B030D-6E8A-4147-A177-3AD203B41FA5}">
                      <a16:colId xmlns:a16="http://schemas.microsoft.com/office/drawing/2014/main" val="20003"/>
                    </a:ext>
                  </a:extLst>
                </a:gridCol>
                <a:gridCol w="93980">
                  <a:extLst>
                    <a:ext uri="{9D8B030D-6E8A-4147-A177-3AD203B41FA5}">
                      <a16:colId xmlns:a16="http://schemas.microsoft.com/office/drawing/2014/main" val="20004"/>
                    </a:ext>
                  </a:extLst>
                </a:gridCol>
                <a:gridCol w="374169">
                  <a:extLst>
                    <a:ext uri="{9D8B030D-6E8A-4147-A177-3AD203B41FA5}">
                      <a16:colId xmlns:a16="http://schemas.microsoft.com/office/drawing/2014/main" val="20005"/>
                    </a:ext>
                  </a:extLst>
                </a:gridCol>
                <a:gridCol w="102823">
                  <a:extLst>
                    <a:ext uri="{9D8B030D-6E8A-4147-A177-3AD203B41FA5}">
                      <a16:colId xmlns:a16="http://schemas.microsoft.com/office/drawing/2014/main" val="20006"/>
                    </a:ext>
                  </a:extLst>
                </a:gridCol>
                <a:gridCol w="358222">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341558">
                  <a:extLst>
                    <a:ext uri="{9D8B030D-6E8A-4147-A177-3AD203B41FA5}">
                      <a16:colId xmlns:a16="http://schemas.microsoft.com/office/drawing/2014/main" val="20009"/>
                    </a:ext>
                  </a:extLst>
                </a:gridCol>
                <a:gridCol w="169431">
                  <a:extLst>
                    <a:ext uri="{9D8B030D-6E8A-4147-A177-3AD203B41FA5}">
                      <a16:colId xmlns:a16="http://schemas.microsoft.com/office/drawing/2014/main" val="20010"/>
                    </a:ext>
                  </a:extLst>
                </a:gridCol>
                <a:gridCol w="262237">
                  <a:extLst>
                    <a:ext uri="{9D8B030D-6E8A-4147-A177-3AD203B41FA5}">
                      <a16:colId xmlns:a16="http://schemas.microsoft.com/office/drawing/2014/main" val="20011"/>
                    </a:ext>
                  </a:extLst>
                </a:gridCol>
                <a:gridCol w="235304">
                  <a:extLst>
                    <a:ext uri="{9D8B030D-6E8A-4147-A177-3AD203B41FA5}">
                      <a16:colId xmlns:a16="http://schemas.microsoft.com/office/drawing/2014/main" val="20012"/>
                    </a:ext>
                  </a:extLst>
                </a:gridCol>
                <a:gridCol w="196364">
                  <a:extLst>
                    <a:ext uri="{9D8B030D-6E8A-4147-A177-3AD203B41FA5}">
                      <a16:colId xmlns:a16="http://schemas.microsoft.com/office/drawing/2014/main" val="20013"/>
                    </a:ext>
                  </a:extLst>
                </a:gridCol>
                <a:gridCol w="506093">
                  <a:extLst>
                    <a:ext uri="{9D8B030D-6E8A-4147-A177-3AD203B41FA5}">
                      <a16:colId xmlns:a16="http://schemas.microsoft.com/office/drawing/2014/main" val="20014"/>
                    </a:ext>
                  </a:extLst>
                </a:gridCol>
                <a:gridCol w="532420">
                  <a:extLst>
                    <a:ext uri="{9D8B030D-6E8A-4147-A177-3AD203B41FA5}">
                      <a16:colId xmlns:a16="http://schemas.microsoft.com/office/drawing/2014/main" val="20015"/>
                    </a:ext>
                  </a:extLst>
                </a:gridCol>
                <a:gridCol w="421824">
                  <a:extLst>
                    <a:ext uri="{9D8B030D-6E8A-4147-A177-3AD203B41FA5}">
                      <a16:colId xmlns:a16="http://schemas.microsoft.com/office/drawing/2014/main" val="20016"/>
                    </a:ext>
                  </a:extLst>
                </a:gridCol>
                <a:gridCol w="158517">
                  <a:extLst>
                    <a:ext uri="{9D8B030D-6E8A-4147-A177-3AD203B41FA5}">
                      <a16:colId xmlns:a16="http://schemas.microsoft.com/office/drawing/2014/main" val="20017"/>
                    </a:ext>
                  </a:extLst>
                </a:gridCol>
                <a:gridCol w="427440">
                  <a:extLst>
                    <a:ext uri="{9D8B030D-6E8A-4147-A177-3AD203B41FA5}">
                      <a16:colId xmlns:a16="http://schemas.microsoft.com/office/drawing/2014/main" val="20018"/>
                    </a:ext>
                  </a:extLst>
                </a:gridCol>
                <a:gridCol w="487580">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tblGrid>
              <a:tr h="362634">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3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*z</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y</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24447">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83527">
                <a:tc>
                  <a:txBody>
                    <a:bodyPr/>
                    <a:lstStyle/>
                    <a:p>
                      <a:pPr marL="0" marR="0" algn="ctr">
                        <a:spcBef>
                          <a:spcPts val="0"/>
                        </a:spcBef>
                        <a:spcAft>
                          <a:spcPts val="0"/>
                        </a:spcAft>
                      </a:pPr>
                      <a:r>
                        <a:rPr lang="en-US" sz="1800" b="1" dirty="0">
                          <a:effectLst/>
                          <a:latin typeface="Courier New" panose="02070309020205020404" pitchFamily="49" charset="0"/>
                          <a:cs typeface="Courier New" panose="02070309020205020404" pitchFamily="49" charset="0"/>
                        </a:rPr>
                        <a:t>&amp;main</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6</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7</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8</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9</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877">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ArrMul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18">
                  <a:txBody>
                    <a:bodyPr/>
                    <a:lstStyle/>
                    <a:p>
                      <a:endParaRPr lang="en-US" dirty="0"/>
                    </a:p>
                  </a:txBody>
                  <a:tcPr marL="68580" marR="68580"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26720">
                <a:tc gridSpan="2">
                  <a:txBody>
                    <a:bodyPr/>
                    <a:lstStyle/>
                    <a:p>
                      <a:pPr marL="0" marR="0" algn="ctr">
                        <a:spcBef>
                          <a:spcPts val="0"/>
                        </a:spcBef>
                        <a:spcAft>
                          <a:spcPts val="0"/>
                        </a:spcAft>
                      </a:pPr>
                      <a:r>
                        <a:rPr lang="en-US" sz="1600" b="1" dirty="0">
                          <a:effectLst/>
                          <a:latin typeface="Courier New" panose="02070309020205020404" pitchFamily="49" charset="0"/>
                          <a:cs typeface="Courier New" panose="02070309020205020404" pitchFamily="49" charset="0"/>
                        </a:rPr>
                        <a:t>&amp;</a:t>
                      </a:r>
                      <a:r>
                        <a:rPr lang="en-US" sz="1600" b="1" dirty="0" err="1">
                          <a:effectLst/>
                          <a:latin typeface="Courier New" panose="02070309020205020404" pitchFamily="49" charset="0"/>
                          <a:cs typeface="Courier New" panose="02070309020205020404" pitchFamily="49" charset="0"/>
                        </a:rPr>
                        <a:t>ArrMul</a:t>
                      </a:r>
                      <a:endParaRPr lang="en-US" sz="16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400" dirty="0">
                          <a:latin typeface="Courier New" panose="02070309020205020404" pitchFamily="49" charset="0"/>
                          <a:cs typeface="Courier New" panose="02070309020205020404" pitchFamily="49" charset="0"/>
                        </a:rPr>
                        <a:t>5</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21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400" dirty="0">
                          <a:latin typeface="Courier New" panose="02070309020205020404" pitchFamily="49" charset="0"/>
                          <a:cs typeface="Courier New" panose="02070309020205020404" pitchFamily="49" charset="0"/>
                        </a:rPr>
                        <a:t>45</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400" dirty="0">
                          <a:latin typeface="Courier New" panose="02070309020205020404" pitchFamily="49" charset="0"/>
                          <a:cs typeface="Courier New" panose="02070309020205020404" pitchFamily="49" charset="0"/>
                        </a:rPr>
                        <a:t>5</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107448">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7432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c[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size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65733">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145943408"/>
              </p:ext>
            </p:extLst>
          </p:nvPr>
        </p:nvGraphicFramePr>
        <p:xfrm>
          <a:off x="6753113" y="5384203"/>
          <a:ext cx="2392680" cy="370840"/>
        </p:xfrm>
        <a:graphic>
          <a:graphicData uri="http://schemas.openxmlformats.org/drawingml/2006/table">
            <a:tbl>
              <a:tblPr firstRow="1" bandRow="1">
                <a:tableStyleId>{5C22544A-7EE6-4342-B048-85BDC9FD1C3A}</a:tableStyleId>
              </a:tblPr>
              <a:tblGrid>
                <a:gridCol w="2392680">
                  <a:extLst>
                    <a:ext uri="{9D8B030D-6E8A-4147-A177-3AD203B41FA5}">
                      <a16:colId xmlns:a16="http://schemas.microsoft.com/office/drawing/2014/main" val="20000"/>
                    </a:ext>
                  </a:extLst>
                </a:gridCol>
              </a:tblGrid>
              <a:tr h="370840">
                <a:tc>
                  <a:txBody>
                    <a:bodyPr/>
                    <a:lstStyle/>
                    <a:p>
                      <a:endParaRPr lang="en-US" dirty="0"/>
                    </a:p>
                  </a:txBody>
                  <a:tcPr>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390696541"/>
              </p:ext>
            </p:extLst>
          </p:nvPr>
        </p:nvGraphicFramePr>
        <p:xfrm>
          <a:off x="32678" y="813189"/>
          <a:ext cx="5238569" cy="5168892"/>
        </p:xfrm>
        <a:graphic>
          <a:graphicData uri="http://schemas.openxmlformats.org/drawingml/2006/table">
            <a:tbl>
              <a:tblPr firstRow="1" firstCol="1" bandRow="1">
                <a:tableStyleId>{2D5ABB26-0587-4C30-8999-92F81FD0307C}</a:tableStyleId>
              </a:tblPr>
              <a:tblGrid>
                <a:gridCol w="364807">
                  <a:extLst>
                    <a:ext uri="{9D8B030D-6E8A-4147-A177-3AD203B41FA5}">
                      <a16:colId xmlns:a16="http://schemas.microsoft.com/office/drawing/2014/main" val="20000"/>
                    </a:ext>
                  </a:extLst>
                </a:gridCol>
                <a:gridCol w="4873762">
                  <a:extLst>
                    <a:ext uri="{9D8B030D-6E8A-4147-A177-3AD203B41FA5}">
                      <a16:colId xmlns:a16="http://schemas.microsoft.com/office/drawing/2014/main" val="20001"/>
                    </a:ext>
                  </a:extLst>
                </a:gridCol>
              </a:tblGrid>
              <a:tr h="516889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21</a:t>
                      </a:r>
                    </a:p>
                  </a:txBody>
                  <a:tcPr marL="18288" marR="27432" marT="8124" marB="812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ArrMul</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aseline="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a:t>
                      </a:r>
                      <a:r>
                        <a:rPr lang="en-US" sz="14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&lt;size;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c[</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 a[</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 b[</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&lt;size;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"\t"</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 </a:t>
                      </a:r>
                      <a:r>
                        <a:rPr lang="en-US" sz="1400" dirty="0">
                          <a:solidFill>
                            <a:srgbClr val="FF0000"/>
                          </a:solidFill>
                          <a:effectLst/>
                          <a:latin typeface="Courier New" panose="02070309020205020404" pitchFamily="49" charset="0"/>
                          <a:cs typeface="Courier New" panose="02070309020205020404" pitchFamily="49" charset="0"/>
                        </a:rPr>
                        <a:t>"\n "</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z,x</a:t>
                      </a:r>
                      <a:r>
                        <a:rPr lang="en-US" sz="14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z = </a:t>
                      </a:r>
                      <a:r>
                        <a:rPr lang="en-US" sz="1400" dirty="0" err="1">
                          <a:effectLst/>
                          <a:latin typeface="Courier New" panose="02070309020205020404" pitchFamily="49" charset="0"/>
                          <a:cs typeface="Courier New" panose="02070309020205020404" pitchFamily="49" charset="0"/>
                        </a:rPr>
                        <a:t>ArrMul</a:t>
                      </a:r>
                      <a:r>
                        <a:rPr lang="en-US" sz="14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"First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"second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"result array:\n"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t>
                      </a:r>
                      <a:r>
                        <a:rPr lang="en-US" sz="14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delete</a:t>
                      </a: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 (z); </a:t>
                      </a:r>
                      <a:r>
                        <a:rPr lang="en-US" sz="1400" dirty="0">
                          <a:solidFill>
                            <a:schemeClr val="accent2">
                              <a:lumMod val="75000"/>
                            </a:schemeClr>
                          </a:solidFill>
                          <a:effectLst/>
                          <a:latin typeface="Courier New" panose="02070309020205020404" pitchFamily="49" charset="0"/>
                          <a:cs typeface="Courier New" panose="02070309020205020404" pitchFamily="49" charset="0"/>
                        </a:rPr>
                        <a:t>//memory </a:t>
                      </a:r>
                      <a:r>
                        <a:rPr lang="en-US" sz="1400" dirty="0" err="1">
                          <a:solidFill>
                            <a:schemeClr val="accent2">
                              <a:lumMod val="75000"/>
                            </a:schemeClr>
                          </a:solidFill>
                          <a:effectLst/>
                          <a:latin typeface="Courier New" panose="02070309020205020404" pitchFamily="49" charset="0"/>
                          <a:cs typeface="Courier New" panose="02070309020205020404" pitchFamily="49" charset="0"/>
                        </a:rPr>
                        <a:t>deallocated</a:t>
                      </a:r>
                      <a:endParaRPr lang="en-US" sz="1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8124" marR="8124" marT="8124" marB="8124">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6689464" y="5298141"/>
            <a:ext cx="5394960" cy="90095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p:nvPr/>
        </p:nvCxnSpPr>
        <p:spPr>
          <a:xfrm flipH="1">
            <a:off x="6797040" y="4732655"/>
            <a:ext cx="15240" cy="7689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20</a:t>
            </a:fld>
            <a:endParaRPr lang="en-US" dirty="0"/>
          </a:p>
        </p:txBody>
      </p:sp>
    </p:spTree>
    <p:extLst>
      <p:ext uri="{BB962C8B-B14F-4D97-AF65-F5344CB8AC3E}">
        <p14:creationId xmlns:p14="http://schemas.microsoft.com/office/powerpoint/2010/main" val="216774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Pointers and Initialization</a:t>
            </a:r>
          </a:p>
        </p:txBody>
      </p:sp>
      <p:sp>
        <p:nvSpPr>
          <p:cNvPr id="7" name="Content Placeholder 6"/>
          <p:cNvSpPr>
            <a:spLocks noGrp="1"/>
          </p:cNvSpPr>
          <p:nvPr>
            <p:ph idx="1"/>
          </p:nvPr>
        </p:nvSpPr>
        <p:spPr/>
        <p:txBody>
          <a:bodyPr>
            <a:normAutofit fontScale="77500" lnSpcReduction="20000"/>
          </a:bodyPr>
          <a:lstStyle/>
          <a:p>
            <a:r>
              <a:rPr lang="en-US" dirty="0"/>
              <a:t>Consider the statement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*p;</a:t>
            </a:r>
            <a:r>
              <a:rPr lang="en-US" dirty="0"/>
              <a:t> which declares a pointer </a:t>
            </a:r>
            <a:r>
              <a:rPr lang="en-US" dirty="0">
                <a:latin typeface="Courier New" panose="02070309020205020404" pitchFamily="49" charset="0"/>
                <a:cs typeface="Courier New" panose="02070309020205020404" pitchFamily="49" charset="0"/>
              </a:rPr>
              <a:t>p</a:t>
            </a:r>
            <a:r>
              <a:rPr lang="en-US" dirty="0"/>
              <a:t>, and like any other variable, this space will contain garbage (random numbers), because no statement like </a:t>
            </a:r>
            <a:r>
              <a:rPr lang="en-US" dirty="0">
                <a:latin typeface="Courier New" panose="02070309020205020404" pitchFamily="49" charset="0"/>
                <a:cs typeface="Courier New" panose="02070309020205020404" pitchFamily="49" charset="0"/>
              </a:rPr>
              <a:t>p = &amp;</a:t>
            </a:r>
            <a:r>
              <a:rPr lang="en-US" dirty="0" err="1">
                <a:latin typeface="Courier New" panose="02070309020205020404" pitchFamily="49" charset="0"/>
                <a:cs typeface="Courier New" panose="02070309020205020404" pitchFamily="49" charset="0"/>
              </a:rPr>
              <a:t>someint</a:t>
            </a:r>
            <a:r>
              <a:rPr lang="en-US" dirty="0">
                <a:latin typeface="Courier New" panose="02070309020205020404" pitchFamily="49" charset="0"/>
                <a:cs typeface="Courier New" panose="02070309020205020404" pitchFamily="49" charset="0"/>
              </a:rPr>
              <a:t>; </a:t>
            </a:r>
            <a:r>
              <a:rPr lang="en-US" dirty="0"/>
              <a:t>or </a:t>
            </a:r>
            <a:r>
              <a:rPr lang="en-US" dirty="0">
                <a:latin typeface="Courier New" panose="02070309020205020404" pitchFamily="49" charset="0"/>
                <a:cs typeface="Courier New" panose="02070309020205020404" pitchFamily="49" charset="0"/>
              </a:rPr>
              <a:t>p = new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has yet been encountered which would give it a value. </a:t>
            </a:r>
          </a:p>
          <a:p>
            <a:r>
              <a:rPr lang="en-US" dirty="0"/>
              <a:t>Writing a statement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*p=2000; </a:t>
            </a:r>
            <a:r>
              <a:rPr lang="en-US" dirty="0"/>
              <a:t>is syntactically correct as </a:t>
            </a:r>
            <a:r>
              <a:rPr lang="en-US" dirty="0">
                <a:latin typeface="Courier New" panose="02070309020205020404" pitchFamily="49" charset="0"/>
                <a:cs typeface="Courier New" panose="02070309020205020404" pitchFamily="49" charset="0"/>
              </a:rPr>
              <a:t>p</a:t>
            </a:r>
            <a:r>
              <a:rPr lang="en-US"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p>
          <a:p>
            <a:r>
              <a:rPr lang="en-US" dirty="0"/>
              <a:t>There is an important difference between these definitions: </a:t>
            </a:r>
          </a:p>
          <a:p>
            <a:pPr marL="398463" lvl="1" indent="0">
              <a:buNone/>
            </a:pP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amsg</a:t>
            </a:r>
            <a:r>
              <a:rPr lang="en-US" dirty="0">
                <a:latin typeface="Courier New" panose="02070309020205020404" pitchFamily="49" charset="0"/>
                <a:cs typeface="Courier New" panose="02070309020205020404" pitchFamily="49" charset="0"/>
              </a:rPr>
              <a:t>[] = "now is the time"; /* an array */ </a:t>
            </a:r>
          </a:p>
          <a:p>
            <a:pPr marL="398463" lvl="1" indent="0">
              <a:buNone/>
            </a:pP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pmsg</a:t>
            </a:r>
            <a:r>
              <a:rPr lang="en-US" dirty="0">
                <a:latin typeface="Courier New" panose="02070309020205020404" pitchFamily="49" charset="0"/>
                <a:cs typeface="Courier New" panose="02070309020205020404" pitchFamily="49" charset="0"/>
              </a:rPr>
              <a:t> = "now is the time"; /* a pointer */ </a:t>
            </a:r>
          </a:p>
          <a:p>
            <a:pPr lvl="1"/>
            <a:r>
              <a:rPr lang="en-US" dirty="0" err="1">
                <a:latin typeface="Courier New" panose="02070309020205020404" pitchFamily="49" charset="0"/>
                <a:cs typeface="Courier New" panose="02070309020205020404" pitchFamily="49" charset="0"/>
              </a:rPr>
              <a:t>amsg</a:t>
            </a:r>
            <a:r>
              <a:rPr lang="en-US" dirty="0"/>
              <a:t> is an array, just big enough to hold the sequence of characters and </a:t>
            </a:r>
            <a:r>
              <a:rPr lang="en-US" dirty="0">
                <a:latin typeface="Courier New" panose="02070309020205020404" pitchFamily="49" charset="0"/>
                <a:cs typeface="Courier New" panose="02070309020205020404" pitchFamily="49" charset="0"/>
              </a:rPr>
              <a:t>'\0'</a:t>
            </a:r>
            <a:r>
              <a:rPr lang="en-US" dirty="0"/>
              <a:t> that initializes it. Individual characters within the array may be changed but </a:t>
            </a:r>
            <a:r>
              <a:rPr lang="en-US" dirty="0" err="1">
                <a:latin typeface="Courier New" panose="02070309020205020404" pitchFamily="49" charset="0"/>
                <a:cs typeface="Courier New" panose="02070309020205020404" pitchFamily="49" charset="0"/>
              </a:rPr>
              <a:t>amsg</a:t>
            </a:r>
            <a:r>
              <a:rPr lang="en-US" dirty="0"/>
              <a:t> will always refer to the same storage and size after declaration and initialization. </a:t>
            </a:r>
          </a:p>
          <a:p>
            <a:pPr lvl="1"/>
            <a:r>
              <a:rPr lang="en-US" dirty="0"/>
              <a:t>On the other hand, </a:t>
            </a:r>
            <a:r>
              <a:rPr lang="en-US" dirty="0" err="1">
                <a:latin typeface="Courier New" panose="02070309020205020404" pitchFamily="49" charset="0"/>
                <a:cs typeface="Courier New" panose="02070309020205020404" pitchFamily="49" charset="0"/>
              </a:rPr>
              <a:t>pmsg</a:t>
            </a:r>
            <a:r>
              <a:rPr lang="en-US" dirty="0"/>
              <a:t> is a pointer, initialized to point to a string constant; the pointer may subsequently be modified to point elsewhere, but the result is undefined if you try to modify the string contents.</a:t>
            </a:r>
          </a:p>
          <a:p>
            <a:endParaRPr lang="en-US" dirty="0"/>
          </a:p>
        </p:txBody>
      </p:sp>
      <p:sp>
        <p:nvSpPr>
          <p:cNvPr id="3" name="Date Placeholder 2"/>
          <p:cNvSpPr>
            <a:spLocks noGrp="1"/>
          </p:cNvSpPr>
          <p:nvPr>
            <p:ph type="dt" sz="half" idx="10"/>
          </p:nvPr>
        </p:nvSpPr>
        <p:spPr/>
        <p:txBody>
          <a:bodyPr/>
          <a:lstStyle/>
          <a:p>
            <a:r>
              <a:rPr lang="en-US" smtClean="0"/>
              <a:t>Fahad Monir</a:t>
            </a:r>
            <a:endParaRPr lang="en-US" dirty="0"/>
          </a:p>
        </p:txBody>
      </p:sp>
      <p:sp>
        <p:nvSpPr>
          <p:cNvPr id="4" name="Footer Placeholder 3"/>
          <p:cNvSpPr>
            <a:spLocks noGrp="1"/>
          </p:cNvSpPr>
          <p:nvPr>
            <p:ph type="ftr" sz="quarter" idx="11"/>
          </p:nvPr>
        </p:nvSpPr>
        <p:spPr/>
        <p:txBody>
          <a:bodyPr/>
          <a:lstStyle/>
          <a:p>
            <a:r>
              <a:rPr lang="en-US" smtClean="0"/>
              <a:t>CSC 101</a:t>
            </a:r>
            <a:endParaRPr lang="en-US" dirty="0"/>
          </a:p>
        </p:txBody>
      </p:sp>
      <p:sp>
        <p:nvSpPr>
          <p:cNvPr id="5" name="Slide Number Placeholder 4"/>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21</a:t>
            </a:fld>
            <a:endParaRPr lang="en-US" dirty="0"/>
          </a:p>
        </p:txBody>
      </p:sp>
    </p:spTree>
    <p:extLst>
      <p:ext uri="{BB962C8B-B14F-4D97-AF65-F5344CB8AC3E}">
        <p14:creationId xmlns:p14="http://schemas.microsoft.com/office/powerpoint/2010/main" val="369181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&amp; Pointer…</a:t>
            </a:r>
          </a:p>
        </p:txBody>
      </p:sp>
      <p:sp>
        <p:nvSpPr>
          <p:cNvPr id="3" name="Content Placeholder 2"/>
          <p:cNvSpPr>
            <a:spLocks noGrp="1"/>
          </p:cNvSpPr>
          <p:nvPr>
            <p:ph idx="1"/>
          </p:nvPr>
        </p:nvSpPr>
        <p:spPr>
          <a:xfrm>
            <a:off x="88900" y="1063624"/>
            <a:ext cx="11976100" cy="1023340"/>
          </a:xfrm>
        </p:spPr>
        <p:txBody>
          <a:bodyPr>
            <a:normAutofit fontScale="85000" lnSpcReduction="20000"/>
          </a:bodyPr>
          <a:lstStyle/>
          <a:p>
            <a:r>
              <a:rPr lang="en-US" dirty="0"/>
              <a:t>After declaring a pointer </a:t>
            </a:r>
            <a:r>
              <a:rPr lang="en-US" dirty="0">
                <a:latin typeface="Courier New" panose="02070309020205020404" pitchFamily="49" charset="0"/>
                <a:cs typeface="Courier New" panose="02070309020205020404" pitchFamily="49" charset="0"/>
              </a:rPr>
              <a:t>*p</a:t>
            </a:r>
            <a:r>
              <a:rPr lang="en-US" dirty="0"/>
              <a:t> variable, it can be used like any other variable. That is, </a:t>
            </a:r>
            <a:r>
              <a:rPr lang="en-US" dirty="0">
                <a:latin typeface="Courier New" panose="02070309020205020404" pitchFamily="49" charset="0"/>
                <a:cs typeface="Courier New" panose="02070309020205020404" pitchFamily="49" charset="0"/>
              </a:rPr>
              <a:t>p</a:t>
            </a:r>
            <a:r>
              <a:rPr lang="en-US" dirty="0"/>
              <a:t> stores the </a:t>
            </a:r>
            <a:r>
              <a:rPr lang="en-US" i="1" dirty="0"/>
              <a:t>address</a:t>
            </a:r>
            <a:r>
              <a:rPr lang="en-US" dirty="0"/>
              <a:t> or </a:t>
            </a:r>
            <a:r>
              <a:rPr lang="en-US" i="1" dirty="0"/>
              <a:t>pointer</a:t>
            </a:r>
            <a:r>
              <a:rPr lang="en-US" dirty="0"/>
              <a:t>, to another variable; </a:t>
            </a:r>
            <a:r>
              <a:rPr lang="en-US" dirty="0">
                <a:latin typeface="Courier New" panose="02070309020205020404" pitchFamily="49" charset="0"/>
                <a:cs typeface="Courier New" panose="02070309020205020404" pitchFamily="49" charset="0"/>
              </a:rPr>
              <a:t>&amp;p</a:t>
            </a:r>
            <a:r>
              <a:rPr lang="en-US" dirty="0"/>
              <a:t> gives the address of the pointer variable itself; and </a:t>
            </a:r>
            <a:r>
              <a:rPr lang="en-US" dirty="0">
                <a:latin typeface="Courier New" panose="02070309020205020404" pitchFamily="49" charset="0"/>
                <a:cs typeface="Courier New" panose="02070309020205020404" pitchFamily="49" charset="0"/>
              </a:rPr>
              <a:t>*p</a:t>
            </a:r>
            <a:r>
              <a:rPr lang="en-US" dirty="0"/>
              <a:t> is the </a:t>
            </a:r>
            <a:r>
              <a:rPr lang="en-US" i="1" dirty="0"/>
              <a:t>value</a:t>
            </a:r>
            <a:r>
              <a:rPr lang="en-US" dirty="0"/>
              <a:t> stored in the variable that </a:t>
            </a:r>
            <a:r>
              <a:rPr lang="en-US" dirty="0">
                <a:latin typeface="Courier New" panose="02070309020205020404" pitchFamily="49" charset="0"/>
                <a:cs typeface="Courier New" panose="02070309020205020404" pitchFamily="49" charset="0"/>
              </a:rPr>
              <a:t>p</a:t>
            </a:r>
            <a:r>
              <a:rPr lang="en-US" dirty="0"/>
              <a:t> </a:t>
            </a:r>
            <a:r>
              <a:rPr lang="en-US" i="1" dirty="0"/>
              <a:t>points</a:t>
            </a:r>
            <a:r>
              <a:rPr lang="en-US" dirty="0"/>
              <a:t> at. </a:t>
            </a:r>
          </a:p>
          <a:p>
            <a:endParaRPr lang="en-US" dirty="0"/>
          </a:p>
        </p:txBody>
      </p:sp>
      <p:sp>
        <p:nvSpPr>
          <p:cNvPr id="8" name="Rectangle 7"/>
          <p:cNvSpPr/>
          <p:nvPr/>
        </p:nvSpPr>
        <p:spPr>
          <a:xfrm>
            <a:off x="237569" y="5170021"/>
            <a:ext cx="11675030" cy="10828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r"/>
            <a:r>
              <a:rPr lang="en-US" dirty="0"/>
              <a:t>Main Memory</a:t>
            </a:r>
          </a:p>
        </p:txBody>
      </p:sp>
      <p:sp>
        <p:nvSpPr>
          <p:cNvPr id="9" name="Rectangle 8"/>
          <p:cNvSpPr/>
          <p:nvPr/>
        </p:nvSpPr>
        <p:spPr>
          <a:xfrm>
            <a:off x="678780" y="5340096"/>
            <a:ext cx="978408" cy="57607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567</a:t>
            </a:r>
          </a:p>
        </p:txBody>
      </p:sp>
      <p:sp>
        <p:nvSpPr>
          <p:cNvPr id="10" name="Rectangle 9"/>
          <p:cNvSpPr/>
          <p:nvPr/>
        </p:nvSpPr>
        <p:spPr>
          <a:xfrm>
            <a:off x="9572137" y="5332595"/>
            <a:ext cx="981635" cy="573045"/>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89</a:t>
            </a:r>
          </a:p>
        </p:txBody>
      </p:sp>
      <p:sp>
        <p:nvSpPr>
          <p:cNvPr id="13" name="TextBox 12"/>
          <p:cNvSpPr txBox="1"/>
          <p:nvPr/>
        </p:nvSpPr>
        <p:spPr>
          <a:xfrm>
            <a:off x="9215789" y="4181129"/>
            <a:ext cx="2675967" cy="369332"/>
          </a:xfrm>
          <a:prstGeom prst="rect">
            <a:avLst/>
          </a:prstGeom>
          <a:solidFill>
            <a:schemeClr val="bg1">
              <a:lumMod val="75000"/>
            </a:schemeClr>
          </a:solidFill>
          <a:ln>
            <a:solidFill>
              <a:schemeClr val="tx1"/>
            </a:solidFill>
          </a:ln>
        </p:spPr>
        <p:txBody>
          <a:bodyPr wrap="square" rtlCol="0">
            <a:spAutoFit/>
          </a:bodyPr>
          <a:lstStyle/>
          <a:p>
            <a:r>
              <a:rPr lang="en-US" dirty="0"/>
              <a:t>Location of </a:t>
            </a:r>
            <a:r>
              <a:rPr lang="en-US" dirty="0">
                <a:latin typeface="Courier New" panose="02070309020205020404" pitchFamily="49" charset="0"/>
                <a:cs typeface="Courier New" panose="02070309020205020404" pitchFamily="49" charset="0"/>
              </a:rPr>
              <a:t>x</a:t>
            </a:r>
            <a:r>
              <a:rPr lang="en-US" dirty="0"/>
              <a:t>: </a:t>
            </a:r>
            <a:r>
              <a:rPr lang="en-US" b="1" dirty="0">
                <a:latin typeface="Courier New" panose="02070309020205020404" pitchFamily="49" charset="0"/>
                <a:cs typeface="Courier New" panose="02070309020205020404" pitchFamily="49" charset="0"/>
              </a:rPr>
              <a:t>&amp;x = 567</a:t>
            </a:r>
            <a:endParaRPr lang="en-US" b="1" dirty="0"/>
          </a:p>
        </p:txBody>
      </p:sp>
      <p:sp>
        <p:nvSpPr>
          <p:cNvPr id="15" name="TextBox 14"/>
          <p:cNvSpPr txBox="1"/>
          <p:nvPr/>
        </p:nvSpPr>
        <p:spPr>
          <a:xfrm>
            <a:off x="9807462" y="4644610"/>
            <a:ext cx="2084294" cy="369332"/>
          </a:xfrm>
          <a:prstGeom prst="rect">
            <a:avLst/>
          </a:prstGeom>
          <a:solidFill>
            <a:schemeClr val="bg1">
              <a:lumMod val="65000"/>
            </a:schemeClr>
          </a:solidFill>
          <a:ln>
            <a:solidFill>
              <a:schemeClr val="tx1"/>
            </a:solidFill>
          </a:ln>
        </p:spPr>
        <p:txBody>
          <a:bodyPr wrap="square" rtlCol="0">
            <a:spAutoFit/>
          </a:bodyPr>
          <a:lstStyle/>
          <a:p>
            <a:r>
              <a:rPr lang="en-US" dirty="0"/>
              <a:t>Value at </a:t>
            </a:r>
            <a:r>
              <a:rPr lang="en-US" dirty="0">
                <a:latin typeface="Courier New" panose="02070309020205020404" pitchFamily="49" charset="0"/>
                <a:cs typeface="Courier New" panose="02070309020205020404" pitchFamily="49" charset="0"/>
              </a:rPr>
              <a:t>x</a:t>
            </a:r>
            <a:r>
              <a:rPr lang="en-US" dirty="0"/>
              <a:t>: </a:t>
            </a:r>
            <a:r>
              <a:rPr lang="en-US" b="1" dirty="0">
                <a:latin typeface="Courier New" panose="02070309020205020404" pitchFamily="49" charset="0"/>
                <a:cs typeface="Courier New" panose="02070309020205020404" pitchFamily="49" charset="0"/>
              </a:rPr>
              <a:t>x = 89</a:t>
            </a:r>
          </a:p>
        </p:txBody>
      </p:sp>
      <p:sp>
        <p:nvSpPr>
          <p:cNvPr id="25" name="TextBox 24"/>
          <p:cNvSpPr txBox="1"/>
          <p:nvPr/>
        </p:nvSpPr>
        <p:spPr>
          <a:xfrm>
            <a:off x="414281" y="4187940"/>
            <a:ext cx="3071906" cy="369332"/>
          </a:xfrm>
          <a:prstGeom prst="rect">
            <a:avLst/>
          </a:prstGeom>
          <a:solidFill>
            <a:schemeClr val="bg1">
              <a:lumMod val="75000"/>
            </a:schemeClr>
          </a:solidFill>
          <a:ln>
            <a:solidFill>
              <a:schemeClr val="tx1"/>
            </a:solidFill>
          </a:ln>
        </p:spPr>
        <p:txBody>
          <a:bodyPr wrap="square" rtlCol="0">
            <a:spAutoFit/>
          </a:bodyPr>
          <a:lstStyle/>
          <a:p>
            <a:r>
              <a:rPr lang="en-US" dirty="0"/>
              <a:t>Location of </a:t>
            </a:r>
            <a:r>
              <a:rPr lang="en-US" dirty="0">
                <a:latin typeface="Courier New" panose="02070309020205020404" pitchFamily="49" charset="0"/>
                <a:cs typeface="Courier New" panose="02070309020205020404" pitchFamily="49" charset="0"/>
              </a:rPr>
              <a:t>*p</a:t>
            </a:r>
            <a:r>
              <a:rPr lang="en-US" dirty="0"/>
              <a:t>: </a:t>
            </a:r>
            <a:r>
              <a:rPr lang="en-US" b="1" dirty="0">
                <a:latin typeface="Courier New" panose="02070309020205020404" pitchFamily="49" charset="0"/>
                <a:cs typeface="Courier New" panose="02070309020205020404" pitchFamily="49" charset="0"/>
              </a:rPr>
              <a:t>&amp;p = 1078</a:t>
            </a:r>
            <a:endParaRPr lang="en-US" b="1" dirty="0"/>
          </a:p>
        </p:txBody>
      </p:sp>
      <p:sp>
        <p:nvSpPr>
          <p:cNvPr id="26" name="TextBox 25"/>
          <p:cNvSpPr txBox="1"/>
          <p:nvPr/>
        </p:nvSpPr>
        <p:spPr>
          <a:xfrm>
            <a:off x="949664" y="4637360"/>
            <a:ext cx="3339948" cy="369332"/>
          </a:xfrm>
          <a:prstGeom prst="rect">
            <a:avLst/>
          </a:prstGeom>
          <a:solidFill>
            <a:schemeClr val="bg1">
              <a:lumMod val="65000"/>
            </a:schemeClr>
          </a:solidFill>
          <a:ln>
            <a:solidFill>
              <a:schemeClr val="tx1"/>
            </a:solidFill>
          </a:ln>
        </p:spPr>
        <p:txBody>
          <a:bodyPr wrap="square" rtlCol="0">
            <a:spAutoFit/>
          </a:bodyPr>
          <a:lstStyle/>
          <a:p>
            <a:r>
              <a:rPr lang="en-US" dirty="0"/>
              <a:t>address at </a:t>
            </a:r>
            <a:r>
              <a:rPr lang="en-US" dirty="0">
                <a:latin typeface="Courier New" panose="02070309020205020404" pitchFamily="49" charset="0"/>
                <a:cs typeface="Courier New" panose="02070309020205020404" pitchFamily="49" charset="0"/>
              </a:rPr>
              <a:t>*p</a:t>
            </a:r>
            <a:r>
              <a:rPr lang="en-US" dirty="0"/>
              <a:t>: </a:t>
            </a:r>
            <a:r>
              <a:rPr lang="en-US"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4153798" y="5450585"/>
            <a:ext cx="3013918" cy="369332"/>
          </a:xfrm>
          <a:prstGeom prst="rect">
            <a:avLst/>
          </a:prstGeom>
          <a:solidFill>
            <a:schemeClr val="bg1">
              <a:lumMod val="50000"/>
            </a:schemeClr>
          </a:solidFill>
          <a:ln>
            <a:solidFill>
              <a:schemeClr val="tx1"/>
            </a:solidFill>
          </a:ln>
        </p:spPr>
        <p:txBody>
          <a:bodyPr wrap="square" rtlCol="0">
            <a:spAutoFit/>
          </a:bodyPr>
          <a:lstStyle/>
          <a:p>
            <a:r>
              <a:rPr lang="en-US" dirty="0"/>
              <a:t>Value pointed by </a:t>
            </a:r>
            <a:r>
              <a:rPr lang="en-US" dirty="0">
                <a:latin typeface="Courier New" panose="02070309020205020404" pitchFamily="49" charset="0"/>
                <a:cs typeface="Courier New" panose="02070309020205020404" pitchFamily="49" charset="0"/>
              </a:rPr>
              <a:t>*p</a:t>
            </a:r>
            <a:r>
              <a:rPr lang="en-US" dirty="0"/>
              <a:t>: </a:t>
            </a:r>
            <a:r>
              <a:rPr lang="en-US" b="1" dirty="0">
                <a:latin typeface="Courier New" panose="02070309020205020404" pitchFamily="49" charset="0"/>
                <a:cs typeface="Courier New" panose="02070309020205020404" pitchFamily="49" charset="0"/>
              </a:rPr>
              <a:t>*p</a:t>
            </a:r>
            <a:r>
              <a:rPr lang="en-US" b="1" dirty="0"/>
              <a:t> = 89</a:t>
            </a:r>
            <a:endParaRPr lang="en-US"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714865" y="4550461"/>
            <a:ext cx="0" cy="8349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187602" y="5020535"/>
            <a:ext cx="7172" cy="53556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167716" y="5635251"/>
            <a:ext cx="2764457"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35657" y="5635251"/>
            <a:ext cx="273289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0809940" y="2199491"/>
            <a:ext cx="1102659" cy="1212665"/>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x;</a:t>
            </a:r>
            <a:endParaRPr lang="en-US" sz="28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237568" y="2357352"/>
            <a:ext cx="1183341" cy="1473824"/>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*p;</a:t>
            </a:r>
            <a:endParaRPr lang="en-US" sz="28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7048500" y="2194659"/>
            <a:ext cx="3509684" cy="546287"/>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&amp;x </a:t>
            </a:r>
            <a:r>
              <a:rPr lang="en-US" dirty="0"/>
              <a:t>represents the memory area of variable named </a:t>
            </a:r>
            <a:r>
              <a:rPr lang="en-US" b="1" dirty="0">
                <a:latin typeface="Courier New" panose="02070309020205020404" pitchFamily="49" charset="0"/>
                <a:cs typeface="Courier New" panose="02070309020205020404" pitchFamily="49" charset="0"/>
              </a:rPr>
              <a:t>x</a:t>
            </a:r>
            <a:endParaRPr lang="en-US" sz="2800" dirty="0">
              <a:latin typeface="Times New Roman" panose="02020603050405020304" pitchFamily="18" charset="0"/>
              <a:ea typeface="Times New Roman" panose="02020603050405020304" pitchFamily="18" charset="0"/>
            </a:endParaRPr>
          </a:p>
        </p:txBody>
      </p:sp>
      <p:sp>
        <p:nvSpPr>
          <p:cNvPr id="45" name="Rectangle 44"/>
          <p:cNvSpPr/>
          <p:nvPr/>
        </p:nvSpPr>
        <p:spPr>
          <a:xfrm>
            <a:off x="7048500" y="2806665"/>
            <a:ext cx="3509684" cy="605491"/>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x</a:t>
            </a:r>
            <a:r>
              <a:rPr lang="en-US" b="1" dirty="0"/>
              <a:t> </a:t>
            </a:r>
            <a:r>
              <a:rPr lang="en-US" dirty="0"/>
              <a:t>represents the </a:t>
            </a:r>
            <a:r>
              <a:rPr lang="en-US" u="sng" dirty="0"/>
              <a:t>value</a:t>
            </a:r>
            <a:r>
              <a:rPr lang="en-US" dirty="0"/>
              <a:t> stored inside the area of variable named </a:t>
            </a:r>
            <a:r>
              <a:rPr lang="en-US" b="1" dirty="0">
                <a:latin typeface="Courier New" panose="02070309020205020404" pitchFamily="49" charset="0"/>
                <a:cs typeface="Courier New" panose="02070309020205020404" pitchFamily="49" charset="0"/>
              </a:rPr>
              <a:t>x</a:t>
            </a:r>
            <a:endParaRPr lang="en-US" sz="28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810871" y="3473070"/>
            <a:ext cx="4131235" cy="62286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latin typeface="Courier New" panose="02070309020205020404" pitchFamily="49" charset="0"/>
                <a:cs typeface="Courier New" panose="02070309020205020404" pitchFamily="49" charset="0"/>
              </a:rPr>
              <a:t>*p</a:t>
            </a:r>
            <a:r>
              <a:rPr lang="en-US" b="1" dirty="0">
                <a:solidFill>
                  <a:schemeClr val="tx1"/>
                </a:solidFill>
                <a:cs typeface="Courier New" panose="02070309020205020404" pitchFamily="49" charset="0"/>
              </a:rPr>
              <a:t> </a:t>
            </a:r>
            <a:r>
              <a:rPr lang="en-US" dirty="0"/>
              <a:t>represents the value stored in the area represented/pointed to by address </a:t>
            </a:r>
            <a:r>
              <a:rPr lang="en-US" b="1" dirty="0">
                <a:solidFill>
                  <a:schemeClr val="tx1"/>
                </a:solidFill>
                <a:latin typeface="Courier New" panose="02070309020205020404" pitchFamily="49" charset="0"/>
                <a:cs typeface="Courier New" panose="02070309020205020404" pitchFamily="49" charset="0"/>
              </a:rPr>
              <a:t>p</a:t>
            </a:r>
            <a:endParaRPr lang="en-US" sz="28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810870" y="2780360"/>
            <a:ext cx="4131235" cy="59615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latin typeface="Courier New" panose="02070309020205020404" pitchFamily="49" charset="0"/>
                <a:cs typeface="Courier New" panose="02070309020205020404" pitchFamily="49" charset="0"/>
              </a:rPr>
              <a:t>p</a:t>
            </a:r>
            <a:r>
              <a:rPr lang="en-US" dirty="0"/>
              <a:t> represents the </a:t>
            </a:r>
            <a:r>
              <a:rPr lang="en-US" u="sng" dirty="0"/>
              <a:t>address</a:t>
            </a:r>
            <a:r>
              <a:rPr lang="en-US" dirty="0"/>
              <a:t> stored inside the area of variable named </a:t>
            </a:r>
            <a:r>
              <a:rPr lang="en-US" b="1" dirty="0">
                <a:solidFill>
                  <a:schemeClr val="tx1"/>
                </a:solidFill>
                <a:latin typeface="Courier New" panose="02070309020205020404" pitchFamily="49" charset="0"/>
                <a:cs typeface="Courier New" panose="02070309020205020404" pitchFamily="49" charset="0"/>
              </a:rPr>
              <a:t>*p</a:t>
            </a:r>
            <a:endParaRPr lang="en-US" sz="28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810871" y="2176925"/>
            <a:ext cx="4131234" cy="50687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latin typeface="Courier New" panose="02070309020205020404" pitchFamily="49" charset="0"/>
                <a:cs typeface="Courier New" panose="02070309020205020404" pitchFamily="49" charset="0"/>
              </a:rPr>
              <a:t>&amp;p </a:t>
            </a:r>
            <a:r>
              <a:rPr lang="en-US" dirty="0"/>
              <a:t>represents the memory area of variable named </a:t>
            </a:r>
            <a:r>
              <a:rPr lang="en-US" b="1" dirty="0">
                <a:solidFill>
                  <a:schemeClr val="tx1"/>
                </a:solidFill>
                <a:latin typeface="Courier New" panose="02070309020205020404" pitchFamily="49" charset="0"/>
                <a:cs typeface="Courier New" panose="02070309020205020404" pitchFamily="49" charset="0"/>
              </a:rPr>
              <a:t>*p</a:t>
            </a:r>
            <a:endParaRPr lang="en-US" sz="28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10558184" y="2467803"/>
            <a:ext cx="251756" cy="338021"/>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10558184" y="2805824"/>
            <a:ext cx="251756" cy="303587"/>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420909" y="2430364"/>
            <a:ext cx="389962" cy="66390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420909" y="3094264"/>
            <a:ext cx="389962" cy="690236"/>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420909" y="3078437"/>
            <a:ext cx="389961" cy="15827"/>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10055782" y="5020535"/>
            <a:ext cx="7172" cy="53556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9587377" y="4550460"/>
            <a:ext cx="0" cy="8349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3</a:t>
            </a:fld>
            <a:endParaRPr lang="en-US" dirty="0"/>
          </a:p>
        </p:txBody>
      </p:sp>
    </p:spTree>
    <p:extLst>
      <p:ext uri="{BB962C8B-B14F-4D97-AF65-F5344CB8AC3E}">
        <p14:creationId xmlns:p14="http://schemas.microsoft.com/office/powerpoint/2010/main" val="42496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973267545"/>
              </p:ext>
            </p:extLst>
          </p:nvPr>
        </p:nvGraphicFramePr>
        <p:xfrm>
          <a:off x="153062" y="152400"/>
          <a:ext cx="9051236" cy="6203950"/>
        </p:xfrm>
        <a:graphic>
          <a:graphicData uri="http://schemas.openxmlformats.org/drawingml/2006/table">
            <a:tbl>
              <a:tblPr firstRow="1" firstCol="1" bandRow="1">
                <a:tableStyleId>{2D5ABB26-0587-4C30-8999-92F81FD0307C}</a:tableStyleId>
              </a:tblPr>
              <a:tblGrid>
                <a:gridCol w="302508">
                  <a:extLst>
                    <a:ext uri="{9D8B030D-6E8A-4147-A177-3AD203B41FA5}">
                      <a16:colId xmlns:a16="http://schemas.microsoft.com/office/drawing/2014/main" val="20000"/>
                    </a:ext>
                  </a:extLst>
                </a:gridCol>
                <a:gridCol w="8748728">
                  <a:extLst>
                    <a:ext uri="{9D8B030D-6E8A-4147-A177-3AD203B41FA5}">
                      <a16:colId xmlns:a16="http://schemas.microsoft.com/office/drawing/2014/main" val="20001"/>
                    </a:ext>
                  </a:extLst>
                </a:gridCol>
              </a:tblGrid>
              <a:tr h="412621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1</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2</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3</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4</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5</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6</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7</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8</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9</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10</a:t>
                      </a:r>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11</a:t>
                      </a:r>
                      <a:endParaRPr lang="en-US" sz="24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12</a:t>
                      </a:r>
                      <a:endParaRPr lang="en-US" sz="24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13</a:t>
                      </a:r>
                      <a:endParaRPr lang="en-US" sz="24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14</a:t>
                      </a:r>
                      <a:endParaRPr lang="en-US" sz="2400" dirty="0">
                        <a:effectLst/>
                        <a:latin typeface="Courier New" panose="02070309020205020404" pitchFamily="49" charset="0"/>
                        <a:cs typeface="Courier New" panose="02070309020205020404" pitchFamily="49" charset="0"/>
                      </a:endParaRPr>
                    </a:p>
                  </a:txBody>
                  <a:tcPr marL="9378" marR="45720" marT="9378" marB="937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Understanding pointer variable</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smtClean="0">
                          <a:solidFill>
                            <a:srgbClr val="0000B0"/>
                          </a:solidFill>
                          <a:effectLst/>
                          <a:latin typeface="Courier New" panose="02070309020205020404" pitchFamily="49" charset="0"/>
                          <a:cs typeface="Courier New" panose="02070309020205020404" pitchFamily="49" charset="0"/>
                        </a:rPr>
                        <a:t>int</a:t>
                      </a:r>
                      <a:r>
                        <a:rPr lang="en-US" sz="1600" dirty="0" smtClean="0">
                          <a:effectLst/>
                          <a:latin typeface="Courier New" panose="02070309020205020404" pitchFamily="49" charset="0"/>
                          <a:cs typeface="Courier New" panose="02070309020205020404" pitchFamily="49" charset="0"/>
                        </a:rPr>
                        <a:t> main)</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int</a:t>
                      </a:r>
                      <a:r>
                        <a:rPr lang="en-US" sz="1600" dirty="0">
                          <a:effectLst/>
                          <a:latin typeface="Courier New" panose="02070309020205020404" pitchFamily="49" charset="0"/>
                          <a:cs typeface="Courier New" panose="02070309020205020404" pitchFamily="49" charset="0"/>
                        </a:rPr>
                        <a:t> x = 10;</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int</a:t>
                      </a:r>
                      <a:r>
                        <a:rPr lang="en-US" sz="1600" dirty="0">
                          <a:solidFill>
                            <a:srgbClr val="0000B0"/>
                          </a:solidFill>
                          <a:effectLst/>
                          <a:latin typeface="Courier New" panose="02070309020205020404" pitchFamily="49" charset="0"/>
                          <a:cs typeface="Courier New" panose="02070309020205020404" pitchFamily="49" charset="0"/>
                        </a:rPr>
                        <a:t>*</a:t>
                      </a:r>
                      <a:r>
                        <a:rPr lang="en-US" sz="1600" dirty="0">
                          <a:effectLst/>
                          <a:latin typeface="Courier New" panose="02070309020205020404" pitchFamily="49" charset="0"/>
                          <a:cs typeface="Courier New" panose="02070309020205020404" pitchFamily="49" charset="0"/>
                        </a:rPr>
                        <a:t> p = &amp;x;</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int</a:t>
                      </a:r>
                      <a:r>
                        <a:rPr lang="en-US" sz="1600" dirty="0">
                          <a:effectLst/>
                          <a:latin typeface="Courier New" panose="02070309020205020404" pitchFamily="49" charset="0"/>
                          <a:cs typeface="Courier New" panose="02070309020205020404" pitchFamily="49" charset="0"/>
                        </a:rPr>
                        <a:t> y = *p;</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 &lt;&lt;</a:t>
                      </a:r>
                      <a:r>
                        <a:rPr lang="en-US" sz="1600" dirty="0">
                          <a:solidFill>
                            <a:srgbClr val="FF0000"/>
                          </a:solidFill>
                          <a:effectLst/>
                          <a:latin typeface="Courier New" panose="02070309020205020404" pitchFamily="49" charset="0"/>
                          <a:cs typeface="Courier New" panose="02070309020205020404" pitchFamily="49" charset="0"/>
                        </a:rPr>
                        <a:t>"Address of integer variable x: "</a:t>
                      </a:r>
                      <a:r>
                        <a:rPr lang="en-US" sz="1600" dirty="0">
                          <a:effectLst/>
                          <a:latin typeface="Courier New" panose="02070309020205020404" pitchFamily="49" charset="0"/>
                          <a:cs typeface="Courier New" panose="02070309020205020404" pitchFamily="49" charset="0"/>
                        </a:rPr>
                        <a:t>&lt;&lt; &amp;x &lt;&lt;</a:t>
                      </a:r>
                      <a:r>
                        <a:rPr lang="en-US" sz="1600" dirty="0">
                          <a:solidFill>
                            <a:srgbClr val="FF0000"/>
                          </a:solidFill>
                          <a:effectLst/>
                          <a:latin typeface="Courier New" panose="02070309020205020404" pitchFamily="49" charset="0"/>
                          <a:cs typeface="Courier New" panose="02070309020205020404" pitchFamily="49" charset="0"/>
                        </a:rPr>
                        <a:t>"\n"</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 &lt;&lt;</a:t>
                      </a:r>
                      <a:r>
                        <a:rPr lang="en-US" sz="16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600" dirty="0">
                          <a:effectLst/>
                          <a:latin typeface="Courier New" panose="02070309020205020404" pitchFamily="49" charset="0"/>
                          <a:cs typeface="Courier New" panose="02070309020205020404" pitchFamily="49" charset="0"/>
                        </a:rPr>
                        <a:t>&lt;&lt; x &lt;&lt;</a:t>
                      </a:r>
                      <a:r>
                        <a:rPr lang="en-US" sz="1600" dirty="0">
                          <a:solidFill>
                            <a:srgbClr val="FF0000"/>
                          </a:solidFill>
                          <a:effectLst/>
                          <a:latin typeface="Courier New" panose="02070309020205020404" pitchFamily="49" charset="0"/>
                          <a:cs typeface="Courier New" panose="02070309020205020404" pitchFamily="49" charset="0"/>
                        </a:rPr>
                        <a:t>"\n"</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 &lt;&lt;</a:t>
                      </a:r>
                      <a:r>
                        <a:rPr lang="en-US" sz="16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600" dirty="0">
                          <a:effectLst/>
                          <a:latin typeface="Courier New" panose="02070309020205020404" pitchFamily="49" charset="0"/>
                          <a:cs typeface="Courier New" panose="02070309020205020404" pitchFamily="49" charset="0"/>
                        </a:rPr>
                        <a:t>&lt;&lt; &amp;p &lt;&lt;</a:t>
                      </a:r>
                      <a:r>
                        <a:rPr lang="en-US" sz="1600" dirty="0">
                          <a:solidFill>
                            <a:srgbClr val="FF0000"/>
                          </a:solidFill>
                          <a:effectLst/>
                          <a:latin typeface="Courier New" panose="02070309020205020404" pitchFamily="49" charset="0"/>
                          <a:cs typeface="Courier New" panose="02070309020205020404" pitchFamily="49" charset="0"/>
                        </a:rPr>
                        <a:t>"\n"</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 &lt;&lt;</a:t>
                      </a:r>
                      <a:r>
                        <a:rPr lang="en-US" sz="16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600" dirty="0">
                          <a:effectLst/>
                          <a:latin typeface="Courier New" panose="02070309020205020404" pitchFamily="49" charset="0"/>
                          <a:cs typeface="Courier New" panose="02070309020205020404" pitchFamily="49" charset="0"/>
                        </a:rPr>
                        <a:t>&lt;&lt; p&lt;&lt;</a:t>
                      </a:r>
                      <a:r>
                        <a:rPr lang="en-US" sz="1600" dirty="0">
                          <a:solidFill>
                            <a:srgbClr val="FF0000"/>
                          </a:solidFill>
                          <a:effectLst/>
                          <a:latin typeface="Courier New" panose="02070309020205020404" pitchFamily="49" charset="0"/>
                          <a:cs typeface="Courier New" panose="02070309020205020404" pitchFamily="49" charset="0"/>
                        </a:rPr>
                        <a:t>"\n"</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 &lt;&lt;</a:t>
                      </a:r>
                      <a:r>
                        <a:rPr lang="en-US" sz="1600" dirty="0">
                          <a:solidFill>
                            <a:srgbClr val="FF0000"/>
                          </a:solidFill>
                          <a:effectLst/>
                          <a:latin typeface="Courier New" panose="02070309020205020404" pitchFamily="49" charset="0"/>
                          <a:cs typeface="Courier New" panose="02070309020205020404" pitchFamily="49" charset="0"/>
                        </a:rPr>
                        <a:t>"Address of integer variable y: "</a:t>
                      </a:r>
                      <a:r>
                        <a:rPr lang="en-US" sz="1600" dirty="0">
                          <a:effectLst/>
                          <a:latin typeface="Courier New" panose="02070309020205020404" pitchFamily="49" charset="0"/>
                          <a:cs typeface="Courier New" panose="02070309020205020404" pitchFamily="49" charset="0"/>
                        </a:rPr>
                        <a:t>&lt;&lt; &amp;y &lt;&lt;</a:t>
                      </a:r>
                      <a:r>
                        <a:rPr lang="en-US" sz="1600" dirty="0">
                          <a:solidFill>
                            <a:srgbClr val="FF0000"/>
                          </a:solidFill>
                          <a:effectLst/>
                          <a:latin typeface="Courier New" panose="02070309020205020404" pitchFamily="49" charset="0"/>
                          <a:cs typeface="Courier New" panose="02070309020205020404" pitchFamily="49" charset="0"/>
                        </a:rPr>
                        <a:t>"\n"</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 &lt;&lt;</a:t>
                      </a:r>
                      <a:r>
                        <a:rPr lang="en-US" sz="16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600" dirty="0">
                          <a:effectLst/>
                          <a:latin typeface="Courier New" panose="02070309020205020404" pitchFamily="49" charset="0"/>
                          <a:cs typeface="Courier New" panose="02070309020205020404" pitchFamily="49" charset="0"/>
                        </a:rPr>
                        <a:t>&lt;&lt; *p &lt;&lt;</a:t>
                      </a:r>
                      <a:r>
                        <a:rPr lang="en-US" sz="1600" dirty="0">
                          <a:solidFill>
                            <a:srgbClr val="FF0000"/>
                          </a:solidFill>
                          <a:effectLst/>
                          <a:latin typeface="Courier New" panose="02070309020205020404" pitchFamily="49" charset="0"/>
                          <a:cs typeface="Courier New" panose="02070309020205020404" pitchFamily="49" charset="0"/>
                        </a:rPr>
                        <a:t>"\n"</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 &lt;&lt;</a:t>
                      </a:r>
                      <a:r>
                        <a:rPr lang="en-US" sz="16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600" dirty="0">
                          <a:effectLst/>
                          <a:latin typeface="Courier New" panose="02070309020205020404" pitchFamily="49" charset="0"/>
                          <a:cs typeface="Courier New" panose="02070309020205020404" pitchFamily="49" charset="0"/>
                        </a:rPr>
                        <a:t>&lt;&lt; y &lt;&lt;</a:t>
                      </a:r>
                      <a:r>
                        <a:rPr lang="en-US" sz="1600" dirty="0">
                          <a:solidFill>
                            <a:srgbClr val="FF0000"/>
                          </a:solidFill>
                          <a:effectLst/>
                          <a:latin typeface="Courier New" panose="02070309020205020404" pitchFamily="49" charset="0"/>
                          <a:cs typeface="Courier New" panose="02070309020205020404" pitchFamily="49" charset="0"/>
                        </a:rPr>
                        <a:t>"\n"</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378" marR="9378" marT="9378" marB="9378">
                    <a:solidFill>
                      <a:schemeClr val="bg1">
                        <a:lumMod val="75000"/>
                      </a:schemeClr>
                    </a:solidFill>
                  </a:tcPr>
                </a:tc>
                <a:extLst>
                  <a:ext uri="{0D108BD9-81ED-4DB2-BD59-A6C34878D82A}">
                    <a16:rowId xmlns:a16="http://schemas.microsoft.com/office/drawing/2014/main" val="10000"/>
                  </a:ext>
                </a:extLst>
              </a:tr>
              <a:tr h="207773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cs typeface="Courier New" panose="02070309020205020404" pitchFamily="49" charset="0"/>
                        </a:rPr>
                        <a:t> </a:t>
                      </a:r>
                      <a:endParaRPr lang="en-US" sz="2400">
                        <a:effectLst/>
                        <a:latin typeface="Courier New" panose="02070309020205020404" pitchFamily="49" charset="0"/>
                        <a:ea typeface="Times New Roman" panose="02020603050405020304" pitchFamily="18" charset="0"/>
                        <a:cs typeface="Courier New" panose="02070309020205020404" pitchFamily="49" charset="0"/>
                      </a:endParaRPr>
                    </a:p>
                  </a:txBody>
                  <a:tcPr marL="9378" marR="9378" marT="9378" marB="937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Address of integer variable x: 0x8fbbfff0</a:t>
                      </a:r>
                      <a:endParaRPr lang="en-US" sz="24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Value stored in the memory area of x: 10</a:t>
                      </a:r>
                      <a:endParaRPr lang="en-US" sz="24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Address of integer pointer variable *p: 0x8fbbfff4</a:t>
                      </a:r>
                      <a:endParaRPr lang="en-US" sz="24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Address stored in the area of pointer *p: 0x8fbbfff0</a:t>
                      </a:r>
                      <a:endParaRPr lang="en-US" sz="24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Address of integer variable y: 0x8fbbfff8</a:t>
                      </a:r>
                      <a:endParaRPr lang="en-US" sz="24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Value pointed to by the pointer *p: 10</a:t>
                      </a:r>
                      <a:endParaRPr lang="en-US" sz="24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ourier New" panose="02070309020205020404" pitchFamily="49" charset="0"/>
                          <a:cs typeface="Courier New" panose="02070309020205020404" pitchFamily="49" charset="0"/>
                        </a:rPr>
                        <a:t>Value stored in the memory area of variable y: 10</a:t>
                      </a:r>
                      <a:endParaRPr lang="en-US" sz="2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378" marR="9378" marT="9378" marB="9378">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90165361"/>
              </p:ext>
            </p:extLst>
          </p:nvPr>
        </p:nvGraphicFramePr>
        <p:xfrm>
          <a:off x="9250017" y="172109"/>
          <a:ext cx="2853171" cy="6188699"/>
        </p:xfrm>
        <a:graphic>
          <a:graphicData uri="http://schemas.openxmlformats.org/drawingml/2006/table">
            <a:tbl>
              <a:tblPr firstRow="1" firstCol="1" bandRow="1">
                <a:tableStyleId>{2D5ABB26-0587-4C30-8999-92F81FD0307C}</a:tableStyleId>
              </a:tblPr>
              <a:tblGrid>
                <a:gridCol w="441960">
                  <a:extLst>
                    <a:ext uri="{9D8B030D-6E8A-4147-A177-3AD203B41FA5}">
                      <a16:colId xmlns:a16="http://schemas.microsoft.com/office/drawing/2014/main" val="20000"/>
                    </a:ext>
                  </a:extLst>
                </a:gridCol>
                <a:gridCol w="753881">
                  <a:extLst>
                    <a:ext uri="{9D8B030D-6E8A-4147-A177-3AD203B41FA5}">
                      <a16:colId xmlns:a16="http://schemas.microsoft.com/office/drawing/2014/main" val="20001"/>
                    </a:ext>
                  </a:extLst>
                </a:gridCol>
                <a:gridCol w="422890">
                  <a:extLst>
                    <a:ext uri="{9D8B030D-6E8A-4147-A177-3AD203B41FA5}">
                      <a16:colId xmlns:a16="http://schemas.microsoft.com/office/drawing/2014/main" val="20002"/>
                    </a:ext>
                  </a:extLst>
                </a:gridCol>
                <a:gridCol w="1234440">
                  <a:extLst>
                    <a:ext uri="{9D8B030D-6E8A-4147-A177-3AD203B41FA5}">
                      <a16:colId xmlns:a16="http://schemas.microsoft.com/office/drawing/2014/main" val="20003"/>
                    </a:ext>
                  </a:extLst>
                </a:gridCol>
              </a:tblGrid>
              <a:tr h="836087">
                <a:tc>
                  <a:txBody>
                    <a:bodyPr/>
                    <a:lstStyle/>
                    <a:p>
                      <a:pPr marL="0" marR="0" algn="ctr">
                        <a:spcBef>
                          <a:spcPts val="0"/>
                        </a:spcBef>
                        <a:spcAft>
                          <a:spcPts val="0"/>
                        </a:spcAft>
                      </a:pPr>
                      <a:r>
                        <a:rPr lang="en-US" sz="1400" b="1" dirty="0">
                          <a:effectLst/>
                        </a:rPr>
                        <a:t>variable</a:t>
                      </a:r>
                      <a:endParaRPr lang="en-US" sz="1400" b="1" dirty="0">
                        <a:effectLst/>
                        <a:latin typeface="+mn-lt"/>
                        <a:ea typeface="Times New Roman" panose="02020603050405020304" pitchFamily="18"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Memory </a:t>
                      </a:r>
                    </a:p>
                    <a:p>
                      <a:pPr marL="0" marR="0" algn="ctr">
                        <a:spcBef>
                          <a:spcPts val="0"/>
                        </a:spcBef>
                        <a:spcAft>
                          <a:spcPts val="0"/>
                        </a:spcAft>
                      </a:pPr>
                      <a:r>
                        <a:rPr lang="en-US" sz="1400" b="1" dirty="0">
                          <a:effectLst/>
                        </a:rPr>
                        <a:t>Address</a:t>
                      </a:r>
                      <a:endParaRPr lang="en-US" sz="1400" b="1" dirty="0">
                        <a:effectLst/>
                        <a:latin typeface="+mn-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value</a:t>
                      </a:r>
                      <a:endParaRPr lang="en-US" sz="1400" b="1" dirty="0">
                        <a:effectLst/>
                        <a:latin typeface="+mn-lt"/>
                        <a:ea typeface="Times New Roman" panose="02020603050405020304" pitchFamily="18"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 </a:t>
                      </a:r>
                      <a:endParaRPr lang="en-US" sz="1400" b="1" dirty="0">
                        <a:effectLst/>
                        <a:latin typeface="+mn-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46051">
                <a:tc rowSpan="4">
                  <a:txBody>
                    <a:bodyPr/>
                    <a:lstStyle/>
                    <a:p>
                      <a:pPr marL="0" marR="0" algn="ctr">
                        <a:spcBef>
                          <a:spcPts val="0"/>
                        </a:spcBef>
                        <a:spcAft>
                          <a:spcPts val="0"/>
                        </a:spcAft>
                      </a:pPr>
                      <a:r>
                        <a:rPr lang="en-US" sz="2000" b="1" dirty="0" err="1">
                          <a:effectLst/>
                          <a:latin typeface="Courier New" panose="02070309020205020404" pitchFamily="49" charset="0"/>
                          <a:cs typeface="Courier New" panose="02070309020205020404" pitchFamily="49" charset="0"/>
                        </a:rPr>
                        <a:t>int</a:t>
                      </a:r>
                      <a:r>
                        <a:rPr lang="en-US" sz="2000" b="1" dirty="0">
                          <a:effectLst/>
                          <a:latin typeface="Courier New" panose="02070309020205020404" pitchFamily="49" charset="0"/>
                          <a:cs typeface="Courier New" panose="02070309020205020404" pitchFamily="49" charset="0"/>
                        </a:rPr>
                        <a:t> x</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0x8f86fff0</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2000" dirty="0">
                          <a:effectLst/>
                        </a:rPr>
                        <a:t>10</a:t>
                      </a:r>
                      <a:endParaRPr lang="en-US" sz="2000" dirty="0">
                        <a:effectLst/>
                        <a:latin typeface="+mn-lt"/>
                        <a:ea typeface="Times New Roman" panose="02020603050405020304" pitchFamily="18"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800" b="1" dirty="0">
                          <a:effectLst/>
                        </a:rPr>
                        <a:t>x=10</a:t>
                      </a:r>
                    </a:p>
                    <a:p>
                      <a:pPr marL="0" marR="0" algn="l">
                        <a:spcBef>
                          <a:spcPts val="0"/>
                        </a:spcBef>
                        <a:spcAft>
                          <a:spcPts val="0"/>
                        </a:spcAft>
                      </a:pPr>
                      <a:r>
                        <a:rPr lang="en-US" sz="1800" b="1" dirty="0">
                          <a:effectLst/>
                        </a:rPr>
                        <a:t>&amp;x=0x8f86fff0</a:t>
                      </a:r>
                    </a:p>
                    <a:p>
                      <a:pPr marL="0" marR="0" algn="l">
                        <a:spcBef>
                          <a:spcPts val="0"/>
                        </a:spcBef>
                        <a:spcAft>
                          <a:spcPts val="0"/>
                        </a:spcAft>
                      </a:pPr>
                      <a:r>
                        <a:rPr lang="en-US" sz="1800" b="1" dirty="0">
                          <a:effectLst/>
                        </a:rPr>
                        <a:t> </a:t>
                      </a:r>
                    </a:p>
                    <a:p>
                      <a:pPr marL="0" marR="0" algn="l">
                        <a:spcBef>
                          <a:spcPts val="0"/>
                        </a:spcBef>
                        <a:spcAft>
                          <a:spcPts val="0"/>
                        </a:spcAft>
                      </a:pPr>
                      <a:r>
                        <a:rPr lang="en-US" sz="1800" b="1" dirty="0">
                          <a:effectLst/>
                        </a:rPr>
                        <a:t> </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44605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0x8f86fff1</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4605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0x8f86fff2</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4605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0x8f86fff3</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46051">
                <a:tc rowSpan="4">
                  <a:txBody>
                    <a:bodyPr/>
                    <a:lstStyle/>
                    <a:p>
                      <a:pPr marL="0" marR="0" algn="ctr">
                        <a:spcBef>
                          <a:spcPts val="0"/>
                        </a:spcBef>
                        <a:spcAft>
                          <a:spcPts val="0"/>
                        </a:spcAft>
                      </a:pPr>
                      <a:r>
                        <a:rPr lang="en-US" sz="2000" b="1" dirty="0" err="1">
                          <a:effectLst/>
                          <a:latin typeface="Courier New" panose="02070309020205020404" pitchFamily="49" charset="0"/>
                          <a:cs typeface="Courier New" panose="02070309020205020404" pitchFamily="49" charset="0"/>
                        </a:rPr>
                        <a:t>int</a:t>
                      </a:r>
                      <a:r>
                        <a:rPr lang="en-US" sz="2000" b="1" dirty="0">
                          <a:effectLst/>
                          <a:latin typeface="Courier New" panose="02070309020205020404" pitchFamily="49" charset="0"/>
                          <a:cs typeface="Courier New" panose="02070309020205020404" pitchFamily="49" charset="0"/>
                        </a:rPr>
                        <a:t> *p</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0x8f86fff4</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2000" dirty="0">
                          <a:effectLst/>
                        </a:rPr>
                        <a:t>0x8f86fff0</a:t>
                      </a:r>
                      <a:endParaRPr lang="en-US" sz="2000" dirty="0">
                        <a:effectLst/>
                        <a:latin typeface="+mn-lt"/>
                        <a:ea typeface="Times New Roman" panose="02020603050405020304" pitchFamily="18"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800" b="1" dirty="0">
                          <a:effectLst/>
                        </a:rPr>
                        <a:t>p=0x8f86fff0</a:t>
                      </a:r>
                    </a:p>
                    <a:p>
                      <a:pPr marL="0" marR="0" algn="l">
                        <a:spcBef>
                          <a:spcPts val="0"/>
                        </a:spcBef>
                        <a:spcAft>
                          <a:spcPts val="0"/>
                        </a:spcAft>
                      </a:pPr>
                      <a:r>
                        <a:rPr lang="en-US" sz="1800" b="1" dirty="0">
                          <a:effectLst/>
                        </a:rPr>
                        <a:t>&amp;p=0x8f86fff4</a:t>
                      </a:r>
                    </a:p>
                    <a:p>
                      <a:pPr marL="0" marR="0" algn="l">
                        <a:spcBef>
                          <a:spcPts val="0"/>
                        </a:spcBef>
                        <a:spcAft>
                          <a:spcPts val="0"/>
                        </a:spcAft>
                      </a:pPr>
                      <a:r>
                        <a:rPr lang="en-US" sz="1800" b="1" dirty="0">
                          <a:effectLst/>
                        </a:rPr>
                        <a:t>*p=*(0x8f86fff0)</a:t>
                      </a:r>
                    </a:p>
                    <a:p>
                      <a:pPr marL="0" marR="0" algn="l">
                        <a:spcBef>
                          <a:spcPts val="0"/>
                        </a:spcBef>
                        <a:spcAft>
                          <a:spcPts val="0"/>
                        </a:spcAft>
                      </a:pPr>
                      <a:r>
                        <a:rPr lang="en-US" sz="1800" b="1" dirty="0">
                          <a:effectLst/>
                        </a:rPr>
                        <a:t>  =*(&amp;x)=x=10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44605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0x8f86fff5</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4605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0x8f86fff6</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44605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0x8f86fff7</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446051">
                <a:tc rowSpan="4">
                  <a:txBody>
                    <a:bodyPr/>
                    <a:lstStyle/>
                    <a:p>
                      <a:pPr marL="0" marR="0" algn="ctr">
                        <a:spcBef>
                          <a:spcPts val="0"/>
                        </a:spcBef>
                        <a:spcAft>
                          <a:spcPts val="0"/>
                        </a:spcAft>
                      </a:pPr>
                      <a:r>
                        <a:rPr lang="en-US" sz="2000" b="1" dirty="0" err="1">
                          <a:effectLst/>
                          <a:latin typeface="Courier New" panose="02070309020205020404" pitchFamily="49" charset="0"/>
                          <a:cs typeface="Courier New" panose="02070309020205020404" pitchFamily="49" charset="0"/>
                        </a:rPr>
                        <a:t>int</a:t>
                      </a:r>
                      <a:r>
                        <a:rPr lang="en-US" sz="2000" b="1" dirty="0">
                          <a:effectLst/>
                          <a:latin typeface="Courier New" panose="02070309020205020404" pitchFamily="49" charset="0"/>
                          <a:cs typeface="Courier New" panose="02070309020205020404" pitchFamily="49" charset="0"/>
                        </a:rPr>
                        <a:t> y</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0x8f86fff8</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2000" dirty="0">
                          <a:effectLst/>
                        </a:rPr>
                        <a:t>10</a:t>
                      </a:r>
                      <a:endParaRPr lang="en-US" sz="2000" dirty="0">
                        <a:effectLst/>
                        <a:latin typeface="+mn-lt"/>
                        <a:ea typeface="Times New Roman" panose="02020603050405020304" pitchFamily="18"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800" b="1" dirty="0">
                          <a:effectLst/>
                        </a:rPr>
                        <a:t>y=*p=10</a:t>
                      </a:r>
                    </a:p>
                    <a:p>
                      <a:pPr marL="0" marR="0" algn="l">
                        <a:spcBef>
                          <a:spcPts val="0"/>
                        </a:spcBef>
                        <a:spcAft>
                          <a:spcPts val="0"/>
                        </a:spcAft>
                      </a:pPr>
                      <a:r>
                        <a:rPr lang="en-US" sz="1800" b="1" dirty="0">
                          <a:effectLst/>
                        </a:rPr>
                        <a:t>&amp;y=0x8f86fff8</a:t>
                      </a:r>
                    </a:p>
                    <a:p>
                      <a:pPr marL="0" marR="0" algn="l">
                        <a:spcBef>
                          <a:spcPts val="0"/>
                        </a:spcBef>
                        <a:spcAft>
                          <a:spcPts val="0"/>
                        </a:spcAft>
                      </a:pPr>
                      <a:r>
                        <a:rPr lang="en-US" sz="1800" b="1" dirty="0">
                          <a:effectLst/>
                        </a:rPr>
                        <a:t> </a:t>
                      </a:r>
                    </a:p>
                    <a:p>
                      <a:pPr marL="0" marR="0" algn="l">
                        <a:spcBef>
                          <a:spcPts val="0"/>
                        </a:spcBef>
                        <a:spcAft>
                          <a:spcPts val="0"/>
                        </a:spcAft>
                      </a:pPr>
                      <a:r>
                        <a:rPr lang="en-US" sz="1800" b="1" dirty="0">
                          <a:effectLst/>
                        </a:rPr>
                        <a:t> </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44605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0x8f86fff9</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44605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0x8f86fffa</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44605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400" b="1" dirty="0">
                          <a:effectLst/>
                        </a:rPr>
                        <a:t>0x8f86fffb</a:t>
                      </a:r>
                      <a:endParaRPr lang="en-US" sz="1400" b="1" dirty="0">
                        <a:effectLst/>
                        <a:latin typeface="+mn-lt"/>
                        <a:ea typeface="Times New Roman" panose="02020603050405020304" pitchFamily="18" charset="0"/>
                      </a:endParaRPr>
                    </a:p>
                  </a:txBody>
                  <a:tcPr marL="18288" marR="182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4" name="Date Placeholder 3"/>
          <p:cNvSpPr>
            <a:spLocks noGrp="1"/>
          </p:cNvSpPr>
          <p:nvPr>
            <p:ph type="dt" sz="half" idx="10"/>
          </p:nvPr>
        </p:nvSpPr>
        <p:spPr/>
        <p:txBody>
          <a:bodyPr/>
          <a:lstStyle/>
          <a:p>
            <a:r>
              <a:rPr lang="en-US" smtClean="0"/>
              <a:t>Fahad Monir</a:t>
            </a:r>
            <a:endParaRPr lang="en-US"/>
          </a:p>
        </p:txBody>
      </p:sp>
      <p:sp>
        <p:nvSpPr>
          <p:cNvPr id="5" name="Footer Placeholder 4"/>
          <p:cNvSpPr>
            <a:spLocks noGrp="1"/>
          </p:cNvSpPr>
          <p:nvPr>
            <p:ph type="ftr" sz="quarter" idx="11"/>
          </p:nvPr>
        </p:nvSpPr>
        <p:spPr/>
        <p:txBody>
          <a:bodyPr/>
          <a:lstStyle/>
          <a:p>
            <a:r>
              <a:rPr lang="en-US" smtClean="0"/>
              <a:t>CSC 101</a:t>
            </a:r>
            <a:endParaRPr lang="en-US"/>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4</a:t>
            </a:fld>
            <a:endParaRPr lang="en-US" dirty="0"/>
          </a:p>
        </p:txBody>
      </p:sp>
    </p:spTree>
    <p:extLst>
      <p:ext uri="{BB962C8B-B14F-4D97-AF65-F5344CB8AC3E}">
        <p14:creationId xmlns:p14="http://schemas.microsoft.com/office/powerpoint/2010/main" val="3920200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&amp; Array</a:t>
            </a:r>
          </a:p>
        </p:txBody>
      </p:sp>
      <p:sp>
        <p:nvSpPr>
          <p:cNvPr id="3" name="Content Placeholder 2"/>
          <p:cNvSpPr>
            <a:spLocks noGrp="1"/>
          </p:cNvSpPr>
          <p:nvPr>
            <p:ph idx="1"/>
          </p:nvPr>
        </p:nvSpPr>
        <p:spPr>
          <a:xfrm>
            <a:off x="7048500" y="928051"/>
            <a:ext cx="5016500" cy="1805693"/>
          </a:xfrm>
        </p:spPr>
        <p:txBody>
          <a:bodyPr>
            <a:normAutofit fontScale="70000" lnSpcReduction="20000"/>
          </a:bodyPr>
          <a:lstStyle/>
          <a:p>
            <a:pPr marL="0" indent="0">
              <a:buNone/>
            </a:pPr>
            <a:r>
              <a:rPr lang="en-US" dirty="0"/>
              <a:t>An array is simply a block of memory. An array can be accessed with pointers as well as with </a:t>
            </a:r>
            <a:r>
              <a:rPr lang="en-US" dirty="0">
                <a:latin typeface="Courier New" panose="02070309020205020404" pitchFamily="49" charset="0"/>
                <a:cs typeface="Courier New" panose="02070309020205020404" pitchFamily="49" charset="0"/>
              </a:rPr>
              <a:t>[]</a:t>
            </a:r>
            <a:r>
              <a:rPr lang="en-US" dirty="0"/>
              <a:t> square brackets. </a:t>
            </a:r>
            <a:r>
              <a:rPr lang="en-US" i="1" dirty="0"/>
              <a:t>The name of an array variable is a pointer to the first element in the array.</a:t>
            </a:r>
            <a:r>
              <a:rPr lang="en-US" dirty="0"/>
              <a:t> So, any operation that can be achieved by array subscripting can also be done with pointers or vice-versa.</a:t>
            </a:r>
          </a:p>
        </p:txBody>
      </p:sp>
      <p:graphicFrame>
        <p:nvGraphicFramePr>
          <p:cNvPr id="7" name="Table 6"/>
          <p:cNvGraphicFramePr>
            <a:graphicFrameLocks noGrp="1"/>
          </p:cNvGraphicFramePr>
          <p:nvPr>
            <p:extLst>
              <p:ext uri="{D42A27DB-BD31-4B8C-83A1-F6EECF244321}">
                <p14:modId xmlns:p14="http://schemas.microsoft.com/office/powerpoint/2010/main" val="1883343031"/>
              </p:ext>
            </p:extLst>
          </p:nvPr>
        </p:nvGraphicFramePr>
        <p:xfrm>
          <a:off x="30481" y="926464"/>
          <a:ext cx="7041463" cy="5194301"/>
        </p:xfrm>
        <a:graphic>
          <a:graphicData uri="http://schemas.openxmlformats.org/drawingml/2006/table">
            <a:tbl>
              <a:tblPr firstRow="1" firstCol="1" bandRow="1">
                <a:tableStyleId>{2D5ABB26-0587-4C30-8999-92F81FD0307C}</a:tableStyleId>
              </a:tblPr>
              <a:tblGrid>
                <a:gridCol w="473583">
                  <a:extLst>
                    <a:ext uri="{9D8B030D-6E8A-4147-A177-3AD203B41FA5}">
                      <a16:colId xmlns:a16="http://schemas.microsoft.com/office/drawing/2014/main" val="20000"/>
                    </a:ext>
                  </a:extLst>
                </a:gridCol>
                <a:gridCol w="6567880">
                  <a:extLst>
                    <a:ext uri="{9D8B030D-6E8A-4147-A177-3AD203B41FA5}">
                      <a16:colId xmlns:a16="http://schemas.microsoft.com/office/drawing/2014/main" val="20001"/>
                    </a:ext>
                  </a:extLst>
                </a:gridCol>
              </a:tblGrid>
              <a:tr h="5194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12</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13</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14</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15</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16</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txBody>
                  <a:tcPr marL="18288" marR="45720" marT="7340" marB="734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smtClean="0">
                          <a:solidFill>
                            <a:srgbClr val="0000B0"/>
                          </a:solidFill>
                          <a:effectLst/>
                          <a:latin typeface="Courier New" panose="02070309020205020404" pitchFamily="49" charset="0"/>
                          <a:cs typeface="Courier New" panose="02070309020205020404" pitchFamily="49" charset="0"/>
                        </a:rPr>
                        <a:t>int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main</a:t>
                      </a:r>
                      <a:r>
                        <a:rPr lang="en-US" sz="1800" dirty="0" smtClean="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float</a:t>
                      </a:r>
                      <a:r>
                        <a:rPr lang="en-US" sz="1800" dirty="0">
                          <a:effectLst/>
                          <a:latin typeface="Courier New" panose="02070309020205020404" pitchFamily="49" charset="0"/>
                          <a:cs typeface="Courier New" panose="02070309020205020404" pitchFamily="49" charset="0"/>
                        </a:rPr>
                        <a:t> r[5] = {22.5,34.8,46.8,59.1,68.3};</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"1st element: "</a:t>
                      </a:r>
                      <a:r>
                        <a:rPr lang="en-US" sz="1800" dirty="0">
                          <a:effectLst/>
                          <a:latin typeface="Courier New" panose="02070309020205020404" pitchFamily="49" charset="0"/>
                          <a:cs typeface="Courier New" panose="02070309020205020404" pitchFamily="49" charset="0"/>
                        </a:rPr>
                        <a:t>&lt;&lt; r[0] &lt;&lt;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"1st element: "</a:t>
                      </a:r>
                      <a:r>
                        <a:rPr lang="en-US" sz="1800" dirty="0">
                          <a:effectLst/>
                          <a:latin typeface="Courier New" panose="02070309020205020404" pitchFamily="49" charset="0"/>
                          <a:cs typeface="Courier New" panose="02070309020205020404" pitchFamily="49" charset="0"/>
                        </a:rPr>
                        <a:t>&lt;&lt; *r &lt;&lt;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"3rd element: "</a:t>
                      </a:r>
                      <a:r>
                        <a:rPr lang="en-US" sz="1800" dirty="0">
                          <a:effectLst/>
                          <a:latin typeface="Courier New" panose="02070309020205020404" pitchFamily="49" charset="0"/>
                          <a:cs typeface="Courier New" panose="02070309020205020404" pitchFamily="49" charset="0"/>
                        </a:rPr>
                        <a:t>&lt;&lt; r[2] &lt;&lt;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"3rd element: "</a:t>
                      </a:r>
                      <a:r>
                        <a:rPr lang="en-US" sz="1800" dirty="0">
                          <a:effectLst/>
                          <a:latin typeface="Courier New" panose="02070309020205020404" pitchFamily="49" charset="0"/>
                          <a:cs typeface="Courier New" panose="02070309020205020404" pitchFamily="49" charset="0"/>
                        </a:rPr>
                        <a:t>&lt;&lt; *(r+2)&lt;&lt;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float</a:t>
                      </a:r>
                      <a:r>
                        <a:rPr lang="en-US" sz="1800" dirty="0">
                          <a:effectLst/>
                          <a:latin typeface="Courier New" panose="02070309020205020404" pitchFamily="49" charset="0"/>
                          <a:cs typeface="Courier New" panose="02070309020205020404" pitchFamily="49" charset="0"/>
                        </a:rPr>
                        <a:t> *p;</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p = r; //&amp;r[0]</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"1st element: "</a:t>
                      </a:r>
                      <a:r>
                        <a:rPr lang="en-US" sz="1800" dirty="0">
                          <a:effectLst/>
                          <a:latin typeface="Courier New" panose="02070309020205020404" pitchFamily="49" charset="0"/>
                          <a:cs typeface="Courier New" panose="02070309020205020404" pitchFamily="49" charset="0"/>
                        </a:rPr>
                        <a:t>&lt;&lt; p[0] &lt;&lt;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"1st element: "</a:t>
                      </a:r>
                      <a:r>
                        <a:rPr lang="en-US" sz="1800" dirty="0">
                          <a:effectLst/>
                          <a:latin typeface="Courier New" panose="02070309020205020404" pitchFamily="49" charset="0"/>
                          <a:cs typeface="Courier New" panose="02070309020205020404" pitchFamily="49" charset="0"/>
                        </a:rPr>
                        <a:t>&lt;&lt; *p &lt;&lt;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"3rd element: "</a:t>
                      </a:r>
                      <a:r>
                        <a:rPr lang="en-US" sz="1800" dirty="0">
                          <a:effectLst/>
                          <a:latin typeface="Courier New" panose="02070309020205020404" pitchFamily="49" charset="0"/>
                          <a:cs typeface="Courier New" panose="02070309020205020404" pitchFamily="49" charset="0"/>
                        </a:rPr>
                        <a:t>&lt;&lt; p[2]&lt;&lt;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"3rd element: "</a:t>
                      </a:r>
                      <a:r>
                        <a:rPr lang="en-US" sz="1800" dirty="0">
                          <a:effectLst/>
                          <a:latin typeface="Courier New" panose="02070309020205020404" pitchFamily="49" charset="0"/>
                          <a:cs typeface="Courier New" panose="02070309020205020404" pitchFamily="49" charset="0"/>
                        </a:rPr>
                        <a:t>&lt;&lt; *(p+2)&lt;&lt;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solidFill>
                            <a:srgbClr val="0000B0"/>
                          </a:solidFill>
                          <a:effectLst/>
                          <a:latin typeface="Courier New" panose="02070309020205020404" pitchFamily="49" charset="0"/>
                          <a:cs typeface="Courier New" panose="02070309020205020404" pitchFamily="49" charset="0"/>
                        </a:rPr>
                        <a:t>for(</a:t>
                      </a:r>
                      <a:r>
                        <a:rPr lang="en-US" sz="1800" dirty="0" err="1" smtClean="0">
                          <a:solidFill>
                            <a:srgbClr val="0000B0"/>
                          </a:solidFill>
                          <a:effectLst/>
                          <a:latin typeface="Courier New" panose="02070309020205020404" pitchFamily="49" charset="0"/>
                          <a:cs typeface="Courier New" panose="02070309020205020404" pitchFamily="49" charset="0"/>
                        </a:rPr>
                        <a:t>int</a:t>
                      </a:r>
                      <a:r>
                        <a:rPr lang="en-US" sz="1800" dirty="0" smtClean="0">
                          <a:solidFill>
                            <a:srgbClr val="0000B0"/>
                          </a:solidFill>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i</a:t>
                      </a:r>
                      <a:r>
                        <a:rPr lang="en-US" sz="1800" dirty="0" smtClean="0">
                          <a:solidFill>
                            <a:srgbClr val="0000B0"/>
                          </a:solidFill>
                          <a:effectLst/>
                          <a:latin typeface="Courier New" panose="02070309020205020404" pitchFamily="49" charset="0"/>
                          <a:cs typeface="Courier New" panose="02070309020205020404" pitchFamily="49" charset="0"/>
                        </a:rPr>
                        <a:t>=0; </a:t>
                      </a:r>
                      <a:r>
                        <a:rPr lang="en-US" sz="1800" dirty="0" err="1" smtClean="0">
                          <a:solidFill>
                            <a:srgbClr val="0000B0"/>
                          </a:solidFill>
                          <a:effectLst/>
                          <a:latin typeface="Courier New" panose="02070309020205020404" pitchFamily="49" charset="0"/>
                          <a:cs typeface="Courier New" panose="02070309020205020404" pitchFamily="49" charset="0"/>
                        </a:rPr>
                        <a:t>i</a:t>
                      </a:r>
                      <a:r>
                        <a:rPr lang="en-US" sz="1800" dirty="0" smtClean="0">
                          <a:solidFill>
                            <a:srgbClr val="0000B0"/>
                          </a:solidFill>
                          <a:effectLst/>
                          <a:latin typeface="Courier New" panose="02070309020205020404" pitchFamily="49" charset="0"/>
                          <a:cs typeface="Courier New" panose="02070309020205020404" pitchFamily="49" charset="0"/>
                        </a:rPr>
                        <a:t>&lt;5;i++, p++)</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"Element "</a:t>
                      </a:r>
                      <a:r>
                        <a:rPr lang="en-US" sz="1800" dirty="0">
                          <a:effectLst/>
                          <a:latin typeface="Courier New" panose="02070309020205020404" pitchFamily="49" charset="0"/>
                          <a:cs typeface="Courier New" panose="02070309020205020404" pitchFamily="49" charset="0"/>
                        </a:rPr>
                        <a:t>&lt;&lt;(i+1)&lt;&lt;</a:t>
                      </a:r>
                      <a:r>
                        <a:rPr lang="en-US" sz="1800" dirty="0">
                          <a:solidFill>
                            <a:srgbClr val="FF0000"/>
                          </a:solidFill>
                          <a:effectLst/>
                          <a:latin typeface="Courier New" panose="02070309020205020404" pitchFamily="49" charset="0"/>
                          <a:cs typeface="Courier New" panose="02070309020205020404" pitchFamily="49" charset="0"/>
                        </a:rPr>
                        <a:t>" is: "</a:t>
                      </a:r>
                      <a:r>
                        <a:rPr lang="en-US" sz="1800" dirty="0">
                          <a:effectLst/>
                          <a:latin typeface="Courier New" panose="02070309020205020404" pitchFamily="49" charset="0"/>
                          <a:cs typeface="Courier New" panose="02070309020205020404" pitchFamily="49" charset="0"/>
                        </a:rPr>
                        <a:t>&lt;&lt;*p&lt;&lt;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 </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340" marR="7340" marT="7340" marB="7340">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7193280" y="2733745"/>
            <a:ext cx="2819400" cy="3385542"/>
          </a:xfrm>
          <a:prstGeom prst="rect">
            <a:avLst/>
          </a:prstGeom>
          <a:solidFill>
            <a:schemeClr val="bg1">
              <a:lumMod val="50000"/>
            </a:schemeClr>
          </a:solidFill>
        </p:spPr>
        <p:txBody>
          <a:bodyPr wrap="square" rtlCol="0">
            <a:spAutoFit/>
          </a:bodyPr>
          <a:lstStyle/>
          <a:p>
            <a:r>
              <a:rPr lang="en-US" sz="1600" dirty="0">
                <a:latin typeface="Courier New" panose="02070309020205020404" pitchFamily="49" charset="0"/>
                <a:cs typeface="Courier New" panose="02070309020205020404" pitchFamily="49" charset="0"/>
              </a:rPr>
              <a:t>1st element: 22.5</a:t>
            </a:r>
          </a:p>
          <a:p>
            <a:r>
              <a:rPr lang="en-US" sz="1600" dirty="0">
                <a:latin typeface="Courier New" panose="02070309020205020404" pitchFamily="49" charset="0"/>
                <a:cs typeface="Courier New" panose="02070309020205020404" pitchFamily="49" charset="0"/>
              </a:rPr>
              <a:t>1st element: 22.5</a:t>
            </a:r>
          </a:p>
          <a:p>
            <a:r>
              <a:rPr lang="en-US" sz="1600" dirty="0">
                <a:latin typeface="Courier New" panose="02070309020205020404" pitchFamily="49" charset="0"/>
                <a:cs typeface="Courier New" panose="02070309020205020404" pitchFamily="49" charset="0"/>
              </a:rPr>
              <a:t>3rd element: 46.8</a:t>
            </a:r>
          </a:p>
          <a:p>
            <a:r>
              <a:rPr lang="en-US" sz="1600" dirty="0">
                <a:latin typeface="Courier New" panose="02070309020205020404" pitchFamily="49" charset="0"/>
                <a:cs typeface="Courier New" panose="02070309020205020404" pitchFamily="49" charset="0"/>
              </a:rPr>
              <a:t>3rd element: 46.8</a:t>
            </a:r>
          </a:p>
          <a:p>
            <a:r>
              <a:rPr lang="en-US" sz="1600" dirty="0">
                <a:latin typeface="Courier New" panose="02070309020205020404" pitchFamily="49" charset="0"/>
                <a:cs typeface="Courier New" panose="02070309020205020404" pitchFamily="49" charset="0"/>
              </a:rPr>
              <a:t>1st element: 22.5</a:t>
            </a:r>
          </a:p>
          <a:p>
            <a:r>
              <a:rPr lang="en-US" sz="1600" dirty="0">
                <a:latin typeface="Courier New" panose="02070309020205020404" pitchFamily="49" charset="0"/>
                <a:cs typeface="Courier New" panose="02070309020205020404" pitchFamily="49" charset="0"/>
              </a:rPr>
              <a:t>1st element: 22.5</a:t>
            </a:r>
          </a:p>
          <a:p>
            <a:r>
              <a:rPr lang="en-US" sz="1600" dirty="0">
                <a:latin typeface="Courier New" panose="02070309020205020404" pitchFamily="49" charset="0"/>
                <a:cs typeface="Courier New" panose="02070309020205020404" pitchFamily="49" charset="0"/>
              </a:rPr>
              <a:t>3rd element: 46.8</a:t>
            </a:r>
          </a:p>
          <a:p>
            <a:r>
              <a:rPr lang="en-US" sz="1600" dirty="0">
                <a:latin typeface="Courier New" panose="02070309020205020404" pitchFamily="49" charset="0"/>
                <a:cs typeface="Courier New" panose="02070309020205020404" pitchFamily="49" charset="0"/>
              </a:rPr>
              <a:t>3rd element: 46.8</a:t>
            </a:r>
          </a:p>
          <a:p>
            <a:r>
              <a:rPr lang="en-US" sz="1600" dirty="0">
                <a:latin typeface="Courier New" panose="02070309020205020404" pitchFamily="49" charset="0"/>
                <a:cs typeface="Courier New" panose="02070309020205020404" pitchFamily="49" charset="0"/>
              </a:rPr>
              <a:t>Element 1 is: 22.5</a:t>
            </a:r>
          </a:p>
          <a:p>
            <a:r>
              <a:rPr lang="en-US" sz="1600" dirty="0">
                <a:latin typeface="Courier New" panose="02070309020205020404" pitchFamily="49" charset="0"/>
                <a:cs typeface="Courier New" panose="02070309020205020404" pitchFamily="49" charset="0"/>
              </a:rPr>
              <a:t>Element 2 is: 34.8</a:t>
            </a:r>
          </a:p>
          <a:p>
            <a:r>
              <a:rPr lang="en-US" sz="1600" dirty="0">
                <a:latin typeface="Courier New" panose="02070309020205020404" pitchFamily="49" charset="0"/>
                <a:cs typeface="Courier New" panose="02070309020205020404" pitchFamily="49" charset="0"/>
              </a:rPr>
              <a:t>Element 3 is: 46.8</a:t>
            </a:r>
          </a:p>
          <a:p>
            <a:r>
              <a:rPr lang="en-US" sz="1600" dirty="0">
                <a:latin typeface="Courier New" panose="02070309020205020404" pitchFamily="49" charset="0"/>
                <a:cs typeface="Courier New" panose="02070309020205020404" pitchFamily="49" charset="0"/>
              </a:rPr>
              <a:t>Element 4 is: 59.1</a:t>
            </a:r>
          </a:p>
          <a:p>
            <a:r>
              <a:rPr lang="en-US" sz="1600" dirty="0">
                <a:latin typeface="Courier New" panose="02070309020205020404" pitchFamily="49" charset="0"/>
                <a:cs typeface="Courier New" panose="02070309020205020404" pitchFamily="49" charset="0"/>
              </a:rPr>
              <a:t>Element 5 is: 68.3</a:t>
            </a:r>
          </a:p>
        </p:txBody>
      </p:sp>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5</a:t>
            </a:fld>
            <a:endParaRPr lang="en-US" dirty="0"/>
          </a:p>
        </p:txBody>
      </p:sp>
    </p:spTree>
    <p:extLst>
      <p:ext uri="{BB962C8B-B14F-4D97-AF65-F5344CB8AC3E}">
        <p14:creationId xmlns:p14="http://schemas.microsoft.com/office/powerpoint/2010/main" val="2426436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&amp; Array</a:t>
            </a:r>
          </a:p>
        </p:txBody>
      </p:sp>
      <p:sp>
        <p:nvSpPr>
          <p:cNvPr id="3" name="Content Placeholder 2"/>
          <p:cNvSpPr>
            <a:spLocks noGrp="1"/>
          </p:cNvSpPr>
          <p:nvPr>
            <p:ph idx="1"/>
          </p:nvPr>
        </p:nvSpPr>
        <p:spPr>
          <a:xfrm>
            <a:off x="88900" y="840658"/>
            <a:ext cx="11976100" cy="5395041"/>
          </a:xfrm>
        </p:spPr>
        <p:txBody>
          <a:bodyPr>
            <a:normAutofit fontScale="85000" lnSpcReduction="20000"/>
          </a:bodyPr>
          <a:lstStyle/>
          <a:p>
            <a:r>
              <a:rPr lang="en-US" dirty="0"/>
              <a:t>The array </a:t>
            </a:r>
            <a:r>
              <a:rPr lang="en-US" dirty="0">
                <a:latin typeface="Courier New" panose="02070309020205020404" pitchFamily="49" charset="0"/>
                <a:cs typeface="Courier New" panose="02070309020205020404" pitchFamily="49" charset="0"/>
              </a:rPr>
              <a:t>float r[5];</a:t>
            </a:r>
            <a:r>
              <a:rPr lang="en-US" dirty="0"/>
              <a:t> or the pointer variable </a:t>
            </a:r>
            <a:r>
              <a:rPr lang="en-US" dirty="0">
                <a:latin typeface="Courier New" panose="02070309020205020404" pitchFamily="49" charset="0"/>
                <a:cs typeface="Courier New" panose="02070309020205020404" pitchFamily="49" charset="0"/>
              </a:rPr>
              <a:t>*p</a:t>
            </a:r>
            <a:r>
              <a:rPr lang="en-US" dirty="0"/>
              <a:t> (after </a:t>
            </a:r>
            <a:r>
              <a:rPr lang="en-US" dirty="0">
                <a:latin typeface="Courier New" panose="02070309020205020404" pitchFamily="49" charset="0"/>
                <a:cs typeface="Courier New" panose="02070309020205020404" pitchFamily="49" charset="0"/>
              </a:rPr>
              <a:t>p=r</a:t>
            </a:r>
            <a:r>
              <a:rPr lang="en-US" dirty="0"/>
              <a:t>) is a pointer to the first floating point number in the declared array. </a:t>
            </a:r>
          </a:p>
          <a:p>
            <a:r>
              <a:rPr lang="en-US" dirty="0"/>
              <a:t>The 1</a:t>
            </a:r>
            <a:r>
              <a:rPr lang="en-US" baseline="30000" dirty="0"/>
              <a:t>st</a:t>
            </a:r>
            <a:r>
              <a:rPr lang="en-US" dirty="0"/>
              <a:t> element of the array, </a:t>
            </a:r>
            <a:r>
              <a:rPr lang="en-US" dirty="0">
                <a:latin typeface="Courier New" panose="02070309020205020404" pitchFamily="49" charset="0"/>
                <a:cs typeface="Courier New" panose="02070309020205020404" pitchFamily="49" charset="0"/>
              </a:rPr>
              <a:t>22.3</a:t>
            </a:r>
            <a:r>
              <a:rPr lang="en-US" dirty="0"/>
              <a:t>, can be accessed by using: </a:t>
            </a:r>
            <a:r>
              <a:rPr lang="en-US" dirty="0">
                <a:latin typeface="Courier New" panose="02070309020205020404" pitchFamily="49" charset="0"/>
                <a:cs typeface="Courier New" panose="02070309020205020404" pitchFamily="49" charset="0"/>
              </a:rPr>
              <a:t>r[0]</a:t>
            </a:r>
            <a:r>
              <a:rPr lang="en-US" dirty="0"/>
              <a:t>, </a:t>
            </a:r>
            <a:r>
              <a:rPr lang="en-US" dirty="0">
                <a:latin typeface="Courier New" panose="02070309020205020404" pitchFamily="49" charset="0"/>
                <a:cs typeface="Courier New" panose="02070309020205020404" pitchFamily="49" charset="0"/>
              </a:rPr>
              <a:t>p[0]</a:t>
            </a:r>
            <a:r>
              <a:rPr lang="en-US" dirty="0"/>
              <a:t>, </a:t>
            </a:r>
            <a:r>
              <a:rPr lang="en-US" dirty="0">
                <a:latin typeface="Courier New" panose="02070309020205020404" pitchFamily="49" charset="0"/>
                <a:cs typeface="Courier New" panose="02070309020205020404" pitchFamily="49" charset="0"/>
              </a:rPr>
              <a:t>*r </a:t>
            </a:r>
            <a:r>
              <a:rPr lang="en-US" dirty="0"/>
              <a:t>or </a:t>
            </a:r>
            <a:r>
              <a:rPr lang="en-US" dirty="0">
                <a:latin typeface="Courier New" panose="02070309020205020404" pitchFamily="49" charset="0"/>
                <a:cs typeface="Courier New" panose="02070309020205020404" pitchFamily="49" charset="0"/>
              </a:rPr>
              <a:t>*p</a:t>
            </a:r>
            <a:r>
              <a:rPr lang="en-US" dirty="0"/>
              <a:t>. </a:t>
            </a:r>
          </a:p>
          <a:p>
            <a:r>
              <a:rPr lang="en-US" dirty="0"/>
              <a:t>The 3</a:t>
            </a:r>
            <a:r>
              <a:rPr lang="en-US" baseline="30000" dirty="0"/>
              <a:t>rd</a:t>
            </a:r>
            <a:r>
              <a:rPr lang="en-US" dirty="0"/>
              <a:t> element, </a:t>
            </a:r>
            <a:r>
              <a:rPr lang="en-US" dirty="0">
                <a:latin typeface="Courier New" panose="02070309020205020404" pitchFamily="49" charset="0"/>
                <a:cs typeface="Courier New" panose="02070309020205020404" pitchFamily="49" charset="0"/>
              </a:rPr>
              <a:t>46.8</a:t>
            </a:r>
            <a:r>
              <a:rPr lang="en-US" dirty="0"/>
              <a:t>, could be accessed by using: </a:t>
            </a:r>
            <a:r>
              <a:rPr lang="en-US" dirty="0">
                <a:latin typeface="Courier New" panose="02070309020205020404" pitchFamily="49" charset="0"/>
                <a:cs typeface="Courier New" panose="02070309020205020404" pitchFamily="49" charset="0"/>
              </a:rPr>
              <a:t>r[2]</a:t>
            </a:r>
            <a:r>
              <a:rPr lang="en-US" dirty="0"/>
              <a:t>, </a:t>
            </a:r>
            <a:r>
              <a:rPr lang="en-US" dirty="0">
                <a:latin typeface="Courier New" panose="02070309020205020404" pitchFamily="49" charset="0"/>
                <a:cs typeface="Courier New" panose="02070309020205020404" pitchFamily="49" charset="0"/>
              </a:rPr>
              <a:t>p[2]</a:t>
            </a:r>
            <a:r>
              <a:rPr lang="en-US" dirty="0"/>
              <a:t>,</a:t>
            </a:r>
            <a:r>
              <a:rPr lang="en-US" dirty="0">
                <a:latin typeface="Courier New" panose="02070309020205020404" pitchFamily="49" charset="0"/>
                <a:cs typeface="Courier New" panose="02070309020205020404" pitchFamily="49" charset="0"/>
              </a:rPr>
              <a:t>*(r+2) </a:t>
            </a:r>
            <a:r>
              <a:rPr lang="en-US" dirty="0"/>
              <a:t>or </a:t>
            </a:r>
            <a:r>
              <a:rPr lang="en-US" dirty="0">
                <a:latin typeface="Courier New" panose="02070309020205020404" pitchFamily="49" charset="0"/>
                <a:cs typeface="Courier New" panose="02070309020205020404" pitchFamily="49" charset="0"/>
              </a:rPr>
              <a:t>*(p+2)</a:t>
            </a:r>
            <a:r>
              <a:rPr lang="en-US" dirty="0"/>
              <a:t>. </a:t>
            </a:r>
          </a:p>
          <a:p>
            <a:r>
              <a:rPr lang="en-US" dirty="0"/>
              <a:t>Now, let’s examine the notation </a:t>
            </a:r>
            <a:r>
              <a:rPr lang="en-US" dirty="0">
                <a:latin typeface="Courier New" panose="02070309020205020404" pitchFamily="49" charset="0"/>
                <a:cs typeface="Courier New" panose="02070309020205020404" pitchFamily="49" charset="0"/>
              </a:rPr>
              <a:t>(r+2)</a:t>
            </a:r>
            <a:r>
              <a:rPr lang="en-US" dirty="0"/>
              <a:t> and </a:t>
            </a:r>
            <a:r>
              <a:rPr lang="en-US" dirty="0">
                <a:latin typeface="Courier New" panose="02070309020205020404" pitchFamily="49" charset="0"/>
                <a:cs typeface="Courier New" panose="02070309020205020404" pitchFamily="49" charset="0"/>
              </a:rPr>
              <a:t>(p+2)</a:t>
            </a:r>
            <a:r>
              <a:rPr lang="en-US" dirty="0"/>
              <a:t>. </a:t>
            </a:r>
          </a:p>
          <a:p>
            <a:endParaRPr lang="en-US" dirty="0"/>
          </a:p>
          <a:p>
            <a:endParaRPr lang="en-US" dirty="0"/>
          </a:p>
          <a:p>
            <a:endParaRPr lang="en-US" dirty="0"/>
          </a:p>
          <a:p>
            <a:endParaRPr lang="en-US" dirty="0"/>
          </a:p>
          <a:p>
            <a:endParaRPr lang="en-US" dirty="0"/>
          </a:p>
          <a:p>
            <a:pPr>
              <a:spcBef>
                <a:spcPts val="1200"/>
              </a:spcBef>
            </a:pPr>
            <a:r>
              <a:rPr lang="en-US" dirty="0"/>
              <a:t>Assuming the starting address of the array numbers is 123456 –</a:t>
            </a:r>
          </a:p>
          <a:p>
            <a:pPr marL="398463" lvl="1" indent="0" algn="l">
              <a:buNone/>
            </a:pPr>
            <a:r>
              <a:rPr lang="en-US" dirty="0">
                <a:latin typeface="Courier New" panose="02070309020205020404" pitchFamily="49" charset="0"/>
                <a:cs typeface="Courier New" panose="02070309020205020404" pitchFamily="49" charset="0"/>
              </a:rPr>
              <a:t>r[0]=(r+0)</a:t>
            </a:r>
            <a:r>
              <a:rPr lang="en-US" dirty="0"/>
              <a:t> starts at address, </a:t>
            </a:r>
            <a:r>
              <a:rPr lang="en-US" dirty="0">
                <a:latin typeface="Courier New" panose="02070309020205020404" pitchFamily="49" charset="0"/>
                <a:cs typeface="Courier New" panose="02070309020205020404" pitchFamily="49" charset="0"/>
              </a:rPr>
              <a:t>r+0*</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(float)</a:t>
            </a:r>
            <a:r>
              <a:rPr lang="en-US" dirty="0"/>
              <a:t> = 123456 + 0 * 8 = 123456, </a:t>
            </a:r>
            <a:br>
              <a:rPr lang="en-US" dirty="0"/>
            </a:br>
            <a:r>
              <a:rPr lang="en-US" dirty="0">
                <a:latin typeface="Courier New" panose="02070309020205020404" pitchFamily="49" charset="0"/>
                <a:cs typeface="Courier New" panose="02070309020205020404" pitchFamily="49" charset="0"/>
              </a:rPr>
              <a:t>r[1]=(r+1)</a:t>
            </a:r>
            <a:r>
              <a:rPr lang="en-US" dirty="0"/>
              <a:t> starts at address, </a:t>
            </a:r>
            <a:r>
              <a:rPr lang="en-US" dirty="0">
                <a:latin typeface="Courier New" panose="02070309020205020404" pitchFamily="49" charset="0"/>
                <a:cs typeface="Courier New" panose="02070309020205020404" pitchFamily="49" charset="0"/>
              </a:rPr>
              <a:t>r+1*</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(float)</a:t>
            </a:r>
            <a:r>
              <a:rPr lang="en-US" dirty="0"/>
              <a:t> = 123456 + 1 * 8 = 123464, </a:t>
            </a:r>
            <a:br>
              <a:rPr lang="en-US" dirty="0"/>
            </a:br>
            <a:r>
              <a:rPr lang="en-US" dirty="0">
                <a:latin typeface="Courier New" panose="02070309020205020404" pitchFamily="49" charset="0"/>
                <a:cs typeface="Courier New" panose="02070309020205020404" pitchFamily="49" charset="0"/>
              </a:rPr>
              <a:t>r[2]=(r+2)</a:t>
            </a:r>
            <a:r>
              <a:rPr lang="en-US" dirty="0"/>
              <a:t> starts at address, </a:t>
            </a:r>
            <a:r>
              <a:rPr lang="en-US" dirty="0">
                <a:latin typeface="Courier New" panose="02070309020205020404" pitchFamily="49" charset="0"/>
                <a:cs typeface="Courier New" panose="02070309020205020404" pitchFamily="49" charset="0"/>
              </a:rPr>
              <a:t>r+2*</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(float)</a:t>
            </a:r>
            <a:r>
              <a:rPr lang="en-US" dirty="0"/>
              <a:t> = 123456 + 2 * 8 = 123472. </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78676370"/>
              </p:ext>
            </p:extLst>
          </p:nvPr>
        </p:nvGraphicFramePr>
        <p:xfrm>
          <a:off x="3571688" y="3283843"/>
          <a:ext cx="8331200" cy="97536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tblGrid>
              <a:tr h="370840">
                <a:tc gridSpan="8">
                  <a:txBody>
                    <a:bodyPr/>
                    <a:lstStyle/>
                    <a:p>
                      <a:pPr algn="ctr"/>
                      <a:r>
                        <a:rPr lang="en-US" sz="1600"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gridSpan="8">
                  <a:txBody>
                    <a:bodyPr/>
                    <a:lstStyle/>
                    <a:p>
                      <a:pPr algn="ctr"/>
                      <a:r>
                        <a:rPr lang="en-US" sz="1600" kern="1200" dirty="0">
                          <a:solidFill>
                            <a:schemeClr val="tx1"/>
                          </a:solidFill>
                          <a:effectLst/>
                          <a:latin typeface="+mn-lt"/>
                          <a:ea typeface="+mn-ea"/>
                          <a:cs typeface="+mn-cs"/>
                        </a:rPr>
                        <a:t>22.5</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kern="1200" dirty="0">
                          <a:solidFill>
                            <a:schemeClr val="tx1"/>
                          </a:solidFill>
                          <a:effectLst/>
                          <a:latin typeface="+mn-lt"/>
                          <a:ea typeface="+mn-ea"/>
                          <a:cs typeface="+mn-cs"/>
                        </a:rPr>
                        <a:t>34.8</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kern="1200" dirty="0">
                          <a:solidFill>
                            <a:schemeClr val="tx1"/>
                          </a:solidFill>
                          <a:effectLst/>
                          <a:latin typeface="+mn-lt"/>
                          <a:ea typeface="+mn-ea"/>
                          <a:cs typeface="+mn-cs"/>
                        </a:rPr>
                        <a:t>46.8</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kern="1200" dirty="0">
                          <a:solidFill>
                            <a:schemeClr val="tx1"/>
                          </a:solidFill>
                          <a:effectLst/>
                          <a:latin typeface="+mn-lt"/>
                          <a:ea typeface="+mn-ea"/>
                          <a:cs typeface="+mn-cs"/>
                        </a:rPr>
                        <a:t>59.1</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kern="1200" dirty="0">
                          <a:solidFill>
                            <a:schemeClr val="tx1"/>
                          </a:solidFill>
                          <a:effectLst/>
                          <a:latin typeface="+mn-lt"/>
                          <a:ea typeface="+mn-ea"/>
                          <a:cs typeface="+mn-cs"/>
                        </a:rPr>
                        <a:t>68.3</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2139875" y="2900979"/>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urier New" panose="02070309020205020404" pitchFamily="49" charset="0"/>
                <a:cs typeface="Courier New" panose="02070309020205020404" pitchFamily="49" charset="0"/>
              </a:rPr>
              <a:t>r</a:t>
            </a:r>
          </a:p>
        </p:txBody>
      </p:sp>
      <p:sp>
        <p:nvSpPr>
          <p:cNvPr id="10" name="Rectangle 9"/>
          <p:cNvSpPr/>
          <p:nvPr/>
        </p:nvSpPr>
        <p:spPr>
          <a:xfrm>
            <a:off x="3327400" y="4313193"/>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urier New" panose="02070309020205020404" pitchFamily="49" charset="0"/>
                <a:cs typeface="Courier New" panose="02070309020205020404" pitchFamily="49" charset="0"/>
              </a:rPr>
              <a:t>p</a:t>
            </a:r>
          </a:p>
        </p:txBody>
      </p:sp>
      <p:sp>
        <p:nvSpPr>
          <p:cNvPr id="11" name="Rectangle 10"/>
          <p:cNvSpPr/>
          <p:nvPr/>
        </p:nvSpPr>
        <p:spPr>
          <a:xfrm>
            <a:off x="1588547" y="3742565"/>
            <a:ext cx="1008528" cy="3899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123456</a:t>
            </a:r>
          </a:p>
        </p:txBody>
      </p:sp>
      <p:cxnSp>
        <p:nvCxnSpPr>
          <p:cNvPr id="18" name="Straight Arrow Connector 17"/>
          <p:cNvCxnSpPr/>
          <p:nvPr/>
        </p:nvCxnSpPr>
        <p:spPr>
          <a:xfrm>
            <a:off x="2597075" y="3946119"/>
            <a:ext cx="974613"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2597075" y="3129579"/>
            <a:ext cx="974613" cy="641944"/>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3901440" y="2727960"/>
            <a:ext cx="1432560" cy="38637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&amp;r[2] = r+2</a:t>
            </a:r>
          </a:p>
        </p:txBody>
      </p:sp>
      <p:cxnSp>
        <p:nvCxnSpPr>
          <p:cNvPr id="26" name="Elbow Connector 25"/>
          <p:cNvCxnSpPr>
            <a:stCxn id="12" idx="3"/>
          </p:cNvCxnSpPr>
          <p:nvPr/>
        </p:nvCxnSpPr>
        <p:spPr>
          <a:xfrm>
            <a:off x="6539304" y="3106083"/>
            <a:ext cx="369124" cy="549772"/>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3576396" y="4079738"/>
            <a:ext cx="0" cy="233455"/>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5530776" y="2911100"/>
            <a:ext cx="1008528" cy="38996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123472</a:t>
            </a:r>
          </a:p>
        </p:txBody>
      </p:sp>
      <p:cxnSp>
        <p:nvCxnSpPr>
          <p:cNvPr id="44" name="Straight Arrow Connector 43"/>
          <p:cNvCxnSpPr>
            <a:stCxn id="9" idx="3"/>
            <a:endCxn id="12" idx="1"/>
          </p:cNvCxnSpPr>
          <p:nvPr/>
        </p:nvCxnSpPr>
        <p:spPr>
          <a:xfrm flipV="1">
            <a:off x="2597075" y="3106083"/>
            <a:ext cx="2933701" cy="23496"/>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4722123" y="4185894"/>
            <a:ext cx="1432560" cy="38637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&amp;p[2] = p+2</a:t>
            </a:r>
          </a:p>
        </p:txBody>
      </p:sp>
      <p:cxnSp>
        <p:nvCxnSpPr>
          <p:cNvPr id="51" name="Elbow Connector 50"/>
          <p:cNvCxnSpPr>
            <a:stCxn id="10" idx="3"/>
          </p:cNvCxnSpPr>
          <p:nvPr/>
        </p:nvCxnSpPr>
        <p:spPr>
          <a:xfrm flipV="1">
            <a:off x="3784600" y="4132530"/>
            <a:ext cx="3123828" cy="409263"/>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7994463" y="2739614"/>
            <a:ext cx="1410073" cy="38996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r[2]=*(r+2)</a:t>
            </a:r>
          </a:p>
        </p:txBody>
      </p:sp>
      <p:sp>
        <p:nvSpPr>
          <p:cNvPr id="22" name="Rectangle 21"/>
          <p:cNvSpPr/>
          <p:nvPr/>
        </p:nvSpPr>
        <p:spPr>
          <a:xfrm>
            <a:off x="8781677" y="4380428"/>
            <a:ext cx="1410073" cy="38996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p[2]=*(p+2)</a:t>
            </a:r>
          </a:p>
        </p:txBody>
      </p:sp>
      <p:cxnSp>
        <p:nvCxnSpPr>
          <p:cNvPr id="14" name="Straight Arrow Connector 13"/>
          <p:cNvCxnSpPr>
            <a:stCxn id="21" idx="2"/>
          </p:cNvCxnSpPr>
          <p:nvPr/>
        </p:nvCxnSpPr>
        <p:spPr>
          <a:xfrm flipH="1">
            <a:off x="7845951" y="3129579"/>
            <a:ext cx="853549" cy="63270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7994463" y="3937547"/>
            <a:ext cx="787214" cy="637864"/>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6</a:t>
            </a:fld>
            <a:endParaRPr lang="en-US" dirty="0"/>
          </a:p>
        </p:txBody>
      </p:sp>
    </p:spTree>
    <p:extLst>
      <p:ext uri="{BB962C8B-B14F-4D97-AF65-F5344CB8AC3E}">
        <p14:creationId xmlns:p14="http://schemas.microsoft.com/office/powerpoint/2010/main" val="147233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null</a:t>
            </a:r>
            <a:r>
              <a:rPr lang="en-US" dirty="0"/>
              <a:t> Pointer</a:t>
            </a:r>
          </a:p>
        </p:txBody>
      </p:sp>
      <p:sp>
        <p:nvSpPr>
          <p:cNvPr id="3" name="Content Placeholder 2"/>
          <p:cNvSpPr>
            <a:spLocks noGrp="1"/>
          </p:cNvSpPr>
          <p:nvPr>
            <p:ph idx="1"/>
          </p:nvPr>
        </p:nvSpPr>
        <p:spPr/>
        <p:txBody>
          <a:bodyPr>
            <a:normAutofit fontScale="92500" lnSpcReduction="10000"/>
          </a:bodyPr>
          <a:lstStyle/>
          <a:p>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endParaRPr lang="en-US" dirty="0"/>
          </a:p>
          <a:p>
            <a:endParaRPr lang="en-US" dirty="0"/>
          </a:p>
          <a:p>
            <a:endParaRPr lang="en-US" dirty="0"/>
          </a:p>
          <a:p>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 </a:t>
            </a:r>
          </a:p>
          <a:p>
            <a:r>
              <a:rPr lang="en-US" dirty="0"/>
              <a:t>One refers to the value stored in the pointer itself and the other to the type of data it points to.</a:t>
            </a:r>
          </a:p>
        </p:txBody>
      </p:sp>
      <p:graphicFrame>
        <p:nvGraphicFramePr>
          <p:cNvPr id="7" name="Table 6"/>
          <p:cNvGraphicFramePr>
            <a:graphicFrameLocks noGrp="1"/>
          </p:cNvGraphicFramePr>
          <p:nvPr>
            <p:extLst>
              <p:ext uri="{D42A27DB-BD31-4B8C-83A1-F6EECF244321}">
                <p14:modId xmlns:p14="http://schemas.microsoft.com/office/powerpoint/2010/main" val="3989313102"/>
              </p:ext>
            </p:extLst>
          </p:nvPr>
        </p:nvGraphicFramePr>
        <p:xfrm>
          <a:off x="2451848" y="2420032"/>
          <a:ext cx="5594858" cy="965454"/>
        </p:xfrm>
        <a:graphic>
          <a:graphicData uri="http://schemas.openxmlformats.org/drawingml/2006/table">
            <a:tbl>
              <a:tblPr firstRow="1" firstCol="1" bandRow="1">
                <a:tableStyleId>{2D5ABB26-0587-4C30-8999-92F81FD0307C}</a:tableStyleId>
              </a:tblPr>
              <a:tblGrid>
                <a:gridCol w="337058">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96545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chemeClr val="accent2">
                              <a:lumMod val="75000"/>
                            </a:schemeClr>
                          </a:solidFill>
                          <a:effectLst/>
                          <a:latin typeface="Courier New" panose="02070309020205020404" pitchFamily="49" charset="0"/>
                          <a:cs typeface="Courier New" panose="02070309020205020404" pitchFamily="49" charset="0"/>
                        </a:rPr>
                        <a:t>//can also write, p = NULL;</a:t>
                      </a:r>
                      <a:r>
                        <a:rPr lang="en-US" sz="1800" dirty="0">
                          <a:effectLst/>
                          <a:latin typeface="Courier New" panose="02070309020205020404" pitchFamily="49" charset="0"/>
                          <a:cs typeface="Courier New" panose="02070309020205020404" pitchFamily="49" charset="0"/>
                        </a:rPr>
                        <a:t>   </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p has a null pointer value </a:t>
                      </a:r>
                      <a:endParaRPr lang="en-US" sz="2800" dirty="0">
                        <a:solidFill>
                          <a:schemeClr val="accent2">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7</a:t>
            </a:fld>
            <a:endParaRPr lang="en-US" dirty="0"/>
          </a:p>
        </p:txBody>
      </p:sp>
    </p:spTree>
    <p:extLst>
      <p:ext uri="{BB962C8B-B14F-4D97-AF65-F5344CB8AC3E}">
        <p14:creationId xmlns:p14="http://schemas.microsoft.com/office/powerpoint/2010/main" val="140289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98426"/>
            <a:ext cx="11976100" cy="655554"/>
          </a:xfrm>
        </p:spPr>
        <p:txBody>
          <a:bodyPr>
            <a:normAutofit fontScale="90000"/>
          </a:bodyPr>
          <a:lstStyle/>
          <a:p>
            <a:r>
              <a:rPr lang="en-US" dirty="0"/>
              <a:t>Pointer &amp; Function</a:t>
            </a:r>
          </a:p>
        </p:txBody>
      </p:sp>
      <p:sp>
        <p:nvSpPr>
          <p:cNvPr id="3" name="Content Placeholder 2"/>
          <p:cNvSpPr>
            <a:spLocks noGrp="1"/>
          </p:cNvSpPr>
          <p:nvPr>
            <p:ph idx="1"/>
          </p:nvPr>
        </p:nvSpPr>
        <p:spPr>
          <a:xfrm>
            <a:off x="6015790" y="689810"/>
            <a:ext cx="6049210" cy="5027596"/>
          </a:xfrm>
        </p:spPr>
        <p:txBody>
          <a:bodyPr>
            <a:normAutofit fontScale="92500" lnSpcReduction="10000"/>
          </a:bodyPr>
          <a:lstStyle/>
          <a:p>
            <a:r>
              <a:rPr lang="en-US" dirty="0"/>
              <a:t>Passing arguments to functions by value, there is no direct way for the called function to alter a variable in the calling function. </a:t>
            </a:r>
          </a:p>
          <a:p>
            <a:r>
              <a:rPr lang="en-US" dirty="0"/>
              <a:t>Pointer arguments enable a function to access and change objects in the function that called it. Let’s consider the example on the left.</a:t>
            </a:r>
          </a:p>
          <a:p>
            <a:r>
              <a:rPr lang="en-US" dirty="0"/>
              <a:t>The program starts with function main getting the control and creating two variables </a:t>
            </a:r>
            <a:r>
              <a:rPr lang="en-US" dirty="0">
                <a:latin typeface="Courier New" panose="02070309020205020404" pitchFamily="49" charset="0"/>
                <a:cs typeface="Courier New" panose="02070309020205020404" pitchFamily="49" charset="0"/>
              </a:rPr>
              <a:t>num1</a:t>
            </a:r>
            <a:r>
              <a:rPr lang="en-US" dirty="0"/>
              <a:t> and </a:t>
            </a:r>
            <a:r>
              <a:rPr lang="en-US" dirty="0">
                <a:latin typeface="Courier New" panose="02070309020205020404" pitchFamily="49" charset="0"/>
                <a:cs typeface="Courier New" panose="02070309020205020404" pitchFamily="49" charset="0"/>
              </a:rPr>
              <a:t>num2</a:t>
            </a:r>
            <a:r>
              <a:rPr lang="en-US" dirty="0"/>
              <a:t> with values </a:t>
            </a:r>
            <a:r>
              <a:rPr lang="en-US" dirty="0">
                <a:latin typeface="Courier New" panose="02070309020205020404" pitchFamily="49" charset="0"/>
                <a:cs typeface="Courier New" panose="02070309020205020404" pitchFamily="49" charset="0"/>
              </a:rPr>
              <a:t>5</a:t>
            </a:r>
            <a:r>
              <a:rPr lang="en-US" dirty="0"/>
              <a:t> and </a:t>
            </a:r>
            <a:r>
              <a:rPr lang="en-US" dirty="0">
                <a:latin typeface="Courier New" panose="02070309020205020404" pitchFamily="49" charset="0"/>
                <a:cs typeface="Courier New" panose="02070309020205020404" pitchFamily="49" charset="0"/>
              </a:rPr>
              <a:t>10</a:t>
            </a:r>
            <a:r>
              <a:rPr lang="en-US" dirty="0"/>
              <a:t> respectively (line 4).</a:t>
            </a:r>
          </a:p>
          <a:p>
            <a:endParaRPr lang="en-US" dirty="0"/>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10763198"/>
              </p:ext>
            </p:extLst>
          </p:nvPr>
        </p:nvGraphicFramePr>
        <p:xfrm>
          <a:off x="88900" y="681736"/>
          <a:ext cx="5926889" cy="5674614"/>
        </p:xfrm>
        <a:graphic>
          <a:graphicData uri="http://schemas.openxmlformats.org/drawingml/2006/table">
            <a:tbl>
              <a:tblPr firstRow="1" firstCol="1" bandRow="1">
                <a:tableStyleId>{2D5ABB26-0587-4C30-8999-92F81FD0307C}</a:tableStyleId>
              </a:tblPr>
              <a:tblGrid>
                <a:gridCol w="344234">
                  <a:extLst>
                    <a:ext uri="{9D8B030D-6E8A-4147-A177-3AD203B41FA5}">
                      <a16:colId xmlns:a16="http://schemas.microsoft.com/office/drawing/2014/main" val="20000"/>
                    </a:ext>
                  </a:extLst>
                </a:gridCol>
                <a:gridCol w="5582655">
                  <a:extLst>
                    <a:ext uri="{9D8B030D-6E8A-4147-A177-3AD203B41FA5}">
                      <a16:colId xmlns:a16="http://schemas.microsoft.com/office/drawing/2014/main" val="20001"/>
                    </a:ext>
                  </a:extLst>
                </a:gridCol>
              </a:tblGrid>
              <a:tr h="506615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16</a:t>
                      </a: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main(</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 address of num1,</a:t>
                      </a:r>
                      <a:r>
                        <a:rPr lang="en-US" sz="1800" baseline="0" dirty="0">
                          <a:solidFill>
                            <a:schemeClr val="accent2">
                              <a:lumMod val="75000"/>
                            </a:schemeClr>
                          </a:solidFill>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"Number1 = "</a:t>
                      </a:r>
                      <a:r>
                        <a:rPr lang="en-US" sz="1800" dirty="0">
                          <a:effectLst/>
                          <a:latin typeface="Courier New" panose="02070309020205020404" pitchFamily="49" charset="0"/>
                          <a:cs typeface="Courier New" panose="02070309020205020404" pitchFamily="49" charset="0"/>
                        </a:rPr>
                        <a:t>&lt;&lt;num1&lt;&lt;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"Number2 = "</a:t>
                      </a:r>
                      <a:r>
                        <a:rPr lang="en-US" sz="18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a:t>
                      </a:r>
                      <a:r>
                        <a:rPr lang="en-US" sz="1800" dirty="0" err="1">
                          <a:solidFill>
                            <a:schemeClr val="accent2">
                              <a:lumMod val="75000"/>
                            </a:schemeClr>
                          </a:solidFill>
                          <a:effectLst/>
                          <a:latin typeface="Courier New" panose="02070309020205020404" pitchFamily="49" charset="0"/>
                          <a:cs typeface="Courier New" panose="02070309020205020404" pitchFamily="49" charset="0"/>
                        </a:rPr>
                        <a:t>a,b</a:t>
                      </a:r>
                      <a:r>
                        <a:rPr lang="en-US" sz="1800" dirty="0">
                          <a:solidFill>
                            <a:schemeClr val="accent2">
                              <a:lumMod val="75000"/>
                            </a:schemeClr>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525">
                    <a:solidFill>
                      <a:schemeClr val="bg1">
                        <a:lumMod val="75000"/>
                      </a:schemeClr>
                    </a:solidFill>
                  </a:tcPr>
                </a:tc>
                <a:extLst>
                  <a:ext uri="{0D108BD9-81ED-4DB2-BD59-A6C34878D82A}">
                    <a16:rowId xmlns:a16="http://schemas.microsoft.com/office/drawing/2014/main" val="10000"/>
                  </a:ext>
                </a:extLst>
              </a:tr>
              <a:tr h="60845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8288" marR="27432" marT="9144" marB="9525">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7048500" y="5564902"/>
          <a:ext cx="3932134" cy="66214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332028">
                  <a:extLst>
                    <a:ext uri="{9D8B030D-6E8A-4147-A177-3AD203B41FA5}">
                      <a16:colId xmlns:a16="http://schemas.microsoft.com/office/drawing/2014/main" val="20001"/>
                    </a:ext>
                  </a:extLst>
                </a:gridCol>
                <a:gridCol w="1321898">
                  <a:extLst>
                    <a:ext uri="{9D8B030D-6E8A-4147-A177-3AD203B41FA5}">
                      <a16:colId xmlns:a16="http://schemas.microsoft.com/office/drawing/2014/main" val="20002"/>
                    </a:ext>
                  </a:extLst>
                </a:gridCol>
                <a:gridCol w="1321898">
                  <a:extLst>
                    <a:ext uri="{9D8B030D-6E8A-4147-A177-3AD203B41FA5}">
                      <a16:colId xmlns:a16="http://schemas.microsoft.com/office/drawing/2014/main" val="20003"/>
                    </a:ext>
                  </a:extLst>
                </a:gridCol>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num1</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num2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5</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8</a:t>
            </a:fld>
            <a:endParaRPr lang="en-US" dirty="0"/>
          </a:p>
        </p:txBody>
      </p:sp>
    </p:spTree>
    <p:extLst>
      <p:ext uri="{BB962C8B-B14F-4D97-AF65-F5344CB8AC3E}">
        <p14:creationId xmlns:p14="http://schemas.microsoft.com/office/powerpoint/2010/main" val="186107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98426"/>
            <a:ext cx="11976100" cy="658368"/>
          </a:xfrm>
        </p:spPr>
        <p:txBody>
          <a:bodyPr>
            <a:normAutofit fontScale="90000"/>
          </a:bodyPr>
          <a:lstStyle/>
          <a:p>
            <a:r>
              <a:rPr lang="en-US" dirty="0"/>
              <a:t>Pointer &amp; Function</a:t>
            </a:r>
          </a:p>
        </p:txBody>
      </p:sp>
      <p:sp>
        <p:nvSpPr>
          <p:cNvPr id="3" name="Content Placeholder 2"/>
          <p:cNvSpPr>
            <a:spLocks noGrp="1"/>
          </p:cNvSpPr>
          <p:nvPr>
            <p:ph idx="1"/>
          </p:nvPr>
        </p:nvSpPr>
        <p:spPr>
          <a:xfrm>
            <a:off x="5983704" y="965200"/>
            <a:ext cx="6081295" cy="3820160"/>
          </a:xfrm>
        </p:spPr>
        <p:txBody>
          <a:bodyPr>
            <a:normAutofit fontScale="85000" lnSpcReduction="20000"/>
          </a:bodyPr>
          <a:lstStyle/>
          <a:p>
            <a:r>
              <a:rPr lang="en-US" dirty="0"/>
              <a:t>Function </a:t>
            </a:r>
            <a:r>
              <a:rPr lang="en-US" dirty="0">
                <a:latin typeface="Courier New" panose="02070309020205020404" pitchFamily="49" charset="0"/>
                <a:cs typeface="Courier New" panose="02070309020205020404" pitchFamily="49" charset="0"/>
              </a:rPr>
              <a:t>main</a:t>
            </a:r>
            <a:r>
              <a:rPr lang="en-US" dirty="0"/>
              <a:t> calls the function </a:t>
            </a:r>
            <a:r>
              <a:rPr lang="en-US" dirty="0">
                <a:latin typeface="Courier New" panose="02070309020205020404" pitchFamily="49" charset="0"/>
                <a:cs typeface="Courier New" panose="02070309020205020404" pitchFamily="49" charset="0"/>
              </a:rPr>
              <a:t>swap</a:t>
            </a:r>
            <a:r>
              <a:rPr lang="en-US" dirty="0"/>
              <a:t> with two parameter values </a:t>
            </a:r>
            <a:r>
              <a:rPr lang="en-US" dirty="0">
                <a:latin typeface="Courier New" panose="02070309020205020404" pitchFamily="49" charset="0"/>
                <a:cs typeface="Courier New" panose="02070309020205020404" pitchFamily="49" charset="0"/>
              </a:rPr>
              <a:t>&amp;num1</a:t>
            </a:r>
            <a:r>
              <a:rPr lang="en-US" dirty="0"/>
              <a:t> and </a:t>
            </a:r>
            <a:r>
              <a:rPr lang="en-US" dirty="0">
                <a:latin typeface="Courier New" panose="02070309020205020404" pitchFamily="49" charset="0"/>
                <a:cs typeface="Courier New" panose="02070309020205020404" pitchFamily="49" charset="0"/>
              </a:rPr>
              <a:t>&amp;num2 </a:t>
            </a:r>
            <a:r>
              <a:rPr lang="en-US" dirty="0"/>
              <a:t>(line 5). </a:t>
            </a:r>
          </a:p>
          <a:p>
            <a:r>
              <a:rPr lang="en-US" dirty="0"/>
              <a:t>So the </a:t>
            </a:r>
            <a:r>
              <a:rPr lang="en-US" u="sng" dirty="0"/>
              <a:t>address</a:t>
            </a:r>
            <a:r>
              <a:rPr lang="en-US" dirty="0"/>
              <a:t> of </a:t>
            </a:r>
            <a:r>
              <a:rPr lang="en-US" dirty="0">
                <a:latin typeface="Courier New" panose="02070309020205020404" pitchFamily="49" charset="0"/>
                <a:cs typeface="Courier New" panose="02070309020205020404" pitchFamily="49" charset="0"/>
              </a:rPr>
              <a:t>num1</a:t>
            </a:r>
            <a:r>
              <a:rPr lang="en-US" dirty="0"/>
              <a:t> and </a:t>
            </a:r>
            <a:r>
              <a:rPr lang="en-US" dirty="0">
                <a:latin typeface="Courier New" panose="02070309020205020404" pitchFamily="49" charset="0"/>
                <a:cs typeface="Courier New" panose="02070309020205020404" pitchFamily="49" charset="0"/>
              </a:rPr>
              <a:t>num2</a:t>
            </a:r>
            <a:r>
              <a:rPr lang="en-US" dirty="0"/>
              <a:t> is send through the parameter of </a:t>
            </a:r>
            <a:r>
              <a:rPr lang="en-US" dirty="0">
                <a:latin typeface="Courier New" panose="02070309020205020404" pitchFamily="49" charset="0"/>
                <a:cs typeface="Courier New" panose="02070309020205020404" pitchFamily="49" charset="0"/>
              </a:rPr>
              <a:t>swap</a:t>
            </a:r>
            <a:r>
              <a:rPr lang="en-US" dirty="0"/>
              <a:t>. </a:t>
            </a:r>
          </a:p>
          <a:p>
            <a:r>
              <a:rPr lang="en-US" dirty="0"/>
              <a:t>Now the control goes to the function </a:t>
            </a:r>
            <a:r>
              <a:rPr lang="en-US" dirty="0">
                <a:latin typeface="Courier New" panose="02070309020205020404" pitchFamily="49" charset="0"/>
                <a:cs typeface="Courier New" panose="02070309020205020404" pitchFamily="49" charset="0"/>
              </a:rPr>
              <a:t>swap</a:t>
            </a:r>
            <a:r>
              <a:rPr lang="en-US" dirty="0"/>
              <a:t> and it creates two pointer (parameter) variables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assigned with the address values of </a:t>
            </a:r>
            <a:r>
              <a:rPr lang="en-US" dirty="0">
                <a:latin typeface="Courier New" panose="02070309020205020404" pitchFamily="49" charset="0"/>
                <a:cs typeface="Courier New" panose="02070309020205020404" pitchFamily="49" charset="0"/>
              </a:rPr>
              <a:t>num1</a:t>
            </a:r>
            <a:r>
              <a:rPr lang="en-US" dirty="0"/>
              <a:t> and </a:t>
            </a:r>
            <a:r>
              <a:rPr lang="en-US" dirty="0">
                <a:latin typeface="Courier New" panose="02070309020205020404" pitchFamily="49" charset="0"/>
                <a:cs typeface="Courier New" panose="02070309020205020404" pitchFamily="49" charset="0"/>
              </a:rPr>
              <a:t>num2</a:t>
            </a:r>
            <a:r>
              <a:rPr lang="en-US" dirty="0"/>
              <a:t> of </a:t>
            </a:r>
            <a:r>
              <a:rPr lang="en-US" dirty="0">
                <a:latin typeface="Courier New" panose="02070309020205020404" pitchFamily="49" charset="0"/>
                <a:cs typeface="Courier New" panose="02070309020205020404" pitchFamily="49" charset="0"/>
              </a:rPr>
              <a:t>main</a:t>
            </a:r>
            <a:r>
              <a:rPr lang="en-US" dirty="0"/>
              <a:t> respectively. </a:t>
            </a:r>
          </a:p>
          <a:p>
            <a:r>
              <a:rPr lang="en-US" dirty="0"/>
              <a:t>Another variable </a:t>
            </a:r>
            <a:r>
              <a:rPr lang="en-US" dirty="0">
                <a:latin typeface="Courier New" panose="02070309020205020404" pitchFamily="49" charset="0"/>
                <a:cs typeface="Courier New" panose="02070309020205020404" pitchFamily="49" charset="0"/>
              </a:rPr>
              <a:t>t</a:t>
            </a:r>
            <a:r>
              <a:rPr lang="en-US" dirty="0"/>
              <a:t> is created (line 12).</a:t>
            </a:r>
          </a:p>
          <a:p>
            <a:endParaRPr lang="en-US" dirty="0"/>
          </a:p>
          <a:p>
            <a:endParaRPr lang="en-US" dirty="0"/>
          </a:p>
        </p:txBody>
      </p:sp>
      <p:graphicFrame>
        <p:nvGraphicFramePr>
          <p:cNvPr id="9" name="Table 8"/>
          <p:cNvGraphicFramePr>
            <a:graphicFrameLocks noGrp="1"/>
          </p:cNvGraphicFramePr>
          <p:nvPr>
            <p:extLst/>
          </p:nvPr>
        </p:nvGraphicFramePr>
        <p:xfrm>
          <a:off x="6233557" y="4518556"/>
          <a:ext cx="5668883" cy="1699364"/>
        </p:xfrm>
        <a:graphic>
          <a:graphicData uri="http://schemas.openxmlformats.org/drawingml/2006/table">
            <a:tbl>
              <a:tblPr firstRow="1" firstCol="1" bandRow="1">
                <a:tableStyleId>{2D5ABB26-0587-4C30-8999-92F81FD0307C}</a:tableStyleId>
              </a:tblPr>
              <a:tblGrid>
                <a:gridCol w="1051560">
                  <a:extLst>
                    <a:ext uri="{9D8B030D-6E8A-4147-A177-3AD203B41FA5}">
                      <a16:colId xmlns:a16="http://schemas.microsoft.com/office/drawing/2014/main" val="20000"/>
                    </a:ext>
                  </a:extLst>
                </a:gridCol>
                <a:gridCol w="776843">
                  <a:extLst>
                    <a:ext uri="{9D8B030D-6E8A-4147-A177-3AD203B41FA5}">
                      <a16:colId xmlns:a16="http://schemas.microsoft.com/office/drawing/2014/main" val="20001"/>
                    </a:ext>
                  </a:extLst>
                </a:gridCol>
                <a:gridCol w="206561">
                  <a:extLst>
                    <a:ext uri="{9D8B030D-6E8A-4147-A177-3AD203B41FA5}">
                      <a16:colId xmlns:a16="http://schemas.microsoft.com/office/drawing/2014/main" val="20002"/>
                    </a:ext>
                  </a:extLst>
                </a:gridCol>
                <a:gridCol w="220159">
                  <a:extLst>
                    <a:ext uri="{9D8B030D-6E8A-4147-A177-3AD203B41FA5}">
                      <a16:colId xmlns:a16="http://schemas.microsoft.com/office/drawing/2014/main" val="20003"/>
                    </a:ext>
                  </a:extLst>
                </a:gridCol>
                <a:gridCol w="555808">
                  <a:extLst>
                    <a:ext uri="{9D8B030D-6E8A-4147-A177-3AD203B41FA5}">
                      <a16:colId xmlns:a16="http://schemas.microsoft.com/office/drawing/2014/main" val="20004"/>
                    </a:ext>
                  </a:extLst>
                </a:gridCol>
                <a:gridCol w="556712">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87960">
                  <a:extLst>
                    <a:ext uri="{9D8B030D-6E8A-4147-A177-3AD203B41FA5}">
                      <a16:colId xmlns:a16="http://schemas.microsoft.com/office/drawing/2014/main" val="20007"/>
                    </a:ext>
                  </a:extLst>
                </a:gridCol>
                <a:gridCol w="644702">
                  <a:extLst>
                    <a:ext uri="{9D8B030D-6E8A-4147-A177-3AD203B41FA5}">
                      <a16:colId xmlns:a16="http://schemas.microsoft.com/office/drawing/2014/main" val="20008"/>
                    </a:ext>
                  </a:extLst>
                </a:gridCol>
                <a:gridCol w="391618">
                  <a:extLst>
                    <a:ext uri="{9D8B030D-6E8A-4147-A177-3AD203B41FA5}">
                      <a16:colId xmlns:a16="http://schemas.microsoft.com/office/drawing/2014/main" val="20009"/>
                    </a:ext>
                  </a:extLst>
                </a:gridCol>
                <a:gridCol w="914400">
                  <a:extLst>
                    <a:ext uri="{9D8B030D-6E8A-4147-A177-3AD203B41FA5}">
                      <a16:colId xmlns:a16="http://schemas.microsoft.com/office/drawing/2014/main" val="20010"/>
                    </a:ext>
                  </a:extLst>
                </a:gridCol>
              </a:tblGrid>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num1</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num2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5</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9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524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swap</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52400">
                <a:tc row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&amp;swap</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2192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74320">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int *a</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int *b</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86245974"/>
              </p:ext>
            </p:extLst>
          </p:nvPr>
        </p:nvGraphicFramePr>
        <p:xfrm>
          <a:off x="88900" y="681736"/>
          <a:ext cx="5926889" cy="5674614"/>
        </p:xfrm>
        <a:graphic>
          <a:graphicData uri="http://schemas.openxmlformats.org/drawingml/2006/table">
            <a:tbl>
              <a:tblPr firstRow="1" firstCol="1" bandRow="1">
                <a:tableStyleId>{2D5ABB26-0587-4C30-8999-92F81FD0307C}</a:tableStyleId>
              </a:tblPr>
              <a:tblGrid>
                <a:gridCol w="344234">
                  <a:extLst>
                    <a:ext uri="{9D8B030D-6E8A-4147-A177-3AD203B41FA5}">
                      <a16:colId xmlns:a16="http://schemas.microsoft.com/office/drawing/2014/main" val="20000"/>
                    </a:ext>
                  </a:extLst>
                </a:gridCol>
                <a:gridCol w="5582655">
                  <a:extLst>
                    <a:ext uri="{9D8B030D-6E8A-4147-A177-3AD203B41FA5}">
                      <a16:colId xmlns:a16="http://schemas.microsoft.com/office/drawing/2014/main" val="20001"/>
                    </a:ext>
                  </a:extLst>
                </a:gridCol>
              </a:tblGrid>
              <a:tr h="506615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16</a:t>
                      </a: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main(</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 address of num1,</a:t>
                      </a:r>
                      <a:r>
                        <a:rPr lang="en-US" sz="1800" baseline="0" dirty="0">
                          <a:solidFill>
                            <a:schemeClr val="accent2">
                              <a:lumMod val="75000"/>
                            </a:schemeClr>
                          </a:solidFill>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"Number1 = "</a:t>
                      </a:r>
                      <a:r>
                        <a:rPr lang="en-US" sz="1800" dirty="0">
                          <a:effectLst/>
                          <a:latin typeface="Courier New" panose="02070309020205020404" pitchFamily="49" charset="0"/>
                          <a:cs typeface="Courier New" panose="02070309020205020404" pitchFamily="49" charset="0"/>
                        </a:rPr>
                        <a:t>&lt;&lt;num1&lt;&lt;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"Number2 = "</a:t>
                      </a:r>
                      <a:r>
                        <a:rPr lang="en-US" sz="18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a:t>
                      </a:r>
                      <a:r>
                        <a:rPr lang="en-US" sz="1800" dirty="0" err="1">
                          <a:solidFill>
                            <a:schemeClr val="accent2">
                              <a:lumMod val="75000"/>
                            </a:schemeClr>
                          </a:solidFill>
                          <a:effectLst/>
                          <a:latin typeface="Courier New" panose="02070309020205020404" pitchFamily="49" charset="0"/>
                          <a:cs typeface="Courier New" panose="02070309020205020404" pitchFamily="49" charset="0"/>
                        </a:rPr>
                        <a:t>a,b</a:t>
                      </a:r>
                      <a:r>
                        <a:rPr lang="en-US" sz="1800" dirty="0">
                          <a:solidFill>
                            <a:schemeClr val="accent2">
                              <a:lumMod val="75000"/>
                            </a:schemeClr>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525">
                    <a:solidFill>
                      <a:schemeClr val="bg1">
                        <a:lumMod val="75000"/>
                      </a:schemeClr>
                    </a:solidFill>
                  </a:tcPr>
                </a:tc>
                <a:extLst>
                  <a:ext uri="{0D108BD9-81ED-4DB2-BD59-A6C34878D82A}">
                    <a16:rowId xmlns:a16="http://schemas.microsoft.com/office/drawing/2014/main" val="10000"/>
                  </a:ext>
                </a:extLst>
              </a:tr>
              <a:tr h="60845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8288" marR="27432" marT="9144"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US" smtClean="0"/>
              <a:t>Fahad Monir</a:t>
            </a:r>
            <a:endParaRPr lang="en-US" dirty="0"/>
          </a:p>
        </p:txBody>
      </p:sp>
      <p:sp>
        <p:nvSpPr>
          <p:cNvPr id="5" name="Footer Placeholder 4"/>
          <p:cNvSpPr>
            <a:spLocks noGrp="1"/>
          </p:cNvSpPr>
          <p:nvPr>
            <p:ph type="ftr" sz="quarter" idx="11"/>
          </p:nvPr>
        </p:nvSpPr>
        <p:spPr/>
        <p:txBody>
          <a:bodyPr/>
          <a:lstStyle/>
          <a:p>
            <a:r>
              <a:rPr lang="en-US" smtClean="0"/>
              <a:t>CSC 101</a:t>
            </a:r>
            <a:endParaRPr lang="en-US" dirty="0"/>
          </a:p>
        </p:txBody>
      </p:sp>
      <p:sp>
        <p:nvSpPr>
          <p:cNvPr id="6" name="Slide Number Placeholder 5"/>
          <p:cNvSpPr>
            <a:spLocks noGrp="1"/>
          </p:cNvSpPr>
          <p:nvPr>
            <p:ph type="sldNum" sz="quarter" idx="12"/>
          </p:nvPr>
        </p:nvSpPr>
        <p:spPr/>
        <p:txBody>
          <a:bodyPr/>
          <a:lstStyle/>
          <a:p>
            <a:r>
              <a:rPr lang="en-US"/>
              <a:t>Pointer </a:t>
            </a:r>
            <a:r>
              <a:rPr lang="en-US">
                <a:sym typeface="Wingdings" panose="05000000000000000000" pitchFamily="2" charset="2"/>
              </a:rPr>
              <a:t></a:t>
            </a:r>
            <a:r>
              <a:rPr lang="en-US"/>
              <a:t> </a:t>
            </a:r>
            <a:fld id="{4A983969-37C5-4618-A16D-59AABA52C744}" type="slidenum">
              <a:rPr lang="en-US" smtClean="0"/>
              <a:pPr/>
              <a:t>9</a:t>
            </a:fld>
            <a:endParaRPr lang="en-US" dirty="0"/>
          </a:p>
        </p:txBody>
      </p:sp>
    </p:spTree>
    <p:extLst>
      <p:ext uri="{BB962C8B-B14F-4D97-AF65-F5344CB8AC3E}">
        <p14:creationId xmlns:p14="http://schemas.microsoft.com/office/powerpoint/2010/main" val="27018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4219</TotalTime>
  <Words>4529</Words>
  <Application>Microsoft Office PowerPoint</Application>
  <PresentationFormat>Widescreen</PresentationFormat>
  <Paragraphs>970</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Book Antiqua</vt:lpstr>
      <vt:lpstr>Calibri</vt:lpstr>
      <vt:lpstr>Calibri Light</vt:lpstr>
      <vt:lpstr>Courier New</vt:lpstr>
      <vt:lpstr>Times New Roman</vt:lpstr>
      <vt:lpstr>Wingdings</vt:lpstr>
      <vt:lpstr>Wingdings 2</vt:lpstr>
      <vt:lpstr>1_Office Theme</vt:lpstr>
      <vt:lpstr>CSC 101  Pointer</vt:lpstr>
      <vt:lpstr>Variable &amp; Pointer</vt:lpstr>
      <vt:lpstr>Variable &amp; Pointer…</vt:lpstr>
      <vt:lpstr>PowerPoint Presentation</vt:lpstr>
      <vt:lpstr>Pointer &amp; Array</vt:lpstr>
      <vt:lpstr>Pointer &amp; Array</vt:lpstr>
      <vt:lpstr>null Pointer</vt:lpstr>
      <vt:lpstr>Pointer &amp; Function</vt:lpstr>
      <vt:lpstr>Pointer &amp; Function</vt:lpstr>
      <vt:lpstr>Pointer &amp; Function</vt:lpstr>
      <vt:lpstr>Pointer &amp; Function</vt:lpstr>
      <vt:lpstr>Pointer, Array &amp; Function</vt:lpstr>
      <vt:lpstr>Pointer, Array &amp; Function</vt:lpstr>
      <vt:lpstr>Pointer, Array &amp; Function</vt:lpstr>
      <vt:lpstr>Pointer, Array &amp; Function</vt:lpstr>
      <vt:lpstr>Pointer, Array &amp; Function</vt:lpstr>
      <vt:lpstr>Pointer, Array &amp; Function</vt:lpstr>
      <vt:lpstr>Pointer, Array &amp; Function</vt:lpstr>
      <vt:lpstr>Pointer, Array &amp; Function</vt:lpstr>
      <vt:lpstr>Pointer, Array &amp; Function</vt:lpstr>
      <vt:lpstr>Pointers and Initialization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Windows User</cp:lastModifiedBy>
  <cp:revision>477</cp:revision>
  <dcterms:created xsi:type="dcterms:W3CDTF">2015-01-16T09:30:36Z</dcterms:created>
  <dcterms:modified xsi:type="dcterms:W3CDTF">2019-11-05T03:15:36Z</dcterms:modified>
</cp:coreProperties>
</file>