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9326C0-A6AC-4221-BF32-B2271682EB55}">
  <a:tblStyle styleId="{FF9326C0-A6AC-4221-BF32-B2271682EB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32f57dee_0_56:notes"/>
          <p:cNvSpPr/>
          <p:nvPr>
            <p:ph idx="2" type="sldImg"/>
          </p:nvPr>
        </p:nvSpPr>
        <p:spPr>
          <a:xfrm>
            <a:off x="1687464" y="686594"/>
            <a:ext cx="34821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32f57dee_0_56:notes"/>
          <p:cNvSpPr txBox="1"/>
          <p:nvPr>
            <p:ph idx="1" type="body"/>
          </p:nvPr>
        </p:nvSpPr>
        <p:spPr>
          <a:xfrm>
            <a:off x="913946" y="4343796"/>
            <a:ext cx="50292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4c32f57dee_0_56:notes"/>
          <p:cNvSpPr txBox="1"/>
          <p:nvPr>
            <p:ph idx="12" type="sldNum"/>
          </p:nvPr>
        </p:nvSpPr>
        <p:spPr>
          <a:xfrm>
            <a:off x="3885973" y="8687594"/>
            <a:ext cx="297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32f57dee_0_62:notes"/>
          <p:cNvSpPr/>
          <p:nvPr>
            <p:ph idx="2" type="sldImg"/>
          </p:nvPr>
        </p:nvSpPr>
        <p:spPr>
          <a:xfrm>
            <a:off x="1687464" y="686594"/>
            <a:ext cx="34821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32f57dee_0_62:notes"/>
          <p:cNvSpPr txBox="1"/>
          <p:nvPr>
            <p:ph idx="1" type="body"/>
          </p:nvPr>
        </p:nvSpPr>
        <p:spPr>
          <a:xfrm>
            <a:off x="913946" y="4343796"/>
            <a:ext cx="50292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c32f57dee_0_62:notes"/>
          <p:cNvSpPr txBox="1"/>
          <p:nvPr>
            <p:ph idx="12" type="sldNum"/>
          </p:nvPr>
        </p:nvSpPr>
        <p:spPr>
          <a:xfrm>
            <a:off x="3885973" y="8687594"/>
            <a:ext cx="297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32f57dee_0_68:notes"/>
          <p:cNvSpPr/>
          <p:nvPr>
            <p:ph idx="2" type="sldImg"/>
          </p:nvPr>
        </p:nvSpPr>
        <p:spPr>
          <a:xfrm>
            <a:off x="1687464" y="686594"/>
            <a:ext cx="34821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32f57dee_0_68:notes"/>
          <p:cNvSpPr txBox="1"/>
          <p:nvPr>
            <p:ph idx="1" type="body"/>
          </p:nvPr>
        </p:nvSpPr>
        <p:spPr>
          <a:xfrm>
            <a:off x="913946" y="4343796"/>
            <a:ext cx="50292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4c32f57dee_0_68:notes"/>
          <p:cNvSpPr txBox="1"/>
          <p:nvPr>
            <p:ph idx="12" type="sldNum"/>
          </p:nvPr>
        </p:nvSpPr>
        <p:spPr>
          <a:xfrm>
            <a:off x="3885973" y="8687594"/>
            <a:ext cx="2970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32f57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32f57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32f57d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32f57d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32f57d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32f57d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32f57d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32f57d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32f57de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32f57de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32f57d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32f57d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32f57de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32f57de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32f57de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32f57d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utorialspoint.com/cplusplus/cpp_constants_literals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390000" y="1401775"/>
            <a:ext cx="84423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Several words in C++ have been reserved by the author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These reserved words are called keywords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They all have special meaning in C++ and can only be used for their intended purpose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a keyword where its not meant to be used will result in a compile-time error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C++ Keyword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3"/>
          <p:cNvGraphicFramePr/>
          <p:nvPr/>
        </p:nvGraphicFramePr>
        <p:xfrm>
          <a:off x="288837" y="1269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{FF9326C0-A6AC-4221-BF32-B2271682EB55}</a:tableStyleId>
              </a:tblPr>
              <a:tblGrid>
                <a:gridCol w="2141200"/>
                <a:gridCol w="1498825"/>
                <a:gridCol w="1927050"/>
                <a:gridCol w="1436975"/>
                <a:gridCol w="1562275"/>
              </a:tblGrid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asm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auto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break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bool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case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catch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class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const_cast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continue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default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double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dynamic_cast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else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enum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explicit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extern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false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float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friend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goto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inline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long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mutable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namespace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new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operator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private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protected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public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register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reinterpret_cast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return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short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signed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sizeof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static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static_cast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struct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switch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template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this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throw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true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typedef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typeid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typename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union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unsigned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using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virtual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void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volatile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B9E0">
                        <a:alpha val="19610"/>
                      </a:srgbClr>
                    </a:solidFill>
                  </a:tcPr>
                </a:tc>
              </a:tr>
              <a:tr h="34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 New"/>
                        <a:buNone/>
                      </a:pPr>
                      <a:r>
                        <a:rPr i="0" lang="en" sz="1200" u="none" cap="none" strike="noStrik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wchar_t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ourier New"/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while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200" u="none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51175" marB="351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C++ Keyword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1131375" y="1545956"/>
            <a:ext cx="70053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Special Characters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45225" y="1545950"/>
            <a:ext cx="79461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319388" y="143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{FF9326C0-A6AC-4221-BF32-B2271682EB55}</a:tableStyleId>
              </a:tblPr>
              <a:tblGrid>
                <a:gridCol w="1543950"/>
                <a:gridCol w="3228125"/>
                <a:gridCol w="3857200"/>
              </a:tblGrid>
              <a:tr h="22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Character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62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Name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62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Meaning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62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Double slash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Beginning of a comment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Pound sign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Beginning of preprocessor directive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 &gt;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Open/close brackets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Enclose filename in #include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 )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Open/close parentheses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Used when naming a function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{ }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Open/close brace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Encloses a group of statements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" "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Open/close quotation marks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Encloses string of characters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‘ ’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Open/close single quotation marks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Encloses a single character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" sz="1200" u="non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;</a:t>
                      </a:r>
                      <a:endParaRPr b="1"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20000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Semicolon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8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Merriweather Sans"/>
                        <a:buNone/>
                      </a:pPr>
                      <a:r>
                        <a:rPr i="0" lang="en" sz="1200" u="none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End of a programming statement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106175" marB="46800" marR="90000" marL="90000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Elements of a C++ Program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Assignment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Output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Input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Return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Comments					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Keywords 				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Variables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Literals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Semicolons and Brackets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2448700" y="143550"/>
            <a:ext cx="5205600" cy="4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#include</a:t>
            </a:r>
            <a:r>
              <a:rPr lang="en" sz="1400"/>
              <a:t> &lt;iostream&gt;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int</a:t>
            </a:r>
            <a:r>
              <a:rPr lang="en" sz="1400"/>
              <a:t> main()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{	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chemeClr val="dk1"/>
                </a:solidFill>
              </a:rPr>
              <a:t>int</a:t>
            </a:r>
            <a:r>
              <a:rPr lang="en" sz="1400"/>
              <a:t> x=0,num=0;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cout</a:t>
            </a:r>
            <a:r>
              <a:rPr lang="en" sz="1400"/>
              <a:t>&lt;&lt;”Enter a number”&lt;&lt;</a:t>
            </a:r>
            <a:r>
              <a:rPr lang="en" sz="1400">
                <a:solidFill>
                  <a:schemeClr val="accent3"/>
                </a:solidFill>
              </a:rPr>
              <a:t>endl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chemeClr val="accent3"/>
                </a:solidFill>
              </a:rPr>
              <a:t>cin</a:t>
            </a:r>
            <a:r>
              <a:rPr lang="en" sz="1400"/>
              <a:t> &gt;&gt;num;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x = 100+num; </a:t>
            </a:r>
            <a:r>
              <a:rPr lang="en" sz="1400">
                <a:solidFill>
                  <a:schemeClr val="dk1"/>
                </a:solidFill>
              </a:rPr>
              <a:t>//Addition of two numbers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chemeClr val="accent3"/>
                </a:solidFill>
              </a:rPr>
              <a:t>cout</a:t>
            </a:r>
            <a:r>
              <a:rPr lang="en" sz="1400"/>
              <a:t>&lt;&lt;x&lt;&lt;</a:t>
            </a:r>
            <a:r>
              <a:rPr lang="en" sz="1400">
                <a:solidFill>
                  <a:schemeClr val="accent3"/>
                </a:solidFill>
              </a:rPr>
              <a:t>endl</a:t>
            </a:r>
            <a:r>
              <a:rPr lang="en" sz="1400"/>
              <a:t>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chemeClr val="dk1"/>
                </a:solidFill>
              </a:rPr>
              <a:t>return</a:t>
            </a:r>
            <a:r>
              <a:rPr lang="en" sz="1400"/>
              <a:t> 0;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}</a:t>
            </a:r>
            <a:endParaRPr sz="1400"/>
          </a:p>
        </p:txBody>
      </p:sp>
      <p:sp>
        <p:nvSpPr>
          <p:cNvPr id="75" name="Google Shape;75;p15"/>
          <p:cNvSpPr txBox="1"/>
          <p:nvPr/>
        </p:nvSpPr>
        <p:spPr>
          <a:xfrm>
            <a:off x="0" y="1058450"/>
            <a:ext cx="1729500" cy="13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Keywords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6" name="Google Shape;76;p15"/>
          <p:cNvCxnSpPr>
            <a:stCxn id="77" idx="1"/>
          </p:cNvCxnSpPr>
          <p:nvPr/>
        </p:nvCxnSpPr>
        <p:spPr>
          <a:xfrm rot="10800000">
            <a:off x="5667300" y="3631475"/>
            <a:ext cx="1799700" cy="6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6250150" y="4435625"/>
            <a:ext cx="1729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467000" y="4005575"/>
            <a:ext cx="1595400" cy="513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Comment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79" name="Google Shape;79;p15"/>
          <p:cNvCxnSpPr>
            <a:endCxn id="80" idx="1"/>
          </p:cNvCxnSpPr>
          <p:nvPr/>
        </p:nvCxnSpPr>
        <p:spPr>
          <a:xfrm flipH="1" rot="10800000">
            <a:off x="4335000" y="3214150"/>
            <a:ext cx="2757300" cy="19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7092300" y="2736850"/>
            <a:ext cx="1970100" cy="954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Assignment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statement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" name="Google Shape;81;p15"/>
          <p:cNvCxnSpPr>
            <a:endCxn id="82" idx="3"/>
          </p:cNvCxnSpPr>
          <p:nvPr/>
        </p:nvCxnSpPr>
        <p:spPr>
          <a:xfrm flipH="1">
            <a:off x="1726950" y="2789525"/>
            <a:ext cx="1053900" cy="18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2996025" y="2360050"/>
            <a:ext cx="3115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943000" y="2452850"/>
            <a:ext cx="32214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022525" y="2439600"/>
            <a:ext cx="3221400" cy="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956250" y="2373325"/>
            <a:ext cx="3287700" cy="37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783900" y="3712225"/>
            <a:ext cx="18825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929725" y="3752075"/>
            <a:ext cx="1970100" cy="37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5"/>
          <p:cNvCxnSpPr>
            <a:stCxn id="82" idx="3"/>
            <a:endCxn id="87" idx="1"/>
          </p:cNvCxnSpPr>
          <p:nvPr/>
        </p:nvCxnSpPr>
        <p:spPr>
          <a:xfrm flipH="1" rot="10800000">
            <a:off x="1726950" y="3900725"/>
            <a:ext cx="1056900" cy="72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-2550" y="4146725"/>
            <a:ext cx="1729500" cy="954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Output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statement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092300" y="1405450"/>
            <a:ext cx="1970100" cy="954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Input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statement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9849600" y="8223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162575" y="2147950"/>
            <a:ext cx="2921400" cy="919125"/>
          </a:xfrm>
          <a:custGeom>
            <a:rect b="b" l="l" r="r" t="t"/>
            <a:pathLst>
              <a:path extrusionOk="0" h="36765" w="116856">
                <a:moveTo>
                  <a:pt x="0" y="36588"/>
                </a:moveTo>
                <a:cubicBezTo>
                  <a:pt x="15112" y="36058"/>
                  <a:pt x="71673" y="38356"/>
                  <a:pt x="90674" y="33407"/>
                </a:cubicBezTo>
                <a:cubicBezTo>
                  <a:pt x="109675" y="28458"/>
                  <a:pt x="109676" y="12462"/>
                  <a:pt x="114006" y="6894"/>
                </a:cubicBezTo>
                <a:cubicBezTo>
                  <a:pt x="118337" y="1326"/>
                  <a:pt x="116215" y="1149"/>
                  <a:pt x="11665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93" name="Google Shape;93;p15"/>
          <p:cNvSpPr txBox="1"/>
          <p:nvPr/>
        </p:nvSpPr>
        <p:spPr>
          <a:xfrm>
            <a:off x="4102950" y="4629900"/>
            <a:ext cx="2757300" cy="513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Return statement 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3208050" y="4570150"/>
            <a:ext cx="894900" cy="30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0" y="1454650"/>
            <a:ext cx="1882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int, cout, endl,cin, return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83200" y="1127475"/>
            <a:ext cx="1506900" cy="1058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Variables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831175" y="414406"/>
            <a:ext cx="3300850" cy="1574475"/>
          </a:xfrm>
          <a:custGeom>
            <a:rect b="b" l="l" r="r" t="t"/>
            <a:pathLst>
              <a:path extrusionOk="0" h="62979" w="132034">
                <a:moveTo>
                  <a:pt x="0" y="62979"/>
                </a:moveTo>
                <a:cubicBezTo>
                  <a:pt x="9545" y="53611"/>
                  <a:pt x="35262" y="17200"/>
                  <a:pt x="57268" y="6772"/>
                </a:cubicBezTo>
                <a:cubicBezTo>
                  <a:pt x="79274" y="-3656"/>
                  <a:pt x="119573" y="1470"/>
                  <a:pt x="132034" y="40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98" name="Google Shape;98;p15"/>
          <p:cNvSpPr txBox="1"/>
          <p:nvPr/>
        </p:nvSpPr>
        <p:spPr>
          <a:xfrm>
            <a:off x="7164125" y="0"/>
            <a:ext cx="1970100" cy="919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Variable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initialization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0" y="0"/>
            <a:ext cx="2151600" cy="856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Preprocessor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directive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flipH="1" rot="10800000">
            <a:off x="2151600" y="345000"/>
            <a:ext cx="380400" cy="8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-2550" y="2717175"/>
            <a:ext cx="2017800" cy="919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String literal</a:t>
            </a:r>
            <a:endParaRPr sz="24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“Enter a number”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C++ is case sensitive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552050" y="1495350"/>
            <a:ext cx="4206000" cy="25863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3027"/>
              </a:buClr>
              <a:buSzPts val="2000"/>
              <a:buFont typeface="Courier New"/>
              <a:buNone/>
            </a:pPr>
            <a:r>
              <a:rPr lang="en" sz="2000">
                <a:solidFill>
                  <a:srgbClr val="B63027"/>
                </a:solidFill>
              </a:rPr>
              <a:t>// sample C++ program</a:t>
            </a:r>
            <a:endParaRPr sz="1400"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8040"/>
              </a:buClr>
              <a:buSzPts val="2000"/>
              <a:buFont typeface="Courier New"/>
              <a:buNone/>
            </a:pPr>
            <a:r>
              <a:rPr lang="en" sz="2000">
                <a:solidFill>
                  <a:srgbClr val="008040"/>
                </a:solidFill>
              </a:rPr>
              <a:t>#Include</a:t>
            </a:r>
            <a:r>
              <a:rPr lang="en" sz="2000">
                <a:solidFill>
                  <a:srgbClr val="F06157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&lt;Iostream&gt;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urier New"/>
              <a:buNone/>
            </a:pPr>
            <a:r>
              <a:rPr lang="en" sz="2000">
                <a:solidFill>
                  <a:srgbClr val="800080"/>
                </a:solidFill>
              </a:rPr>
              <a:t>Int</a:t>
            </a:r>
            <a:r>
              <a:rPr lang="en" sz="2000">
                <a:solidFill>
                  <a:srgbClr val="000000"/>
                </a:solidFill>
              </a:rPr>
              <a:t> Main() {</a:t>
            </a:r>
            <a:endParaRPr sz="1400"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" sz="2000">
                <a:solidFill>
                  <a:srgbClr val="000000"/>
                </a:solidFill>
              </a:rPr>
              <a:t>		cout &lt;&lt; “</a:t>
            </a:r>
            <a:r>
              <a:rPr lang="en" sz="2000">
                <a:solidFill>
                  <a:srgbClr val="996633"/>
                </a:solidFill>
              </a:rPr>
              <a:t>Hello World!</a:t>
            </a:r>
            <a:r>
              <a:rPr lang="en" sz="2000">
                <a:solidFill>
                  <a:srgbClr val="000000"/>
                </a:solidFill>
              </a:rPr>
              <a:t>”;</a:t>
            </a:r>
            <a:endParaRPr sz="1400"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" sz="2000">
                <a:solidFill>
                  <a:srgbClr val="000000"/>
                </a:solidFill>
              </a:rPr>
              <a:t>		</a:t>
            </a:r>
            <a:r>
              <a:rPr lang="en" sz="2000">
                <a:solidFill>
                  <a:srgbClr val="0000FF"/>
                </a:solidFill>
              </a:rPr>
              <a:t>return</a:t>
            </a:r>
            <a:r>
              <a:rPr lang="en" sz="2000">
                <a:solidFill>
                  <a:srgbClr val="000000"/>
                </a:solidFill>
              </a:rPr>
              <a:t> 0;</a:t>
            </a:r>
            <a:endParaRPr sz="1400">
              <a:solidFill>
                <a:srgbClr val="000000"/>
              </a:solidFill>
            </a:endParaRPr>
          </a:p>
          <a:p>
            <a:pPr indent="-339725" lvl="0" marL="342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" sz="2000">
                <a:solidFill>
                  <a:srgbClr val="000000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Assignment Operator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form of statements in C++ is an assignment statement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assignment statement has the following form </a:t>
            </a:r>
            <a:endParaRPr/>
          </a:p>
          <a:p>
            <a:pPr indent="-339725" lvl="0" marL="2168525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LHS = RHS;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b="1" i="1" lang="en" u="sng"/>
              <a:t>NOT</a:t>
            </a:r>
            <a:r>
              <a:rPr i="1" lang="en"/>
              <a:t> </a:t>
            </a:r>
            <a:r>
              <a:rPr lang="en"/>
              <a:t>an equation!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=</a:t>
            </a:r>
            <a:r>
              <a:rPr lang="en"/>
              <a:t> in the middle is the </a:t>
            </a:r>
            <a:r>
              <a:rPr b="1" lang="en" u="sng"/>
              <a:t>ASSIGNMENT OPERATOR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assignment statement performs the following task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Evaluate the </a:t>
            </a:r>
            <a:r>
              <a:rPr b="1" lang="en" sz="1800"/>
              <a:t>RHS</a:t>
            </a:r>
            <a:r>
              <a:rPr lang="en" sz="1800"/>
              <a:t> and assign that value to whatever is on the </a:t>
            </a:r>
            <a:r>
              <a:rPr b="1" lang="en" sz="1800"/>
              <a:t>LHS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Types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25" y="1181875"/>
            <a:ext cx="3152775" cy="38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Literals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x = </a:t>
            </a:r>
            <a:r>
              <a:rPr b="1" lang="en">
                <a:solidFill>
                  <a:schemeClr val="dk1"/>
                </a:solidFill>
              </a:rPr>
              <a:t>17</a:t>
            </a:r>
            <a:r>
              <a:rPr b="1" lang="en"/>
              <a:t>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float pi = </a:t>
            </a:r>
            <a:r>
              <a:rPr b="1" lang="en">
                <a:solidFill>
                  <a:schemeClr val="dk1"/>
                </a:solidFill>
              </a:rPr>
              <a:t>3.142</a:t>
            </a:r>
            <a:r>
              <a:rPr b="1" lang="en"/>
              <a:t>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c = </a:t>
            </a:r>
            <a:r>
              <a:rPr b="1" lang="en">
                <a:solidFill>
                  <a:schemeClr val="dk1"/>
                </a:solidFill>
              </a:rPr>
              <a:t>‘c’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fruit = </a:t>
            </a:r>
            <a:r>
              <a:rPr b="1" lang="en">
                <a:solidFill>
                  <a:schemeClr val="dk1"/>
                </a:solidFill>
              </a:rPr>
              <a:t>“Apple and Oranges”</a:t>
            </a:r>
            <a:r>
              <a:rPr b="1" lang="en"/>
              <a:t>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bool b = </a:t>
            </a:r>
            <a:r>
              <a:rPr b="1" lang="en">
                <a:solidFill>
                  <a:schemeClr val="dk1"/>
                </a:solidFill>
              </a:rPr>
              <a:t>True/False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https://www.tutorialspoint.com/cplusplus/cpp_constants_literals.htm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valid identifier is a sequence of one or more letters, digits, or underscore characters (_).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Spaces, punctuation marks, and symbols cannot be part of an identifier.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Identifiers shall always begin with a letter. They can also begin with an underline character (_), but such identifiers are -on most cases- considered reserved for compiler-specific keywords or external identifiers.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Variables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using keywords.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Avoid using punctuations.(</a:t>
            </a:r>
            <a:r>
              <a:rPr lang="en">
                <a:solidFill>
                  <a:schemeClr val="dk1"/>
                </a:solidFill>
              </a:rPr>
              <a:t>!@#$%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Avoid using numbers at the beginning.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(e.g: </a:t>
            </a:r>
            <a:r>
              <a:rPr lang="en">
                <a:solidFill>
                  <a:schemeClr val="dk1"/>
                </a:solidFill>
              </a:rPr>
              <a:t>avoid using 1x,2x, use x1,x2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 consistent with your style in a project.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