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77" r:id="rId23"/>
    <p:sldId id="279" r:id="rId24"/>
    <p:sldId id="280" r:id="rId25"/>
  </p:sldIdLst>
  <p:sldSz cx="9144000" cy="5143500" type="screen16x9"/>
  <p:notesSz cx="6858000" cy="9144000"/>
  <p:embeddedFontLst>
    <p:embeddedFont>
      <p:font typeface="Oswald" panose="020B0604020202020204" charset="0"/>
      <p:regular r:id="rId27"/>
      <p:bold r:id="rId28"/>
    </p:embeddedFont>
    <p:embeddedFont>
      <p:font typeface="Comfortaa" panose="020B0604020202020204" charset="0"/>
      <p:regular r:id="rId29"/>
      <p:bold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Source Code Pro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F4428-E28E-43C8-BFB1-CE437F0DDE2C}">
  <a:tblStyle styleId="{85DF4428-E28E-43C8-BFB1-CE437F0DD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ee9e9e4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ee9e9e4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bee9e9e4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bee9e9e4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35879f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35879f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35879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35879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bee9e9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bee9e9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bee9e9e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bee9e9e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35879fe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35879fe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35879f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35879f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bee9e9e4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bee9e9e4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bee9e9e4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bee9e9e4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47525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47525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bee9e9e4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bee9e9e4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35879fe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35879fe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bee9e9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bee9e9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47525c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47525c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47525c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47525c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bed324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bed324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47525c1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47525c1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47525c1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47525c1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4357a53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4357a53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4357a53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4357a53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&amp; Decision Statements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Post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 sz="3000">
                <a:solidFill>
                  <a:schemeClr val="dk1"/>
                </a:solidFill>
              </a:rPr>
              <a:t>increment operator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94500" y="907910"/>
            <a:ext cx="8355000" cy="3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1 to a variable is done so frequently in programs that we have a special operator for that purpose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4572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x + 1;</a:t>
            </a: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equivalent to </a:t>
            </a:r>
            <a:r>
              <a:rPr lang="en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x++;</a:t>
            </a:r>
            <a:endParaRPr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x - 1;</a:t>
            </a: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equivalent to </a:t>
            </a:r>
            <a:r>
              <a:rPr lang="en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x--;</a:t>
            </a:r>
            <a:endParaRPr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x = 5;</a:t>
            </a:r>
            <a:endParaRPr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cout&lt;&lt;x&lt;&lt;endl;  //Output -&gt; 5</a:t>
            </a:r>
            <a:endParaRPr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cout&lt;&lt;x++&lt;&lt;endl;//Output -&gt; 5</a:t>
            </a:r>
            <a:endParaRPr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cout&lt;&lt;x&lt;&lt;endl;  //Output -&gt; 6</a:t>
            </a:r>
            <a:endParaRPr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4783350" y="3308200"/>
            <a:ext cx="373200" cy="1465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322575" y="3446475"/>
            <a:ext cx="2640900" cy="1161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Beware of its behaviour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Pre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 sz="3000">
                <a:solidFill>
                  <a:schemeClr val="dk1"/>
                </a:solidFill>
              </a:rPr>
              <a:t>increment operator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94500" y="1470025"/>
            <a:ext cx="8355000" cy="3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1 to a variable is done so frequently in programs that we have a special operator for that purpose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4572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x + 1;</a:t>
            </a:r>
            <a:r>
              <a:rPr lang="en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equivalent to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++x;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x - 1;</a:t>
            </a:r>
            <a:r>
              <a:rPr lang="en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equivalent to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--x;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x = 5;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cout&lt;&lt;x&lt;&lt;endl;  //Output -&gt; 5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cout&lt;&lt;++x&lt;&lt;endl;//Output -&gt; 6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cout&lt;&lt;x&lt;&lt;endl;  //Output -&gt; 6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783350" y="3320125"/>
            <a:ext cx="373200" cy="1465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5322575" y="3458400"/>
            <a:ext cx="2640900" cy="1161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Beware of its behaviour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Operator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that operates or works with two operands are binary operators.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Arithmetic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Relational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Logical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Bitwise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Arithmetic Operator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used to perform mathematical operations.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addition ‘+’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multiplication ‘*’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subtraction ‘-’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division ‘*’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modulus ‘%’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t="17314"/>
          <a:stretch/>
        </p:blipFill>
        <p:spPr>
          <a:xfrm>
            <a:off x="4176875" y="2057250"/>
            <a:ext cx="4655424" cy="261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PEMDAS Order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Please Excuse My Dear Aunt Sally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Parenthesis.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Exponents.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Multiplication or Division. [Whichever comes first]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Followed by Addition or Subtraction. [Whichever comes first]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let us look at some math: (7+(3*15-8)*2/6-4)/9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Division Operator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63775" y="1303325"/>
            <a:ext cx="83550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an algebraic or arithmetic operation depends on the data type of the operands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becomes problematic  for division operations in particular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/ int -&gt; int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double / double -&gt; double 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7/5 == 1</a:t>
            </a: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a decimal number then you need to convert one of the operands to floating-point     e.g :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7.0/5 == 1.4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Relational Operator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 are used for comparison of the values of two operands.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38" y="2317850"/>
            <a:ext cx="5839524" cy="25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Logical Operator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Logical Operators are used to combine two or more conditions/constraints or to complement the evaluation of the original condition in consideration. The result of the operation of a logical operator is a boolean value either true or false.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t="28862" b="16925"/>
          <a:stretch/>
        </p:blipFill>
        <p:spPr>
          <a:xfrm>
            <a:off x="2619275" y="2948250"/>
            <a:ext cx="5313974" cy="16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Logical Operators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463775" y="1303325"/>
            <a:ext cx="8355000" cy="3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9" name="Google Shape;179;p30"/>
          <p:cNvGraphicFramePr/>
          <p:nvPr/>
        </p:nvGraphicFramePr>
        <p:xfrm>
          <a:off x="622338" y="1555112"/>
          <a:ext cx="8037875" cy="2880225"/>
        </p:xfrm>
        <a:graphic>
          <a:graphicData uri="http://schemas.openxmlformats.org/drawingml/2006/table">
            <a:tbl>
              <a:tblPr>
                <a:noFill/>
                <a:tableStyleId>{85DF4428-E28E-43C8-BFB1-CE437F0DDE2C}</a:tableStyleId>
              </a:tblPr>
              <a:tblGrid>
                <a:gridCol w="8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" sz="16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21440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1600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18690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1600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relational expression is true if both expressions are true.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1600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operator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18690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" sz="16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18635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1600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18690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1600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relational expression is true if either expression is true.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1600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operator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18690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" sz="16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21440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1600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18690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1600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Reverses the value of an expression – true expression becomes false, and false becomes true.</a:t>
                      </a:r>
                      <a:endParaRPr sz="16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Belleza"/>
                        <a:buNone/>
                      </a:pPr>
                      <a:r>
                        <a:rPr lang="en" sz="20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Unary operator</a:t>
                      </a:r>
                      <a:endParaRPr sz="2000"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0000" marR="90000" marT="186900" marB="46800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&amp;&amp;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315844"/>
            <a:ext cx="8520600" cy="3590693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using namespace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main()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string day; string hour;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&lt;&lt;"Day";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&gt;&gt; day;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&lt;&lt;"Hour";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&gt;&gt; hour;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if (day =="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monday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 &amp;&amp; hour == "1.40pm")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&lt;&lt;"Today there is a CSC class";}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else {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"Don’t know"&lt;&lt;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;}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  <a:p>
            <a:pPr marL="0" lvl="0" indent="457200">
              <a:lnSpc>
                <a:spcPct val="100000"/>
              </a:lnSpc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Pts val="3200"/>
              <a:buFont typeface="Belleza"/>
              <a:buNone/>
            </a:pPr>
            <a:r>
              <a:rPr lang="en" sz="3000">
                <a:solidFill>
                  <a:schemeClr val="dk1"/>
                </a:solidFill>
              </a:rPr>
              <a:t>Expressions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76275" y="1413950"/>
            <a:ext cx="77280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97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C++ allows us to create complex mathematical expressions by combining variables and literals with operators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39725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39725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expression is a </a:t>
            </a:r>
            <a:r>
              <a:rPr lang="en" sz="1800" b="1" i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that has a </a:t>
            </a:r>
            <a:r>
              <a:rPr lang="en" sz="1800" b="1" i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39725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39725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expression never appears on the left hand side of an assignment statement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257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257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+ y + 17 = 0;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257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3274040" y="4311131"/>
            <a:ext cx="2391933" cy="608033"/>
            <a:chOff x="3275012" y="5606912"/>
            <a:chExt cx="2739900" cy="639900"/>
          </a:xfrm>
        </p:grpSpPr>
        <p:cxnSp>
          <p:nvCxnSpPr>
            <p:cNvPr id="71" name="Google Shape;71;p14"/>
            <p:cNvCxnSpPr/>
            <p:nvPr/>
          </p:nvCxnSpPr>
          <p:spPr>
            <a:xfrm>
              <a:off x="3275012" y="5659437"/>
              <a:ext cx="2739900" cy="534900"/>
            </a:xfrm>
            <a:prstGeom prst="straightConnector1">
              <a:avLst/>
            </a:prstGeom>
            <a:noFill/>
            <a:ln w="38150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 flipH="1">
              <a:off x="3275012" y="5606912"/>
              <a:ext cx="2678100" cy="639900"/>
            </a:xfrm>
            <a:prstGeom prst="straightConnector1">
              <a:avLst/>
            </a:prstGeom>
            <a:noFill/>
            <a:ln w="38150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37" y="364273"/>
            <a:ext cx="86161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string day; string hour;</a:t>
            </a:r>
          </a:p>
          <a:p>
            <a:r>
              <a:rPr lang="en-US" dirty="0" err="1"/>
              <a:t>cout</a:t>
            </a:r>
            <a:r>
              <a:rPr lang="en-US" dirty="0"/>
              <a:t>&lt;&lt;"Day";</a:t>
            </a:r>
          </a:p>
          <a:p>
            <a:r>
              <a:rPr lang="en-US" dirty="0" err="1"/>
              <a:t>cin</a:t>
            </a:r>
            <a:r>
              <a:rPr lang="en-US" dirty="0"/>
              <a:t> &gt;&gt; day;</a:t>
            </a:r>
          </a:p>
          <a:p>
            <a:r>
              <a:rPr lang="en-US" dirty="0"/>
              <a:t>	if (day =="</a:t>
            </a:r>
            <a:r>
              <a:rPr lang="en-US" dirty="0" err="1"/>
              <a:t>friday</a:t>
            </a:r>
            <a:r>
              <a:rPr lang="en-US" dirty="0"/>
              <a:t>" || day == "sat")</a:t>
            </a:r>
          </a:p>
          <a:p>
            <a:r>
              <a:rPr lang="en-US" dirty="0"/>
              <a:t>        {</a:t>
            </a:r>
            <a:r>
              <a:rPr lang="en-US" dirty="0" err="1"/>
              <a:t>cout</a:t>
            </a:r>
            <a:r>
              <a:rPr lang="en-US" dirty="0"/>
              <a:t>&lt;&lt;"Today is weekend";}</a:t>
            </a:r>
          </a:p>
          <a:p>
            <a:r>
              <a:rPr lang="en-US" dirty="0"/>
              <a:t>	else {</a:t>
            </a:r>
            <a:r>
              <a:rPr lang="en-US" dirty="0" err="1"/>
              <a:t>cout</a:t>
            </a:r>
            <a:r>
              <a:rPr lang="en-US" dirty="0"/>
              <a:t> &lt;&lt; "Please go back to work"&lt;&lt;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return 0;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98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102" y="297366"/>
            <a:ext cx="8355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string day1 = "</a:t>
            </a:r>
            <a:r>
              <a:rPr lang="en-US" dirty="0" err="1"/>
              <a:t>monday</a:t>
            </a:r>
            <a:r>
              <a:rPr lang="en-US" dirty="0"/>
              <a:t>";</a:t>
            </a:r>
          </a:p>
          <a:p>
            <a:r>
              <a:rPr lang="en-US" dirty="0"/>
              <a:t>string day2 = "</a:t>
            </a:r>
            <a:r>
              <a:rPr lang="en-US" dirty="0" err="1"/>
              <a:t>tuesday</a:t>
            </a:r>
            <a:r>
              <a:rPr lang="en-US" dirty="0"/>
              <a:t>";</a:t>
            </a:r>
          </a:p>
          <a:p>
            <a:r>
              <a:rPr lang="en-US" dirty="0"/>
              <a:t>	if (!((day1 == "</a:t>
            </a:r>
            <a:r>
              <a:rPr lang="en-US" dirty="0" err="1"/>
              <a:t>friday</a:t>
            </a:r>
            <a:r>
              <a:rPr lang="en-US" dirty="0"/>
              <a:t>" ) &amp;&amp; (day2 == "</a:t>
            </a:r>
            <a:r>
              <a:rPr lang="en-US" dirty="0" err="1"/>
              <a:t>saturday</a:t>
            </a:r>
            <a:r>
              <a:rPr lang="en-US" dirty="0"/>
              <a:t>")))</a:t>
            </a:r>
          </a:p>
          <a:p>
            <a:r>
              <a:rPr lang="en-US" dirty="0"/>
              <a:t>    {</a:t>
            </a:r>
            <a:r>
              <a:rPr lang="en-US" dirty="0" err="1"/>
              <a:t>cout</a:t>
            </a:r>
            <a:r>
              <a:rPr lang="en-US" dirty="0"/>
              <a:t>&lt;&lt;"Its weekday"&lt;&lt;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	else {</a:t>
            </a:r>
            <a:r>
              <a:rPr lang="en-US" dirty="0" err="1"/>
              <a:t>cout</a:t>
            </a:r>
            <a:r>
              <a:rPr lang="en-US" dirty="0"/>
              <a:t> &lt;&lt; "Its weekend, finally !!!"&lt;&lt;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    return 0;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2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Pts val="3200"/>
              <a:buFont typeface="Belleza"/>
              <a:buNone/>
            </a:pPr>
            <a:r>
              <a:rPr lang="en" sz="3200">
                <a:solidFill>
                  <a:schemeClr val="dk1"/>
                </a:solidFill>
              </a:rPr>
              <a:t>Logical Operators Precedence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97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has highest precedence, followed by</a:t>
            </a: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then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339725" lvl="0" indent="-339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               &amp;&amp;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               || 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Always use parentheses if you are unsure about precedence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Assignment Operator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Assignment operators are used to assign value to a variable. The left side operand of the assignment operator is a variable and right side operand of the assignment operator is a value. 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3">
            <a:alphaModFix/>
          </a:blip>
          <a:srcRect l="7668" t="19609" r="7225" b="3733"/>
          <a:stretch/>
        </p:blipFill>
        <p:spPr>
          <a:xfrm>
            <a:off x="2400875" y="2577500"/>
            <a:ext cx="4342250" cy="22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few more operators</a:t>
            </a:r>
            <a:endParaRPr sz="3000" b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394500" y="1446200"/>
            <a:ext cx="83550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39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za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Shorthand Operators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9775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addition and assignment : 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multiplication and assignment :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other arithmetic operators and assignment : </a:t>
            </a:r>
            <a:r>
              <a:rPr lang="en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-=, /=, %=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E.g: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x + 17;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equivalent to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+= 17;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x - 17;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equivalent to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-= 17;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Part of an expression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76275" y="1413950"/>
            <a:ext cx="77280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expression can be a combination of the following elements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Literal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 17, 2.54, ‘C’, “hello”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x, numberOfFriends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Operators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+, -, &lt;, &gt; 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17;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 = 17 + a;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5 + 2 * numberOfFriends - 4 / 10;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Expression I/O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76275" y="1413950"/>
            <a:ext cx="77280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397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will output the value of an expression: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42900" lvl="0" indent="-3397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17 * 3 - 9 &lt;&lt; endl; </a:t>
            </a:r>
            <a:endParaRPr sz="18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42900" lvl="0" indent="-3397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displays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42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085850" lvl="2" indent="-22542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42900" lvl="0" indent="-33972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za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can also do chained output of expressions: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"Its " &lt;&lt; 9-1 &lt;&lt; “pm”;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eza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displays 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Its 8 pm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Expression I/O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Extractions on cin can also be chained to request more than one datum in a single statement.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cin &gt;&gt; a &gt;&gt; b;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This is equivalent to: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cin &gt;&gt; a;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cin &gt;&gt; b;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Expression I/O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76275" y="1413950"/>
            <a:ext cx="77280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can not use expression in the same way with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cin.</a:t>
            </a:r>
            <a:endParaRPr sz="18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17;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x + 17;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is the problem? 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7" name="Google Shape;97;p18"/>
          <p:cNvGrpSpPr/>
          <p:nvPr/>
        </p:nvGrpSpPr>
        <p:grpSpPr>
          <a:xfrm>
            <a:off x="966252" y="2162567"/>
            <a:ext cx="1638460" cy="494835"/>
            <a:chOff x="3275012" y="5606912"/>
            <a:chExt cx="2739900" cy="639900"/>
          </a:xfrm>
        </p:grpSpPr>
        <p:cxnSp>
          <p:nvCxnSpPr>
            <p:cNvPr id="98" name="Google Shape;98;p18"/>
            <p:cNvCxnSpPr/>
            <p:nvPr/>
          </p:nvCxnSpPr>
          <p:spPr>
            <a:xfrm>
              <a:off x="3275012" y="5659437"/>
              <a:ext cx="2739900" cy="534900"/>
            </a:xfrm>
            <a:prstGeom prst="straightConnector1">
              <a:avLst/>
            </a:prstGeom>
            <a:noFill/>
            <a:ln w="38150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" name="Google Shape;99;p18"/>
            <p:cNvCxnSpPr/>
            <p:nvPr/>
          </p:nvCxnSpPr>
          <p:spPr>
            <a:xfrm rot="10800000" flipH="1">
              <a:off x="3275012" y="5606912"/>
              <a:ext cx="2678100" cy="639900"/>
            </a:xfrm>
            <a:prstGeom prst="straightConnector1">
              <a:avLst/>
            </a:prstGeom>
            <a:noFill/>
            <a:ln w="38150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 of using expression </a:t>
            </a:r>
            <a:endParaRPr sz="3000" b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76275" y="1413950"/>
            <a:ext cx="77280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972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Expressions can: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AutoNum type="arabicPeriod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Shorten the length of a program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AutoNum type="arabicPeriod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Reduce the need for some variables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AutoNum type="arabicPeriod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Sometimes make it easier to follow the logic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Operators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operator is a symbol that tells the compiler to perform specific mathematical or logical manipulations. We can divide operator in C++ into 3 main categories-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Unary Operators 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Binary Operators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Ternary Operators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Unary Operators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 that operates or works with a single operand are unary operators.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example: (++ ,--)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899</Words>
  <Application>Microsoft Office PowerPoint</Application>
  <PresentationFormat>On-screen Show (16:9)</PresentationFormat>
  <Paragraphs>186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Oswald</vt:lpstr>
      <vt:lpstr>Comfortaa</vt:lpstr>
      <vt:lpstr>Century Gothic</vt:lpstr>
      <vt:lpstr>Source Code Pro</vt:lpstr>
      <vt:lpstr>Times New Roman</vt:lpstr>
      <vt:lpstr>Belleza</vt:lpstr>
      <vt:lpstr>Courier New</vt:lpstr>
      <vt:lpstr>Arial</vt:lpstr>
      <vt:lpstr>Modern Writer</vt:lpstr>
      <vt:lpstr>Lecture 3</vt:lpstr>
      <vt:lpstr>Expressions</vt:lpstr>
      <vt:lpstr>Part of an expression</vt:lpstr>
      <vt:lpstr>Expression I/O</vt:lpstr>
      <vt:lpstr>Expression I/O</vt:lpstr>
      <vt:lpstr>Expression I/O</vt:lpstr>
      <vt:lpstr>Advantage of using expression </vt:lpstr>
      <vt:lpstr>Operators </vt:lpstr>
      <vt:lpstr>Unary Operators</vt:lpstr>
      <vt:lpstr>Post-increment operator</vt:lpstr>
      <vt:lpstr>Pre-increment operator</vt:lpstr>
      <vt:lpstr>Binary Operator</vt:lpstr>
      <vt:lpstr>Arithmetic Operator</vt:lpstr>
      <vt:lpstr>PEMDAS Order</vt:lpstr>
      <vt:lpstr>Division Operator</vt:lpstr>
      <vt:lpstr>Relational Operator</vt:lpstr>
      <vt:lpstr>Logical Operator</vt:lpstr>
      <vt:lpstr> Logical Operators</vt:lpstr>
      <vt:lpstr> &amp;&amp;</vt:lpstr>
      <vt:lpstr>PowerPoint Presentation</vt:lpstr>
      <vt:lpstr>PowerPoint Presentation</vt:lpstr>
      <vt:lpstr> Logical Operators Precedence</vt:lpstr>
      <vt:lpstr>Assignment Operator</vt:lpstr>
      <vt:lpstr>A few more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cp:lastModifiedBy>Windows User</cp:lastModifiedBy>
  <cp:revision>9</cp:revision>
  <dcterms:modified xsi:type="dcterms:W3CDTF">2020-01-26T17:17:38Z</dcterms:modified>
</cp:coreProperties>
</file>