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Source Code Pro" panose="020B0604020202020204" charset="0"/>
      <p:regular r:id="rId15"/>
      <p:bold r:id="rId16"/>
    </p:embeddedFont>
    <p:embeddedFont>
      <p:font typeface="Oswald" panose="020B0604020202020204" charset="0"/>
      <p:regular r:id="rId17"/>
      <p:bold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c480d536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c480d536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c480d536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c480d536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c45c207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c45c207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c45c2078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c45c2078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3428baf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3428baf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c45c2078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c45c207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c45c2078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c45c2078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480d53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480d53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c45c2078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c45c207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c45c2078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c45c2078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c45c2078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c45c2078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Lecture 4</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Statements and flow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
                <a:solidFill>
                  <a:schemeClr val="dk1"/>
                </a:solidFill>
              </a:rPr>
              <a:t>i</a:t>
            </a:r>
            <a:r>
              <a:rPr lang="en" sz="3000">
                <a:solidFill>
                  <a:schemeClr val="dk1"/>
                </a:solidFill>
              </a:rPr>
              <a:t>f </a:t>
            </a:r>
            <a:r>
              <a:rPr lang="en">
                <a:solidFill>
                  <a:schemeClr val="dk1"/>
                </a:solidFill>
              </a:rPr>
              <a:t>e</a:t>
            </a:r>
            <a:r>
              <a:rPr lang="en" sz="3000">
                <a:solidFill>
                  <a:schemeClr val="dk1"/>
                </a:solidFill>
              </a:rPr>
              <a:t>lse vs </a:t>
            </a:r>
            <a:r>
              <a:rPr lang="en">
                <a:solidFill>
                  <a:schemeClr val="dk1"/>
                </a:solidFill>
              </a:rPr>
              <a:t>m</a:t>
            </a:r>
            <a:r>
              <a:rPr lang="en" sz="3000">
                <a:solidFill>
                  <a:schemeClr val="dk1"/>
                </a:solidFill>
              </a:rPr>
              <a:t>ultiple </a:t>
            </a:r>
            <a:r>
              <a:rPr lang="en">
                <a:solidFill>
                  <a:schemeClr val="dk1"/>
                </a:solidFill>
              </a:rPr>
              <a:t>i</a:t>
            </a:r>
            <a:r>
              <a:rPr lang="en" sz="3000">
                <a:solidFill>
                  <a:schemeClr val="dk1"/>
                </a:solidFill>
              </a:rPr>
              <a:t>f</a:t>
            </a:r>
            <a:r>
              <a:rPr lang="en">
                <a:solidFill>
                  <a:schemeClr val="dk1"/>
                </a:solidFill>
              </a:rPr>
              <a:t> statements</a:t>
            </a:r>
            <a:endParaRPr sz="3000">
              <a:solidFill>
                <a:schemeClr val="dk1"/>
              </a:solidFill>
            </a:endParaRPr>
          </a:p>
        </p:txBody>
      </p:sp>
      <p:sp>
        <p:nvSpPr>
          <p:cNvPr id="117" name="Google Shape;117;p22"/>
          <p:cNvSpPr txBox="1"/>
          <p:nvPr/>
        </p:nvSpPr>
        <p:spPr>
          <a:xfrm>
            <a:off x="463775" y="1303325"/>
            <a:ext cx="8355000" cy="320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2"/>
                </a:solidFill>
                <a:latin typeface="Courier New"/>
                <a:ea typeface="Courier New"/>
                <a:cs typeface="Courier New"/>
                <a:sym typeface="Courier New"/>
              </a:rPr>
              <a:t>#include &lt;iostream&gt;</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using namespace std;</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int main(){ </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int x = 0;					</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if (x == 0){ x = 1; cout &lt;&lt;”Something”&lt;&lt;endl;}</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if (x == 1){ cout &lt;&lt;”Something else” &lt;&lt;endl; }</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marL="0" lvl="0" indent="0" algn="l" rtl="0">
              <a:spcBef>
                <a:spcPts val="1600"/>
              </a:spcBef>
              <a:spcAft>
                <a:spcPts val="0"/>
              </a:spcAft>
              <a:buNone/>
            </a:pPr>
            <a:endParaRPr sz="1200">
              <a:solidFill>
                <a:schemeClr val="dk2"/>
              </a:solidFill>
              <a:latin typeface="Times New Roman"/>
              <a:ea typeface="Times New Roman"/>
              <a:cs typeface="Times New Roman"/>
              <a:sym typeface="Times New Roman"/>
            </a:endParaRPr>
          </a:p>
        </p:txBody>
      </p:sp>
      <p:sp>
        <p:nvSpPr>
          <p:cNvPr id="118" name="Google Shape;118;p22"/>
          <p:cNvSpPr txBox="1"/>
          <p:nvPr/>
        </p:nvSpPr>
        <p:spPr>
          <a:xfrm>
            <a:off x="5830225" y="2396575"/>
            <a:ext cx="2616900" cy="1464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Trebuchet MS"/>
                <a:ea typeface="Trebuchet MS"/>
                <a:cs typeface="Trebuchet MS"/>
                <a:sym typeface="Trebuchet MS"/>
              </a:rPr>
              <a:t>This clause will be accessed since there is still an if clause. Also since value of x changes to 1 , something else will be displayed.</a:t>
            </a:r>
            <a:endParaRPr>
              <a:solidFill>
                <a:schemeClr val="dk2"/>
              </a:solidFill>
              <a:latin typeface="Trebuchet MS"/>
              <a:ea typeface="Trebuchet MS"/>
              <a:cs typeface="Trebuchet MS"/>
              <a:sym typeface="Trebuchet MS"/>
            </a:endParaRPr>
          </a:p>
          <a:p>
            <a:pPr marL="0" lvl="0" indent="0" algn="l" rtl="0">
              <a:spcBef>
                <a:spcPts val="0"/>
              </a:spcBef>
              <a:spcAft>
                <a:spcPts val="0"/>
              </a:spcAft>
              <a:buNone/>
            </a:pPr>
            <a:endParaRPr>
              <a:solidFill>
                <a:schemeClr val="dk2"/>
              </a:solidFill>
              <a:latin typeface="Times New Roman"/>
              <a:ea typeface="Times New Roman"/>
              <a:cs typeface="Times New Roman"/>
              <a:sym typeface="Times New Roman"/>
            </a:endParaRPr>
          </a:p>
        </p:txBody>
      </p:sp>
      <p:sp>
        <p:nvSpPr>
          <p:cNvPr id="119" name="Google Shape;119;p22"/>
          <p:cNvSpPr txBox="1"/>
          <p:nvPr/>
        </p:nvSpPr>
        <p:spPr>
          <a:xfrm>
            <a:off x="4635100" y="1349125"/>
            <a:ext cx="3858000" cy="7335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Trebuchet MS"/>
                <a:ea typeface="Trebuchet MS"/>
                <a:cs typeface="Trebuchet MS"/>
                <a:sym typeface="Trebuchet MS"/>
              </a:rPr>
              <a:t>Output : Something</a:t>
            </a:r>
            <a:endParaRPr sz="1800" b="1">
              <a:solidFill>
                <a:schemeClr val="dk2"/>
              </a:solidFill>
              <a:latin typeface="Trebuchet MS"/>
              <a:ea typeface="Trebuchet MS"/>
              <a:cs typeface="Trebuchet MS"/>
              <a:sym typeface="Trebuchet MS"/>
            </a:endParaRPr>
          </a:p>
          <a:p>
            <a:pPr marL="0" lvl="0" indent="0" algn="l" rtl="0">
              <a:spcBef>
                <a:spcPts val="0"/>
              </a:spcBef>
              <a:spcAft>
                <a:spcPts val="0"/>
              </a:spcAft>
              <a:buNone/>
            </a:pPr>
            <a:r>
              <a:rPr lang="en" sz="1800" b="1">
                <a:solidFill>
                  <a:schemeClr val="dk2"/>
                </a:solidFill>
                <a:latin typeface="Trebuchet MS"/>
                <a:ea typeface="Trebuchet MS"/>
                <a:cs typeface="Trebuchet MS"/>
                <a:sym typeface="Trebuchet MS"/>
              </a:rPr>
              <a:t>		   Something else</a:t>
            </a:r>
            <a:endParaRPr sz="1800" b="1">
              <a:solidFill>
                <a:schemeClr val="dk2"/>
              </a:solidFill>
              <a:latin typeface="Trebuchet MS"/>
              <a:ea typeface="Trebuchet MS"/>
              <a:cs typeface="Trebuchet MS"/>
              <a:sym typeface="Trebuchet MS"/>
            </a:endParaRPr>
          </a:p>
          <a:p>
            <a:pPr marL="0" lvl="0" indent="0" algn="l" rtl="0">
              <a:spcBef>
                <a:spcPts val="0"/>
              </a:spcBef>
              <a:spcAft>
                <a:spcPts val="0"/>
              </a:spcAft>
              <a:buNone/>
            </a:pPr>
            <a:endParaRPr sz="1800" b="1">
              <a:solidFill>
                <a:schemeClr val="dk2"/>
              </a:solidFill>
              <a:latin typeface="Trebuchet MS"/>
              <a:ea typeface="Trebuchet MS"/>
              <a:cs typeface="Trebuchet MS"/>
              <a:sym typeface="Trebuchet MS"/>
            </a:endParaRPr>
          </a:p>
        </p:txBody>
      </p:sp>
      <p:cxnSp>
        <p:nvCxnSpPr>
          <p:cNvPr id="120" name="Google Shape;120;p22"/>
          <p:cNvCxnSpPr>
            <a:stCxn id="118" idx="1"/>
          </p:cNvCxnSpPr>
          <p:nvPr/>
        </p:nvCxnSpPr>
        <p:spPr>
          <a:xfrm flipH="1">
            <a:off x="4512925" y="3128875"/>
            <a:ext cx="1317300" cy="3993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body" idx="1"/>
          </p:nvPr>
        </p:nvSpPr>
        <p:spPr>
          <a:xfrm>
            <a:off x="311700" y="1468825"/>
            <a:ext cx="8520600" cy="30999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t>#include &lt;iostream&gt;</a:t>
            </a:r>
            <a:endParaRPr sz="1200"/>
          </a:p>
          <a:p>
            <a:pPr marL="0" lvl="0" indent="0" algn="l" rtl="0">
              <a:spcBef>
                <a:spcPts val="1600"/>
              </a:spcBef>
              <a:spcAft>
                <a:spcPts val="0"/>
              </a:spcAft>
              <a:buNone/>
            </a:pPr>
            <a:r>
              <a:rPr lang="en" sz="1200"/>
              <a:t>using namespace std;</a:t>
            </a:r>
            <a:endParaRPr sz="1200"/>
          </a:p>
          <a:p>
            <a:pPr marL="0" lvl="0" indent="0" algn="l" rtl="0">
              <a:spcBef>
                <a:spcPts val="1600"/>
              </a:spcBef>
              <a:spcAft>
                <a:spcPts val="0"/>
              </a:spcAft>
              <a:buNone/>
            </a:pPr>
            <a:r>
              <a:rPr lang="en" sz="1200"/>
              <a:t>int main(){ </a:t>
            </a:r>
            <a:endParaRPr sz="1200"/>
          </a:p>
          <a:p>
            <a:pPr marL="0" lvl="0" indent="0" algn="l" rtl="0">
              <a:spcBef>
                <a:spcPts val="1600"/>
              </a:spcBef>
              <a:spcAft>
                <a:spcPts val="0"/>
              </a:spcAft>
              <a:buNone/>
            </a:pPr>
            <a:r>
              <a:rPr lang="en" sz="1200"/>
              <a:t> int x = 0;</a:t>
            </a:r>
            <a:endParaRPr sz="1200"/>
          </a:p>
          <a:p>
            <a:pPr marL="0" lvl="0" indent="0" algn="l" rtl="0">
              <a:spcBef>
                <a:spcPts val="1600"/>
              </a:spcBef>
              <a:spcAft>
                <a:spcPts val="0"/>
              </a:spcAft>
              <a:buNone/>
            </a:pPr>
            <a:r>
              <a:rPr lang="en" sz="1200"/>
              <a:t> if ( x &lt; 10 ){ cout &lt;&lt; “ Less than 10”&lt;&lt;endl;}</a:t>
            </a:r>
            <a:endParaRPr sz="1200"/>
          </a:p>
          <a:p>
            <a:pPr marL="0" lvl="0" indent="0" algn="l" rtl="0">
              <a:spcBef>
                <a:spcPts val="1600"/>
              </a:spcBef>
              <a:spcAft>
                <a:spcPts val="0"/>
              </a:spcAft>
              <a:buNone/>
            </a:pPr>
            <a:r>
              <a:rPr lang="en" sz="1200"/>
              <a:t> else if ( x &lt; 100 ){ cout &lt;&lt; “ Less than 100”&lt;&lt;endl;}</a:t>
            </a:r>
            <a:endParaRPr sz="1200"/>
          </a:p>
          <a:p>
            <a:pPr marL="0" lvl="0" indent="0" algn="l" rtl="0">
              <a:spcBef>
                <a:spcPts val="1600"/>
              </a:spcBef>
              <a:spcAft>
                <a:spcPts val="0"/>
              </a:spcAft>
              <a:buNone/>
            </a:pPr>
            <a:r>
              <a:rPr lang="en" sz="1200"/>
              <a:t> else if ( x &lt; 1000 ){ cout &lt;&lt; “ Less than 1000”&lt;&lt;endl;}</a:t>
            </a:r>
            <a:endParaRPr sz="1200"/>
          </a:p>
          <a:p>
            <a:pPr marL="0" lvl="0" indent="0" algn="l" rtl="0">
              <a:spcBef>
                <a:spcPts val="1600"/>
              </a:spcBef>
              <a:spcAft>
                <a:spcPts val="0"/>
              </a:spcAft>
              <a:buNone/>
            </a:pPr>
            <a:r>
              <a:rPr lang="en" sz="1200"/>
              <a:t>}</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r>
              <a:rPr lang="en" sz="1200"/>
              <a:t>	</a:t>
            </a:r>
            <a:endParaRPr sz="1200"/>
          </a:p>
          <a:p>
            <a:pPr marL="0" lvl="0" indent="0" algn="l" rtl="0">
              <a:spcBef>
                <a:spcPts val="1600"/>
              </a:spcBef>
              <a:spcAft>
                <a:spcPts val="0"/>
              </a:spcAft>
              <a:buNone/>
            </a:pPr>
            <a:endParaRPr sz="1200"/>
          </a:p>
          <a:p>
            <a:pPr marL="0" lvl="0" indent="0" algn="l" rtl="0">
              <a:spcBef>
                <a:spcPts val="1600"/>
              </a:spcBef>
              <a:spcAft>
                <a:spcPts val="1600"/>
              </a:spcAft>
              <a:buNone/>
            </a:pPr>
            <a:r>
              <a:rPr lang="en" sz="1200"/>
              <a:t>}</a:t>
            </a:r>
            <a:endParaRPr sz="1200"/>
          </a:p>
        </p:txBody>
      </p:sp>
      <p:sp>
        <p:nvSpPr>
          <p:cNvPr id="126" name="Google Shape;126;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What do you think?</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Now What do you Think?</a:t>
            </a:r>
            <a:endParaRPr>
              <a:solidFill>
                <a:schemeClr val="dk1"/>
              </a:solidFill>
            </a:endParaRPr>
          </a:p>
        </p:txBody>
      </p:sp>
      <p:sp>
        <p:nvSpPr>
          <p:cNvPr id="132" name="Google Shape;132;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#include &lt;iostream&gt;</a:t>
            </a:r>
            <a:endParaRPr sz="1200"/>
          </a:p>
          <a:p>
            <a:pPr marL="0" lvl="0" indent="0" algn="l" rtl="0">
              <a:lnSpc>
                <a:spcPct val="100000"/>
              </a:lnSpc>
              <a:spcBef>
                <a:spcPts val="1600"/>
              </a:spcBef>
              <a:spcAft>
                <a:spcPts val="0"/>
              </a:spcAft>
              <a:buClr>
                <a:srgbClr val="000000"/>
              </a:buClr>
              <a:buSzPts val="1100"/>
              <a:buFont typeface="Arial"/>
              <a:buNone/>
            </a:pPr>
            <a:r>
              <a:rPr lang="en" sz="1200"/>
              <a:t>using namespace std;</a:t>
            </a:r>
            <a:endParaRPr sz="1200"/>
          </a:p>
          <a:p>
            <a:pPr marL="0" lvl="0" indent="0" algn="l" rtl="0">
              <a:lnSpc>
                <a:spcPct val="100000"/>
              </a:lnSpc>
              <a:spcBef>
                <a:spcPts val="1600"/>
              </a:spcBef>
              <a:spcAft>
                <a:spcPts val="0"/>
              </a:spcAft>
              <a:buClr>
                <a:srgbClr val="000000"/>
              </a:buClr>
              <a:buSzPts val="1100"/>
              <a:buFont typeface="Arial"/>
              <a:buNone/>
            </a:pPr>
            <a:r>
              <a:rPr lang="en" sz="1200"/>
              <a:t>int main(){</a:t>
            </a:r>
            <a:endParaRPr sz="1200"/>
          </a:p>
          <a:p>
            <a:pPr marL="0" lvl="0" indent="0" algn="l" rtl="0">
              <a:lnSpc>
                <a:spcPct val="100000"/>
              </a:lnSpc>
              <a:spcBef>
                <a:spcPts val="1600"/>
              </a:spcBef>
              <a:spcAft>
                <a:spcPts val="0"/>
              </a:spcAft>
              <a:buClr>
                <a:srgbClr val="000000"/>
              </a:buClr>
              <a:buSzPts val="1100"/>
              <a:buFont typeface="Arial"/>
              <a:buNone/>
            </a:pPr>
            <a:r>
              <a:rPr lang="en" sz="1200"/>
              <a:t> int x = 0;</a:t>
            </a:r>
            <a:endParaRPr sz="1200"/>
          </a:p>
          <a:p>
            <a:pPr marL="0" lvl="0" indent="0" algn="l" rtl="0">
              <a:lnSpc>
                <a:spcPct val="100000"/>
              </a:lnSpc>
              <a:spcBef>
                <a:spcPts val="1600"/>
              </a:spcBef>
              <a:spcAft>
                <a:spcPts val="0"/>
              </a:spcAft>
              <a:buClr>
                <a:srgbClr val="000000"/>
              </a:buClr>
              <a:buSzPts val="1100"/>
              <a:buFont typeface="Arial"/>
              <a:buNone/>
            </a:pPr>
            <a:r>
              <a:rPr lang="en" sz="1200"/>
              <a:t> if ( x &lt; 10 ) {cout &lt;&lt; “ Less than 10”&lt;&lt;endl;}</a:t>
            </a:r>
            <a:endParaRPr sz="1200"/>
          </a:p>
          <a:p>
            <a:pPr marL="0" lvl="0" indent="0" algn="l" rtl="0">
              <a:lnSpc>
                <a:spcPct val="100000"/>
              </a:lnSpc>
              <a:spcBef>
                <a:spcPts val="1600"/>
              </a:spcBef>
              <a:spcAft>
                <a:spcPts val="0"/>
              </a:spcAft>
              <a:buClr>
                <a:srgbClr val="000000"/>
              </a:buClr>
              <a:buSzPts val="1100"/>
              <a:buFont typeface="Arial"/>
              <a:buNone/>
            </a:pPr>
            <a:r>
              <a:rPr lang="en" sz="1200"/>
              <a:t> if ( x &lt; 100 ){ cout &lt;&lt; “ Less than 100”&lt;&lt;endl;}</a:t>
            </a:r>
            <a:endParaRPr sz="1200"/>
          </a:p>
          <a:p>
            <a:pPr marL="0" lvl="0" indent="0" algn="l" rtl="0">
              <a:lnSpc>
                <a:spcPct val="100000"/>
              </a:lnSpc>
              <a:spcBef>
                <a:spcPts val="1600"/>
              </a:spcBef>
              <a:spcAft>
                <a:spcPts val="0"/>
              </a:spcAft>
              <a:buClr>
                <a:srgbClr val="000000"/>
              </a:buClr>
              <a:buSzPts val="1100"/>
              <a:buFont typeface="Arial"/>
              <a:buNone/>
            </a:pPr>
            <a:r>
              <a:rPr lang="en" sz="1200"/>
              <a:t> if ( x &lt; 1000 ){ cout &lt;&lt; “ Less than 1000”&lt;&lt;endl;}</a:t>
            </a:r>
            <a:endParaRPr sz="1200"/>
          </a:p>
          <a:p>
            <a:pPr marL="0" lvl="0" indent="0" algn="l" rtl="0">
              <a:lnSpc>
                <a:spcPct val="100000"/>
              </a:lnSpc>
              <a:spcBef>
                <a:spcPts val="1600"/>
              </a:spcBef>
              <a:spcAft>
                <a:spcPts val="0"/>
              </a:spcAft>
              <a:buClr>
                <a:srgbClr val="000000"/>
              </a:buClr>
              <a:buSzPts val="1100"/>
              <a:buFont typeface="Arial"/>
              <a:buNone/>
            </a:pPr>
            <a:r>
              <a:rPr lang="en" sz="1200"/>
              <a:t>}</a:t>
            </a:r>
            <a:endParaRPr sz="1200"/>
          </a:p>
          <a:p>
            <a:pPr marL="0" lvl="0" indent="0" algn="l" rtl="0">
              <a:spcBef>
                <a:spcPts val="1600"/>
              </a:spcBef>
              <a:spcAft>
                <a:spcPts val="0"/>
              </a:spcAft>
              <a:buClr>
                <a:srgbClr val="000000"/>
              </a:buClr>
              <a:buSzPts val="1100"/>
              <a:buFont typeface="Arial"/>
              <a:buNone/>
            </a:pPr>
            <a:endParaRPr sz="1200"/>
          </a:p>
          <a:p>
            <a:pPr marL="0" lvl="0" indent="0" algn="l" rtl="0">
              <a:spcBef>
                <a:spcPts val="1600"/>
              </a:spcBef>
              <a:spcAft>
                <a:spcPts val="160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Statements</a:t>
            </a:r>
            <a:endParaRPr>
              <a:solidFill>
                <a:schemeClr val="dk1"/>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 simple C++ statement is each of the individual instructions of a program, like the variable declarations and expressions. They always end with a semicolon (;), and are executed in the same order in which they appear in a program.</a:t>
            </a:r>
            <a:endParaRPr sz="1400"/>
          </a:p>
          <a:p>
            <a:pPr marL="0" lvl="0" indent="0" algn="l" rtl="0">
              <a:spcBef>
                <a:spcPts val="1600"/>
              </a:spcBef>
              <a:spcAft>
                <a:spcPts val="0"/>
              </a:spcAft>
              <a:buNone/>
            </a:pPr>
            <a:r>
              <a:rPr lang="en" sz="1400"/>
              <a:t>But programs are not limited to a linear sequence of statements. During its process, a program may repeat segments of code, or take decisions and bifurcate. </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Decision Making Statements</a:t>
            </a:r>
            <a:endParaRPr>
              <a:solidFill>
                <a:schemeClr val="dk1"/>
              </a:solidFill>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comes situations in real life when we need to make some decisions and based on these decisions, we decide what should we do next. There are a couple of decision making statements in C++.</a:t>
            </a:r>
            <a:endParaRPr/>
          </a:p>
          <a:p>
            <a:pPr marL="914400" lvl="0" indent="-342900" algn="l" rtl="0">
              <a:spcBef>
                <a:spcPts val="1600"/>
              </a:spcBef>
              <a:spcAft>
                <a:spcPts val="0"/>
              </a:spcAft>
              <a:buSzPts val="1800"/>
              <a:buAutoNum type="arabicPeriod"/>
            </a:pPr>
            <a:r>
              <a:rPr lang="en"/>
              <a:t>if statements</a:t>
            </a:r>
            <a:endParaRPr/>
          </a:p>
          <a:p>
            <a:pPr marL="914400" lvl="0" indent="-342900" algn="l" rtl="0">
              <a:spcBef>
                <a:spcPts val="0"/>
              </a:spcBef>
              <a:spcAft>
                <a:spcPts val="0"/>
              </a:spcAft>
              <a:buSzPts val="1800"/>
              <a:buAutoNum type="arabicPeriod"/>
            </a:pPr>
            <a:r>
              <a:rPr lang="en"/>
              <a:t>if...else statements</a:t>
            </a:r>
            <a:endParaRPr/>
          </a:p>
          <a:p>
            <a:pPr marL="914400" lvl="0" indent="-342900" algn="l" rtl="0">
              <a:spcBef>
                <a:spcPts val="0"/>
              </a:spcBef>
              <a:spcAft>
                <a:spcPts val="0"/>
              </a:spcAft>
              <a:buSzPts val="1800"/>
              <a:buAutoNum type="arabicPeriod"/>
            </a:pPr>
            <a:r>
              <a:rPr lang="en"/>
              <a:t>Nested if statements</a:t>
            </a:r>
            <a:endParaRPr/>
          </a:p>
          <a:p>
            <a:pPr marL="914400" lvl="0" indent="-342900" algn="l" rtl="0">
              <a:spcBef>
                <a:spcPts val="0"/>
              </a:spcBef>
              <a:spcAft>
                <a:spcPts val="0"/>
              </a:spcAft>
              <a:buSzPts val="1800"/>
              <a:buAutoNum type="arabicPeriod"/>
            </a:pPr>
            <a:r>
              <a:rPr lang="en"/>
              <a:t>if-else-if ladder statements</a:t>
            </a:r>
            <a:endParaRPr/>
          </a:p>
          <a:p>
            <a:pPr marL="914400" lvl="0" indent="-342900" algn="l" rtl="0">
              <a:spcBef>
                <a:spcPts val="0"/>
              </a:spcBef>
              <a:spcAft>
                <a:spcPts val="0"/>
              </a:spcAft>
              <a:buSzPts val="1800"/>
              <a:buAutoNum type="arabicPeriod"/>
            </a:pPr>
            <a:r>
              <a:rPr lang="en"/>
              <a:t>switch statements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if statement</a:t>
            </a:r>
            <a:endParaRPr>
              <a:solidFill>
                <a:schemeClr val="dk1"/>
              </a:solidFill>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if statement is the most simple decision making statement. It is used to decide whether a certain statement or block of statements will be executed or not i.e if a certain condition is true then a block of statement is executed otherwise not.</a:t>
            </a:r>
            <a:endParaRPr sz="1200"/>
          </a:p>
          <a:p>
            <a:pPr marL="3657600" lvl="0" indent="0" algn="l" rtl="0">
              <a:spcBef>
                <a:spcPts val="1600"/>
              </a:spcBef>
              <a:spcAft>
                <a:spcPts val="0"/>
              </a:spcAft>
              <a:buClr>
                <a:srgbClr val="000000"/>
              </a:buClr>
              <a:buSzPts val="1100"/>
              <a:buFont typeface="Arial"/>
              <a:buNone/>
            </a:pPr>
            <a:r>
              <a:rPr lang="en" sz="1200"/>
              <a:t>if(condition){</a:t>
            </a:r>
            <a:endParaRPr sz="1200"/>
          </a:p>
          <a:p>
            <a:pPr marL="3657600" lvl="0" indent="0" algn="l" rtl="0">
              <a:spcBef>
                <a:spcPts val="1600"/>
              </a:spcBef>
              <a:spcAft>
                <a:spcPts val="0"/>
              </a:spcAft>
              <a:buClr>
                <a:srgbClr val="000000"/>
              </a:buClr>
              <a:buSzPts val="1100"/>
              <a:buFont typeface="Arial"/>
              <a:buNone/>
            </a:pPr>
            <a:r>
              <a:rPr lang="en" sz="1200"/>
              <a:t>   // Statements to execute if</a:t>
            </a:r>
            <a:endParaRPr sz="1200"/>
          </a:p>
          <a:p>
            <a:pPr marL="3657600" lvl="0" indent="0" algn="l" rtl="0">
              <a:spcBef>
                <a:spcPts val="1600"/>
              </a:spcBef>
              <a:spcAft>
                <a:spcPts val="0"/>
              </a:spcAft>
              <a:buClr>
                <a:srgbClr val="000000"/>
              </a:buClr>
              <a:buSzPts val="1100"/>
              <a:buFont typeface="Arial"/>
              <a:buNone/>
            </a:pPr>
            <a:r>
              <a:rPr lang="en" sz="1200"/>
              <a:t>   // condition is true</a:t>
            </a:r>
            <a:endParaRPr sz="1200"/>
          </a:p>
          <a:p>
            <a:pPr marL="3657600" lvl="0" indent="0" algn="l" rtl="0">
              <a:spcBef>
                <a:spcPts val="1600"/>
              </a:spcBef>
              <a:spcAft>
                <a:spcPts val="1600"/>
              </a:spcAft>
              <a:buNone/>
            </a:pPr>
            <a:r>
              <a:rPr lang="en" sz="1200"/>
              <a: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if statement example</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200"/>
              <a:t>// C++ program to illustrate If statement</a:t>
            </a:r>
            <a:endParaRPr sz="1200"/>
          </a:p>
          <a:p>
            <a:pPr marL="0" lvl="0" indent="0" algn="l" rtl="0">
              <a:lnSpc>
                <a:spcPct val="100000"/>
              </a:lnSpc>
              <a:spcBef>
                <a:spcPts val="0"/>
              </a:spcBef>
              <a:spcAft>
                <a:spcPts val="0"/>
              </a:spcAft>
              <a:buClr>
                <a:srgbClr val="000000"/>
              </a:buClr>
              <a:buSzPts val="1100"/>
              <a:buFont typeface="Arial"/>
              <a:buNone/>
            </a:pPr>
            <a:r>
              <a:rPr lang="en" sz="1200"/>
              <a:t>#include&lt;iostream&gt;</a:t>
            </a:r>
            <a:endParaRPr sz="1200"/>
          </a:p>
          <a:p>
            <a:pPr marL="0" lvl="0" indent="0" algn="l" rtl="0">
              <a:lnSpc>
                <a:spcPct val="100000"/>
              </a:lnSpc>
              <a:spcBef>
                <a:spcPts val="0"/>
              </a:spcBef>
              <a:spcAft>
                <a:spcPts val="0"/>
              </a:spcAft>
              <a:buClr>
                <a:srgbClr val="000000"/>
              </a:buClr>
              <a:buSzPts val="1100"/>
              <a:buFont typeface="Arial"/>
              <a:buNone/>
            </a:pPr>
            <a:r>
              <a:rPr lang="en" sz="1200"/>
              <a:t>using namespace std;</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int main()</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int i = 10;</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if (i &gt; 15)</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cout&lt;&lt;"10 is less than 15";</a:t>
            </a:r>
            <a:endParaRPr sz="1200"/>
          </a:p>
          <a:p>
            <a:pPr marL="0" lvl="0" indent="0" algn="l" rtl="0">
              <a:lnSpc>
                <a:spcPct val="100000"/>
              </a:lnSpc>
              <a:spcBef>
                <a:spcPts val="0"/>
              </a:spcBef>
              <a:spcAft>
                <a:spcPts val="0"/>
              </a:spcAft>
              <a:buClr>
                <a:srgbClr val="000000"/>
              </a:buClr>
              <a:buSzPts val="1100"/>
              <a:buFont typeface="Arial"/>
              <a:buNone/>
            </a:pPr>
            <a:r>
              <a:rPr lang="en" sz="1200"/>
              <a:t>        } 	</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cout&lt;&lt;"I am Not in if";</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a:t>
            </a:r>
            <a:r>
              <a:rPr lang="en" sz="3000">
                <a:solidFill>
                  <a:schemeClr val="dk1"/>
                </a:solidFill>
              </a:rPr>
              <a:t>f </a:t>
            </a:r>
            <a:r>
              <a:rPr lang="en">
                <a:solidFill>
                  <a:schemeClr val="dk1"/>
                </a:solidFill>
              </a:rPr>
              <a:t>e</a:t>
            </a:r>
            <a:r>
              <a:rPr lang="en" sz="3000">
                <a:solidFill>
                  <a:schemeClr val="dk1"/>
                </a:solidFill>
              </a:rPr>
              <a:t>lse </a:t>
            </a:r>
            <a:r>
              <a:rPr lang="en">
                <a:solidFill>
                  <a:schemeClr val="dk1"/>
                </a:solidFill>
              </a:rPr>
              <a:t>s</a:t>
            </a:r>
            <a:r>
              <a:rPr lang="en" sz="3000">
                <a:solidFill>
                  <a:schemeClr val="dk1"/>
                </a:solidFill>
              </a:rPr>
              <a:t>tatement</a:t>
            </a:r>
            <a:endParaRPr sz="3000">
              <a:solidFill>
                <a:schemeClr val="dk1"/>
              </a:solidFill>
            </a:endParaRPr>
          </a:p>
        </p:txBody>
      </p:sp>
      <p:sp>
        <p:nvSpPr>
          <p:cNvPr id="93" name="Google Shape;93;p18"/>
          <p:cNvSpPr txBox="1"/>
          <p:nvPr/>
        </p:nvSpPr>
        <p:spPr>
          <a:xfrm>
            <a:off x="463775" y="1303325"/>
            <a:ext cx="8355000" cy="3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Courier New"/>
                <a:ea typeface="Courier New"/>
                <a:cs typeface="Courier New"/>
                <a:sym typeface="Courier New"/>
              </a:rPr>
              <a:t>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endParaRPr sz="1200">
              <a:solidFill>
                <a:schemeClr val="dk2"/>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2"/>
              </a:solidFill>
              <a:latin typeface="Courier New"/>
              <a:ea typeface="Courier New"/>
              <a:cs typeface="Courier New"/>
              <a:sym typeface="Courier New"/>
            </a:endParaRPr>
          </a:p>
          <a:p>
            <a:pPr marL="3200400" lvl="0" indent="0" algn="l" rtl="0">
              <a:spcBef>
                <a:spcPts val="0"/>
              </a:spcBef>
              <a:spcAft>
                <a:spcPts val="0"/>
              </a:spcAft>
              <a:buClr>
                <a:srgbClr val="000000"/>
              </a:buClr>
              <a:buSzPts val="1100"/>
              <a:buFont typeface="Arial"/>
              <a:buNone/>
            </a:pPr>
            <a:r>
              <a:rPr lang="en" sz="1200">
                <a:solidFill>
                  <a:schemeClr val="dk2"/>
                </a:solidFill>
                <a:latin typeface="Courier New"/>
                <a:ea typeface="Courier New"/>
                <a:cs typeface="Courier New"/>
                <a:sym typeface="Courier New"/>
              </a:rPr>
              <a:t>if (condition)</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 Executes this block if</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 condition is true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else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 Executes this block if</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 condition is false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if else statement example</a:t>
            </a:r>
            <a:endParaRPr/>
          </a:p>
        </p:txBody>
      </p:sp>
      <p:sp>
        <p:nvSpPr>
          <p:cNvPr id="99" name="Google Shape;99;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200"/>
              <a:t>// C++ program to illustrate if-else statement</a:t>
            </a:r>
            <a:endParaRPr sz="1200"/>
          </a:p>
          <a:p>
            <a:pPr marL="0" lvl="0" indent="0" algn="l" rtl="0">
              <a:lnSpc>
                <a:spcPct val="100000"/>
              </a:lnSpc>
              <a:spcBef>
                <a:spcPts val="0"/>
              </a:spcBef>
              <a:spcAft>
                <a:spcPts val="0"/>
              </a:spcAft>
              <a:buClr>
                <a:srgbClr val="000000"/>
              </a:buClr>
              <a:buSzPts val="1100"/>
              <a:buFont typeface="Arial"/>
              <a:buNone/>
            </a:pPr>
            <a:r>
              <a:rPr lang="en" sz="1200"/>
              <a:t>#include&lt;iostream&gt;</a:t>
            </a:r>
            <a:endParaRPr sz="1200"/>
          </a:p>
          <a:p>
            <a:pPr marL="0" lvl="0" indent="0" algn="l" rtl="0">
              <a:lnSpc>
                <a:spcPct val="100000"/>
              </a:lnSpc>
              <a:spcBef>
                <a:spcPts val="0"/>
              </a:spcBef>
              <a:spcAft>
                <a:spcPts val="0"/>
              </a:spcAft>
              <a:buNone/>
            </a:pPr>
            <a:r>
              <a:rPr lang="en" sz="1200"/>
              <a:t>using namespace std;</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int main()</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int i = 20;</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if (i &lt; 15)</a:t>
            </a:r>
            <a:endParaRPr sz="1200"/>
          </a:p>
          <a:p>
            <a:pPr marL="0" lvl="0" indent="0" algn="l" rtl="0">
              <a:lnSpc>
                <a:spcPct val="100000"/>
              </a:lnSpc>
              <a:spcBef>
                <a:spcPts val="0"/>
              </a:spcBef>
              <a:spcAft>
                <a:spcPts val="0"/>
              </a:spcAft>
              <a:buClr>
                <a:srgbClr val="000000"/>
              </a:buClr>
              <a:buSzPts val="1100"/>
              <a:buFont typeface="Arial"/>
              <a:buNone/>
            </a:pPr>
            <a:r>
              <a:rPr lang="en" sz="1200"/>
              <a:t>            cout&lt;&lt;"i is smaller than 15";</a:t>
            </a:r>
            <a:endParaRPr sz="1200"/>
          </a:p>
          <a:p>
            <a:pPr marL="0" lvl="0" indent="0" algn="l" rtl="0">
              <a:lnSpc>
                <a:spcPct val="100000"/>
              </a:lnSpc>
              <a:spcBef>
                <a:spcPts val="0"/>
              </a:spcBef>
              <a:spcAft>
                <a:spcPts val="0"/>
              </a:spcAft>
              <a:buClr>
                <a:srgbClr val="000000"/>
              </a:buClr>
              <a:buSzPts val="1100"/>
              <a:buFont typeface="Arial"/>
              <a:buNone/>
            </a:pPr>
            <a:r>
              <a:rPr lang="en" sz="1200"/>
              <a:t>        else</a:t>
            </a:r>
            <a:endParaRPr sz="1200"/>
          </a:p>
          <a:p>
            <a:pPr marL="0" lvl="0" indent="0" algn="l" rtl="0">
              <a:lnSpc>
                <a:spcPct val="100000"/>
              </a:lnSpc>
              <a:spcBef>
                <a:spcPts val="0"/>
              </a:spcBef>
              <a:spcAft>
                <a:spcPts val="0"/>
              </a:spcAft>
              <a:buClr>
                <a:srgbClr val="000000"/>
              </a:buClr>
              <a:buSzPts val="1100"/>
              <a:buFont typeface="Arial"/>
              <a:buNone/>
            </a:pPr>
            <a:r>
              <a:rPr lang="en" sz="1200"/>
              <a:t>            cout&lt;&lt;"i is greater than 15";</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return 0; 	</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Nested if statement</a:t>
            </a:r>
            <a:endParaRPr/>
          </a:p>
        </p:txBody>
      </p:sp>
      <p:sp>
        <p:nvSpPr>
          <p:cNvPr id="105" name="Google Shape;105;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 nested if is an if statement that is the target of another if statement. Nested if statements means an if statement inside another if statement. Yes, C++ allows us to nest if statements within if statements. i.e, we can place an if statement inside another if statement.</a:t>
            </a:r>
            <a:endParaRPr sz="1200"/>
          </a:p>
          <a:p>
            <a:pPr marL="3200400" lvl="0" indent="0" algn="l" rtl="0">
              <a:spcBef>
                <a:spcPts val="1600"/>
              </a:spcBef>
              <a:spcAft>
                <a:spcPts val="0"/>
              </a:spcAft>
              <a:buClr>
                <a:srgbClr val="000000"/>
              </a:buClr>
              <a:buSzPts val="1100"/>
              <a:buFont typeface="Arial"/>
              <a:buNone/>
            </a:pPr>
            <a:r>
              <a:rPr lang="en" sz="1200"/>
              <a:t>if (condition1) </a:t>
            </a:r>
            <a:br>
              <a:rPr lang="en" sz="1200"/>
            </a:br>
            <a:r>
              <a:rPr lang="en" sz="1200"/>
              <a:t>{</a:t>
            </a:r>
            <a:br>
              <a:rPr lang="en" sz="1200"/>
            </a:br>
            <a:r>
              <a:rPr lang="en" sz="1200"/>
              <a:t>   // Executes when condition1 is true</a:t>
            </a:r>
            <a:br>
              <a:rPr lang="en" sz="1200"/>
            </a:br>
            <a:r>
              <a:rPr lang="en" sz="1200"/>
              <a:t>   if (condition2) </a:t>
            </a:r>
            <a:br>
              <a:rPr lang="en" sz="1200"/>
            </a:br>
            <a:r>
              <a:rPr lang="en" sz="1200"/>
              <a:t>   {</a:t>
            </a:r>
            <a:br>
              <a:rPr lang="en" sz="1200"/>
            </a:br>
            <a:r>
              <a:rPr lang="en" sz="1200"/>
              <a:t>      // Executes when condition2 is true</a:t>
            </a:r>
            <a:br>
              <a:rPr lang="en" sz="1200"/>
            </a:br>
            <a:r>
              <a:rPr lang="en" sz="1200"/>
              <a:t>   }</a:t>
            </a:r>
            <a:br>
              <a:rPr lang="en" sz="1200"/>
            </a:br>
            <a:r>
              <a:rPr lang="en" sz="1200"/>
              <a:t>}</a:t>
            </a:r>
            <a:endParaRPr sz="1200"/>
          </a:p>
          <a:p>
            <a:pPr marL="0" lvl="0" indent="0" algn="l" rtl="0">
              <a:spcBef>
                <a:spcPts val="1600"/>
              </a:spcBef>
              <a:spcAft>
                <a:spcPts val="160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Nested if statement</a:t>
            </a:r>
            <a:r>
              <a:rPr lang="en"/>
              <a:t> </a:t>
            </a:r>
            <a:r>
              <a:rPr lang="en">
                <a:solidFill>
                  <a:schemeClr val="dk1"/>
                </a:solidFill>
              </a:rPr>
              <a:t>example</a:t>
            </a:r>
            <a:endParaRPr>
              <a:solidFill>
                <a:schemeClr val="dk1"/>
              </a:solidFill>
            </a:endParaRPr>
          </a:p>
        </p:txBody>
      </p:sp>
      <p:sp>
        <p:nvSpPr>
          <p:cNvPr id="111" name="Google Shape;111;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000" dirty="0"/>
              <a:t>// C++ program to illustrate nested-if statement</a:t>
            </a:r>
            <a:endParaRPr sz="1000" dirty="0"/>
          </a:p>
          <a:p>
            <a:pPr marL="0" lvl="0" indent="0" algn="l" rtl="0">
              <a:lnSpc>
                <a:spcPct val="100000"/>
              </a:lnSpc>
              <a:spcBef>
                <a:spcPts val="0"/>
              </a:spcBef>
              <a:spcAft>
                <a:spcPts val="0"/>
              </a:spcAft>
              <a:buClr>
                <a:srgbClr val="000000"/>
              </a:buClr>
              <a:buSzPts val="1100"/>
              <a:buFont typeface="Arial"/>
              <a:buNone/>
            </a:pPr>
            <a:r>
              <a:rPr lang="en" sz="1000" dirty="0"/>
              <a:t>int main()</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int i </a:t>
            </a:r>
            <a:r>
              <a:rPr lang="en" sz="1000"/>
              <a:t>= 10;   </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if (i == 10)</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 First if statement</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if (i &lt; 15)</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cout&lt;&lt;"i is smaller than 15";</a:t>
            </a:r>
            <a:endParaRPr sz="1000" dirty="0"/>
          </a:p>
          <a:p>
            <a:pPr marL="0" lvl="0" indent="0" algn="l" rtl="0">
              <a:lnSpc>
                <a:spcPct val="100000"/>
              </a:lnSpc>
              <a:spcBef>
                <a:spcPts val="0"/>
              </a:spcBef>
              <a:spcAft>
                <a:spcPts val="0"/>
              </a:spcAft>
              <a:buClr>
                <a:srgbClr val="000000"/>
              </a:buClr>
              <a:buSzPts val="1100"/>
              <a:buFont typeface="Arial"/>
              <a:buNone/>
            </a:pPr>
            <a:endParaRPr sz="1000" dirty="0"/>
          </a:p>
          <a:p>
            <a:pPr marL="0" lvl="0" indent="0" algn="l" rtl="0">
              <a:lnSpc>
                <a:spcPct val="100000"/>
              </a:lnSpc>
              <a:spcBef>
                <a:spcPts val="0"/>
              </a:spcBef>
              <a:spcAft>
                <a:spcPts val="0"/>
              </a:spcAft>
              <a:buClr>
                <a:srgbClr val="000000"/>
              </a:buClr>
              <a:buSzPts val="1100"/>
              <a:buFont typeface="Arial"/>
              <a:buNone/>
            </a:pPr>
            <a:r>
              <a:rPr lang="en" sz="1000" dirty="0"/>
              <a:t>        	// Nested - if statement</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 Will only be executed if statement above</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 it is true</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if (i &lt; 12)</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cout&lt;&lt;"i is smaller than 12 too";</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else</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cout&lt;&lt;"i is greater than 15";</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return 0;</a:t>
            </a:r>
            <a:endParaRPr sz="1000" dirty="0"/>
          </a:p>
          <a:p>
            <a:pPr marL="0" lvl="0" indent="0" algn="l" rtl="0">
              <a:lnSpc>
                <a:spcPct val="100000"/>
              </a:lnSpc>
              <a:spcBef>
                <a:spcPts val="0"/>
              </a:spcBef>
              <a:spcAft>
                <a:spcPts val="0"/>
              </a:spcAft>
              <a:buClr>
                <a:srgbClr val="000000"/>
              </a:buClr>
              <a:buSzPts val="1100"/>
              <a:buFont typeface="Arial"/>
              <a:buNone/>
            </a:pPr>
            <a:r>
              <a:rPr lang="en" sz="1000" dirty="0"/>
              <a:t>	}</a:t>
            </a:r>
            <a:endParaRPr sz="1000" dirty="0"/>
          </a:p>
          <a:p>
            <a:pPr marL="0" lvl="0" indent="0" algn="l" rtl="0">
              <a:lnSpc>
                <a:spcPct val="100000"/>
              </a:lnSpc>
              <a:spcBef>
                <a:spcPts val="0"/>
              </a:spcBef>
              <a:spcAft>
                <a:spcPts val="0"/>
              </a:spcAft>
              <a:buClr>
                <a:srgbClr val="000000"/>
              </a:buClr>
              <a:buSzPts val="1100"/>
              <a:buFont typeface="Arial"/>
              <a:buNone/>
            </a:pPr>
            <a:endParaRPr sz="1000" dirty="0"/>
          </a:p>
          <a:p>
            <a:pPr marL="0" lvl="0" indent="0" algn="l" rtl="0">
              <a:lnSpc>
                <a:spcPct val="100000"/>
              </a:lnSpc>
              <a:spcBef>
                <a:spcPts val="0"/>
              </a:spcBef>
              <a:spcAft>
                <a:spcPts val="0"/>
              </a:spcAft>
              <a:buNone/>
            </a:pPr>
            <a:endParaRPr sz="1000" dirty="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On-screen Show (16:9)</PresentationFormat>
  <Paragraphs>115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Source Code Pro</vt:lpstr>
      <vt:lpstr>Arial</vt:lpstr>
      <vt:lpstr>Oswald</vt:lpstr>
      <vt:lpstr>Courier New</vt:lpstr>
      <vt:lpstr>Trebuchet MS</vt:lpstr>
      <vt:lpstr>Times New Roman</vt:lpstr>
      <vt:lpstr>Modern Writer</vt:lpstr>
      <vt:lpstr>Lecture 4</vt:lpstr>
      <vt:lpstr>Statements</vt:lpstr>
      <vt:lpstr>Decision Making Statements</vt:lpstr>
      <vt:lpstr>if statement</vt:lpstr>
      <vt:lpstr>if statement example</vt:lpstr>
      <vt:lpstr>if else statement</vt:lpstr>
      <vt:lpstr>if else statement example</vt:lpstr>
      <vt:lpstr>Nested if statement</vt:lpstr>
      <vt:lpstr>Nested if statement example</vt:lpstr>
      <vt:lpstr> if else vs multiple if statements</vt:lpstr>
      <vt:lpstr>What do you think?</vt:lpstr>
      <vt:lpstr>Now What do you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cp:lastModifiedBy>Md Fahad Monir</cp:lastModifiedBy>
  <cp:revision>1</cp:revision>
  <dcterms:modified xsi:type="dcterms:W3CDTF">2019-05-13T19:53:17Z</dcterms:modified>
</cp:coreProperties>
</file>