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Source Code Pro" panose="020B0604020202020204" charset="0"/>
      <p:regular r:id="rId10"/>
      <p:bold r:id="rId11"/>
    </p:embeddedFont>
    <p:embeddedFont>
      <p:font typeface="Oswald"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d45c28e4b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d45c28e4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d45c28e4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d45c28e4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45c28e4b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45c28e4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d45c28e4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d45c28e4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d45c28e4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d45c28e4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d554ad28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d554ad28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Lecture 5</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If-else-if ladder and Switch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if-else-if ladder</a:t>
            </a:r>
            <a:endParaRPr>
              <a:solidFill>
                <a:schemeClr val="dk1"/>
              </a:solidFill>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endParaRPr sz="1400"/>
          </a:p>
          <a:p>
            <a:pPr marL="3200400" lvl="0" indent="0" algn="l" rtl="0">
              <a:lnSpc>
                <a:spcPct val="100000"/>
              </a:lnSpc>
              <a:spcBef>
                <a:spcPts val="1600"/>
              </a:spcBef>
              <a:spcAft>
                <a:spcPts val="0"/>
              </a:spcAft>
              <a:buClr>
                <a:srgbClr val="000000"/>
              </a:buClr>
              <a:buSzPts val="1100"/>
              <a:buFont typeface="Arial"/>
              <a:buNone/>
            </a:pPr>
            <a:r>
              <a:rPr lang="en" sz="1200"/>
              <a:t>if (condition)</a:t>
            </a:r>
            <a:endParaRPr sz="1200"/>
          </a:p>
          <a:p>
            <a:pPr marL="3200400" lvl="0" indent="0" algn="l" rtl="0">
              <a:lnSpc>
                <a:spcPct val="100000"/>
              </a:lnSpc>
              <a:spcBef>
                <a:spcPts val="0"/>
              </a:spcBef>
              <a:spcAft>
                <a:spcPts val="0"/>
              </a:spcAft>
              <a:buClr>
                <a:srgbClr val="000000"/>
              </a:buClr>
              <a:buSzPts val="1100"/>
              <a:buFont typeface="Arial"/>
              <a:buNone/>
            </a:pPr>
            <a:r>
              <a:rPr lang="en" sz="1200"/>
              <a:t>	statement;</a:t>
            </a:r>
            <a:endParaRPr sz="1200"/>
          </a:p>
          <a:p>
            <a:pPr marL="3200400" lvl="0" indent="0" algn="l" rtl="0">
              <a:lnSpc>
                <a:spcPct val="100000"/>
              </a:lnSpc>
              <a:spcBef>
                <a:spcPts val="0"/>
              </a:spcBef>
              <a:spcAft>
                <a:spcPts val="0"/>
              </a:spcAft>
              <a:buClr>
                <a:srgbClr val="000000"/>
              </a:buClr>
              <a:buSzPts val="1100"/>
              <a:buFont typeface="Arial"/>
              <a:buNone/>
            </a:pPr>
            <a:r>
              <a:rPr lang="en" sz="1200"/>
              <a:t>else if (condition)</a:t>
            </a:r>
            <a:endParaRPr sz="1200"/>
          </a:p>
          <a:p>
            <a:pPr marL="3200400" lvl="0" indent="0" algn="l" rtl="0">
              <a:lnSpc>
                <a:spcPct val="100000"/>
              </a:lnSpc>
              <a:spcBef>
                <a:spcPts val="0"/>
              </a:spcBef>
              <a:spcAft>
                <a:spcPts val="0"/>
              </a:spcAft>
              <a:buClr>
                <a:srgbClr val="000000"/>
              </a:buClr>
              <a:buSzPts val="1100"/>
              <a:buFont typeface="Arial"/>
              <a:buNone/>
            </a:pPr>
            <a:r>
              <a:rPr lang="en" sz="1200"/>
              <a:t>	statement;</a:t>
            </a:r>
            <a:endParaRPr sz="1200"/>
          </a:p>
          <a:p>
            <a:pPr marL="3200400" lvl="0" indent="0" algn="l" rtl="0">
              <a:lnSpc>
                <a:spcPct val="100000"/>
              </a:lnSpc>
              <a:spcBef>
                <a:spcPts val="0"/>
              </a:spcBef>
              <a:spcAft>
                <a:spcPts val="0"/>
              </a:spcAft>
              <a:buClr>
                <a:srgbClr val="000000"/>
              </a:buClr>
              <a:buSzPts val="1100"/>
              <a:buFont typeface="Arial"/>
              <a:buNone/>
            </a:pPr>
            <a:r>
              <a:rPr lang="en" sz="1200"/>
              <a:t>.</a:t>
            </a:r>
            <a:endParaRPr sz="1200"/>
          </a:p>
          <a:p>
            <a:pPr marL="3200400" lvl="0" indent="0" algn="l" rtl="0">
              <a:lnSpc>
                <a:spcPct val="100000"/>
              </a:lnSpc>
              <a:spcBef>
                <a:spcPts val="0"/>
              </a:spcBef>
              <a:spcAft>
                <a:spcPts val="0"/>
              </a:spcAft>
              <a:buClr>
                <a:srgbClr val="000000"/>
              </a:buClr>
              <a:buSzPts val="1100"/>
              <a:buFont typeface="Arial"/>
              <a:buNone/>
            </a:pPr>
            <a:r>
              <a:rPr lang="en" sz="1200"/>
              <a:t>.</a:t>
            </a:r>
            <a:endParaRPr sz="1200"/>
          </a:p>
          <a:p>
            <a:pPr marL="3200400" lvl="0" indent="0" algn="l" rtl="0">
              <a:lnSpc>
                <a:spcPct val="100000"/>
              </a:lnSpc>
              <a:spcBef>
                <a:spcPts val="0"/>
              </a:spcBef>
              <a:spcAft>
                <a:spcPts val="0"/>
              </a:spcAft>
              <a:buClr>
                <a:srgbClr val="000000"/>
              </a:buClr>
              <a:buSzPts val="1100"/>
              <a:buFont typeface="Arial"/>
              <a:buNone/>
            </a:pPr>
            <a:r>
              <a:rPr lang="en" sz="1200"/>
              <a:t>else</a:t>
            </a:r>
            <a:endParaRPr sz="1200"/>
          </a:p>
          <a:p>
            <a:pPr marL="3200400" lvl="0" indent="0" algn="l" rtl="0">
              <a:lnSpc>
                <a:spcPct val="100000"/>
              </a:lnSpc>
              <a:spcBef>
                <a:spcPts val="0"/>
              </a:spcBef>
              <a:spcAft>
                <a:spcPts val="0"/>
              </a:spcAft>
              <a:buNone/>
            </a:pPr>
            <a:r>
              <a:rPr lang="en" sz="1200"/>
              <a:t>	statement;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if-else-if ladder example</a:t>
            </a:r>
            <a:endParaRPr>
              <a:solidFill>
                <a:schemeClr val="dk1"/>
              </a:solidFill>
            </a:endParaRPr>
          </a:p>
        </p:txBody>
      </p:sp>
      <p:sp>
        <p:nvSpPr>
          <p:cNvPr id="75" name="Google Shape;75;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200"/>
              <a:t>// C++ program to illustrate if-else-if ladder</a:t>
            </a:r>
            <a:endParaRPr sz="1200"/>
          </a:p>
          <a:p>
            <a:pPr marL="0" lvl="0" indent="0" algn="l" rtl="0">
              <a:lnSpc>
                <a:spcPct val="100000"/>
              </a:lnSpc>
              <a:spcBef>
                <a:spcPts val="0"/>
              </a:spcBef>
              <a:spcAft>
                <a:spcPts val="0"/>
              </a:spcAft>
              <a:buClr>
                <a:srgbClr val="000000"/>
              </a:buClr>
              <a:buSzPts val="1100"/>
              <a:buFont typeface="Arial"/>
              <a:buNone/>
            </a:pPr>
            <a:r>
              <a:rPr lang="en" sz="1200"/>
              <a:t>#include &lt;iostream&gt;</a:t>
            </a:r>
            <a:endParaRPr sz="1200"/>
          </a:p>
          <a:p>
            <a:pPr marL="0" lvl="0" indent="0" algn="l" rtl="0">
              <a:lnSpc>
                <a:spcPct val="100000"/>
              </a:lnSpc>
              <a:spcBef>
                <a:spcPts val="0"/>
              </a:spcBef>
              <a:spcAft>
                <a:spcPts val="0"/>
              </a:spcAft>
              <a:buClr>
                <a:srgbClr val="000000"/>
              </a:buClr>
              <a:buSzPts val="1100"/>
              <a:buFont typeface="Arial"/>
              <a:buNone/>
            </a:pPr>
            <a:r>
              <a:rPr lang="en" sz="1200"/>
              <a:t>using namespace std;</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int main()</a:t>
            </a:r>
            <a:endParaRPr sz="1200"/>
          </a:p>
          <a:p>
            <a:pPr marL="0" lvl="0" indent="0" algn="l" rtl="0">
              <a:lnSpc>
                <a:spcPct val="100000"/>
              </a:lnSpc>
              <a:spcBef>
                <a:spcPts val="0"/>
              </a:spcBef>
              <a:spcAft>
                <a:spcPts val="0"/>
              </a:spcAft>
              <a:buClr>
                <a:srgbClr val="000000"/>
              </a:buClr>
              <a:buSzPts val="1100"/>
              <a:buFont typeface="Arial"/>
              <a:buNone/>
            </a:pPr>
            <a:r>
              <a:rPr lang="en" sz="1200"/>
              <a:t>{</a:t>
            </a:r>
            <a:endParaRPr sz="1200"/>
          </a:p>
          <a:p>
            <a:pPr marL="0" lvl="0" indent="0" algn="l" rtl="0">
              <a:lnSpc>
                <a:spcPct val="100000"/>
              </a:lnSpc>
              <a:spcBef>
                <a:spcPts val="0"/>
              </a:spcBef>
              <a:spcAft>
                <a:spcPts val="0"/>
              </a:spcAft>
              <a:buClr>
                <a:srgbClr val="000000"/>
              </a:buClr>
              <a:buSzPts val="1100"/>
              <a:buFont typeface="Arial"/>
              <a:buNone/>
            </a:pPr>
            <a:r>
              <a:rPr lang="en" sz="1200"/>
              <a:t>    int i = 20;</a:t>
            </a:r>
            <a:endParaRPr sz="1200"/>
          </a:p>
          <a:p>
            <a:pPr marL="0" lvl="0" indent="0" algn="l" rtl="0">
              <a:lnSpc>
                <a:spcPct val="100000"/>
              </a:lnSpc>
              <a:spcBef>
                <a:spcPts val="0"/>
              </a:spcBef>
              <a:spcAft>
                <a:spcPts val="0"/>
              </a:spcAft>
              <a:buClr>
                <a:srgbClr val="000000"/>
              </a:buClr>
              <a:buSzPts val="1100"/>
              <a:buFont typeface="Arial"/>
              <a:buNone/>
            </a:pPr>
            <a:r>
              <a:rPr lang="en" sz="1200"/>
              <a:t>   </a:t>
            </a:r>
            <a:endParaRPr sz="1200"/>
          </a:p>
          <a:p>
            <a:pPr marL="0" lvl="0" indent="0" algn="l" rtl="0">
              <a:lnSpc>
                <a:spcPct val="100000"/>
              </a:lnSpc>
              <a:spcBef>
                <a:spcPts val="0"/>
              </a:spcBef>
              <a:spcAft>
                <a:spcPts val="0"/>
              </a:spcAft>
              <a:buClr>
                <a:srgbClr val="000000"/>
              </a:buClr>
              <a:buSzPts val="1100"/>
              <a:buFont typeface="Arial"/>
              <a:buNone/>
            </a:pPr>
            <a:r>
              <a:rPr lang="en" sz="1200"/>
              <a:t>    if (i == 10)</a:t>
            </a:r>
            <a:endParaRPr sz="1200"/>
          </a:p>
          <a:p>
            <a:pPr marL="0" lvl="0" indent="0" algn="l" rtl="0">
              <a:lnSpc>
                <a:spcPct val="100000"/>
              </a:lnSpc>
              <a:spcBef>
                <a:spcPts val="0"/>
              </a:spcBef>
              <a:spcAft>
                <a:spcPts val="0"/>
              </a:spcAft>
              <a:buClr>
                <a:srgbClr val="000000"/>
              </a:buClr>
              <a:buSzPts val="1100"/>
              <a:buFont typeface="Arial"/>
              <a:buNone/>
            </a:pPr>
            <a:r>
              <a:rPr lang="en" sz="1200"/>
              <a:t>        cout&lt;&lt;"i is 10";</a:t>
            </a:r>
            <a:endParaRPr sz="1200"/>
          </a:p>
          <a:p>
            <a:pPr marL="0" lvl="0" indent="0" algn="l" rtl="0">
              <a:lnSpc>
                <a:spcPct val="100000"/>
              </a:lnSpc>
              <a:spcBef>
                <a:spcPts val="0"/>
              </a:spcBef>
              <a:spcAft>
                <a:spcPts val="0"/>
              </a:spcAft>
              <a:buClr>
                <a:srgbClr val="000000"/>
              </a:buClr>
              <a:buSzPts val="1100"/>
              <a:buFont typeface="Arial"/>
              <a:buNone/>
            </a:pPr>
            <a:r>
              <a:rPr lang="en" sz="1200"/>
              <a:t>    else if (i == 15)</a:t>
            </a:r>
            <a:endParaRPr sz="1200"/>
          </a:p>
          <a:p>
            <a:pPr marL="0" lvl="0" indent="0" algn="l" rtl="0">
              <a:lnSpc>
                <a:spcPct val="100000"/>
              </a:lnSpc>
              <a:spcBef>
                <a:spcPts val="0"/>
              </a:spcBef>
              <a:spcAft>
                <a:spcPts val="0"/>
              </a:spcAft>
              <a:buClr>
                <a:srgbClr val="000000"/>
              </a:buClr>
              <a:buSzPts val="1100"/>
              <a:buFont typeface="Arial"/>
              <a:buNone/>
            </a:pPr>
            <a:r>
              <a:rPr lang="en" sz="1200"/>
              <a:t>        cout&lt;&lt;"i is 15";</a:t>
            </a:r>
            <a:endParaRPr sz="1200"/>
          </a:p>
          <a:p>
            <a:pPr marL="0" lvl="0" indent="0" algn="l" rtl="0">
              <a:lnSpc>
                <a:spcPct val="100000"/>
              </a:lnSpc>
              <a:spcBef>
                <a:spcPts val="0"/>
              </a:spcBef>
              <a:spcAft>
                <a:spcPts val="0"/>
              </a:spcAft>
              <a:buClr>
                <a:srgbClr val="000000"/>
              </a:buClr>
              <a:buSzPts val="1100"/>
              <a:buFont typeface="Arial"/>
              <a:buNone/>
            </a:pPr>
            <a:r>
              <a:rPr lang="en" sz="1200"/>
              <a:t>    else if (i == 20)</a:t>
            </a:r>
            <a:endParaRPr sz="1200"/>
          </a:p>
          <a:p>
            <a:pPr marL="0" lvl="0" indent="0" algn="l" rtl="0">
              <a:lnSpc>
                <a:spcPct val="100000"/>
              </a:lnSpc>
              <a:spcBef>
                <a:spcPts val="0"/>
              </a:spcBef>
              <a:spcAft>
                <a:spcPts val="0"/>
              </a:spcAft>
              <a:buClr>
                <a:srgbClr val="000000"/>
              </a:buClr>
              <a:buSzPts val="1100"/>
              <a:buFont typeface="Arial"/>
              <a:buNone/>
            </a:pPr>
            <a:r>
              <a:rPr lang="en" sz="1200"/>
              <a:t>        cout&lt;&lt;"i is 20";</a:t>
            </a:r>
            <a:endParaRPr sz="1200"/>
          </a:p>
          <a:p>
            <a:pPr marL="0" lvl="0" indent="0" algn="l" rtl="0">
              <a:lnSpc>
                <a:spcPct val="100000"/>
              </a:lnSpc>
              <a:spcBef>
                <a:spcPts val="0"/>
              </a:spcBef>
              <a:spcAft>
                <a:spcPts val="0"/>
              </a:spcAft>
              <a:buClr>
                <a:srgbClr val="000000"/>
              </a:buClr>
              <a:buSzPts val="1100"/>
              <a:buFont typeface="Arial"/>
              <a:buNone/>
            </a:pPr>
            <a:r>
              <a:rPr lang="en" sz="1200"/>
              <a:t>    else</a:t>
            </a:r>
            <a:endParaRPr sz="1200"/>
          </a:p>
          <a:p>
            <a:pPr marL="0" lvl="0" indent="0" algn="l" rtl="0">
              <a:lnSpc>
                <a:spcPct val="100000"/>
              </a:lnSpc>
              <a:spcBef>
                <a:spcPts val="0"/>
              </a:spcBef>
              <a:spcAft>
                <a:spcPts val="0"/>
              </a:spcAft>
              <a:buClr>
                <a:srgbClr val="000000"/>
              </a:buClr>
              <a:buSzPts val="1100"/>
              <a:buFont typeface="Arial"/>
              <a:buNone/>
            </a:pPr>
            <a:r>
              <a:rPr lang="en" sz="1200"/>
              <a:t>        cout&lt;&lt;"i is not present";</a:t>
            </a:r>
            <a:endParaRPr sz="1200"/>
          </a:p>
          <a:p>
            <a:pPr marL="0" lvl="0" indent="0" algn="l" rtl="0">
              <a:lnSpc>
                <a:spcPct val="100000"/>
              </a:lnSpc>
              <a:spcBef>
                <a:spcPts val="0"/>
              </a:spcBef>
              <a:spcAft>
                <a:spcPts val="0"/>
              </a:spcAft>
              <a:buClr>
                <a:srgbClr val="000000"/>
              </a:buClr>
              <a:buSzPts val="1100"/>
              <a:buFont typeface="Arial"/>
              <a:buNone/>
            </a:pPr>
            <a:r>
              <a:rPr lang="en" sz="1200"/>
              <a:t>}</a:t>
            </a:r>
            <a:endParaRPr sz="1200"/>
          </a:p>
          <a:p>
            <a:pPr marL="0" lvl="0" indent="0" algn="l" rtl="0">
              <a:lnSpc>
                <a:spcPct val="100000"/>
              </a:lnSpc>
              <a:spcBef>
                <a:spcPts val="0"/>
              </a:spcBef>
              <a:spcAft>
                <a:spcPts val="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Switch statement</a:t>
            </a:r>
            <a:endParaRPr>
              <a:solidFill>
                <a:schemeClr val="dk1"/>
              </a:solidFill>
            </a:endParaRPr>
          </a:p>
        </p:txBody>
      </p:sp>
      <p:sp>
        <p:nvSpPr>
          <p:cNvPr id="81" name="Google Shape;81;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t>Switch case statements are a substitute for long if statements that compare a variable to several integral values</a:t>
            </a:r>
            <a:endParaRPr sz="1200"/>
          </a:p>
          <a:p>
            <a:pPr marL="457200" lvl="0" indent="-304800" algn="l" rtl="0">
              <a:spcBef>
                <a:spcPts val="1600"/>
              </a:spcBef>
              <a:spcAft>
                <a:spcPts val="0"/>
              </a:spcAft>
              <a:buClr>
                <a:srgbClr val="000000"/>
              </a:buClr>
              <a:buSzPts val="1200"/>
              <a:buFont typeface="Arial"/>
              <a:buAutoNum type="arabicPeriod"/>
            </a:pPr>
            <a:r>
              <a:rPr lang="en" sz="1200"/>
              <a:t>The switch statement is a multiway branch statement. It provides an easy way to dispatch execution to different parts of code based on the value of the expression.</a:t>
            </a:r>
            <a:endParaRPr sz="1200"/>
          </a:p>
          <a:p>
            <a:pPr marL="457200" lvl="0" indent="-304800" algn="l" rtl="0">
              <a:spcBef>
                <a:spcPts val="0"/>
              </a:spcBef>
              <a:spcAft>
                <a:spcPts val="0"/>
              </a:spcAft>
              <a:buClr>
                <a:srgbClr val="000000"/>
              </a:buClr>
              <a:buSzPts val="1200"/>
              <a:buFont typeface="Arial"/>
              <a:buAutoNum type="arabicPeriod"/>
            </a:pPr>
            <a:r>
              <a:rPr lang="en" sz="1200"/>
              <a:t>Switch is a control statement that allows a value to change control of execution.</a:t>
            </a:r>
            <a:endParaRPr sz="1200"/>
          </a:p>
          <a:p>
            <a:pPr marL="0" lvl="0" indent="0" algn="l" rtl="0">
              <a:lnSpc>
                <a:spcPct val="100000"/>
              </a:lnSpc>
              <a:spcBef>
                <a:spcPts val="1200"/>
              </a:spcBef>
              <a:spcAft>
                <a:spcPts val="0"/>
              </a:spcAft>
              <a:buClr>
                <a:srgbClr val="000000"/>
              </a:buClr>
              <a:buSzPts val="1100"/>
              <a:buFont typeface="Arial"/>
              <a:buNone/>
            </a:pPr>
            <a:r>
              <a:rPr lang="en" sz="1200"/>
              <a:t>switch (n)</a:t>
            </a:r>
            <a:endParaRPr sz="1200"/>
          </a:p>
          <a:p>
            <a:pPr marL="0" lvl="0" indent="0" algn="l" rtl="0">
              <a:lnSpc>
                <a:spcPct val="100000"/>
              </a:lnSpc>
              <a:spcBef>
                <a:spcPts val="0"/>
              </a:spcBef>
              <a:spcAft>
                <a:spcPts val="0"/>
              </a:spcAft>
              <a:buClr>
                <a:srgbClr val="000000"/>
              </a:buClr>
              <a:buSzPts val="1100"/>
              <a:buFont typeface="Arial"/>
              <a:buNone/>
            </a:pPr>
            <a:r>
              <a:rPr lang="en" sz="1200"/>
              <a:t>{</a:t>
            </a:r>
            <a:endParaRPr sz="1200"/>
          </a:p>
          <a:p>
            <a:pPr marL="0" lvl="0" indent="0" algn="l" rtl="0">
              <a:lnSpc>
                <a:spcPct val="100000"/>
              </a:lnSpc>
              <a:spcBef>
                <a:spcPts val="0"/>
              </a:spcBef>
              <a:spcAft>
                <a:spcPts val="0"/>
              </a:spcAft>
              <a:buClr>
                <a:srgbClr val="000000"/>
              </a:buClr>
              <a:buSzPts val="1100"/>
              <a:buFont typeface="Arial"/>
              <a:buNone/>
            </a:pPr>
            <a:r>
              <a:rPr lang="en" sz="1200"/>
              <a:t>	case 1: // code to be executed if n = 1;</a:t>
            </a:r>
            <a:endParaRPr sz="1200"/>
          </a:p>
          <a:p>
            <a:pPr marL="0" lvl="0" indent="0" algn="l" rtl="0">
              <a:lnSpc>
                <a:spcPct val="100000"/>
              </a:lnSpc>
              <a:spcBef>
                <a:spcPts val="0"/>
              </a:spcBef>
              <a:spcAft>
                <a:spcPts val="0"/>
              </a:spcAft>
              <a:buClr>
                <a:srgbClr val="000000"/>
              </a:buClr>
              <a:buSzPts val="1100"/>
              <a:buFont typeface="Arial"/>
              <a:buNone/>
            </a:pPr>
            <a:r>
              <a:rPr lang="en" sz="1200"/>
              <a:t>    	break;</a:t>
            </a:r>
            <a:endParaRPr sz="1200"/>
          </a:p>
          <a:p>
            <a:pPr marL="0" lvl="0" indent="0" algn="l" rtl="0">
              <a:lnSpc>
                <a:spcPct val="100000"/>
              </a:lnSpc>
              <a:spcBef>
                <a:spcPts val="0"/>
              </a:spcBef>
              <a:spcAft>
                <a:spcPts val="0"/>
              </a:spcAft>
              <a:buClr>
                <a:srgbClr val="000000"/>
              </a:buClr>
              <a:buSzPts val="1100"/>
              <a:buFont typeface="Arial"/>
              <a:buNone/>
            </a:pPr>
            <a:r>
              <a:rPr lang="en" sz="1200"/>
              <a:t>	case 2: // code to be executed if n = 2;</a:t>
            </a:r>
            <a:endParaRPr sz="1200"/>
          </a:p>
          <a:p>
            <a:pPr marL="0" lvl="0" indent="0" algn="l" rtl="0">
              <a:lnSpc>
                <a:spcPct val="100000"/>
              </a:lnSpc>
              <a:spcBef>
                <a:spcPts val="0"/>
              </a:spcBef>
              <a:spcAft>
                <a:spcPts val="0"/>
              </a:spcAft>
              <a:buClr>
                <a:srgbClr val="000000"/>
              </a:buClr>
              <a:buSzPts val="1100"/>
              <a:buFont typeface="Arial"/>
              <a:buNone/>
            </a:pPr>
            <a:r>
              <a:rPr lang="en" sz="1200"/>
              <a:t>    	break;</a:t>
            </a:r>
            <a:endParaRPr sz="1200"/>
          </a:p>
          <a:p>
            <a:pPr marL="0" lvl="0" indent="0" algn="l" rtl="0">
              <a:lnSpc>
                <a:spcPct val="100000"/>
              </a:lnSpc>
              <a:spcBef>
                <a:spcPts val="0"/>
              </a:spcBef>
              <a:spcAft>
                <a:spcPts val="0"/>
              </a:spcAft>
              <a:buClr>
                <a:srgbClr val="000000"/>
              </a:buClr>
              <a:buSzPts val="1100"/>
              <a:buFont typeface="Arial"/>
              <a:buNone/>
            </a:pPr>
            <a:r>
              <a:rPr lang="en" sz="1200"/>
              <a:t>	default: // code to be executed if n doesn't match any cases</a:t>
            </a:r>
            <a:endParaRPr sz="1200"/>
          </a:p>
          <a:p>
            <a:pPr marL="0" lvl="0" indent="0" algn="l" rtl="0">
              <a:lnSpc>
                <a:spcPct val="100000"/>
              </a:lnSpc>
              <a:spcBef>
                <a:spcPts val="0"/>
              </a:spcBef>
              <a:spcAft>
                <a:spcPts val="0"/>
              </a:spcAft>
              <a:buNone/>
            </a:pPr>
            <a:r>
              <a:rPr lang="en" sz="1200"/>
              <a:t>}</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Switch statements example</a:t>
            </a:r>
            <a:endParaRPr/>
          </a:p>
        </p:txBody>
      </p:sp>
      <p:sp>
        <p:nvSpPr>
          <p:cNvPr id="87" name="Google Shape;87;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100" dirty="0"/>
              <a:t>// Following is a simple program to demonstrate </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syntax of switch.</a:t>
            </a:r>
            <a:endParaRPr sz="1100" dirty="0"/>
          </a:p>
          <a:p>
            <a:pPr marL="0" lvl="0" indent="0" algn="l" rtl="0">
              <a:lnSpc>
                <a:spcPct val="100000"/>
              </a:lnSpc>
              <a:spcBef>
                <a:spcPts val="0"/>
              </a:spcBef>
              <a:spcAft>
                <a:spcPts val="0"/>
              </a:spcAft>
              <a:buNone/>
            </a:pPr>
            <a:r>
              <a:rPr lang="en" sz="1100" dirty="0"/>
              <a:t>#include &lt;iostream&gt;</a:t>
            </a:r>
            <a:endParaRPr sz="1100" dirty="0"/>
          </a:p>
          <a:p>
            <a:pPr marL="0" lvl="0" indent="0" algn="l" rtl="0">
              <a:lnSpc>
                <a:spcPct val="100000"/>
              </a:lnSpc>
              <a:spcBef>
                <a:spcPts val="0"/>
              </a:spcBef>
              <a:spcAft>
                <a:spcPts val="0"/>
              </a:spcAft>
              <a:buClr>
                <a:srgbClr val="000000"/>
              </a:buClr>
              <a:buSzPts val="1100"/>
              <a:buFont typeface="Arial"/>
              <a:buNone/>
            </a:pPr>
            <a:r>
              <a:rPr lang="en" sz="1100" dirty="0"/>
              <a:t>using namespace std;</a:t>
            </a:r>
            <a:endParaRPr sz="1100" dirty="0"/>
          </a:p>
          <a:p>
            <a:pPr marL="0" lvl="0" indent="0" algn="l" rtl="0">
              <a:lnSpc>
                <a:spcPct val="100000"/>
              </a:lnSpc>
              <a:spcBef>
                <a:spcPts val="0"/>
              </a:spcBef>
              <a:spcAft>
                <a:spcPts val="0"/>
              </a:spcAft>
              <a:buClr>
                <a:srgbClr val="000000"/>
              </a:buClr>
              <a:buSzPts val="1100"/>
              <a:buFont typeface="Arial"/>
              <a:buNone/>
            </a:pPr>
            <a:r>
              <a:rPr lang="en" sz="1100" dirty="0"/>
              <a:t>int main()</a:t>
            </a:r>
            <a:endParaRPr sz="1100" dirty="0"/>
          </a:p>
          <a:p>
            <a:pPr marL="0" lvl="0" indent="0" algn="l" rtl="0">
              <a:lnSpc>
                <a:spcPct val="100000"/>
              </a:lnSpc>
              <a:spcBef>
                <a:spcPts val="0"/>
              </a:spcBef>
              <a:spcAft>
                <a:spcPts val="0"/>
              </a:spcAft>
              <a:buClr>
                <a:srgbClr val="000000"/>
              </a:buClr>
              <a:buSzPts val="1100"/>
              <a:buFont typeface="Arial"/>
              <a:buNone/>
            </a:pPr>
            <a:r>
              <a:rPr lang="en" sz="1100" dirty="0"/>
              <a:t>{</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int x = 2;</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switch (x)</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case 1: </a:t>
            </a:r>
            <a:r>
              <a:rPr lang="en-US" sz="1100" dirty="0" err="1"/>
              <a:t>cout</a:t>
            </a:r>
            <a:r>
              <a:rPr lang="en" sz="1100" dirty="0"/>
              <a:t>("Choice is 1");</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break;</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case 2: printf("Choice is 2");</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break;</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case 3: cout("Choice is 3");</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break;</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default</a:t>
            </a:r>
            <a:r>
              <a:rPr lang="en" sz="1100"/>
              <a:t>: cout("</a:t>
            </a:r>
            <a:r>
              <a:rPr lang="en" sz="1100" dirty="0"/>
              <a:t>Choice other than 1, 2 and 3");</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break;  </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return 0;</a:t>
            </a:r>
            <a:endParaRPr sz="1100" dirty="0"/>
          </a:p>
          <a:p>
            <a:pPr marL="0" lvl="0" indent="0" algn="l" rtl="0">
              <a:lnSpc>
                <a:spcPct val="100000"/>
              </a:lnSpc>
              <a:spcBef>
                <a:spcPts val="0"/>
              </a:spcBef>
              <a:spcAft>
                <a:spcPts val="0"/>
              </a:spcAft>
              <a:buClr>
                <a:srgbClr val="000000"/>
              </a:buClr>
              <a:buSzPts val="1100"/>
              <a:buFont typeface="Arial"/>
              <a:buNone/>
            </a:pPr>
            <a:r>
              <a:rPr lang="en" sz="1100" dirty="0"/>
              <a:t>} </a:t>
            </a:r>
            <a:endParaRPr sz="1100" dirty="0"/>
          </a:p>
          <a:p>
            <a:pPr marL="0" lvl="0" indent="0" algn="l" rtl="0">
              <a:lnSpc>
                <a:spcPct val="100000"/>
              </a:lnSpc>
              <a:spcBef>
                <a:spcPts val="0"/>
              </a:spcBef>
              <a:spcAft>
                <a:spcPts val="0"/>
              </a:spcAft>
              <a:buNone/>
            </a:pP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1"/>
                </a:solidFill>
              </a:rPr>
              <a:t>Conditional ? : Operator</a:t>
            </a:r>
            <a:endParaRPr dirty="0">
              <a:solidFill>
                <a:schemeClr val="dk1"/>
              </a:solidFill>
            </a:endParaRPr>
          </a:p>
        </p:txBody>
      </p:sp>
      <p:sp>
        <p:nvSpPr>
          <p:cNvPr id="93" name="Google Shape;93;p1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conditional operator is an operator used in C and C++ (as well as other languages, such as C#). The ?: operator returns one of two values depending on the result of an expression.</a:t>
            </a:r>
            <a:endParaRPr sz="1600"/>
          </a:p>
          <a:p>
            <a:pPr marL="0" lvl="0" indent="0" algn="l" rtl="0">
              <a:spcBef>
                <a:spcPts val="1600"/>
              </a:spcBef>
              <a:spcAft>
                <a:spcPts val="0"/>
              </a:spcAft>
              <a:buNone/>
            </a:pPr>
            <a:r>
              <a:rPr lang="en" sz="1600" b="1"/>
              <a:t>(expression 1) ? expression 2 : expression 3</a:t>
            </a:r>
            <a:endParaRPr sz="1600" b="1"/>
          </a:p>
          <a:p>
            <a:pPr marL="0" lvl="0" indent="0" algn="l" rtl="0">
              <a:spcBef>
                <a:spcPts val="1600"/>
              </a:spcBef>
              <a:spcAft>
                <a:spcPts val="0"/>
              </a:spcAft>
              <a:buClr>
                <a:srgbClr val="000000"/>
              </a:buClr>
              <a:buSzPts val="1100"/>
              <a:buFont typeface="Arial"/>
              <a:buNone/>
            </a:pPr>
            <a:r>
              <a:rPr lang="en" sz="1600"/>
              <a:t>If expression 1 evaluates to true, then expression 2 is evaluated.</a:t>
            </a:r>
            <a:endParaRPr sz="1600"/>
          </a:p>
          <a:p>
            <a:pPr marL="0" lvl="0" indent="0" algn="l" rtl="0">
              <a:spcBef>
                <a:spcPts val="1600"/>
              </a:spcBef>
              <a:spcAft>
                <a:spcPts val="0"/>
              </a:spcAft>
              <a:buClr>
                <a:srgbClr val="000000"/>
              </a:buClr>
              <a:buSzPts val="1100"/>
              <a:buFont typeface="Arial"/>
              <a:buNone/>
            </a:pPr>
            <a:r>
              <a:rPr lang="en" sz="1600"/>
              <a:t>If expression 1 evaluates to false, then expression 3 is evaluated instead.</a:t>
            </a:r>
            <a:endParaRPr sz="1600"/>
          </a:p>
          <a:p>
            <a:pPr marL="0" lvl="0" indent="0" algn="l" rtl="0">
              <a:spcBef>
                <a:spcPts val="1600"/>
              </a:spcBef>
              <a:spcAft>
                <a:spcPts val="160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Conditional ? : Operator example</a:t>
            </a:r>
            <a:endParaRPr>
              <a:solidFill>
                <a:schemeClr val="dk1"/>
              </a:solidFill>
            </a:endParaRPr>
          </a:p>
        </p:txBody>
      </p:sp>
      <p:sp>
        <p:nvSpPr>
          <p:cNvPr id="99" name="Google Shape;99;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600"/>
              <a:t>#include &lt;iostream&gt;</a:t>
            </a:r>
            <a:endParaRPr sz="1600"/>
          </a:p>
          <a:p>
            <a:pPr marL="0" lvl="0" indent="0" algn="l" rtl="0">
              <a:lnSpc>
                <a:spcPct val="100000"/>
              </a:lnSpc>
              <a:spcBef>
                <a:spcPts val="0"/>
              </a:spcBef>
              <a:spcAft>
                <a:spcPts val="0"/>
              </a:spcAft>
              <a:buClr>
                <a:srgbClr val="000000"/>
              </a:buClr>
              <a:buSzPts val="1100"/>
              <a:buFont typeface="Arial"/>
              <a:buNone/>
            </a:pPr>
            <a:r>
              <a:rPr lang="en" sz="1600"/>
              <a:t>using namespace std;</a:t>
            </a:r>
            <a:endParaRPr sz="1600"/>
          </a:p>
          <a:p>
            <a:pPr marL="0" lvl="0" indent="0" algn="l" rtl="0">
              <a:lnSpc>
                <a:spcPct val="100000"/>
              </a:lnSpc>
              <a:spcBef>
                <a:spcPts val="0"/>
              </a:spcBef>
              <a:spcAft>
                <a:spcPts val="0"/>
              </a:spcAft>
              <a:buClr>
                <a:srgbClr val="000000"/>
              </a:buClr>
              <a:buSzPts val="1100"/>
              <a:buFont typeface="Arial"/>
              <a:buNone/>
            </a:pPr>
            <a:r>
              <a:rPr lang="en" sz="1600"/>
              <a:t> </a:t>
            </a:r>
            <a:endParaRPr sz="1600"/>
          </a:p>
          <a:p>
            <a:pPr marL="0" lvl="0" indent="0" algn="l" rtl="0">
              <a:lnSpc>
                <a:spcPct val="100000"/>
              </a:lnSpc>
              <a:spcBef>
                <a:spcPts val="0"/>
              </a:spcBef>
              <a:spcAft>
                <a:spcPts val="0"/>
              </a:spcAft>
              <a:buClr>
                <a:srgbClr val="000000"/>
              </a:buClr>
              <a:buSzPts val="1100"/>
              <a:buFont typeface="Arial"/>
              <a:buNone/>
            </a:pPr>
            <a:r>
              <a:rPr lang="en" sz="1600"/>
              <a:t>int main () {</a:t>
            </a:r>
            <a:endParaRPr sz="1600"/>
          </a:p>
          <a:p>
            <a:pPr marL="0" lvl="0" indent="0" algn="l" rtl="0">
              <a:lnSpc>
                <a:spcPct val="100000"/>
              </a:lnSpc>
              <a:spcBef>
                <a:spcPts val="0"/>
              </a:spcBef>
              <a:spcAft>
                <a:spcPts val="0"/>
              </a:spcAft>
              <a:buClr>
                <a:srgbClr val="000000"/>
              </a:buClr>
              <a:buSzPts val="1100"/>
              <a:buFont typeface="Arial"/>
              <a:buNone/>
            </a:pPr>
            <a:r>
              <a:rPr lang="en" sz="1600"/>
              <a:t>   // Local variable declaration:</a:t>
            </a:r>
            <a:endParaRPr sz="1600"/>
          </a:p>
          <a:p>
            <a:pPr marL="0" lvl="0" indent="0" algn="l" rtl="0">
              <a:lnSpc>
                <a:spcPct val="100000"/>
              </a:lnSpc>
              <a:spcBef>
                <a:spcPts val="0"/>
              </a:spcBef>
              <a:spcAft>
                <a:spcPts val="0"/>
              </a:spcAft>
              <a:buClr>
                <a:srgbClr val="000000"/>
              </a:buClr>
              <a:buSzPts val="1100"/>
              <a:buFont typeface="Arial"/>
              <a:buNone/>
            </a:pPr>
            <a:r>
              <a:rPr lang="en" sz="1600"/>
              <a:t>   int x, y = 10;</a:t>
            </a:r>
            <a:endParaRPr sz="1600"/>
          </a:p>
          <a:p>
            <a:pPr marL="0" lvl="0" indent="0" algn="l" rtl="0">
              <a:lnSpc>
                <a:spcPct val="100000"/>
              </a:lnSpc>
              <a:spcBef>
                <a:spcPts val="0"/>
              </a:spcBef>
              <a:spcAft>
                <a:spcPts val="0"/>
              </a:spcAft>
              <a:buClr>
                <a:srgbClr val="000000"/>
              </a:buClr>
              <a:buSzPts val="1100"/>
              <a:buFont typeface="Arial"/>
              <a:buNone/>
            </a:pPr>
            <a:endParaRPr sz="1600"/>
          </a:p>
          <a:p>
            <a:pPr marL="0" lvl="0" indent="0" algn="l" rtl="0">
              <a:lnSpc>
                <a:spcPct val="100000"/>
              </a:lnSpc>
              <a:spcBef>
                <a:spcPts val="0"/>
              </a:spcBef>
              <a:spcAft>
                <a:spcPts val="0"/>
              </a:spcAft>
              <a:buClr>
                <a:srgbClr val="000000"/>
              </a:buClr>
              <a:buSzPts val="1100"/>
              <a:buFont typeface="Arial"/>
              <a:buNone/>
            </a:pPr>
            <a:r>
              <a:rPr lang="en" sz="1600"/>
              <a:t>   x = (y &lt; 10) ? 30 : 40;</a:t>
            </a:r>
            <a:endParaRPr sz="1600"/>
          </a:p>
          <a:p>
            <a:pPr marL="0" lvl="0" indent="0" algn="l" rtl="0">
              <a:lnSpc>
                <a:spcPct val="100000"/>
              </a:lnSpc>
              <a:spcBef>
                <a:spcPts val="0"/>
              </a:spcBef>
              <a:spcAft>
                <a:spcPts val="0"/>
              </a:spcAft>
              <a:buClr>
                <a:srgbClr val="000000"/>
              </a:buClr>
              <a:buSzPts val="1100"/>
              <a:buFont typeface="Arial"/>
              <a:buNone/>
            </a:pPr>
            <a:r>
              <a:rPr lang="en" sz="1600"/>
              <a:t>   cout &lt;&lt; "value of x: " &lt;&lt; x &lt;&lt; endl;</a:t>
            </a:r>
            <a:endParaRPr sz="1600"/>
          </a:p>
          <a:p>
            <a:pPr marL="0" lvl="0" indent="0" algn="l" rtl="0">
              <a:lnSpc>
                <a:spcPct val="100000"/>
              </a:lnSpc>
              <a:spcBef>
                <a:spcPts val="0"/>
              </a:spcBef>
              <a:spcAft>
                <a:spcPts val="0"/>
              </a:spcAft>
              <a:buClr>
                <a:srgbClr val="000000"/>
              </a:buClr>
              <a:buSzPts val="1100"/>
              <a:buFont typeface="Arial"/>
              <a:buNone/>
            </a:pPr>
            <a:r>
              <a:rPr lang="en" sz="1600"/>
              <a:t> </a:t>
            </a:r>
            <a:endParaRPr sz="1600"/>
          </a:p>
          <a:p>
            <a:pPr marL="0" lvl="0" indent="0" algn="l" rtl="0">
              <a:lnSpc>
                <a:spcPct val="100000"/>
              </a:lnSpc>
              <a:spcBef>
                <a:spcPts val="0"/>
              </a:spcBef>
              <a:spcAft>
                <a:spcPts val="0"/>
              </a:spcAft>
              <a:buClr>
                <a:srgbClr val="000000"/>
              </a:buClr>
              <a:buSzPts val="1100"/>
              <a:buFont typeface="Arial"/>
              <a:buNone/>
            </a:pPr>
            <a:r>
              <a:rPr lang="en" sz="1600"/>
              <a:t>   return 0;</a:t>
            </a:r>
            <a:endParaRPr sz="1600"/>
          </a:p>
          <a:p>
            <a:pPr marL="0" lvl="0" indent="0" algn="l" rtl="0">
              <a:lnSpc>
                <a:spcPct val="100000"/>
              </a:lnSpc>
              <a:spcBef>
                <a:spcPts val="0"/>
              </a:spcBef>
              <a:spcAft>
                <a:spcPts val="0"/>
              </a:spcAft>
              <a:buClr>
                <a:srgbClr val="000000"/>
              </a:buClr>
              <a:buSzPts val="1100"/>
              <a:buFont typeface="Arial"/>
              <a:buNone/>
            </a:pPr>
            <a:r>
              <a:rPr lang="en" sz="1600"/>
              <a:t>}</a:t>
            </a:r>
            <a:endParaRPr sz="1600"/>
          </a:p>
          <a:p>
            <a:pPr marL="0" lvl="0" indent="0" algn="l" rtl="0">
              <a:lnSpc>
                <a:spcPct val="100000"/>
              </a:lnSpc>
              <a:spcBef>
                <a:spcPts val="0"/>
              </a:spcBef>
              <a:spcAft>
                <a:spcPts val="0"/>
              </a:spcAft>
              <a:buNone/>
            </a:pPr>
            <a:endParaRPr sz="1600"/>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488</Words>
  <Application>Microsoft Office PowerPoint</Application>
  <PresentationFormat>On-screen Show (16:9)</PresentationFormat>
  <Paragraphs>81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Source Code Pro</vt:lpstr>
      <vt:lpstr>Oswald</vt:lpstr>
      <vt:lpstr>Modern Writer</vt:lpstr>
      <vt:lpstr>Lecture 5</vt:lpstr>
      <vt:lpstr>if-else-if ladder</vt:lpstr>
      <vt:lpstr>if-else-if ladder example</vt:lpstr>
      <vt:lpstr>Switch statement</vt:lpstr>
      <vt:lpstr>Switch statements example</vt:lpstr>
      <vt:lpstr>Conditional ? : Operator</vt:lpstr>
      <vt:lpstr>Conditional ? : Operator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cp:lastModifiedBy>Md Fahad Monir</cp:lastModifiedBy>
  <cp:revision>2</cp:revision>
  <dcterms:modified xsi:type="dcterms:W3CDTF">2019-05-22T09:19:39Z</dcterms:modified>
</cp:coreProperties>
</file>