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Source Code Pro" panose="020B0604020202020204" charset="0"/>
      <p:regular r:id="rId19"/>
      <p:bold r:id="rId20"/>
    </p:embeddedFont>
    <p:embeddedFont>
      <p:font typeface="Oswal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d5e797d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d5e797d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485ed2c9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485ed2c9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485ed2c9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485ed2c9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485ed2c9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485ed2c9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ed70eb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ed70eb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85ed2c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85ed2c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485ed2c9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485ed2c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485ed2c9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485ed2c9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485ed2c9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485ed2c9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85ed2c9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485ed2c9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485ed2c9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85ed2c9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485ed2c9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485ed2c9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entury Gothic"/>
                <a:ea typeface="Century Gothic"/>
                <a:cs typeface="Century Gothic"/>
                <a:sym typeface="Century Gothic"/>
              </a:rPr>
              <a:t>Lecture 14</a:t>
            </a:r>
            <a:endParaRPr>
              <a:latin typeface="Century Gothic"/>
              <a:ea typeface="Century Gothic"/>
              <a:cs typeface="Century Gothic"/>
              <a:sym typeface="Century Gothic"/>
            </a:endParaRPr>
          </a:p>
        </p:txBody>
      </p:sp>
      <p:sp>
        <p:nvSpPr>
          <p:cNvPr id="63" name="Google Shape;63;p13"/>
          <p:cNvSpPr txBox="1">
            <a:spLocks noGrp="1"/>
          </p:cNvSpPr>
          <p:nvPr>
            <p:ph type="subTitle" idx="1"/>
          </p:nvPr>
        </p:nvSpPr>
        <p:spPr>
          <a:xfrm>
            <a:off x="411175" y="34744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Reversing a String</a:t>
            </a:r>
            <a:endParaRPr/>
          </a:p>
        </p:txBody>
      </p:sp>
      <p:sp>
        <p:nvSpPr>
          <p:cNvPr id="120" name="Google Shape;120;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t>#include &lt;iostream&gt;</a:t>
            </a:r>
            <a:endParaRPr sz="1200"/>
          </a:p>
          <a:p>
            <a:pPr marL="0" lvl="0" indent="0" algn="l" rtl="0">
              <a:spcBef>
                <a:spcPts val="0"/>
              </a:spcBef>
              <a:spcAft>
                <a:spcPts val="0"/>
              </a:spcAft>
              <a:buClr>
                <a:srgbClr val="000000"/>
              </a:buClr>
              <a:buSzPts val="1100"/>
              <a:buFont typeface="Arial"/>
              <a:buNone/>
            </a:pPr>
            <a:r>
              <a:rPr lang="en" sz="1200"/>
              <a:t>using namespace std;</a:t>
            </a:r>
            <a:endParaRPr sz="1200"/>
          </a:p>
          <a:p>
            <a:pPr marL="0" lvl="0" indent="0" algn="l" rtl="0">
              <a:spcBef>
                <a:spcPts val="0"/>
              </a:spcBef>
              <a:spcAft>
                <a:spcPts val="0"/>
              </a:spcAft>
              <a:buClr>
                <a:srgbClr val="000000"/>
              </a:buClr>
              <a:buSzPts val="1100"/>
              <a:buFont typeface="Arial"/>
              <a:buNone/>
            </a:pPr>
            <a:endParaRPr sz="1200"/>
          </a:p>
          <a:p>
            <a:pPr marL="0" lvl="0" indent="0" algn="l" rtl="0">
              <a:spcBef>
                <a:spcPts val="0"/>
              </a:spcBef>
              <a:spcAft>
                <a:spcPts val="0"/>
              </a:spcAft>
              <a:buClr>
                <a:srgbClr val="000000"/>
              </a:buClr>
              <a:buSzPts val="1100"/>
              <a:buFont typeface="Arial"/>
              <a:buNone/>
            </a:pPr>
            <a:r>
              <a:rPr lang="en" sz="1200"/>
              <a:t>int main()</a:t>
            </a:r>
            <a:endParaRPr sz="1200"/>
          </a:p>
          <a:p>
            <a:pPr marL="0" lvl="0" indent="0" algn="l" rtl="0">
              <a:spcBef>
                <a:spcPts val="0"/>
              </a:spcBef>
              <a:spcAft>
                <a:spcPts val="0"/>
              </a:spcAft>
              <a:buClr>
                <a:srgbClr val="000000"/>
              </a:buClr>
              <a:buSzPts val="1100"/>
              <a:buFont typeface="Arial"/>
              <a:buNone/>
            </a:pPr>
            <a:r>
              <a:rPr lang="en" sz="1200"/>
              <a:t>{</a:t>
            </a:r>
            <a:endParaRPr sz="1200"/>
          </a:p>
          <a:p>
            <a:pPr marL="0" lvl="0" indent="0" algn="l" rtl="0">
              <a:spcBef>
                <a:spcPts val="0"/>
              </a:spcBef>
              <a:spcAft>
                <a:spcPts val="0"/>
              </a:spcAft>
              <a:buClr>
                <a:srgbClr val="000000"/>
              </a:buClr>
              <a:buSzPts val="1100"/>
              <a:buFont typeface="Arial"/>
              <a:buNone/>
            </a:pPr>
            <a:r>
              <a:rPr lang="en" sz="1200"/>
              <a:t>    // Declaring a string object</a:t>
            </a:r>
            <a:endParaRPr sz="1200"/>
          </a:p>
          <a:p>
            <a:pPr marL="0" lvl="0" indent="0" algn="l" rtl="0">
              <a:spcBef>
                <a:spcPts val="0"/>
              </a:spcBef>
              <a:spcAft>
                <a:spcPts val="0"/>
              </a:spcAft>
              <a:buClr>
                <a:srgbClr val="000000"/>
              </a:buClr>
              <a:buSzPts val="1100"/>
              <a:buFont typeface="Arial"/>
              <a:buNone/>
            </a:pPr>
            <a:r>
              <a:rPr lang="en" sz="1200"/>
              <a:t>    string str1;</a:t>
            </a:r>
            <a:endParaRPr sz="1200"/>
          </a:p>
          <a:p>
            <a:pPr marL="0" lvl="0" indent="0" algn="l" rtl="0">
              <a:spcBef>
                <a:spcPts val="0"/>
              </a:spcBef>
              <a:spcAft>
                <a:spcPts val="0"/>
              </a:spcAft>
              <a:buClr>
                <a:srgbClr val="000000"/>
              </a:buClr>
              <a:buSzPts val="1100"/>
              <a:buFont typeface="Arial"/>
              <a:buNone/>
            </a:pPr>
            <a:r>
              <a:rPr lang="en" sz="1200"/>
              <a:t>    cout &lt;&lt; "Enter a string: "&lt;&lt;endl;</a:t>
            </a:r>
            <a:endParaRPr sz="1200"/>
          </a:p>
          <a:p>
            <a:pPr marL="0" lvl="0" indent="0" algn="l" rtl="0">
              <a:spcBef>
                <a:spcPts val="0"/>
              </a:spcBef>
              <a:spcAft>
                <a:spcPts val="0"/>
              </a:spcAft>
              <a:buClr>
                <a:srgbClr val="000000"/>
              </a:buClr>
              <a:buSzPts val="1100"/>
              <a:buFont typeface="Arial"/>
              <a:buNone/>
            </a:pPr>
            <a:r>
              <a:rPr lang="en" sz="1200"/>
              <a:t>    getline(cin, str1);</a:t>
            </a:r>
            <a:endParaRPr sz="1200"/>
          </a:p>
          <a:p>
            <a:pPr marL="0" lvl="0" indent="0" algn="l" rtl="0">
              <a:spcBef>
                <a:spcPts val="0"/>
              </a:spcBef>
              <a:spcAft>
                <a:spcPts val="0"/>
              </a:spcAft>
              <a:buClr>
                <a:srgbClr val="000000"/>
              </a:buClr>
              <a:buSzPts val="1100"/>
              <a:buFont typeface="Arial"/>
              <a:buNone/>
            </a:pPr>
            <a:r>
              <a:rPr lang="en" sz="1200"/>
              <a:t>    cout&lt;&lt;"Input String: "&lt;&lt;str1&lt;&lt;endl;</a:t>
            </a:r>
            <a:endParaRPr sz="1200"/>
          </a:p>
          <a:p>
            <a:pPr marL="0" lvl="0" indent="0" algn="l" rtl="0">
              <a:spcBef>
                <a:spcPts val="0"/>
              </a:spcBef>
              <a:spcAft>
                <a:spcPts val="0"/>
              </a:spcAft>
              <a:buClr>
                <a:srgbClr val="000000"/>
              </a:buClr>
              <a:buSzPts val="1100"/>
              <a:buFont typeface="Arial"/>
              <a:buNone/>
            </a:pPr>
            <a:r>
              <a:rPr lang="en" sz="1200"/>
              <a:t>    string str2;</a:t>
            </a:r>
            <a:endParaRPr sz="1200"/>
          </a:p>
          <a:p>
            <a:pPr marL="0" lvl="0" indent="0" algn="l" rtl="0">
              <a:spcBef>
                <a:spcPts val="0"/>
              </a:spcBef>
              <a:spcAft>
                <a:spcPts val="0"/>
              </a:spcAft>
              <a:buClr>
                <a:srgbClr val="000000"/>
              </a:buClr>
              <a:buSzPts val="1100"/>
              <a:buFont typeface="Arial"/>
              <a:buNone/>
            </a:pPr>
            <a:r>
              <a:rPr lang="en" sz="1200"/>
              <a:t>    for(int i=str1.size()-1;i&gt;=0;i--){</a:t>
            </a:r>
            <a:endParaRPr sz="1200"/>
          </a:p>
          <a:p>
            <a:pPr marL="0" lvl="0" indent="0" algn="l" rtl="0">
              <a:spcBef>
                <a:spcPts val="0"/>
              </a:spcBef>
              <a:spcAft>
                <a:spcPts val="0"/>
              </a:spcAft>
              <a:buClr>
                <a:srgbClr val="000000"/>
              </a:buClr>
              <a:buSzPts val="1100"/>
              <a:buFont typeface="Arial"/>
              <a:buNone/>
            </a:pPr>
            <a:r>
              <a:rPr lang="en" sz="1200"/>
              <a:t>        str2=str2+str1[i];</a:t>
            </a:r>
            <a:endParaRPr sz="1200"/>
          </a:p>
          <a:p>
            <a:pPr marL="0" lvl="0" indent="0" algn="l" rtl="0">
              <a:spcBef>
                <a:spcPts val="0"/>
              </a:spcBef>
              <a:spcAft>
                <a:spcPts val="0"/>
              </a:spcAft>
              <a:buClr>
                <a:srgbClr val="000000"/>
              </a:buClr>
              <a:buSzPts val="1100"/>
              <a:buFont typeface="Arial"/>
              <a:buNone/>
            </a:pPr>
            <a:r>
              <a:rPr lang="en" sz="1200"/>
              <a:t>    }</a:t>
            </a:r>
            <a:endParaRPr sz="1200"/>
          </a:p>
          <a:p>
            <a:pPr marL="0" lvl="0" indent="0" algn="l" rtl="0">
              <a:spcBef>
                <a:spcPts val="0"/>
              </a:spcBef>
              <a:spcAft>
                <a:spcPts val="0"/>
              </a:spcAft>
              <a:buClr>
                <a:srgbClr val="000000"/>
              </a:buClr>
              <a:buSzPts val="1100"/>
              <a:buFont typeface="Arial"/>
              <a:buNone/>
            </a:pPr>
            <a:r>
              <a:rPr lang="en" sz="1200"/>
              <a:t>    cout&lt;&lt;"Output String: "&lt;&lt;str2&lt;&lt;endl;</a:t>
            </a:r>
            <a:endParaRPr sz="1200"/>
          </a:p>
          <a:p>
            <a:pPr marL="0" lvl="0" indent="0" algn="l" rtl="0">
              <a:spcBef>
                <a:spcPts val="0"/>
              </a:spcBef>
              <a:spcAft>
                <a:spcPts val="0"/>
              </a:spcAft>
              <a:buClr>
                <a:srgbClr val="000000"/>
              </a:buClr>
              <a:buSzPts val="1100"/>
              <a:buFont typeface="Arial"/>
              <a:buNone/>
            </a:pPr>
            <a:r>
              <a:rPr lang="en" sz="1200"/>
              <a:t>    return 0;</a:t>
            </a:r>
            <a:endParaRPr sz="1200"/>
          </a:p>
          <a:p>
            <a:pPr marL="0" lvl="0" indent="0" algn="l" rtl="0">
              <a:spcBef>
                <a:spcPts val="0"/>
              </a:spcBef>
              <a:spcAft>
                <a:spcPts val="0"/>
              </a:spcAft>
              <a:buClr>
                <a:srgbClr val="000000"/>
              </a:buClr>
              <a:buSzPts val="1100"/>
              <a:buFont typeface="Arial"/>
              <a:buNone/>
            </a:pPr>
            <a:r>
              <a:rPr lang="en" sz="1200"/>
              <a:t>}</a:t>
            </a:r>
            <a:endParaRPr sz="1200"/>
          </a:p>
          <a:p>
            <a:pPr marL="0" lvl="0" indent="0" algn="l" rtl="0">
              <a:spcBef>
                <a:spcPts val="0"/>
              </a:spcBef>
              <a:spcAft>
                <a:spcPts val="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Count the Number of Words in a Sentence</a:t>
            </a:r>
            <a:endParaRPr/>
          </a:p>
        </p:txBody>
      </p:sp>
      <p:sp>
        <p:nvSpPr>
          <p:cNvPr id="126" name="Google Shape;126;p23"/>
          <p:cNvSpPr txBox="1">
            <a:spLocks noGrp="1"/>
          </p:cNvSpPr>
          <p:nvPr>
            <p:ph type="body" idx="1"/>
          </p:nvPr>
        </p:nvSpPr>
        <p:spPr>
          <a:xfrm>
            <a:off x="311700" y="1468825"/>
            <a:ext cx="42492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300"/>
              <a:t>#include &lt;iostream&gt;</a:t>
            </a:r>
            <a:endParaRPr sz="1300"/>
          </a:p>
          <a:p>
            <a:pPr marL="0" lvl="0" indent="0" algn="l" rtl="0">
              <a:spcBef>
                <a:spcPts val="0"/>
              </a:spcBef>
              <a:spcAft>
                <a:spcPts val="0"/>
              </a:spcAft>
              <a:buNone/>
            </a:pPr>
            <a:r>
              <a:rPr lang="en" sz="1300"/>
              <a:t>using namespace std;</a:t>
            </a:r>
            <a:endParaRPr sz="1300"/>
          </a:p>
          <a:p>
            <a:pPr marL="0" lvl="0" indent="0" algn="l" rtl="0">
              <a:spcBef>
                <a:spcPts val="0"/>
              </a:spcBef>
              <a:spcAft>
                <a:spcPts val="0"/>
              </a:spcAft>
              <a:buClr>
                <a:srgbClr val="000000"/>
              </a:buClr>
              <a:buSzPts val="1100"/>
              <a:buFont typeface="Arial"/>
              <a:buNone/>
            </a:pPr>
            <a:endParaRPr sz="1300"/>
          </a:p>
          <a:p>
            <a:pPr marL="0" lvl="0" indent="0" algn="l" rtl="0">
              <a:spcBef>
                <a:spcPts val="0"/>
              </a:spcBef>
              <a:spcAft>
                <a:spcPts val="0"/>
              </a:spcAft>
              <a:buClr>
                <a:srgbClr val="000000"/>
              </a:buClr>
              <a:buSzPts val="1100"/>
              <a:buFont typeface="Arial"/>
              <a:buNone/>
            </a:pPr>
            <a:r>
              <a:rPr lang="en" sz="1300"/>
              <a:t>int main()</a:t>
            </a:r>
            <a:endParaRPr sz="1300"/>
          </a:p>
          <a:p>
            <a:pPr marL="0" lvl="0" indent="0" algn="l" rtl="0">
              <a:spcBef>
                <a:spcPts val="0"/>
              </a:spcBef>
              <a:spcAft>
                <a:spcPts val="0"/>
              </a:spcAft>
              <a:buClr>
                <a:srgbClr val="000000"/>
              </a:buClr>
              <a:buSzPts val="1100"/>
              <a:buFont typeface="Arial"/>
              <a:buNone/>
            </a:pPr>
            <a:r>
              <a:rPr lang="en" sz="1300"/>
              <a:t>{</a:t>
            </a:r>
            <a:endParaRPr sz="1300"/>
          </a:p>
          <a:p>
            <a:pPr marL="0" lvl="0" indent="0" algn="l" rtl="0">
              <a:spcBef>
                <a:spcPts val="0"/>
              </a:spcBef>
              <a:spcAft>
                <a:spcPts val="0"/>
              </a:spcAft>
              <a:buClr>
                <a:srgbClr val="000000"/>
              </a:buClr>
              <a:buSzPts val="1100"/>
              <a:buFont typeface="Arial"/>
              <a:buNone/>
            </a:pPr>
            <a:r>
              <a:rPr lang="en" sz="1300"/>
              <a:t>    // Declaring a string object</a:t>
            </a:r>
            <a:endParaRPr sz="1300"/>
          </a:p>
          <a:p>
            <a:pPr marL="0" lvl="0" indent="0" algn="l" rtl="0">
              <a:spcBef>
                <a:spcPts val="0"/>
              </a:spcBef>
              <a:spcAft>
                <a:spcPts val="0"/>
              </a:spcAft>
              <a:buClr>
                <a:srgbClr val="000000"/>
              </a:buClr>
              <a:buSzPts val="1100"/>
              <a:buFont typeface="Arial"/>
              <a:buNone/>
            </a:pPr>
            <a:r>
              <a:rPr lang="en" sz="1300"/>
              <a:t>    string str;</a:t>
            </a:r>
            <a:endParaRPr sz="1300"/>
          </a:p>
          <a:p>
            <a:pPr marL="0" lvl="0" indent="0" algn="l" rtl="0">
              <a:spcBef>
                <a:spcPts val="0"/>
              </a:spcBef>
              <a:spcAft>
                <a:spcPts val="0"/>
              </a:spcAft>
              <a:buClr>
                <a:srgbClr val="000000"/>
              </a:buClr>
              <a:buSzPts val="1100"/>
              <a:buFont typeface="Arial"/>
              <a:buNone/>
            </a:pPr>
            <a:r>
              <a:rPr lang="en" sz="1300"/>
              <a:t>    cout &lt;&lt; "Enter a string: "&lt;&lt;endl;</a:t>
            </a:r>
            <a:endParaRPr sz="1300"/>
          </a:p>
          <a:p>
            <a:pPr marL="0" lvl="0" indent="0" algn="l" rtl="0">
              <a:spcBef>
                <a:spcPts val="0"/>
              </a:spcBef>
              <a:spcAft>
                <a:spcPts val="0"/>
              </a:spcAft>
              <a:buClr>
                <a:srgbClr val="000000"/>
              </a:buClr>
              <a:buSzPts val="1100"/>
              <a:buFont typeface="Arial"/>
              <a:buNone/>
            </a:pPr>
            <a:r>
              <a:rPr lang="en" sz="1300"/>
              <a:t>    getline(cin, str);</a:t>
            </a:r>
            <a:endParaRPr sz="1300"/>
          </a:p>
          <a:p>
            <a:pPr marL="0" lvl="0" indent="0" algn="l" rtl="0">
              <a:spcBef>
                <a:spcPts val="0"/>
              </a:spcBef>
              <a:spcAft>
                <a:spcPts val="0"/>
              </a:spcAft>
              <a:buClr>
                <a:srgbClr val="000000"/>
              </a:buClr>
              <a:buSzPts val="1100"/>
              <a:buFont typeface="Arial"/>
              <a:buNone/>
            </a:pPr>
            <a:r>
              <a:rPr lang="en" sz="1300"/>
              <a:t>    cout&lt;&lt;"Input String: "&lt;&lt;str&lt;&lt;endl;</a:t>
            </a:r>
            <a:endParaRPr sz="1300"/>
          </a:p>
          <a:p>
            <a:pPr marL="0" lvl="0" indent="0" algn="l" rtl="0">
              <a:spcBef>
                <a:spcPts val="0"/>
              </a:spcBef>
              <a:spcAft>
                <a:spcPts val="0"/>
              </a:spcAft>
              <a:buClr>
                <a:srgbClr val="000000"/>
              </a:buClr>
              <a:buSzPts val="1100"/>
              <a:buFont typeface="Arial"/>
              <a:buNone/>
            </a:pPr>
            <a:r>
              <a:rPr lang="en" sz="1300"/>
              <a:t>    int c=0;</a:t>
            </a:r>
            <a:endParaRPr sz="1300"/>
          </a:p>
          <a:p>
            <a:pPr marL="0" lvl="0" indent="0" algn="l" rtl="0">
              <a:spcBef>
                <a:spcPts val="0"/>
              </a:spcBef>
              <a:spcAft>
                <a:spcPts val="0"/>
              </a:spcAft>
              <a:buClr>
                <a:srgbClr val="000000"/>
              </a:buClr>
              <a:buSzPts val="1100"/>
              <a:buFont typeface="Arial"/>
              <a:buNone/>
            </a:pPr>
            <a:r>
              <a:rPr lang="en" sz="1300"/>
              <a:t>    bool status=false;</a:t>
            </a:r>
            <a:endParaRPr sz="1300"/>
          </a:p>
          <a:p>
            <a:pPr marL="0" lvl="0" indent="0" algn="l" rtl="0">
              <a:spcBef>
                <a:spcPts val="0"/>
              </a:spcBef>
              <a:spcAft>
                <a:spcPts val="0"/>
              </a:spcAft>
              <a:buClr>
                <a:srgbClr val="000000"/>
              </a:buClr>
              <a:buSzPts val="1100"/>
              <a:buFont typeface="Arial"/>
              <a:buNone/>
            </a:pPr>
            <a:r>
              <a:rPr lang="en" sz="1300"/>
              <a:t>    </a:t>
            </a:r>
            <a:endParaRPr sz="1300"/>
          </a:p>
          <a:p>
            <a:pPr marL="0" lvl="0" indent="0" algn="l" rtl="0">
              <a:spcBef>
                <a:spcPts val="0"/>
              </a:spcBef>
              <a:spcAft>
                <a:spcPts val="0"/>
              </a:spcAft>
              <a:buNone/>
            </a:pPr>
            <a:endParaRPr sz="1300"/>
          </a:p>
        </p:txBody>
      </p:sp>
      <p:sp>
        <p:nvSpPr>
          <p:cNvPr id="127" name="Google Shape;127;p23"/>
          <p:cNvSpPr txBox="1"/>
          <p:nvPr/>
        </p:nvSpPr>
        <p:spPr>
          <a:xfrm>
            <a:off x="4560900" y="1468825"/>
            <a:ext cx="4249200" cy="3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for(int i=str.size()-1; i&gt;=0; i--){</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if(str[i]!=' ' ){</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if(status==false){</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c++;</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status=true;</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else{</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status=false;</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cout&lt;&lt;"Number of words: "&lt;&lt;c&lt;&lt;endl;</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    return 0;</a:t>
            </a:r>
            <a:endParaRPr sz="13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300">
                <a:solidFill>
                  <a:schemeClr val="dk2"/>
                </a:solidFill>
                <a:latin typeface="Source Code Pro"/>
                <a:ea typeface="Source Code Pro"/>
                <a:cs typeface="Source Code Pro"/>
                <a:sym typeface="Source Code Pro"/>
              </a:rPr>
              <a:t>}</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Palindrome</a:t>
            </a:r>
            <a:endParaRPr/>
          </a:p>
        </p:txBody>
      </p:sp>
      <p:sp>
        <p:nvSpPr>
          <p:cNvPr id="133" name="Google Shape;133;p24"/>
          <p:cNvSpPr txBox="1">
            <a:spLocks noGrp="1"/>
          </p:cNvSpPr>
          <p:nvPr>
            <p:ph type="body" idx="1"/>
          </p:nvPr>
        </p:nvSpPr>
        <p:spPr>
          <a:xfrm>
            <a:off x="311700" y="1468825"/>
            <a:ext cx="42741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a:t>#include &lt;iostream&gt;</a:t>
            </a:r>
            <a:endParaRPr sz="1400"/>
          </a:p>
          <a:p>
            <a:pPr marL="0" lvl="0" indent="0" algn="l" rtl="0">
              <a:spcBef>
                <a:spcPts val="0"/>
              </a:spcBef>
              <a:spcAft>
                <a:spcPts val="0"/>
              </a:spcAft>
              <a:buClr>
                <a:srgbClr val="000000"/>
              </a:buClr>
              <a:buSzPts val="1100"/>
              <a:buFont typeface="Arial"/>
              <a:buNone/>
            </a:pPr>
            <a:r>
              <a:rPr lang="en" sz="1400"/>
              <a:t>using namespace std;</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bool isPalindrome(string word)</a:t>
            </a:r>
            <a:endParaRPr sz="1400"/>
          </a:p>
          <a:p>
            <a:pPr marL="0" lvl="0" indent="0" algn="l" rtl="0">
              <a:spcBef>
                <a:spcPts val="0"/>
              </a:spcBef>
              <a:spcAft>
                <a:spcPts val="0"/>
              </a:spcAft>
              <a:buClr>
                <a:srgbClr val="000000"/>
              </a:buClr>
              <a:buSzPts val="1100"/>
              <a:buFont typeface="Arial"/>
              <a:buNone/>
            </a:pPr>
            <a:r>
              <a:rPr lang="en" sz="1400"/>
              <a:t>{</a:t>
            </a:r>
            <a:endParaRPr sz="1400"/>
          </a:p>
          <a:p>
            <a:pPr marL="0" lvl="0" indent="0" algn="l" rtl="0">
              <a:spcBef>
                <a:spcPts val="0"/>
              </a:spcBef>
              <a:spcAft>
                <a:spcPts val="0"/>
              </a:spcAft>
              <a:buClr>
                <a:srgbClr val="000000"/>
              </a:buClr>
              <a:buSzPts val="1100"/>
              <a:buFont typeface="Arial"/>
              <a:buNone/>
            </a:pPr>
            <a:r>
              <a:rPr lang="en" sz="1400"/>
              <a:t>    string revStr = "";</a:t>
            </a:r>
            <a:endParaRPr sz="1400"/>
          </a:p>
          <a:p>
            <a:pPr marL="0" lvl="0" indent="0" algn="l" rtl="0">
              <a:spcBef>
                <a:spcPts val="0"/>
              </a:spcBef>
              <a:spcAft>
                <a:spcPts val="0"/>
              </a:spcAft>
              <a:buClr>
                <a:srgbClr val="000000"/>
              </a:buClr>
              <a:buSzPts val="1100"/>
              <a:buFont typeface="Arial"/>
              <a:buNone/>
            </a:pPr>
            <a:r>
              <a:rPr lang="en" sz="1400"/>
              <a:t>    for(int i = word.size()-1; i&gt;=0; --i)</a:t>
            </a:r>
            <a:endParaRPr sz="1400"/>
          </a:p>
          <a:p>
            <a:pPr marL="0" lvl="0" indent="0" algn="l" rtl="0">
              <a:spcBef>
                <a:spcPts val="0"/>
              </a:spcBef>
              <a:spcAft>
                <a:spcPts val="0"/>
              </a:spcAft>
              <a:buClr>
                <a:srgbClr val="000000"/>
              </a:buClr>
              <a:buSzPts val="1100"/>
              <a:buFont typeface="Arial"/>
              <a:buNone/>
            </a:pPr>
            <a:r>
              <a:rPr lang="en" sz="1400"/>
              <a:t>        revStr+=word[i];</a:t>
            </a:r>
            <a:endParaRPr sz="1400"/>
          </a:p>
          <a:p>
            <a:pPr marL="0" lvl="0" indent="0" algn="l" rtl="0">
              <a:spcBef>
                <a:spcPts val="0"/>
              </a:spcBef>
              <a:spcAft>
                <a:spcPts val="0"/>
              </a:spcAft>
              <a:buClr>
                <a:srgbClr val="000000"/>
              </a:buClr>
              <a:buSzPts val="1100"/>
              <a:buFont typeface="Arial"/>
              <a:buNone/>
            </a:pPr>
            <a:r>
              <a:rPr lang="en" sz="1400"/>
              <a:t>    if(revStr==word)</a:t>
            </a:r>
            <a:endParaRPr sz="1400"/>
          </a:p>
          <a:p>
            <a:pPr marL="0" lvl="0" indent="0" algn="l" rtl="0">
              <a:spcBef>
                <a:spcPts val="0"/>
              </a:spcBef>
              <a:spcAft>
                <a:spcPts val="0"/>
              </a:spcAft>
              <a:buClr>
                <a:srgbClr val="000000"/>
              </a:buClr>
              <a:buSzPts val="1100"/>
              <a:buFont typeface="Arial"/>
              <a:buNone/>
            </a:pPr>
            <a:r>
              <a:rPr lang="en" sz="1400"/>
              <a:t>        return true;</a:t>
            </a:r>
            <a:endParaRPr sz="1400"/>
          </a:p>
          <a:p>
            <a:pPr marL="0" lvl="0" indent="0" algn="l" rtl="0">
              <a:spcBef>
                <a:spcPts val="0"/>
              </a:spcBef>
              <a:spcAft>
                <a:spcPts val="0"/>
              </a:spcAft>
              <a:buClr>
                <a:srgbClr val="000000"/>
              </a:buClr>
              <a:buSzPts val="1100"/>
              <a:buFont typeface="Arial"/>
              <a:buNone/>
            </a:pPr>
            <a:r>
              <a:rPr lang="en" sz="1400"/>
              <a:t>    else</a:t>
            </a:r>
            <a:endParaRPr sz="1400"/>
          </a:p>
          <a:p>
            <a:pPr marL="0" lvl="0" indent="0" algn="l" rtl="0">
              <a:spcBef>
                <a:spcPts val="0"/>
              </a:spcBef>
              <a:spcAft>
                <a:spcPts val="0"/>
              </a:spcAft>
              <a:buClr>
                <a:srgbClr val="000000"/>
              </a:buClr>
              <a:buSzPts val="1100"/>
              <a:buFont typeface="Arial"/>
              <a:buNone/>
            </a:pPr>
            <a:r>
              <a:rPr lang="en" sz="1400"/>
              <a:t>        return false;</a:t>
            </a:r>
            <a:endParaRPr sz="1400"/>
          </a:p>
          <a:p>
            <a:pPr marL="0" lvl="0" indent="0" algn="l" rtl="0">
              <a:spcBef>
                <a:spcPts val="0"/>
              </a:spcBef>
              <a:spcAft>
                <a:spcPts val="0"/>
              </a:spcAft>
              <a:buNone/>
            </a:pPr>
            <a:r>
              <a:rPr lang="en" sz="1400"/>
              <a:t>}</a:t>
            </a:r>
            <a:endParaRPr sz="1400"/>
          </a:p>
        </p:txBody>
      </p:sp>
      <p:sp>
        <p:nvSpPr>
          <p:cNvPr id="134" name="Google Shape;134;p24"/>
          <p:cNvSpPr txBox="1"/>
          <p:nvPr/>
        </p:nvSpPr>
        <p:spPr>
          <a:xfrm>
            <a:off x="4585800" y="1106000"/>
            <a:ext cx="4164300" cy="346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int main()</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string str = "madam";</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if(isPalindrome(str) == true)</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cout&lt;&lt;"palindrome";</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else</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cout&lt;&lt;"Not palindrome";</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return 0;</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ctr" anchorCtr="0">
            <a:noAutofit/>
          </a:bodyPr>
          <a:lstStyle/>
          <a:p>
            <a:pPr marL="0" marR="38100" lvl="0" indent="0" algn="l" rtl="0">
              <a:lnSpc>
                <a:spcPct val="115000"/>
              </a:lnSpc>
              <a:spcBef>
                <a:spcPts val="0"/>
              </a:spcBef>
              <a:spcAft>
                <a:spcPts val="0"/>
              </a:spcAft>
              <a:buNone/>
            </a:pPr>
            <a:r>
              <a:rPr lang="en">
                <a:solidFill>
                  <a:srgbClr val="121214"/>
                </a:solidFill>
              </a:rPr>
              <a:t>The C-Style Character String</a:t>
            </a:r>
            <a:endParaRPr>
              <a:solidFill>
                <a:srgbClr val="121214"/>
              </a:solidFill>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C-style character string originated within the C language and continues to be supported within C++. This string is actually a one-dimensional array of characters which is terminated by a null character '\0'. Thus a null-terminated string contains the characters that comprise the string followed by a null. </a:t>
            </a:r>
            <a:endParaRPr sz="1400"/>
          </a:p>
          <a:p>
            <a:pPr marL="0" lvl="0" indent="0" algn="l" rtl="0">
              <a:spcBef>
                <a:spcPts val="1600"/>
              </a:spcBef>
              <a:spcAft>
                <a:spcPts val="0"/>
              </a:spcAft>
              <a:buClr>
                <a:srgbClr val="000000"/>
              </a:buClr>
              <a:buSzPts val="1100"/>
              <a:buFont typeface="Arial"/>
              <a:buNone/>
            </a:pPr>
            <a:r>
              <a:rPr lang="en" sz="1400"/>
              <a:t>The following declaration and initialization create a string consisting of the word "Hello". To hold the null character at the end of the array, the size of the character array containing the string is one more than the number of characters in the word "Helloo".</a:t>
            </a:r>
            <a:endParaRPr sz="1400"/>
          </a:p>
          <a:p>
            <a:pPr marL="0" lvl="0" indent="0" algn="l" rtl="0">
              <a:spcBef>
                <a:spcPts val="160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C-Style Character String Continued.</a:t>
            </a:r>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char greeting[6] = {'H', 'e', 'l', 'l', 'o', '\0'};</a:t>
            </a:r>
            <a:endParaRPr sz="1400"/>
          </a:p>
          <a:p>
            <a:pPr marL="0" lvl="0" indent="0" algn="l" rtl="0">
              <a:lnSpc>
                <a:spcPct val="100000"/>
              </a:lnSpc>
              <a:spcBef>
                <a:spcPts val="0"/>
              </a:spcBef>
              <a:spcAft>
                <a:spcPts val="0"/>
              </a:spcAft>
              <a:buClr>
                <a:srgbClr val="000000"/>
              </a:buClr>
              <a:buSzPts val="1100"/>
              <a:buFont typeface="Arial"/>
              <a:buNone/>
            </a:pPr>
            <a:endParaRPr sz="1400"/>
          </a:p>
          <a:p>
            <a:pPr marL="0" lvl="0" indent="0" algn="l" rtl="0">
              <a:lnSpc>
                <a:spcPct val="100000"/>
              </a:lnSpc>
              <a:spcBef>
                <a:spcPts val="0"/>
              </a:spcBef>
              <a:spcAft>
                <a:spcPts val="0"/>
              </a:spcAft>
              <a:buNone/>
            </a:pPr>
            <a:r>
              <a:rPr lang="en" sz="1400"/>
              <a:t>If you follow the rule of array initialization, then you can write the above statement as follows −</a:t>
            </a:r>
            <a:endParaRPr sz="1400"/>
          </a:p>
          <a:p>
            <a:pPr marL="0" lvl="0" indent="0" algn="l" rtl="0">
              <a:lnSpc>
                <a:spcPct val="100000"/>
              </a:lnSpc>
              <a:spcBef>
                <a:spcPts val="0"/>
              </a:spcBef>
              <a:spcAft>
                <a:spcPts val="0"/>
              </a:spcAft>
              <a:buClr>
                <a:srgbClr val="000000"/>
              </a:buClr>
              <a:buSzPts val="1100"/>
              <a:buFont typeface="Arial"/>
              <a:buNone/>
            </a:pPr>
            <a:endParaRPr sz="1400"/>
          </a:p>
          <a:p>
            <a:pPr marL="0" lvl="0" indent="0" algn="l" rtl="0">
              <a:lnSpc>
                <a:spcPct val="100000"/>
              </a:lnSpc>
              <a:spcBef>
                <a:spcPts val="0"/>
              </a:spcBef>
              <a:spcAft>
                <a:spcPts val="0"/>
              </a:spcAft>
              <a:buNone/>
            </a:pPr>
            <a:r>
              <a:rPr lang="en" sz="1400"/>
              <a:t>char greeting[] = "Helloo";</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Following is the memory presentation of above defined string in C/C++ −</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rgbClr val="000000"/>
              </a:buClr>
              <a:buSzPts val="1100"/>
              <a:buFont typeface="Arial"/>
              <a:buNone/>
            </a:pPr>
            <a:endParaRPr sz="1400"/>
          </a:p>
          <a:p>
            <a:pPr marL="0" lvl="0" indent="0" algn="l" rtl="0">
              <a:lnSpc>
                <a:spcPct val="100000"/>
              </a:lnSpc>
              <a:spcBef>
                <a:spcPts val="0"/>
              </a:spcBef>
              <a:spcAft>
                <a:spcPts val="0"/>
              </a:spcAft>
              <a:buNone/>
            </a:pPr>
            <a:endParaRPr sz="1400"/>
          </a:p>
        </p:txBody>
      </p:sp>
      <p:pic>
        <p:nvPicPr>
          <p:cNvPr id="76" name="Google Shape;76;p15"/>
          <p:cNvPicPr preferRelativeResize="0"/>
          <p:nvPr/>
        </p:nvPicPr>
        <p:blipFill>
          <a:blip r:embed="rId3">
            <a:alphaModFix/>
          </a:blip>
          <a:stretch>
            <a:fillRect/>
          </a:stretch>
        </p:blipFill>
        <p:spPr>
          <a:xfrm>
            <a:off x="2087475" y="3397325"/>
            <a:ext cx="4969049" cy="16948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 String</a:t>
            </a:r>
            <a:endParaRPr/>
          </a:p>
        </p:txBody>
      </p:sp>
      <p:sp>
        <p:nvSpPr>
          <p:cNvPr id="82" name="Google Shape;82;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You do not place the null character at the end of a string constant. The C++ compiler automatically places the '\0' at the end of the string when it initializes the array.</a:t>
            </a:r>
            <a:endParaRPr sz="1400"/>
          </a:p>
          <a:p>
            <a:pPr marL="0" lvl="0" indent="0" algn="l" rtl="0">
              <a:spcBef>
                <a:spcPts val="1600"/>
              </a:spcBef>
              <a:spcAft>
                <a:spcPts val="0"/>
              </a:spcAft>
              <a:buClr>
                <a:srgbClr val="000000"/>
              </a:buClr>
              <a:buSzPts val="1100"/>
              <a:buFont typeface="Arial"/>
              <a:buNone/>
            </a:pPr>
            <a:r>
              <a:rPr lang="en" sz="1400"/>
              <a:t>#include &lt;iostream&gt;</a:t>
            </a:r>
            <a:endParaRPr sz="1400"/>
          </a:p>
          <a:p>
            <a:pPr marL="0" lvl="0" indent="0" algn="l" rtl="0">
              <a:spcBef>
                <a:spcPts val="0"/>
              </a:spcBef>
              <a:spcAft>
                <a:spcPts val="0"/>
              </a:spcAft>
              <a:buClr>
                <a:srgbClr val="000000"/>
              </a:buClr>
              <a:buSzPts val="1100"/>
              <a:buFont typeface="Arial"/>
              <a:buNone/>
            </a:pPr>
            <a:r>
              <a:rPr lang="en" sz="1400"/>
              <a:t>using namespace std;</a:t>
            </a:r>
            <a:endParaRPr sz="1400"/>
          </a:p>
          <a:p>
            <a:pPr marL="0" lvl="0" indent="0" algn="l" rtl="0">
              <a:spcBef>
                <a:spcPts val="0"/>
              </a:spcBef>
              <a:spcAft>
                <a:spcPts val="0"/>
              </a:spcAft>
              <a:buClr>
                <a:srgbClr val="000000"/>
              </a:buClr>
              <a:buSzPts val="1100"/>
              <a:buFont typeface="Arial"/>
              <a:buNone/>
            </a:pPr>
            <a:r>
              <a:rPr lang="en" sz="1400"/>
              <a:t>int main () {</a:t>
            </a:r>
            <a:endParaRPr sz="1400"/>
          </a:p>
          <a:p>
            <a:pPr marL="0" lvl="0" indent="0" algn="l" rtl="0">
              <a:spcBef>
                <a:spcPts val="0"/>
              </a:spcBef>
              <a:spcAft>
                <a:spcPts val="0"/>
              </a:spcAft>
              <a:buClr>
                <a:srgbClr val="000000"/>
              </a:buClr>
              <a:buSzPts val="1100"/>
              <a:buFont typeface="Arial"/>
              <a:buNone/>
            </a:pPr>
            <a:r>
              <a:rPr lang="en" sz="1400"/>
              <a:t>   char greeting[6] = {'H', 'e', 'l', 'l', 'o', '\0'};</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   cout &lt;&lt; "Greeting message: ";</a:t>
            </a:r>
            <a:endParaRPr sz="1400"/>
          </a:p>
          <a:p>
            <a:pPr marL="0" lvl="0" indent="0" algn="l" rtl="0">
              <a:spcBef>
                <a:spcPts val="0"/>
              </a:spcBef>
              <a:spcAft>
                <a:spcPts val="0"/>
              </a:spcAft>
              <a:buClr>
                <a:srgbClr val="000000"/>
              </a:buClr>
              <a:buSzPts val="1100"/>
              <a:buFont typeface="Arial"/>
              <a:buNone/>
            </a:pPr>
            <a:r>
              <a:rPr lang="en" sz="1400"/>
              <a:t>   cout &lt;&lt; greeting &lt;&lt; endl;</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   return 0;</a:t>
            </a:r>
            <a:endParaRPr sz="1400"/>
          </a:p>
          <a:p>
            <a:pPr marL="0" lvl="0" indent="0" algn="l" rtl="0">
              <a:spcBef>
                <a:spcPts val="0"/>
              </a:spcBef>
              <a:spcAft>
                <a:spcPts val="0"/>
              </a:spcAft>
              <a:buClr>
                <a:srgbClr val="000000"/>
              </a:buClr>
              <a:buSzPts val="1100"/>
              <a:buFont typeface="Arial"/>
              <a:buNone/>
            </a:pPr>
            <a:r>
              <a:rPr lang="en" sz="1400"/>
              <a:t>}</a:t>
            </a:r>
            <a:endParaRPr sz="1400"/>
          </a:p>
          <a:p>
            <a:pPr marL="0" lvl="0" indent="0" algn="l" rtl="0">
              <a:spcBef>
                <a:spcPts val="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 String Continued.</a:t>
            </a:r>
            <a:endParaRPr/>
          </a:p>
        </p:txBody>
      </p:sp>
      <p:sp>
        <p:nvSpPr>
          <p:cNvPr id="88" name="Google Shape;88;p17"/>
          <p:cNvSpPr txBox="1">
            <a:spLocks noGrp="1"/>
          </p:cNvSpPr>
          <p:nvPr>
            <p:ph type="body" idx="1"/>
          </p:nvPr>
        </p:nvSpPr>
        <p:spPr>
          <a:xfrm>
            <a:off x="311700" y="1468825"/>
            <a:ext cx="42618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#include &lt;iostream&gt;</a:t>
            </a:r>
            <a:endParaRPr sz="1400"/>
          </a:p>
          <a:p>
            <a:pPr marL="0" lvl="0" indent="0" algn="l" rtl="0">
              <a:spcBef>
                <a:spcPts val="0"/>
              </a:spcBef>
              <a:spcAft>
                <a:spcPts val="0"/>
              </a:spcAft>
              <a:buNone/>
            </a:pPr>
            <a:r>
              <a:rPr lang="en" sz="1400"/>
              <a:t>#include &lt;string&gt;</a:t>
            </a:r>
            <a:endParaRPr sz="1400"/>
          </a:p>
          <a:p>
            <a:pPr marL="0" lvl="0" indent="0" algn="l" rtl="0">
              <a:spcBef>
                <a:spcPts val="0"/>
              </a:spcBef>
              <a:spcAft>
                <a:spcPts val="0"/>
              </a:spcAft>
              <a:buNone/>
            </a:pPr>
            <a:r>
              <a:rPr lang="en" sz="1400"/>
              <a:t>using namespace std;</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int main () {</a:t>
            </a:r>
            <a:endParaRPr sz="1400"/>
          </a:p>
          <a:p>
            <a:pPr marL="0" lvl="0" indent="0" algn="l" rtl="0">
              <a:spcBef>
                <a:spcPts val="0"/>
              </a:spcBef>
              <a:spcAft>
                <a:spcPts val="0"/>
              </a:spcAft>
              <a:buNone/>
            </a:pPr>
            <a:r>
              <a:rPr lang="en" sz="1400"/>
              <a:t>   string str1 = "Hello";</a:t>
            </a:r>
            <a:endParaRPr sz="1400"/>
          </a:p>
          <a:p>
            <a:pPr marL="0" lvl="0" indent="0" algn="l" rtl="0">
              <a:spcBef>
                <a:spcPts val="0"/>
              </a:spcBef>
              <a:spcAft>
                <a:spcPts val="0"/>
              </a:spcAft>
              <a:buNone/>
            </a:pPr>
            <a:r>
              <a:rPr lang="en" sz="1400"/>
              <a:t>   string str2 = "World";</a:t>
            </a:r>
            <a:endParaRPr sz="1400"/>
          </a:p>
          <a:p>
            <a:pPr marL="0" lvl="0" indent="0" algn="l" rtl="0">
              <a:spcBef>
                <a:spcPts val="0"/>
              </a:spcBef>
              <a:spcAft>
                <a:spcPts val="0"/>
              </a:spcAft>
              <a:buNone/>
            </a:pPr>
            <a:r>
              <a:rPr lang="en" sz="1400"/>
              <a:t>   string str3;</a:t>
            </a:r>
            <a:endParaRPr sz="1400"/>
          </a:p>
          <a:p>
            <a:pPr marL="0" lvl="0" indent="0" algn="l" rtl="0">
              <a:spcBef>
                <a:spcPts val="0"/>
              </a:spcBef>
              <a:spcAft>
                <a:spcPts val="0"/>
              </a:spcAft>
              <a:buNone/>
            </a:pPr>
            <a:r>
              <a:rPr lang="en" sz="1400"/>
              <a:t>   int  len ;</a:t>
            </a:r>
            <a:endParaRPr sz="1400"/>
          </a:p>
          <a:p>
            <a:pPr marL="0" lvl="0" indent="0" algn="l" rtl="0">
              <a:spcBef>
                <a:spcPts val="0"/>
              </a:spcBef>
              <a:spcAft>
                <a:spcPts val="0"/>
              </a:spcAft>
              <a:buNone/>
            </a:pPr>
            <a:r>
              <a:rPr lang="en" sz="1400"/>
              <a:t>   // copy str1 into str3</a:t>
            </a:r>
            <a:endParaRPr sz="1400"/>
          </a:p>
          <a:p>
            <a:pPr marL="0" lvl="0" indent="0" algn="l" rtl="0">
              <a:spcBef>
                <a:spcPts val="0"/>
              </a:spcBef>
              <a:spcAft>
                <a:spcPts val="0"/>
              </a:spcAft>
              <a:buNone/>
            </a:pPr>
            <a:r>
              <a:rPr lang="en" sz="1400"/>
              <a:t>   str3 = str1;</a:t>
            </a:r>
            <a:endParaRPr sz="1400"/>
          </a:p>
          <a:p>
            <a:pPr marL="0" lvl="0" indent="0" algn="l" rtl="0">
              <a:spcBef>
                <a:spcPts val="0"/>
              </a:spcBef>
              <a:spcAft>
                <a:spcPts val="0"/>
              </a:spcAft>
              <a:buNone/>
            </a:pPr>
            <a:r>
              <a:rPr lang="en" sz="1400"/>
              <a:t>   cout &lt;&lt; "str3 : " &lt;&lt; str3 &lt;&lt; endl;</a:t>
            </a:r>
            <a:endParaRPr sz="1400"/>
          </a:p>
        </p:txBody>
      </p:sp>
      <p:sp>
        <p:nvSpPr>
          <p:cNvPr id="89" name="Google Shape;89;p17"/>
          <p:cNvSpPr txBox="1"/>
          <p:nvPr/>
        </p:nvSpPr>
        <p:spPr>
          <a:xfrm>
            <a:off x="4573500" y="1468825"/>
            <a:ext cx="4127100" cy="309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 concatenates str1 and str2</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str3 = str1 + str2;</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cout &lt;&lt; "str1 + str2 : " &lt;&lt; str3 &lt;&lt; endl;</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 total length of str3 after concatenation</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len = str3.size();</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cout &lt;&lt; "str3.size() :  " &lt;&lt; len &lt;&lt; endl;</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   return 0;</a:t>
            </a:r>
            <a:endParaRPr>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 String Continued.</a:t>
            </a:r>
            <a:endParaRPr/>
          </a:p>
        </p:txBody>
      </p:sp>
      <p:sp>
        <p:nvSpPr>
          <p:cNvPr id="95" name="Google Shape;95;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b="1"/>
              <a:t>Formatted Input:</a:t>
            </a:r>
            <a:r>
              <a:rPr lang="en" sz="1400"/>
              <a:t>  Stream extraction operator</a:t>
            </a:r>
            <a:endParaRPr sz="1400"/>
          </a:p>
          <a:p>
            <a:pPr marL="0" lvl="0" indent="457200" algn="l" rtl="0">
              <a:spcBef>
                <a:spcPts val="0"/>
              </a:spcBef>
              <a:spcAft>
                <a:spcPts val="0"/>
              </a:spcAft>
              <a:buClr>
                <a:srgbClr val="000000"/>
              </a:buClr>
              <a:buSzPts val="1100"/>
              <a:buFont typeface="Arial"/>
              <a:buNone/>
            </a:pPr>
            <a:r>
              <a:rPr lang="en" sz="1400"/>
              <a:t>cin &gt;&gt; stringObject;</a:t>
            </a:r>
            <a:endParaRPr sz="1400"/>
          </a:p>
          <a:p>
            <a:pPr marL="0" lvl="0" indent="0" algn="l" rtl="0">
              <a:spcBef>
                <a:spcPts val="0"/>
              </a:spcBef>
              <a:spcAft>
                <a:spcPts val="0"/>
              </a:spcAft>
              <a:buNone/>
            </a:pPr>
            <a:r>
              <a:rPr lang="en" sz="1400"/>
              <a:t>the extraction operator &gt;&gt; formats the data that it receives through its input stream; it skips over whitespace</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b="1"/>
              <a:t>Unformatted Input:</a:t>
            </a:r>
            <a:r>
              <a:rPr lang="en" sz="1400"/>
              <a:t>  getline function for a string</a:t>
            </a:r>
            <a:endParaRPr sz="1400"/>
          </a:p>
          <a:p>
            <a:pPr marL="0" lvl="0" indent="457200" algn="l" rtl="0">
              <a:spcBef>
                <a:spcPts val="0"/>
              </a:spcBef>
              <a:spcAft>
                <a:spcPts val="0"/>
              </a:spcAft>
              <a:buClr>
                <a:srgbClr val="000000"/>
              </a:buClr>
              <a:buSzPts val="1100"/>
              <a:buFont typeface="Arial"/>
              <a:buNone/>
            </a:pPr>
            <a:r>
              <a:rPr lang="en" sz="1400"/>
              <a:t>getline( cin, s)</a:t>
            </a:r>
            <a:endParaRPr sz="1400"/>
          </a:p>
          <a:p>
            <a:pPr marL="914400" lvl="0" indent="-317500" algn="l" rtl="0">
              <a:spcBef>
                <a:spcPts val="0"/>
              </a:spcBef>
              <a:spcAft>
                <a:spcPts val="0"/>
              </a:spcAft>
              <a:buSzPts val="1400"/>
              <a:buChar char="●"/>
            </a:pPr>
            <a:r>
              <a:rPr lang="en" sz="1400"/>
              <a:t>does not skip over whitespace</a:t>
            </a:r>
            <a:endParaRPr sz="1400"/>
          </a:p>
          <a:p>
            <a:pPr marL="914400" lvl="0" indent="-317500" algn="l" rtl="0">
              <a:spcBef>
                <a:spcPts val="0"/>
              </a:spcBef>
              <a:spcAft>
                <a:spcPts val="0"/>
              </a:spcAft>
              <a:buSzPts val="1400"/>
              <a:buChar char="●"/>
            </a:pPr>
            <a:r>
              <a:rPr lang="en" sz="1400"/>
              <a:t>delimited by newline</a:t>
            </a:r>
            <a:endParaRPr sz="1400"/>
          </a:p>
          <a:p>
            <a:pPr marL="914400" lvl="0" indent="-317500" algn="l" rtl="0">
              <a:spcBef>
                <a:spcPts val="0"/>
              </a:spcBef>
              <a:spcAft>
                <a:spcPts val="0"/>
              </a:spcAft>
              <a:buSzPts val="1400"/>
              <a:buChar char="●"/>
            </a:pPr>
            <a:r>
              <a:rPr lang="en" sz="1400"/>
              <a:t>reads an entire line of characters into s</a:t>
            </a:r>
            <a:endParaRPr sz="1400"/>
          </a:p>
          <a:p>
            <a:pPr marL="0" lvl="0" indent="457200" algn="l" rtl="0">
              <a:spcBef>
                <a:spcPts val="0"/>
              </a:spcBef>
              <a:spcAft>
                <a:spcPts val="0"/>
              </a:spcAft>
              <a:buClr>
                <a:srgbClr val="000000"/>
              </a:buClr>
              <a:buSzPts val="1100"/>
              <a:buFont typeface="Arial"/>
              <a:buNone/>
            </a:pPr>
            <a:r>
              <a:rPr lang="en" sz="1400"/>
              <a:t>string s = “ABCDEFG”;</a:t>
            </a:r>
            <a:endParaRPr sz="1400"/>
          </a:p>
          <a:p>
            <a:pPr marL="0" lvl="0" indent="457200" algn="l" rtl="0">
              <a:spcBef>
                <a:spcPts val="0"/>
              </a:spcBef>
              <a:spcAft>
                <a:spcPts val="0"/>
              </a:spcAft>
              <a:buClr>
                <a:srgbClr val="000000"/>
              </a:buClr>
              <a:buSzPts val="1100"/>
              <a:buFont typeface="Arial"/>
              <a:buNone/>
            </a:pPr>
            <a:r>
              <a:rPr lang="en" sz="1400"/>
              <a:t>getline(cin, s);  //reads entire line of characters into s</a:t>
            </a:r>
            <a:endParaRPr sz="1400"/>
          </a:p>
          <a:p>
            <a:pPr marL="0" lvl="0" indent="457200" algn="l" rtl="0">
              <a:spcBef>
                <a:spcPts val="0"/>
              </a:spcBef>
              <a:spcAft>
                <a:spcPts val="0"/>
              </a:spcAft>
              <a:buClr>
                <a:srgbClr val="000000"/>
              </a:buClr>
              <a:buSzPts val="1100"/>
              <a:buFont typeface="Arial"/>
              <a:buNone/>
            </a:pPr>
            <a:r>
              <a:rPr lang="en" sz="1400"/>
              <a:t>char c = s[2];  //assigns ‘C’ to c </a:t>
            </a:r>
            <a:endParaRPr sz="1400"/>
          </a:p>
          <a:p>
            <a:pPr marL="0" lvl="0" indent="457200" algn="l" rtl="0">
              <a:spcBef>
                <a:spcPts val="0"/>
              </a:spcBef>
              <a:spcAft>
                <a:spcPts val="0"/>
              </a:spcAft>
              <a:buClr>
                <a:srgbClr val="000000"/>
              </a:buClr>
              <a:buSzPts val="1100"/>
              <a:buFont typeface="Arial"/>
              <a:buNone/>
            </a:pPr>
            <a:r>
              <a:rPr lang="en" sz="1400"/>
              <a:t>S[4] = ‘*’;     //changes s to “ABCD*FG”</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 String To Read A Line Of Text</a:t>
            </a:r>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a:t>#include &lt;iostream&gt;</a:t>
            </a:r>
            <a:endParaRPr sz="1400"/>
          </a:p>
          <a:p>
            <a:pPr marL="0" lvl="0" indent="0" algn="l" rtl="0">
              <a:spcBef>
                <a:spcPts val="0"/>
              </a:spcBef>
              <a:spcAft>
                <a:spcPts val="0"/>
              </a:spcAft>
              <a:buClr>
                <a:srgbClr val="000000"/>
              </a:buClr>
              <a:buSzPts val="1100"/>
              <a:buFont typeface="Arial"/>
              <a:buNone/>
            </a:pPr>
            <a:r>
              <a:rPr lang="en" sz="1400"/>
              <a:t>using namespace std;</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int main()</a:t>
            </a:r>
            <a:endParaRPr sz="1400"/>
          </a:p>
          <a:p>
            <a:pPr marL="0" lvl="0" indent="0" algn="l" rtl="0">
              <a:spcBef>
                <a:spcPts val="0"/>
              </a:spcBef>
              <a:spcAft>
                <a:spcPts val="0"/>
              </a:spcAft>
              <a:buClr>
                <a:srgbClr val="000000"/>
              </a:buClr>
              <a:buSzPts val="1100"/>
              <a:buFont typeface="Arial"/>
              <a:buNone/>
            </a:pPr>
            <a:r>
              <a:rPr lang="en" sz="1400"/>
              <a:t>{</a:t>
            </a:r>
            <a:endParaRPr sz="1400"/>
          </a:p>
          <a:p>
            <a:pPr marL="0" lvl="0" indent="0" algn="l" rtl="0">
              <a:spcBef>
                <a:spcPts val="0"/>
              </a:spcBef>
              <a:spcAft>
                <a:spcPts val="0"/>
              </a:spcAft>
              <a:buClr>
                <a:srgbClr val="000000"/>
              </a:buClr>
              <a:buSzPts val="1100"/>
              <a:buFont typeface="Arial"/>
              <a:buNone/>
            </a:pPr>
            <a:r>
              <a:rPr lang="en" sz="1400"/>
              <a:t>    char str[100];</a:t>
            </a:r>
            <a:endParaRPr sz="1400"/>
          </a:p>
          <a:p>
            <a:pPr marL="0" lvl="0" indent="0" algn="l" rtl="0">
              <a:spcBef>
                <a:spcPts val="0"/>
              </a:spcBef>
              <a:spcAft>
                <a:spcPts val="0"/>
              </a:spcAft>
              <a:buClr>
                <a:srgbClr val="000000"/>
              </a:buClr>
              <a:buSzPts val="1100"/>
              <a:buFont typeface="Arial"/>
              <a:buNone/>
            </a:pPr>
            <a:r>
              <a:rPr lang="en" sz="1400"/>
              <a:t>    cout &lt;&lt; "Enter a string: ";</a:t>
            </a:r>
            <a:endParaRPr sz="1400"/>
          </a:p>
          <a:p>
            <a:pPr marL="0" lvl="0" indent="0" algn="l" rtl="0">
              <a:spcBef>
                <a:spcPts val="0"/>
              </a:spcBef>
              <a:spcAft>
                <a:spcPts val="0"/>
              </a:spcAft>
              <a:buClr>
                <a:srgbClr val="000000"/>
              </a:buClr>
              <a:buSzPts val="1100"/>
              <a:buFont typeface="Arial"/>
              <a:buNone/>
            </a:pPr>
            <a:r>
              <a:rPr lang="en" sz="1400"/>
              <a:t>    cin.get(str, 100);</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    cout &lt;&lt; "You entered: " &lt;&lt; str &lt;&lt; endl;</a:t>
            </a:r>
            <a:endParaRPr sz="1400"/>
          </a:p>
          <a:p>
            <a:pPr marL="0" lvl="0" indent="0" algn="l" rtl="0">
              <a:spcBef>
                <a:spcPts val="0"/>
              </a:spcBef>
              <a:spcAft>
                <a:spcPts val="0"/>
              </a:spcAft>
              <a:buClr>
                <a:srgbClr val="000000"/>
              </a:buClr>
              <a:buSzPts val="1100"/>
              <a:buFont typeface="Arial"/>
              <a:buNone/>
            </a:pPr>
            <a:r>
              <a:rPr lang="en" sz="1400"/>
              <a:t>    return 0;</a:t>
            </a:r>
            <a:endParaRPr sz="1400"/>
          </a:p>
          <a:p>
            <a:pPr marL="0" lvl="0" indent="0" algn="l" rtl="0">
              <a:spcBef>
                <a:spcPts val="0"/>
              </a:spcBef>
              <a:spcAft>
                <a:spcPts val="0"/>
              </a:spcAft>
              <a:buClr>
                <a:srgbClr val="000000"/>
              </a:buClr>
              <a:buSzPts val="1100"/>
              <a:buFont typeface="Arial"/>
              <a:buNone/>
            </a:pPr>
            <a:r>
              <a:rPr lang="en" sz="1400"/>
              <a:t>}</a:t>
            </a:r>
            <a:endParaRPr sz="1400"/>
          </a:p>
          <a:p>
            <a:pPr marL="0" lvl="0" indent="0" algn="l" rtl="0">
              <a:spcBef>
                <a:spcPts val="0"/>
              </a:spcBef>
              <a:spcAft>
                <a:spcPts val="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 String To Read A Line Of Text Using String Data Type</a:t>
            </a:r>
            <a:endParaRPr/>
          </a:p>
        </p:txBody>
      </p:sp>
      <p:sp>
        <p:nvSpPr>
          <p:cNvPr id="107" name="Google Shape;107;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a:t>#include &lt;iostream&gt;</a:t>
            </a:r>
            <a:endParaRPr sz="1400"/>
          </a:p>
          <a:p>
            <a:pPr marL="0" lvl="0" indent="0" algn="l" rtl="0">
              <a:spcBef>
                <a:spcPts val="0"/>
              </a:spcBef>
              <a:spcAft>
                <a:spcPts val="0"/>
              </a:spcAft>
              <a:buClr>
                <a:srgbClr val="000000"/>
              </a:buClr>
              <a:buSzPts val="1100"/>
              <a:buFont typeface="Arial"/>
              <a:buNone/>
            </a:pPr>
            <a:r>
              <a:rPr lang="en" sz="1400"/>
              <a:t>using namespace std;</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int main()</a:t>
            </a:r>
            <a:endParaRPr sz="1400"/>
          </a:p>
          <a:p>
            <a:pPr marL="0" lvl="0" indent="0" algn="l" rtl="0">
              <a:spcBef>
                <a:spcPts val="0"/>
              </a:spcBef>
              <a:spcAft>
                <a:spcPts val="0"/>
              </a:spcAft>
              <a:buClr>
                <a:srgbClr val="000000"/>
              </a:buClr>
              <a:buSzPts val="1100"/>
              <a:buFont typeface="Arial"/>
              <a:buNone/>
            </a:pPr>
            <a:r>
              <a:rPr lang="en" sz="1400"/>
              <a:t>{</a:t>
            </a:r>
            <a:endParaRPr sz="1400"/>
          </a:p>
          <a:p>
            <a:pPr marL="0" lvl="0" indent="0" algn="l" rtl="0">
              <a:spcBef>
                <a:spcPts val="0"/>
              </a:spcBef>
              <a:spcAft>
                <a:spcPts val="0"/>
              </a:spcAft>
              <a:buClr>
                <a:srgbClr val="000000"/>
              </a:buClr>
              <a:buSzPts val="1100"/>
              <a:buFont typeface="Arial"/>
              <a:buNone/>
            </a:pPr>
            <a:r>
              <a:rPr lang="en" sz="1400"/>
              <a:t>    // Declaring a string object</a:t>
            </a:r>
            <a:endParaRPr sz="1400"/>
          </a:p>
          <a:p>
            <a:pPr marL="0" lvl="0" indent="0" algn="l" rtl="0">
              <a:spcBef>
                <a:spcPts val="0"/>
              </a:spcBef>
              <a:spcAft>
                <a:spcPts val="0"/>
              </a:spcAft>
              <a:buClr>
                <a:srgbClr val="000000"/>
              </a:buClr>
              <a:buSzPts val="1100"/>
              <a:buFont typeface="Arial"/>
              <a:buNone/>
            </a:pPr>
            <a:r>
              <a:rPr lang="en" sz="1400"/>
              <a:t>    string str;</a:t>
            </a:r>
            <a:endParaRPr sz="1400"/>
          </a:p>
          <a:p>
            <a:pPr marL="0" lvl="0" indent="0" algn="l" rtl="0">
              <a:spcBef>
                <a:spcPts val="0"/>
              </a:spcBef>
              <a:spcAft>
                <a:spcPts val="0"/>
              </a:spcAft>
              <a:buClr>
                <a:srgbClr val="000000"/>
              </a:buClr>
              <a:buSzPts val="1100"/>
              <a:buFont typeface="Arial"/>
              <a:buNone/>
            </a:pPr>
            <a:r>
              <a:rPr lang="en" sz="1400"/>
              <a:t>    cout &lt;&lt; "Enter a string: ";</a:t>
            </a:r>
            <a:endParaRPr sz="1400"/>
          </a:p>
          <a:p>
            <a:pPr marL="0" lvl="0" indent="0" algn="l" rtl="0">
              <a:spcBef>
                <a:spcPts val="0"/>
              </a:spcBef>
              <a:spcAft>
                <a:spcPts val="0"/>
              </a:spcAft>
              <a:buClr>
                <a:srgbClr val="000000"/>
              </a:buClr>
              <a:buSzPts val="1100"/>
              <a:buFont typeface="Arial"/>
              <a:buNone/>
            </a:pPr>
            <a:r>
              <a:rPr lang="en" sz="1400"/>
              <a:t>    getline(cin, str);</a:t>
            </a:r>
            <a:endParaRPr sz="1400"/>
          </a:p>
          <a:p>
            <a:pPr marL="0" lvl="0" indent="0" algn="l" rtl="0">
              <a:spcBef>
                <a:spcPts val="0"/>
              </a:spcBef>
              <a:spcAft>
                <a:spcPts val="0"/>
              </a:spcAft>
              <a:buClr>
                <a:srgbClr val="000000"/>
              </a:buClr>
              <a:buSzPts val="1100"/>
              <a:buFont typeface="Arial"/>
              <a:buNone/>
            </a:pPr>
            <a:endParaRPr sz="1400"/>
          </a:p>
          <a:p>
            <a:pPr marL="0" lvl="0" indent="0" algn="l" rtl="0">
              <a:spcBef>
                <a:spcPts val="0"/>
              </a:spcBef>
              <a:spcAft>
                <a:spcPts val="0"/>
              </a:spcAft>
              <a:buClr>
                <a:srgbClr val="000000"/>
              </a:buClr>
              <a:buSzPts val="1100"/>
              <a:buFont typeface="Arial"/>
              <a:buNone/>
            </a:pPr>
            <a:r>
              <a:rPr lang="en" sz="1400"/>
              <a:t>    cout &lt;&lt; "You entered: " &lt;&lt; str &lt;&lt; endl;</a:t>
            </a:r>
            <a:endParaRPr sz="1400"/>
          </a:p>
          <a:p>
            <a:pPr marL="0" lvl="0" indent="0" algn="l" rtl="0">
              <a:spcBef>
                <a:spcPts val="0"/>
              </a:spcBef>
              <a:spcAft>
                <a:spcPts val="0"/>
              </a:spcAft>
              <a:buClr>
                <a:srgbClr val="000000"/>
              </a:buClr>
              <a:buSzPts val="1100"/>
              <a:buFont typeface="Arial"/>
              <a:buNone/>
            </a:pPr>
            <a:r>
              <a:rPr lang="en" sz="1400"/>
              <a:t>    return 0;</a:t>
            </a:r>
            <a:endParaRPr sz="1400"/>
          </a:p>
          <a:p>
            <a:pPr marL="0" lvl="0" indent="0" algn="l" rtl="0">
              <a:spcBef>
                <a:spcPts val="0"/>
              </a:spcBef>
              <a:spcAft>
                <a:spcPts val="0"/>
              </a:spcAft>
              <a:buClr>
                <a:srgbClr val="000000"/>
              </a:buClr>
              <a:buSzPts val="1100"/>
              <a:buFont typeface="Arial"/>
              <a:buNone/>
            </a:pPr>
            <a:r>
              <a:rPr lang="en" sz="1400"/>
              <a:t>}</a:t>
            </a:r>
            <a:endParaRPr sz="1400"/>
          </a:p>
          <a:p>
            <a:pPr marL="0" lvl="0" indent="0" algn="l" rtl="0">
              <a:spcBef>
                <a:spcPts val="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Passing String to a Function</a:t>
            </a:r>
            <a:endParaRPr/>
          </a:p>
        </p:txBody>
      </p:sp>
      <p:sp>
        <p:nvSpPr>
          <p:cNvPr id="113" name="Google Shape;113;p21"/>
          <p:cNvSpPr txBox="1">
            <a:spLocks noGrp="1"/>
          </p:cNvSpPr>
          <p:nvPr>
            <p:ph type="body" idx="1"/>
          </p:nvPr>
        </p:nvSpPr>
        <p:spPr>
          <a:xfrm>
            <a:off x="311700" y="1468825"/>
            <a:ext cx="42492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t>#include &lt;iostream&gt;</a:t>
            </a:r>
            <a:endParaRPr sz="1200"/>
          </a:p>
          <a:p>
            <a:pPr marL="0" lvl="0" indent="0" algn="l" rtl="0">
              <a:spcBef>
                <a:spcPts val="0"/>
              </a:spcBef>
              <a:spcAft>
                <a:spcPts val="0"/>
              </a:spcAft>
              <a:buClr>
                <a:srgbClr val="000000"/>
              </a:buClr>
              <a:buSzPts val="1100"/>
              <a:buFont typeface="Arial"/>
              <a:buNone/>
            </a:pPr>
            <a:r>
              <a:rPr lang="en" sz="1200"/>
              <a:t>using namespace std;</a:t>
            </a:r>
            <a:endParaRPr sz="1200"/>
          </a:p>
          <a:p>
            <a:pPr marL="0" lvl="0" indent="0" algn="l" rtl="0">
              <a:spcBef>
                <a:spcPts val="0"/>
              </a:spcBef>
              <a:spcAft>
                <a:spcPts val="0"/>
              </a:spcAft>
              <a:buClr>
                <a:srgbClr val="000000"/>
              </a:buClr>
              <a:buSzPts val="1100"/>
              <a:buFont typeface="Arial"/>
              <a:buNone/>
            </a:pPr>
            <a:endParaRPr sz="1200"/>
          </a:p>
          <a:p>
            <a:pPr marL="0" lvl="0" indent="0" algn="l" rtl="0">
              <a:spcBef>
                <a:spcPts val="0"/>
              </a:spcBef>
              <a:spcAft>
                <a:spcPts val="0"/>
              </a:spcAft>
              <a:buClr>
                <a:srgbClr val="000000"/>
              </a:buClr>
              <a:buSzPts val="1100"/>
              <a:buFont typeface="Arial"/>
              <a:buNone/>
            </a:pPr>
            <a:r>
              <a:rPr lang="en" sz="1200"/>
              <a:t>void display(char *);</a:t>
            </a:r>
            <a:endParaRPr sz="1200"/>
          </a:p>
          <a:p>
            <a:pPr marL="0" lvl="0" indent="0" algn="l" rtl="0">
              <a:spcBef>
                <a:spcPts val="0"/>
              </a:spcBef>
              <a:spcAft>
                <a:spcPts val="0"/>
              </a:spcAft>
              <a:buClr>
                <a:srgbClr val="000000"/>
              </a:buClr>
              <a:buSzPts val="1100"/>
              <a:buFont typeface="Arial"/>
              <a:buNone/>
            </a:pPr>
            <a:r>
              <a:rPr lang="en" sz="1200"/>
              <a:t>void display(string);</a:t>
            </a:r>
            <a:endParaRPr sz="1200"/>
          </a:p>
          <a:p>
            <a:pPr marL="0" lvl="0" indent="0" algn="l" rtl="0">
              <a:spcBef>
                <a:spcPts val="0"/>
              </a:spcBef>
              <a:spcAft>
                <a:spcPts val="0"/>
              </a:spcAft>
              <a:buClr>
                <a:srgbClr val="000000"/>
              </a:buClr>
              <a:buSzPts val="1100"/>
              <a:buFont typeface="Arial"/>
              <a:buNone/>
            </a:pPr>
            <a:endParaRPr sz="1200"/>
          </a:p>
          <a:p>
            <a:pPr marL="0" lvl="0" indent="0" algn="l" rtl="0">
              <a:spcBef>
                <a:spcPts val="0"/>
              </a:spcBef>
              <a:spcAft>
                <a:spcPts val="0"/>
              </a:spcAft>
              <a:buClr>
                <a:srgbClr val="000000"/>
              </a:buClr>
              <a:buSzPts val="1100"/>
              <a:buFont typeface="Arial"/>
              <a:buNone/>
            </a:pPr>
            <a:r>
              <a:rPr lang="en" sz="1200"/>
              <a:t>int main()</a:t>
            </a:r>
            <a:endParaRPr sz="1200"/>
          </a:p>
          <a:p>
            <a:pPr marL="0" lvl="0" indent="0" algn="l" rtl="0">
              <a:spcBef>
                <a:spcPts val="0"/>
              </a:spcBef>
              <a:spcAft>
                <a:spcPts val="0"/>
              </a:spcAft>
              <a:buClr>
                <a:srgbClr val="000000"/>
              </a:buClr>
              <a:buSzPts val="1100"/>
              <a:buFont typeface="Arial"/>
              <a:buNone/>
            </a:pPr>
            <a:r>
              <a:rPr lang="en" sz="1200"/>
              <a:t>{</a:t>
            </a:r>
            <a:endParaRPr sz="1200"/>
          </a:p>
          <a:p>
            <a:pPr marL="0" lvl="0" indent="0" algn="l" rtl="0">
              <a:spcBef>
                <a:spcPts val="0"/>
              </a:spcBef>
              <a:spcAft>
                <a:spcPts val="0"/>
              </a:spcAft>
              <a:buClr>
                <a:srgbClr val="000000"/>
              </a:buClr>
              <a:buSzPts val="1100"/>
              <a:buFont typeface="Arial"/>
              <a:buNone/>
            </a:pPr>
            <a:r>
              <a:rPr lang="en" sz="1200"/>
              <a:t>    string str1;</a:t>
            </a:r>
            <a:endParaRPr sz="1200"/>
          </a:p>
          <a:p>
            <a:pPr marL="0" lvl="0" indent="0" algn="l" rtl="0">
              <a:spcBef>
                <a:spcPts val="0"/>
              </a:spcBef>
              <a:spcAft>
                <a:spcPts val="0"/>
              </a:spcAft>
              <a:buClr>
                <a:srgbClr val="000000"/>
              </a:buClr>
              <a:buSzPts val="1100"/>
              <a:buFont typeface="Arial"/>
              <a:buNone/>
            </a:pPr>
            <a:r>
              <a:rPr lang="en" sz="1200"/>
              <a:t>    char str[100];</a:t>
            </a:r>
            <a:endParaRPr sz="1200"/>
          </a:p>
          <a:p>
            <a:pPr marL="0" lvl="0" indent="0" algn="l" rtl="0">
              <a:spcBef>
                <a:spcPts val="0"/>
              </a:spcBef>
              <a:spcAft>
                <a:spcPts val="0"/>
              </a:spcAft>
              <a:buClr>
                <a:srgbClr val="000000"/>
              </a:buClr>
              <a:buSzPts val="1100"/>
              <a:buFont typeface="Arial"/>
              <a:buNone/>
            </a:pPr>
            <a:r>
              <a:rPr lang="en" sz="1200"/>
              <a:t>    cout &lt;&lt; "Enter a string: ";</a:t>
            </a:r>
            <a:endParaRPr sz="1200"/>
          </a:p>
          <a:p>
            <a:pPr marL="0" lvl="0" indent="0" algn="l" rtl="0">
              <a:spcBef>
                <a:spcPts val="0"/>
              </a:spcBef>
              <a:spcAft>
                <a:spcPts val="0"/>
              </a:spcAft>
              <a:buClr>
                <a:srgbClr val="000000"/>
              </a:buClr>
              <a:buSzPts val="1100"/>
              <a:buFont typeface="Arial"/>
              <a:buNone/>
            </a:pPr>
            <a:r>
              <a:rPr lang="en" sz="1200"/>
              <a:t>    getline(cin, str1);</a:t>
            </a:r>
            <a:endParaRPr sz="1200"/>
          </a:p>
          <a:p>
            <a:pPr marL="0" lvl="0" indent="0" algn="l" rtl="0">
              <a:spcBef>
                <a:spcPts val="0"/>
              </a:spcBef>
              <a:spcAft>
                <a:spcPts val="0"/>
              </a:spcAft>
              <a:buClr>
                <a:srgbClr val="000000"/>
              </a:buClr>
              <a:buSzPts val="1100"/>
              <a:buFont typeface="Arial"/>
              <a:buNone/>
            </a:pPr>
            <a:endParaRPr sz="1200"/>
          </a:p>
          <a:p>
            <a:pPr marL="0" lvl="0" indent="0" algn="l" rtl="0">
              <a:spcBef>
                <a:spcPts val="0"/>
              </a:spcBef>
              <a:spcAft>
                <a:spcPts val="0"/>
              </a:spcAft>
              <a:buClr>
                <a:srgbClr val="000000"/>
              </a:buClr>
              <a:buSzPts val="1100"/>
              <a:buFont typeface="Arial"/>
              <a:buNone/>
            </a:pPr>
            <a:r>
              <a:rPr lang="en" sz="1200"/>
              <a:t>    cout &lt;&lt; "Enter another string: ";</a:t>
            </a:r>
            <a:endParaRPr sz="1200"/>
          </a:p>
          <a:p>
            <a:pPr marL="0" lvl="0" indent="0" algn="l" rtl="0">
              <a:spcBef>
                <a:spcPts val="0"/>
              </a:spcBef>
              <a:spcAft>
                <a:spcPts val="0"/>
              </a:spcAft>
              <a:buClr>
                <a:srgbClr val="000000"/>
              </a:buClr>
              <a:buSzPts val="1100"/>
              <a:buFont typeface="Arial"/>
              <a:buNone/>
            </a:pPr>
            <a:r>
              <a:rPr lang="en" sz="1200"/>
              <a:t>    cin.get(str, 100, '\n');</a:t>
            </a:r>
            <a:endParaRPr sz="1200"/>
          </a:p>
          <a:p>
            <a:pPr marL="0" lvl="0" indent="0" algn="l" rtl="0">
              <a:spcBef>
                <a:spcPts val="0"/>
              </a:spcBef>
              <a:spcAft>
                <a:spcPts val="0"/>
              </a:spcAft>
              <a:buNone/>
            </a:pPr>
            <a:endParaRPr sz="1200"/>
          </a:p>
        </p:txBody>
      </p:sp>
      <p:sp>
        <p:nvSpPr>
          <p:cNvPr id="114" name="Google Shape;114;p21"/>
          <p:cNvSpPr txBox="1"/>
          <p:nvPr/>
        </p:nvSpPr>
        <p:spPr>
          <a:xfrm>
            <a:off x="4560900" y="1468825"/>
            <a:ext cx="4249200" cy="309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    display(str1);</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    display(str);</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    return 0;</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void display(char s[])</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    cout &lt;&lt; "Entered char array is: " &lt;&lt; s &lt;&lt; endl;</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void display(string s)</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    cout &lt;&lt; "Entered string is: " &lt;&lt; s &lt;&lt; endl;</a:t>
            </a:r>
            <a:endParaRPr sz="1200">
              <a:solidFill>
                <a:schemeClr val="dk2"/>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sz="1200">
                <a:solidFill>
                  <a:schemeClr val="dk2"/>
                </a:solidFill>
                <a:latin typeface="Source Code Pro"/>
                <a:ea typeface="Source Code Pro"/>
                <a:cs typeface="Source Code Pro"/>
                <a:sym typeface="Source Code Pro"/>
              </a:rPr>
              <a:t>}</a:t>
            </a:r>
            <a:endParaRPr sz="1200">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On-screen Show (16:9)</PresentationFormat>
  <Paragraphs>193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Source Code Pro</vt:lpstr>
      <vt:lpstr>Oswald</vt:lpstr>
      <vt:lpstr>Modern Writer</vt:lpstr>
      <vt:lpstr>Lecture 14</vt:lpstr>
      <vt:lpstr>The C-Style Character String</vt:lpstr>
      <vt:lpstr>The C-Style Character String Continued.</vt:lpstr>
      <vt:lpstr>C++ String</vt:lpstr>
      <vt:lpstr>C++ String Continued.</vt:lpstr>
      <vt:lpstr>C++ String Continued.</vt:lpstr>
      <vt:lpstr>C++ String To Read A Line Of Text</vt:lpstr>
      <vt:lpstr>C++ String To Read A Line Of Text Using String Data Type</vt:lpstr>
      <vt:lpstr>Passing String to a Function</vt:lpstr>
      <vt:lpstr>Reversing a String</vt:lpstr>
      <vt:lpstr>Count the Number of Words in a Sentence</vt:lpstr>
      <vt:lpstr>Palindrome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dc:title>
  <cp:lastModifiedBy>Md Fahad Monir</cp:lastModifiedBy>
  <cp:revision>1</cp:revision>
  <dcterms:modified xsi:type="dcterms:W3CDTF">2019-03-30T07:51:32Z</dcterms:modified>
</cp:coreProperties>
</file>