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Source Code Pro" panose="020B0604020202020204" charset="0"/>
      <p:regular r:id="rId23"/>
      <p:bold r:id="rId24"/>
    </p:embeddedFont>
    <p:embeddedFont>
      <p:font typeface="Oswald" panose="020B0604020202020204" charset="0"/>
      <p:regular r:id="rId25"/>
      <p:bold r:id="rId26"/>
    </p:embeddedFont>
    <p:embeddedFont>
      <p:font typeface="Didact Gothic" panose="020B0604020202020204"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A76F7A5-F835-4372-AE78-0296D0276D11}">
  <a:tblStyle styleId="{CA76F7A5-F835-4372-AE78-0296D0276D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9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4d5e797d4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4d5e797d4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4d5e797d4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4d5e797d4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4d5e797d4c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4d5e797d4c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4d5e797d4c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4d5e797d4c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d5e797d4c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d5e797d4c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4d5e797d4c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4d5e797d4c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d5e797d4c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d5e797d4c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4d5e797d4c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4d5e797d4c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4d5e797d4c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4d5e797d4c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4d5e797d4c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4d5e797d4c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4d5e797d4c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4d5e797d4c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4d5e797d4c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4d5e797d4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4d5e797d4c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4d5e797d4c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4d5e797d4c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4d5e797d4c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4e7c47be0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4e7c47be0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4e7c47be0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4e7c47be0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d5e797d4c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4d5e797d4c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4e7c47be02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4e7c47be0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4e7c47be02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4e7c47be0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4e7c47be02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4e7c47be02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5" y="0"/>
            <a:ext cx="9144000" cy="31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Google Shape;13;p2"/>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w="28575" cap="flat" cmpd="sng">
            <a:solidFill>
              <a:schemeClr val="dk1"/>
            </a:solidFill>
            <a:prstDash val="lgDash"/>
            <a:round/>
            <a:headEnd type="none" w="sm" len="sm"/>
            <a:tailEnd type="none" w="sm" len="sm"/>
          </a:ln>
        </p:spPr>
      </p:cxnSp>
      <p:sp>
        <p:nvSpPr>
          <p:cNvPr id="53" name="Google Shape;5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1" name="Google Shape;21;p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6" name="Google Shape;26;p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 name="Google Shape;27;p5"/>
          <p:cNvSpPr txBox="1">
            <a:spLocks noGrp="1"/>
          </p:cNvSpPr>
          <p:nvPr>
            <p:ph type="body" idx="1"/>
          </p:nvPr>
        </p:nvSpPr>
        <p:spPr>
          <a:xfrm>
            <a:off x="311700" y="1468825"/>
            <a:ext cx="3999900" cy="30999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468825"/>
            <a:ext cx="3999900" cy="30999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w="19050" cap="flat" cmpd="sng">
            <a:solidFill>
              <a:schemeClr val="dk2"/>
            </a:solidFill>
            <a:prstDash val="lgDash"/>
            <a:round/>
            <a:headEnd type="none" w="sm" len="sm"/>
            <a:tailEnd type="none" w="sm" len="sm"/>
          </a:ln>
        </p:spPr>
      </p:cxnSp>
      <p:sp>
        <p:nvSpPr>
          <p:cNvPr id="35" name="Google Shape;35;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311700" y="1618204"/>
            <a:ext cx="2808000" cy="29508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577200" cy="0"/>
          </a:xfrm>
          <a:prstGeom prst="straightConnector1">
            <a:avLst/>
          </a:prstGeom>
          <a:noFill/>
          <a:ln w="19050" cap="flat" cmpd="sng">
            <a:solidFill>
              <a:schemeClr val="dk1"/>
            </a:solidFill>
            <a:prstDash val="lgDash"/>
            <a:round/>
            <a:headEnd type="none" w="sm" len="sm"/>
            <a:tailEnd type="none" w="sm" len="sm"/>
          </a:ln>
        </p:spPr>
      </p:cxnSp>
      <p:sp>
        <p:nvSpPr>
          <p:cNvPr id="44" name="Google Shape;44;p9"/>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a:endParaRPr/>
          </a:p>
        </p:txBody>
      </p:sp>
      <p:sp>
        <p:nvSpPr>
          <p:cNvPr id="45" name="Google Shape;45;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100"/>
              <a:buFont typeface="Oswald"/>
              <a:buNone/>
              <a:defRPr sz="2100">
                <a:latin typeface="Oswald"/>
                <a:ea typeface="Oswald"/>
                <a:cs typeface="Oswald"/>
                <a:sym typeface="Oswald"/>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dern-writer">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468825"/>
            <a:ext cx="8520600" cy="30999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Lecture 08</a:t>
            </a:r>
            <a:endParaRPr/>
          </a:p>
        </p:txBody>
      </p:sp>
      <p:sp>
        <p:nvSpPr>
          <p:cNvPr id="63" name="Google Shape;63;p13"/>
          <p:cNvSpPr txBox="1">
            <a:spLocks noGrp="1"/>
          </p:cNvSpPr>
          <p:nvPr>
            <p:ph type="subTitle" idx="1"/>
          </p:nvPr>
        </p:nvSpPr>
        <p:spPr>
          <a:xfrm>
            <a:off x="411175" y="3474450"/>
            <a:ext cx="8282400" cy="126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a:t>Array </a:t>
            </a:r>
            <a:endParaRPr sz="4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b="0">
                <a:latin typeface="Didact Gothic"/>
                <a:ea typeface="Didact Gothic"/>
                <a:cs typeface="Didact Gothic"/>
                <a:sym typeface="Didact Gothic"/>
              </a:rPr>
              <a:t> </a:t>
            </a:r>
            <a:endParaRPr sz="4800" b="0">
              <a:latin typeface="Didact Gothic"/>
              <a:ea typeface="Didact Gothic"/>
              <a:cs typeface="Didact Gothic"/>
              <a:sym typeface="Didact Gothic"/>
            </a:endParaRPr>
          </a:p>
        </p:txBody>
      </p:sp>
      <p:sp>
        <p:nvSpPr>
          <p:cNvPr id="128" name="Google Shape;128;p22"/>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400"/>
              <a:t>The size of an array is: the total number of bytes allocated for it</a:t>
            </a:r>
            <a:endParaRPr sz="1400"/>
          </a:p>
          <a:p>
            <a:pPr marL="0" lvl="0" indent="0" algn="l" rtl="0">
              <a:lnSpc>
                <a:spcPct val="150000"/>
              </a:lnSpc>
              <a:spcBef>
                <a:spcPts val="0"/>
              </a:spcBef>
              <a:spcAft>
                <a:spcPts val="0"/>
              </a:spcAft>
              <a:buNone/>
            </a:pPr>
            <a:r>
              <a:rPr lang="en" sz="1400"/>
              <a:t>=(number of elements) * (number of bytes for each element)</a:t>
            </a:r>
            <a:endParaRPr sz="1400"/>
          </a:p>
          <a:p>
            <a:pPr marL="0" lvl="0" indent="0" algn="l" rtl="0">
              <a:lnSpc>
                <a:spcPct val="150000"/>
              </a:lnSpc>
              <a:spcBef>
                <a:spcPts val="0"/>
              </a:spcBef>
              <a:spcAft>
                <a:spcPts val="0"/>
              </a:spcAft>
              <a:buNone/>
            </a:pPr>
            <a:r>
              <a:rPr lang="en" sz="1400"/>
              <a:t>Examples:</a:t>
            </a:r>
            <a:endParaRPr sz="1400"/>
          </a:p>
          <a:p>
            <a:pPr marL="457200" lvl="0" indent="-317500" algn="l" rtl="0">
              <a:lnSpc>
                <a:spcPct val="150000"/>
              </a:lnSpc>
              <a:spcBef>
                <a:spcPts val="0"/>
              </a:spcBef>
              <a:spcAft>
                <a:spcPts val="0"/>
              </a:spcAft>
              <a:buSzPts val="1400"/>
              <a:buAutoNum type="arabicPeriod"/>
            </a:pPr>
            <a:r>
              <a:rPr lang="en" sz="1400" b="1"/>
              <a:t>int tests[5]</a:t>
            </a:r>
            <a:r>
              <a:rPr lang="en" sz="1400"/>
              <a:t> is an array of 20 bytes, assuming 4 bytes for an int</a:t>
            </a:r>
            <a:endParaRPr sz="1400"/>
          </a:p>
          <a:p>
            <a:pPr marL="457200" lvl="0" indent="-317500" algn="l" rtl="0">
              <a:lnSpc>
                <a:spcPct val="150000"/>
              </a:lnSpc>
              <a:spcBef>
                <a:spcPts val="0"/>
              </a:spcBef>
              <a:spcAft>
                <a:spcPts val="0"/>
              </a:spcAft>
              <a:buSzPts val="1400"/>
              <a:buAutoNum type="arabicPeriod"/>
            </a:pPr>
            <a:r>
              <a:rPr lang="en" sz="1400" b="1"/>
              <a:t>long double measures[10] </a:t>
            </a:r>
            <a:r>
              <a:rPr lang="en" sz="1400"/>
              <a:t>is an array of 80 bytes, assuming 8 bytes for a long double</a:t>
            </a:r>
            <a:endParaRPr sz="1400"/>
          </a:p>
          <a:p>
            <a:pPr marL="0" lvl="0" indent="0" algn="l" rtl="0">
              <a:lnSpc>
                <a:spcPct val="150000"/>
              </a:lnSpc>
              <a:spcBef>
                <a:spcPts val="1600"/>
              </a:spcBef>
              <a:spcAft>
                <a:spcPts val="0"/>
              </a:spcAft>
              <a:buNone/>
            </a:pPr>
            <a:endParaRPr sz="1400"/>
          </a:p>
          <a:p>
            <a:pPr marL="0" lvl="0" indent="0" algn="l" rtl="0">
              <a:lnSpc>
                <a:spcPct val="150000"/>
              </a:lnSpc>
              <a:spcBef>
                <a:spcPts val="1600"/>
              </a:spcBef>
              <a:spcAft>
                <a:spcPts val="0"/>
              </a:spcAft>
              <a:buNone/>
            </a:pPr>
            <a:endParaRPr sz="1400"/>
          </a:p>
          <a:p>
            <a:pPr marL="0" lvl="0" indent="0" algn="l" rtl="0">
              <a:lnSpc>
                <a:spcPct val="150000"/>
              </a:lnSpc>
              <a:spcBef>
                <a:spcPts val="1600"/>
              </a:spcBef>
              <a:spcAft>
                <a:spcPts val="0"/>
              </a:spcAft>
              <a:buNone/>
            </a:pPr>
            <a:endParaRPr sz="1400"/>
          </a:p>
          <a:p>
            <a:pPr marL="0" lvl="0" indent="0" algn="l" rtl="0">
              <a:lnSpc>
                <a:spcPct val="150000"/>
              </a:lnSpc>
              <a:spcBef>
                <a:spcPts val="1600"/>
              </a:spcBef>
              <a:spcAft>
                <a:spcPts val="0"/>
              </a:spcAft>
              <a:buNone/>
            </a:pPr>
            <a:endParaRPr sz="1400"/>
          </a:p>
          <a:p>
            <a:pPr marL="0" lvl="0" indent="0" algn="l" rtl="0">
              <a:lnSpc>
                <a:spcPct val="150000"/>
              </a:lnSpc>
              <a:spcBef>
                <a:spcPts val="1600"/>
              </a:spcBef>
              <a:spcAft>
                <a:spcPts val="0"/>
              </a:spcAft>
              <a:buNone/>
            </a:pPr>
            <a:endParaRPr sz="1400"/>
          </a:p>
          <a:p>
            <a:pPr marL="0" lvl="0" indent="0" algn="l" rtl="0">
              <a:lnSpc>
                <a:spcPct val="150000"/>
              </a:lnSpc>
              <a:spcBef>
                <a:spcPts val="1600"/>
              </a:spcBef>
              <a:spcAft>
                <a:spcPts val="0"/>
              </a:spcAft>
              <a:buNone/>
            </a:pPr>
            <a:endParaRPr sz="1400"/>
          </a:p>
          <a:p>
            <a:pPr marL="0" lvl="0" indent="0" algn="l" rtl="0">
              <a:lnSpc>
                <a:spcPct val="150000"/>
              </a:lnSpc>
              <a:spcBef>
                <a:spcPts val="1600"/>
              </a:spcBef>
              <a:spcAft>
                <a:spcPts val="0"/>
              </a:spcAft>
              <a:buNone/>
            </a:pPr>
            <a:endParaRPr sz="1400"/>
          </a:p>
        </p:txBody>
      </p:sp>
      <p:graphicFrame>
        <p:nvGraphicFramePr>
          <p:cNvPr id="129" name="Google Shape;129;p22"/>
          <p:cNvGraphicFramePr/>
          <p:nvPr/>
        </p:nvGraphicFramePr>
        <p:xfrm>
          <a:off x="952500" y="3801850"/>
          <a:ext cx="7239000" cy="457170"/>
        </p:xfrm>
        <a:graphic>
          <a:graphicData uri="http://schemas.openxmlformats.org/drawingml/2006/table">
            <a:tbl>
              <a:tblPr>
                <a:noFill/>
                <a:tableStyleId>{CA76F7A5-F835-4372-AE78-0296D0276D11}</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457170">
                <a:tc>
                  <a:txBody>
                    <a:bodyPr/>
                    <a:lstStyle/>
                    <a:p>
                      <a:pPr marL="0" lvl="0" indent="0" algn="l" rtl="0">
                        <a:spcBef>
                          <a:spcPts val="0"/>
                        </a:spcBef>
                        <a:spcAft>
                          <a:spcPts val="0"/>
                        </a:spcAft>
                        <a:buNone/>
                      </a:pPr>
                      <a:r>
                        <a:rPr lang="en" sz="1800" b="1">
                          <a:solidFill>
                            <a:schemeClr val="dk1"/>
                          </a:solidFill>
                          <a:latin typeface="Courier New"/>
                          <a:ea typeface="Courier New"/>
                          <a:cs typeface="Courier New"/>
                          <a:sym typeface="Courier New"/>
                        </a:rPr>
                        <a:t>13</a:t>
                      </a:r>
                      <a:endParaRPr sz="1800" b="1">
                        <a:solidFill>
                          <a:schemeClr val="dk1"/>
                        </a:solidFill>
                        <a:latin typeface="Courier New"/>
                        <a:ea typeface="Courier New"/>
                        <a:cs typeface="Courier New"/>
                        <a:sym typeface="Courier New"/>
                      </a:endParaRPr>
                    </a:p>
                  </a:txBody>
                  <a:tcPr marL="91425" marR="91425" marT="91425" marB="91425">
                    <a:lnL w="38100" cap="flat" cmpd="sng">
                      <a:solidFill>
                        <a:schemeClr val="dk2"/>
                      </a:solidFill>
                      <a:prstDash val="solid"/>
                      <a:round/>
                      <a:headEnd type="none" w="sm" len="sm"/>
                      <a:tailEnd type="none" w="sm" len="sm"/>
                    </a:lnL>
                    <a:lnR w="38100" cap="flat" cmpd="sng">
                      <a:solidFill>
                        <a:schemeClr val="dk2"/>
                      </a:solidFill>
                      <a:prstDash val="solid"/>
                      <a:round/>
                      <a:headEnd type="none" w="sm" len="sm"/>
                      <a:tailEnd type="none" w="sm" len="sm"/>
                    </a:lnR>
                    <a:lnT w="38100" cap="flat" cmpd="sng">
                      <a:solidFill>
                        <a:schemeClr val="dk2"/>
                      </a:solidFill>
                      <a:prstDash val="solid"/>
                      <a:round/>
                      <a:headEnd type="none" w="sm" len="sm"/>
                      <a:tailEnd type="none" w="sm" len="sm"/>
                    </a:lnT>
                    <a:lnB w="38100"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800" b="1">
                          <a:solidFill>
                            <a:schemeClr val="dk1"/>
                          </a:solidFill>
                          <a:latin typeface="Courier New"/>
                          <a:ea typeface="Courier New"/>
                          <a:cs typeface="Courier New"/>
                          <a:sym typeface="Courier New"/>
                        </a:rPr>
                        <a:t>14</a:t>
                      </a:r>
                      <a:endParaRPr sz="1800" b="1">
                        <a:solidFill>
                          <a:schemeClr val="dk1"/>
                        </a:solidFill>
                        <a:latin typeface="Courier New"/>
                        <a:ea typeface="Courier New"/>
                        <a:cs typeface="Courier New"/>
                        <a:sym typeface="Courier New"/>
                      </a:endParaRPr>
                    </a:p>
                  </a:txBody>
                  <a:tcPr marL="91425" marR="91425" marT="91425" marB="91425">
                    <a:lnL w="38100" cap="flat" cmpd="sng">
                      <a:solidFill>
                        <a:schemeClr val="dk2"/>
                      </a:solidFill>
                      <a:prstDash val="solid"/>
                      <a:round/>
                      <a:headEnd type="none" w="sm" len="sm"/>
                      <a:tailEnd type="none" w="sm" len="sm"/>
                    </a:lnL>
                    <a:lnR w="38100" cap="flat" cmpd="sng">
                      <a:solidFill>
                        <a:schemeClr val="dk2"/>
                      </a:solidFill>
                      <a:prstDash val="solid"/>
                      <a:round/>
                      <a:headEnd type="none" w="sm" len="sm"/>
                      <a:tailEnd type="none" w="sm" len="sm"/>
                    </a:lnR>
                    <a:lnT w="38100" cap="flat" cmpd="sng">
                      <a:solidFill>
                        <a:schemeClr val="dk2"/>
                      </a:solidFill>
                      <a:prstDash val="solid"/>
                      <a:round/>
                      <a:headEnd type="none" w="sm" len="sm"/>
                      <a:tailEnd type="none" w="sm" len="sm"/>
                    </a:lnT>
                    <a:lnB w="38100"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800" b="1">
                          <a:solidFill>
                            <a:schemeClr val="dk1"/>
                          </a:solidFill>
                          <a:latin typeface="Courier New"/>
                          <a:ea typeface="Courier New"/>
                          <a:cs typeface="Courier New"/>
                          <a:sym typeface="Courier New"/>
                        </a:rPr>
                        <a:t>-3</a:t>
                      </a:r>
                      <a:endParaRPr sz="1800" b="1">
                        <a:solidFill>
                          <a:schemeClr val="dk1"/>
                        </a:solidFill>
                        <a:latin typeface="Courier New"/>
                        <a:ea typeface="Courier New"/>
                        <a:cs typeface="Courier New"/>
                        <a:sym typeface="Courier New"/>
                      </a:endParaRPr>
                    </a:p>
                  </a:txBody>
                  <a:tcPr marL="91425" marR="91425" marT="91425" marB="91425">
                    <a:lnL w="38100" cap="flat" cmpd="sng">
                      <a:solidFill>
                        <a:schemeClr val="dk2"/>
                      </a:solidFill>
                      <a:prstDash val="solid"/>
                      <a:round/>
                      <a:headEnd type="none" w="sm" len="sm"/>
                      <a:tailEnd type="none" w="sm" len="sm"/>
                    </a:lnL>
                    <a:lnR w="38100" cap="flat" cmpd="sng">
                      <a:solidFill>
                        <a:schemeClr val="dk2"/>
                      </a:solidFill>
                      <a:prstDash val="solid"/>
                      <a:round/>
                      <a:headEnd type="none" w="sm" len="sm"/>
                      <a:tailEnd type="none" w="sm" len="sm"/>
                    </a:lnR>
                    <a:lnT w="38100" cap="flat" cmpd="sng">
                      <a:solidFill>
                        <a:schemeClr val="dk2"/>
                      </a:solidFill>
                      <a:prstDash val="solid"/>
                      <a:round/>
                      <a:headEnd type="none" w="sm" len="sm"/>
                      <a:tailEnd type="none" w="sm" len="sm"/>
                    </a:lnT>
                    <a:lnB w="38100"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800" b="1">
                          <a:solidFill>
                            <a:schemeClr val="dk1"/>
                          </a:solidFill>
                          <a:latin typeface="Courier New"/>
                          <a:ea typeface="Courier New"/>
                          <a:cs typeface="Courier New"/>
                          <a:sym typeface="Courier New"/>
                        </a:rPr>
                        <a:t>0</a:t>
                      </a:r>
                      <a:endParaRPr sz="1800" b="1">
                        <a:solidFill>
                          <a:schemeClr val="dk1"/>
                        </a:solidFill>
                        <a:latin typeface="Courier New"/>
                        <a:ea typeface="Courier New"/>
                        <a:cs typeface="Courier New"/>
                        <a:sym typeface="Courier New"/>
                      </a:endParaRPr>
                    </a:p>
                  </a:txBody>
                  <a:tcPr marL="91425" marR="91425" marT="91425" marB="91425">
                    <a:lnL w="38100" cap="flat" cmpd="sng">
                      <a:solidFill>
                        <a:schemeClr val="dk2"/>
                      </a:solidFill>
                      <a:prstDash val="solid"/>
                      <a:round/>
                      <a:headEnd type="none" w="sm" len="sm"/>
                      <a:tailEnd type="none" w="sm" len="sm"/>
                    </a:lnL>
                    <a:lnR w="38100" cap="flat" cmpd="sng">
                      <a:solidFill>
                        <a:schemeClr val="dk2"/>
                      </a:solidFill>
                      <a:prstDash val="solid"/>
                      <a:round/>
                      <a:headEnd type="none" w="sm" len="sm"/>
                      <a:tailEnd type="none" w="sm" len="sm"/>
                    </a:lnR>
                    <a:lnT w="38100" cap="flat" cmpd="sng">
                      <a:solidFill>
                        <a:schemeClr val="dk2"/>
                      </a:solidFill>
                      <a:prstDash val="solid"/>
                      <a:round/>
                      <a:headEnd type="none" w="sm" len="sm"/>
                      <a:tailEnd type="none" w="sm" len="sm"/>
                    </a:lnT>
                    <a:lnB w="38100"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800" b="1">
                          <a:solidFill>
                            <a:schemeClr val="dk1"/>
                          </a:solidFill>
                          <a:latin typeface="Courier New"/>
                          <a:ea typeface="Courier New"/>
                          <a:cs typeface="Courier New"/>
                          <a:sym typeface="Courier New"/>
                        </a:rPr>
                        <a:t>1</a:t>
                      </a:r>
                      <a:endParaRPr sz="1800" b="1">
                        <a:solidFill>
                          <a:schemeClr val="dk1"/>
                        </a:solidFill>
                        <a:latin typeface="Courier New"/>
                        <a:ea typeface="Courier New"/>
                        <a:cs typeface="Courier New"/>
                        <a:sym typeface="Courier New"/>
                      </a:endParaRPr>
                    </a:p>
                  </a:txBody>
                  <a:tcPr marL="91425" marR="91425" marT="91425" marB="91425">
                    <a:lnL w="38100" cap="flat" cmpd="sng">
                      <a:solidFill>
                        <a:schemeClr val="dk2"/>
                      </a:solidFill>
                      <a:prstDash val="solid"/>
                      <a:round/>
                      <a:headEnd type="none" w="sm" len="sm"/>
                      <a:tailEnd type="none" w="sm" len="sm"/>
                    </a:lnL>
                    <a:lnR w="38100" cap="flat" cmpd="sng">
                      <a:solidFill>
                        <a:schemeClr val="dk2"/>
                      </a:solidFill>
                      <a:prstDash val="solid"/>
                      <a:round/>
                      <a:headEnd type="none" w="sm" len="sm"/>
                      <a:tailEnd type="none" w="sm" len="sm"/>
                    </a:lnR>
                    <a:lnT w="38100" cap="flat" cmpd="sng">
                      <a:solidFill>
                        <a:schemeClr val="dk2"/>
                      </a:solidFill>
                      <a:prstDash val="solid"/>
                      <a:round/>
                      <a:headEnd type="none" w="sm" len="sm"/>
                      <a:tailEnd type="none" w="sm" len="sm"/>
                    </a:lnT>
                    <a:lnB w="38100"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30" name="Google Shape;130;p22"/>
          <p:cNvSpPr txBox="1"/>
          <p:nvPr/>
        </p:nvSpPr>
        <p:spPr>
          <a:xfrm>
            <a:off x="6558900" y="2793750"/>
            <a:ext cx="7333500" cy="85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22"/>
          <p:cNvSpPr txBox="1">
            <a:spLocks noGrp="1"/>
          </p:cNvSpPr>
          <p:nvPr>
            <p:ph type="title"/>
          </p:nvPr>
        </p:nvSpPr>
        <p:spPr>
          <a:xfrm>
            <a:off x="192675" y="174800"/>
            <a:ext cx="8845500" cy="97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b="0">
                <a:latin typeface="Didact Gothic"/>
                <a:ea typeface="Didact Gothic"/>
                <a:cs typeface="Didact Gothic"/>
                <a:sym typeface="Didact Gothic"/>
              </a:rPr>
              <a:t>Array of random integers </a:t>
            </a:r>
            <a:endParaRPr sz="4800" b="0">
              <a:latin typeface="Didact Gothic"/>
              <a:ea typeface="Didact Gothic"/>
              <a:cs typeface="Didact Gothic"/>
              <a:sym typeface="Didact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3"/>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b="0">
                <a:latin typeface="Didact Gothic"/>
                <a:ea typeface="Didact Gothic"/>
                <a:cs typeface="Didact Gothic"/>
                <a:sym typeface="Didact Gothic"/>
              </a:rPr>
              <a:t>Array in C++ is:</a:t>
            </a:r>
            <a:endParaRPr sz="4800" b="0">
              <a:latin typeface="Didact Gothic"/>
              <a:ea typeface="Didact Gothic"/>
              <a:cs typeface="Didact Gothic"/>
              <a:sym typeface="Didact Gothic"/>
            </a:endParaRPr>
          </a:p>
        </p:txBody>
      </p:sp>
      <p:sp>
        <p:nvSpPr>
          <p:cNvPr id="137" name="Google Shape;137;p23"/>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700"/>
              </a:spcBef>
              <a:spcAft>
                <a:spcPts val="0"/>
              </a:spcAft>
              <a:buSzPts val="1400"/>
              <a:buAutoNum type="arabicPeriod"/>
            </a:pPr>
            <a:r>
              <a:rPr lang="en" sz="1400"/>
              <a:t>Of fixed size</a:t>
            </a:r>
            <a:endParaRPr sz="1400"/>
          </a:p>
          <a:p>
            <a:pPr marL="457200" lvl="0" indent="-317500" algn="l" rtl="0">
              <a:lnSpc>
                <a:spcPct val="150000"/>
              </a:lnSpc>
              <a:spcBef>
                <a:spcPts val="0"/>
              </a:spcBef>
              <a:spcAft>
                <a:spcPts val="0"/>
              </a:spcAft>
              <a:buSzPts val="1400"/>
              <a:buAutoNum type="arabicPeriod"/>
            </a:pPr>
            <a:r>
              <a:rPr lang="en" sz="1400"/>
              <a:t>Contiguous memory locations</a:t>
            </a:r>
            <a:endParaRPr sz="1400"/>
          </a:p>
          <a:p>
            <a:pPr marL="457200" lvl="0" indent="-317500" algn="l" rtl="0">
              <a:lnSpc>
                <a:spcPct val="150000"/>
              </a:lnSpc>
              <a:spcBef>
                <a:spcPts val="0"/>
              </a:spcBef>
              <a:spcAft>
                <a:spcPts val="0"/>
              </a:spcAft>
              <a:buSzPts val="1400"/>
              <a:buAutoNum type="arabicPeriod"/>
            </a:pPr>
            <a:r>
              <a:rPr lang="en" sz="1400"/>
              <a:t>Of same data types</a:t>
            </a:r>
            <a:endParaRPr sz="1400"/>
          </a:p>
          <a:p>
            <a:pPr marL="457200" lvl="0" indent="-317500" algn="l" rtl="0">
              <a:lnSpc>
                <a:spcPct val="150000"/>
              </a:lnSpc>
              <a:spcBef>
                <a:spcPts val="0"/>
              </a:spcBef>
              <a:spcAft>
                <a:spcPts val="0"/>
              </a:spcAft>
              <a:buSzPts val="1400"/>
              <a:buAutoNum type="arabicPeriod"/>
            </a:pPr>
            <a:r>
              <a:rPr lang="en" sz="1400"/>
              <a:t>Used to store large amount of same sort of data</a:t>
            </a:r>
            <a:endParaRPr sz="1400"/>
          </a:p>
          <a:p>
            <a:pPr marL="457200" lvl="0" indent="-317500" algn="l" rtl="0">
              <a:lnSpc>
                <a:spcPct val="150000"/>
              </a:lnSpc>
              <a:spcBef>
                <a:spcPts val="0"/>
              </a:spcBef>
              <a:spcAft>
                <a:spcPts val="0"/>
              </a:spcAft>
              <a:buSzPts val="1400"/>
              <a:buAutoNum type="arabicPeriod"/>
            </a:pPr>
            <a:r>
              <a:rPr lang="en" sz="1400"/>
              <a:t>Shares same variable name</a:t>
            </a:r>
            <a:endParaRPr sz="1400"/>
          </a:p>
        </p:txBody>
      </p:sp>
      <p:sp>
        <p:nvSpPr>
          <p:cNvPr id="138" name="Google Shape;138;p23"/>
          <p:cNvSpPr txBox="1"/>
          <p:nvPr/>
        </p:nvSpPr>
        <p:spPr>
          <a:xfrm>
            <a:off x="6558900" y="2793750"/>
            <a:ext cx="7333500" cy="85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Arrays are accessed using their indices. </a:t>
            </a:r>
            <a:endParaRPr sz="1400"/>
          </a:p>
          <a:p>
            <a:pPr marL="0" lvl="0" indent="0" algn="l" rtl="0">
              <a:spcBef>
                <a:spcPts val="0"/>
              </a:spcBef>
              <a:spcAft>
                <a:spcPts val="0"/>
              </a:spcAft>
              <a:buNone/>
            </a:pPr>
            <a:endParaRPr sz="1400"/>
          </a:p>
          <a:p>
            <a:pPr marL="0" lvl="0" indent="0" algn="l" rtl="0">
              <a:spcBef>
                <a:spcPts val="0"/>
              </a:spcBef>
              <a:spcAft>
                <a:spcPts val="0"/>
              </a:spcAft>
              <a:buClr>
                <a:srgbClr val="000000"/>
              </a:buClr>
              <a:buSzPts val="1100"/>
              <a:buFont typeface="Arial"/>
              <a:buNone/>
            </a:pPr>
            <a:r>
              <a:rPr lang="en" sz="1400"/>
              <a:t>For example:</a:t>
            </a:r>
            <a:endParaRPr sz="1400"/>
          </a:p>
          <a:p>
            <a:pPr marL="1371600" lvl="0" indent="0" algn="l" rtl="0">
              <a:spcBef>
                <a:spcPts val="0"/>
              </a:spcBef>
              <a:spcAft>
                <a:spcPts val="0"/>
              </a:spcAft>
              <a:buClr>
                <a:srgbClr val="000000"/>
              </a:buClr>
              <a:buSzPts val="1100"/>
              <a:buFont typeface="Arial"/>
              <a:buNone/>
            </a:pPr>
            <a:r>
              <a:rPr lang="en" sz="1400"/>
              <a:t>float temp[5] = {32, 4, -16, 25, 43};</a:t>
            </a:r>
            <a:endParaRPr sz="1400"/>
          </a:p>
          <a:p>
            <a:pPr marL="1371600" lvl="0" indent="0" algn="l" rtl="0">
              <a:spcBef>
                <a:spcPts val="0"/>
              </a:spcBef>
              <a:spcAft>
                <a:spcPts val="0"/>
              </a:spcAft>
              <a:buClr>
                <a:srgbClr val="000000"/>
              </a:buClr>
              <a:buSzPts val="1100"/>
              <a:buFont typeface="Arial"/>
              <a:buNone/>
            </a:pPr>
            <a:r>
              <a:rPr lang="en" sz="1400"/>
              <a:t>cout &lt;&lt; temp[0] &lt;&lt; endl;  // prints 32</a:t>
            </a:r>
            <a:endParaRPr sz="1400"/>
          </a:p>
          <a:p>
            <a:pPr marL="1371600" lvl="0" indent="0" algn="l" rtl="0">
              <a:spcBef>
                <a:spcPts val="0"/>
              </a:spcBef>
              <a:spcAft>
                <a:spcPts val="0"/>
              </a:spcAft>
              <a:buClr>
                <a:srgbClr val="000000"/>
              </a:buClr>
              <a:buSzPts val="1100"/>
              <a:buFont typeface="Arial"/>
              <a:buNone/>
            </a:pPr>
            <a:r>
              <a:rPr lang="en" sz="1400"/>
              <a:t>cout &lt;&lt; temp[1] &lt;&lt; endl;  // prints 34</a:t>
            </a:r>
            <a:endParaRPr sz="1400"/>
          </a:p>
          <a:p>
            <a:pPr marL="1371600" lvl="0" indent="0" algn="l" rtl="0">
              <a:spcBef>
                <a:spcPts val="0"/>
              </a:spcBef>
              <a:spcAft>
                <a:spcPts val="0"/>
              </a:spcAft>
              <a:buClr>
                <a:srgbClr val="000000"/>
              </a:buClr>
              <a:buSzPts val="1100"/>
              <a:buFont typeface="Arial"/>
              <a:buNone/>
            </a:pPr>
            <a:r>
              <a:rPr lang="en" sz="1400"/>
              <a:t>cout &lt;&lt; temp[2] &lt;&lt; endl;  // prints -16</a:t>
            </a:r>
            <a:endParaRPr sz="1400"/>
          </a:p>
          <a:p>
            <a:pPr marL="1371600" lvl="0" indent="0" algn="l" rtl="0">
              <a:spcBef>
                <a:spcPts val="0"/>
              </a:spcBef>
              <a:spcAft>
                <a:spcPts val="0"/>
              </a:spcAft>
              <a:buClr>
                <a:srgbClr val="000000"/>
              </a:buClr>
              <a:buSzPts val="1100"/>
              <a:buFont typeface="Arial"/>
              <a:buNone/>
            </a:pPr>
            <a:r>
              <a:rPr lang="en" sz="1400"/>
              <a:t>cout &lt;&lt; temp[3] &lt;&lt; endl;  // prints 25</a:t>
            </a:r>
            <a:endParaRPr sz="1400"/>
          </a:p>
          <a:p>
            <a:pPr marL="1371600" lvl="0" indent="0" algn="l" rtl="0">
              <a:spcBef>
                <a:spcPts val="0"/>
              </a:spcBef>
              <a:spcAft>
                <a:spcPts val="0"/>
              </a:spcAft>
              <a:buClr>
                <a:srgbClr val="000000"/>
              </a:buClr>
              <a:buSzPts val="1100"/>
              <a:buFont typeface="Arial"/>
              <a:buNone/>
            </a:pPr>
            <a:r>
              <a:rPr lang="en" sz="1400"/>
              <a:t>cout &lt;&lt; temp[4] &lt;&lt; endl;  // prints 43</a:t>
            </a:r>
            <a:endParaRPr sz="1400"/>
          </a:p>
          <a:p>
            <a:pPr marL="0" lvl="0" indent="0" algn="l" rtl="0">
              <a:spcBef>
                <a:spcPts val="0"/>
              </a:spcBef>
              <a:spcAft>
                <a:spcPts val="0"/>
              </a:spcAft>
              <a:buClr>
                <a:srgbClr val="000000"/>
              </a:buClr>
              <a:buSzPts val="1100"/>
              <a:buFont typeface="Arial"/>
              <a:buNone/>
            </a:pPr>
            <a:endParaRPr sz="1400"/>
          </a:p>
          <a:p>
            <a:pPr marL="0" lvl="0" indent="0" algn="l" rtl="0">
              <a:spcBef>
                <a:spcPts val="0"/>
              </a:spcBef>
              <a:spcAft>
                <a:spcPts val="0"/>
              </a:spcAft>
              <a:buNone/>
            </a:pPr>
            <a:endParaRPr sz="1400"/>
          </a:p>
        </p:txBody>
      </p:sp>
      <p:sp>
        <p:nvSpPr>
          <p:cNvPr id="144" name="Google Shape;144;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b="0">
                <a:latin typeface="Didact Gothic"/>
                <a:ea typeface="Didact Gothic"/>
                <a:cs typeface="Didact Gothic"/>
                <a:sym typeface="Didact Gothic"/>
              </a:rPr>
              <a:t>Accessing Array Elements</a:t>
            </a:r>
            <a:endParaRPr sz="4800" b="0">
              <a:latin typeface="Didact Gothic"/>
              <a:ea typeface="Didact Gothic"/>
              <a:cs typeface="Didact Gothic"/>
              <a:sym typeface="Didact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How about this?</a:t>
            </a:r>
            <a:endParaRPr/>
          </a:p>
        </p:txBody>
      </p:sp>
      <p:sp>
        <p:nvSpPr>
          <p:cNvPr id="150" name="Google Shape;150;p25"/>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en" sz="1200"/>
              <a:t>float temp[5] = {32, 4, -16, 25, 43};</a:t>
            </a:r>
            <a:endParaRPr sz="1200"/>
          </a:p>
          <a:p>
            <a:pPr marL="0" lvl="0" indent="0" algn="l" rtl="0">
              <a:lnSpc>
                <a:spcPct val="150000"/>
              </a:lnSpc>
              <a:spcBef>
                <a:spcPts val="1000"/>
              </a:spcBef>
              <a:spcAft>
                <a:spcPts val="0"/>
              </a:spcAft>
              <a:buClr>
                <a:srgbClr val="000000"/>
              </a:buClr>
              <a:buSzPts val="1100"/>
              <a:buFont typeface="Arial"/>
              <a:buNone/>
            </a:pPr>
            <a:r>
              <a:rPr lang="en" sz="1200"/>
              <a:t>for(int i = 0 ; i &lt; 5; i++){</a:t>
            </a:r>
            <a:endParaRPr sz="1200"/>
          </a:p>
          <a:p>
            <a:pPr marL="0" lvl="0" indent="457200" algn="l" rtl="0">
              <a:lnSpc>
                <a:spcPct val="150000"/>
              </a:lnSpc>
              <a:spcBef>
                <a:spcPts val="1000"/>
              </a:spcBef>
              <a:spcAft>
                <a:spcPts val="0"/>
              </a:spcAft>
              <a:buNone/>
            </a:pPr>
            <a:r>
              <a:rPr lang="en" sz="1200"/>
              <a:t>cout &lt;&lt; temp[i] &lt;&lt; endl;</a:t>
            </a:r>
            <a:endParaRPr sz="1200"/>
          </a:p>
          <a:p>
            <a:pPr marL="0" lvl="0" indent="0" algn="l" rtl="0">
              <a:lnSpc>
                <a:spcPct val="150000"/>
              </a:lnSpc>
              <a:spcBef>
                <a:spcPts val="1000"/>
              </a:spcBef>
              <a:spcAft>
                <a:spcPts val="0"/>
              </a:spcAft>
              <a:buClr>
                <a:srgbClr val="000000"/>
              </a:buClr>
              <a:buSzPts val="1100"/>
              <a:buFont typeface="Arial"/>
              <a:buNone/>
            </a:pPr>
            <a:r>
              <a:rPr lang="en" sz="1200"/>
              <a:t>}</a:t>
            </a:r>
            <a:endParaRPr sz="1200"/>
          </a:p>
          <a:p>
            <a:pPr marL="0" lvl="0" indent="0" algn="l" rtl="0">
              <a:lnSpc>
                <a:spcPct val="150000"/>
              </a:lnSpc>
              <a:spcBef>
                <a:spcPts val="1000"/>
              </a:spcBef>
              <a:spcAft>
                <a:spcPts val="0"/>
              </a:spcAft>
              <a:buClr>
                <a:srgbClr val="000000"/>
              </a:buClr>
              <a:buSzPts val="1100"/>
              <a:buFont typeface="Arial"/>
              <a:buNone/>
            </a:pPr>
            <a:endParaRPr sz="1200"/>
          </a:p>
          <a:p>
            <a:pPr marL="0" lvl="0" indent="0" algn="l" rtl="0">
              <a:lnSpc>
                <a:spcPct val="150000"/>
              </a:lnSpc>
              <a:spcBef>
                <a:spcPts val="1000"/>
              </a:spcBef>
              <a:spcAft>
                <a:spcPts val="1000"/>
              </a:spcAft>
              <a:buNone/>
            </a:pP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Array of Numbers</a:t>
            </a:r>
            <a:endParaRPr/>
          </a:p>
        </p:txBody>
      </p:sp>
      <p:sp>
        <p:nvSpPr>
          <p:cNvPr id="156" name="Google Shape;156;p26"/>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for (int i=0; i&lt; 5; ++i){</a:t>
            </a:r>
            <a:endParaRPr sz="1200"/>
          </a:p>
          <a:p>
            <a:pPr marL="0" lvl="0" indent="0" algn="l" rtl="0">
              <a:spcBef>
                <a:spcPts val="1600"/>
              </a:spcBef>
              <a:spcAft>
                <a:spcPts val="0"/>
              </a:spcAft>
              <a:buNone/>
            </a:pPr>
            <a:r>
              <a:rPr lang="en" sz="1200"/>
              <a:t>	numberArray[i] = i;</a:t>
            </a:r>
            <a:endParaRPr sz="1200"/>
          </a:p>
          <a:p>
            <a:pPr marL="0" lvl="0" indent="0" algn="l" rtl="0">
              <a:spcBef>
                <a:spcPts val="1600"/>
              </a:spcBef>
              <a:spcAft>
                <a:spcPts val="0"/>
              </a:spcAft>
              <a:buNone/>
            </a:pPr>
            <a:r>
              <a:rPr lang="en" sz="1200"/>
              <a:t>}</a:t>
            </a:r>
            <a:endParaRPr sz="1200"/>
          </a:p>
          <a:p>
            <a:pPr marL="0" lvl="0" indent="0" algn="l" rtl="0">
              <a:spcBef>
                <a:spcPts val="1600"/>
              </a:spcBef>
              <a:spcAft>
                <a:spcPts val="0"/>
              </a:spcAft>
              <a:buNone/>
            </a:pPr>
            <a:r>
              <a:rPr lang="en" sz="1200"/>
              <a:t>for (int i=0; i&lt; 5; ++i){</a:t>
            </a:r>
            <a:endParaRPr sz="1200"/>
          </a:p>
          <a:p>
            <a:pPr marL="0" lvl="0" indent="457200" algn="l" rtl="0">
              <a:spcBef>
                <a:spcPts val="1600"/>
              </a:spcBef>
              <a:spcAft>
                <a:spcPts val="0"/>
              </a:spcAft>
              <a:buNone/>
            </a:pPr>
            <a:r>
              <a:rPr lang="en" sz="1200"/>
              <a:t>cout&lt;&lt;numberArray[i]&lt;&lt;endl;</a:t>
            </a:r>
            <a:endParaRPr sz="1200"/>
          </a:p>
          <a:p>
            <a:pPr marL="0" lvl="0" indent="0" algn="l" rtl="0">
              <a:spcBef>
                <a:spcPts val="1600"/>
              </a:spcBef>
              <a:spcAft>
                <a:spcPts val="0"/>
              </a:spcAft>
              <a:buNone/>
            </a:pPr>
            <a:r>
              <a:rPr lang="en" sz="1200"/>
              <a:t>}</a:t>
            </a:r>
            <a:endParaRPr sz="1200"/>
          </a:p>
          <a:p>
            <a:pPr marL="0" lvl="0" indent="0" algn="l" rtl="0">
              <a:spcBef>
                <a:spcPts val="1600"/>
              </a:spcBef>
              <a:spcAft>
                <a:spcPts val="0"/>
              </a:spcAft>
              <a:buNone/>
            </a:pPr>
            <a:endParaRPr sz="1200"/>
          </a:p>
          <a:p>
            <a:pPr marL="0" lvl="0" indent="0" algn="l" rtl="0">
              <a:spcBef>
                <a:spcPts val="1600"/>
              </a:spcBef>
              <a:spcAft>
                <a:spcPts val="0"/>
              </a:spcAft>
              <a:buNone/>
            </a:pPr>
            <a:endParaRPr sz="1200"/>
          </a:p>
          <a:p>
            <a:pPr marL="0" lvl="0" indent="0" algn="l" rtl="0">
              <a:spcBef>
                <a:spcPts val="1600"/>
              </a:spcBef>
              <a:spcAft>
                <a:spcPts val="0"/>
              </a:spcAft>
              <a:buNone/>
            </a:pPr>
            <a:endParaRPr sz="1200"/>
          </a:p>
          <a:p>
            <a:pPr marL="0" lvl="0" indent="0" algn="l" rtl="0">
              <a:spcBef>
                <a:spcPts val="1600"/>
              </a:spcBef>
              <a:spcAft>
                <a:spcPts val="0"/>
              </a:spcAft>
              <a:buNone/>
            </a:pPr>
            <a:endParaRPr sz="1200"/>
          </a:p>
          <a:p>
            <a:pPr marL="0" lvl="0" indent="0" algn="l" rtl="0">
              <a:spcBef>
                <a:spcPts val="1600"/>
              </a:spcBef>
              <a:spcAft>
                <a:spcPts val="0"/>
              </a:spcAft>
              <a:buNone/>
            </a:pPr>
            <a:endParaRPr sz="1200"/>
          </a:p>
          <a:p>
            <a:pPr marL="0" lvl="0" indent="0" algn="l" rtl="0">
              <a:spcBef>
                <a:spcPts val="1600"/>
              </a:spcBef>
              <a:spcAft>
                <a:spcPts val="0"/>
              </a:spcAft>
              <a:buNone/>
            </a:pPr>
            <a:endParaRPr sz="1200"/>
          </a:p>
          <a:p>
            <a:pPr marL="0" lvl="0" indent="0" algn="l" rtl="0">
              <a:spcBef>
                <a:spcPts val="1600"/>
              </a:spcBef>
              <a:spcAft>
                <a:spcPts val="0"/>
              </a:spcAft>
              <a:buNone/>
            </a:pPr>
            <a:endParaRPr sz="1200"/>
          </a:p>
          <a:p>
            <a:pPr marL="0" lvl="0" indent="0" algn="l" rtl="0">
              <a:lnSpc>
                <a:spcPct val="100000"/>
              </a:lnSpc>
              <a:spcBef>
                <a:spcPts val="1600"/>
              </a:spcBef>
              <a:spcAft>
                <a:spcPts val="0"/>
              </a:spcAft>
              <a:buNone/>
            </a:pP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Array of Odd Numbers</a:t>
            </a:r>
            <a:endParaRPr/>
          </a:p>
        </p:txBody>
      </p:sp>
      <p:sp>
        <p:nvSpPr>
          <p:cNvPr id="162" name="Google Shape;162;p27"/>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for (int i=0; i&lt; 5; i++){</a:t>
            </a:r>
            <a:endParaRPr sz="1200"/>
          </a:p>
          <a:p>
            <a:pPr marL="0" lvl="0" indent="457200" algn="l" rtl="0">
              <a:spcBef>
                <a:spcPts val="1000"/>
              </a:spcBef>
              <a:spcAft>
                <a:spcPts val="0"/>
              </a:spcAft>
              <a:buNone/>
            </a:pPr>
            <a:r>
              <a:rPr lang="en" sz="1200"/>
              <a:t>numberArray[i] = i*2 + 1;</a:t>
            </a:r>
            <a:endParaRPr sz="1200"/>
          </a:p>
          <a:p>
            <a:pPr marL="0" lvl="0" indent="0" algn="l" rtl="0">
              <a:spcBef>
                <a:spcPts val="1000"/>
              </a:spcBef>
              <a:spcAft>
                <a:spcPts val="0"/>
              </a:spcAft>
              <a:buNone/>
            </a:pPr>
            <a:r>
              <a:rPr lang="en" sz="1200"/>
              <a:t>}</a:t>
            </a:r>
            <a:endParaRPr sz="1200"/>
          </a:p>
          <a:p>
            <a:pPr marL="0" lvl="0" indent="0" algn="l" rtl="0">
              <a:spcBef>
                <a:spcPts val="1000"/>
              </a:spcBef>
              <a:spcAft>
                <a:spcPts val="0"/>
              </a:spcAft>
              <a:buNone/>
            </a:pPr>
            <a:endParaRPr sz="1200"/>
          </a:p>
          <a:p>
            <a:pPr marL="0" lvl="0" indent="0" algn="l" rtl="0">
              <a:spcBef>
                <a:spcPts val="1000"/>
              </a:spcBef>
              <a:spcAft>
                <a:spcPts val="0"/>
              </a:spcAft>
              <a:buNone/>
            </a:pPr>
            <a:r>
              <a:rPr lang="en" sz="1200"/>
              <a:t>for (int i=0; i&lt; 5; i++){</a:t>
            </a:r>
            <a:endParaRPr sz="1200"/>
          </a:p>
          <a:p>
            <a:pPr marL="0" lvl="0" indent="457200" algn="l" rtl="0">
              <a:spcBef>
                <a:spcPts val="1000"/>
              </a:spcBef>
              <a:spcAft>
                <a:spcPts val="0"/>
              </a:spcAft>
              <a:buNone/>
            </a:pPr>
            <a:r>
              <a:rPr lang="en" sz="1200"/>
              <a:t>cout&lt;&lt;numberArray[i]&lt;&lt;endl;</a:t>
            </a:r>
            <a:endParaRPr sz="1200"/>
          </a:p>
          <a:p>
            <a:pPr marL="0" lvl="0" indent="0" algn="l" rtl="0">
              <a:spcBef>
                <a:spcPts val="1000"/>
              </a:spcBef>
              <a:spcAft>
                <a:spcPts val="0"/>
              </a:spcAft>
              <a:buNone/>
            </a:pPr>
            <a:r>
              <a:rPr lang="en" sz="1200"/>
              <a:t>}</a:t>
            </a:r>
            <a:endParaRPr sz="1200"/>
          </a:p>
          <a:p>
            <a:pPr marL="0" lvl="0" indent="0" algn="l" rtl="0">
              <a:spcBef>
                <a:spcPts val="1000"/>
              </a:spcBef>
              <a:spcAft>
                <a:spcPts val="0"/>
              </a:spcAft>
              <a:buNone/>
            </a:pPr>
            <a:endParaRPr sz="1200"/>
          </a:p>
          <a:p>
            <a:pPr marL="0" lvl="0" indent="0" algn="l" rtl="0">
              <a:spcBef>
                <a:spcPts val="1000"/>
              </a:spcBef>
              <a:spcAft>
                <a:spcPts val="0"/>
              </a:spcAft>
              <a:buNone/>
            </a:pPr>
            <a:endParaRPr sz="1200"/>
          </a:p>
          <a:p>
            <a:pPr marL="0" lvl="0" indent="0" algn="l" rtl="0">
              <a:spcBef>
                <a:spcPts val="1000"/>
              </a:spcBef>
              <a:spcAft>
                <a:spcPts val="0"/>
              </a:spcAft>
              <a:buNone/>
            </a:pPr>
            <a:endParaRPr sz="1200"/>
          </a:p>
          <a:p>
            <a:pPr marL="0" lvl="0" indent="0" algn="l" rtl="0">
              <a:spcBef>
                <a:spcPts val="1000"/>
              </a:spcBef>
              <a:spcAft>
                <a:spcPts val="0"/>
              </a:spcAft>
              <a:buNone/>
            </a:pPr>
            <a:endParaRPr sz="1200"/>
          </a:p>
          <a:p>
            <a:pPr marL="0" lvl="0" indent="0" algn="l" rtl="0">
              <a:spcBef>
                <a:spcPts val="1000"/>
              </a:spcBef>
              <a:spcAft>
                <a:spcPts val="0"/>
              </a:spcAft>
              <a:buNone/>
            </a:pPr>
            <a:endParaRPr sz="1200"/>
          </a:p>
          <a:p>
            <a:pPr marL="0" lvl="0" indent="0" algn="l" rtl="0">
              <a:spcBef>
                <a:spcPts val="1000"/>
              </a:spcBef>
              <a:spcAft>
                <a:spcPts val="0"/>
              </a:spcAft>
              <a:buNone/>
            </a:pPr>
            <a:endParaRPr sz="1200"/>
          </a:p>
          <a:p>
            <a:pPr marL="0" lvl="0" indent="0" algn="l" rtl="0">
              <a:spcBef>
                <a:spcPts val="1000"/>
              </a:spcBef>
              <a:spcAft>
                <a:spcPts val="0"/>
              </a:spcAft>
              <a:buNone/>
            </a:pPr>
            <a:endParaRPr sz="1200"/>
          </a:p>
          <a:p>
            <a:pPr marL="0" lvl="0" indent="0" algn="l" rtl="0">
              <a:spcBef>
                <a:spcPts val="1000"/>
              </a:spcBef>
              <a:spcAft>
                <a:spcPts val="0"/>
              </a:spcAft>
              <a:buNone/>
            </a:pPr>
            <a:endParaRPr sz="1200"/>
          </a:p>
          <a:p>
            <a:pPr marL="0" lvl="0" indent="0" algn="l" rtl="0">
              <a:lnSpc>
                <a:spcPct val="100000"/>
              </a:lnSpc>
              <a:spcBef>
                <a:spcPts val="1000"/>
              </a:spcBef>
              <a:spcAft>
                <a:spcPts val="1000"/>
              </a:spcAft>
              <a:buNone/>
            </a:pP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Array of even numbers</a:t>
            </a:r>
            <a:endParaRPr/>
          </a:p>
        </p:txBody>
      </p:sp>
      <p:sp>
        <p:nvSpPr>
          <p:cNvPr id="168" name="Google Shape;168;p28"/>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for (int i=0; i&lt; 5; i++){</a:t>
            </a:r>
            <a:endParaRPr sz="1200"/>
          </a:p>
          <a:p>
            <a:pPr marL="0" lvl="0" indent="457200" algn="l" rtl="0">
              <a:spcBef>
                <a:spcPts val="1000"/>
              </a:spcBef>
              <a:spcAft>
                <a:spcPts val="0"/>
              </a:spcAft>
              <a:buNone/>
            </a:pPr>
            <a:r>
              <a:rPr lang="en" sz="1200"/>
              <a:t>numberArray[i] = i*2;</a:t>
            </a:r>
            <a:endParaRPr sz="1200"/>
          </a:p>
          <a:p>
            <a:pPr marL="0" lvl="0" indent="0" algn="l" rtl="0">
              <a:spcBef>
                <a:spcPts val="1000"/>
              </a:spcBef>
              <a:spcAft>
                <a:spcPts val="0"/>
              </a:spcAft>
              <a:buNone/>
            </a:pPr>
            <a:r>
              <a:rPr lang="en" sz="1200"/>
              <a:t>}</a:t>
            </a:r>
            <a:endParaRPr sz="1200"/>
          </a:p>
          <a:p>
            <a:pPr marL="0" lvl="0" indent="0" algn="l" rtl="0">
              <a:spcBef>
                <a:spcPts val="1000"/>
              </a:spcBef>
              <a:spcAft>
                <a:spcPts val="0"/>
              </a:spcAft>
              <a:buNone/>
            </a:pPr>
            <a:endParaRPr sz="1200"/>
          </a:p>
          <a:p>
            <a:pPr marL="0" lvl="0" indent="0" algn="l" rtl="0">
              <a:spcBef>
                <a:spcPts val="1000"/>
              </a:spcBef>
              <a:spcAft>
                <a:spcPts val="0"/>
              </a:spcAft>
              <a:buNone/>
            </a:pPr>
            <a:r>
              <a:rPr lang="en" sz="1200"/>
              <a:t>for (int i=0; i&lt; 5; i++){</a:t>
            </a:r>
            <a:endParaRPr sz="1200"/>
          </a:p>
          <a:p>
            <a:pPr marL="0" lvl="0" indent="457200" algn="l" rtl="0">
              <a:spcBef>
                <a:spcPts val="1000"/>
              </a:spcBef>
              <a:spcAft>
                <a:spcPts val="0"/>
              </a:spcAft>
              <a:buNone/>
            </a:pPr>
            <a:r>
              <a:rPr lang="en" sz="1200"/>
              <a:t>cout&lt;&lt;numberArray[i]&lt;&lt;endl;</a:t>
            </a:r>
            <a:endParaRPr sz="1200"/>
          </a:p>
          <a:p>
            <a:pPr marL="0" lvl="0" indent="0" algn="l" rtl="0">
              <a:spcBef>
                <a:spcPts val="1000"/>
              </a:spcBef>
              <a:spcAft>
                <a:spcPts val="0"/>
              </a:spcAft>
              <a:buNone/>
            </a:pPr>
            <a:r>
              <a:rPr lang="en" sz="1200"/>
              <a:t>}</a:t>
            </a:r>
            <a:endParaRPr sz="1200"/>
          </a:p>
          <a:p>
            <a:pPr marL="0" lvl="0" indent="0" algn="l" rtl="0">
              <a:lnSpc>
                <a:spcPct val="100000"/>
              </a:lnSpc>
              <a:spcBef>
                <a:spcPts val="1000"/>
              </a:spcBef>
              <a:spcAft>
                <a:spcPts val="1000"/>
              </a:spcAft>
              <a:buNone/>
            </a:pP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9"/>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Taking Input in Array</a:t>
            </a:r>
            <a:endParaRPr/>
          </a:p>
        </p:txBody>
      </p:sp>
      <p:sp>
        <p:nvSpPr>
          <p:cNvPr id="174" name="Google Shape;174;p29"/>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int marks[10];</a:t>
            </a:r>
            <a:endParaRPr sz="1200"/>
          </a:p>
          <a:p>
            <a:pPr marL="0" lvl="0" indent="0" algn="l" rtl="0">
              <a:spcBef>
                <a:spcPts val="1000"/>
              </a:spcBef>
              <a:spcAft>
                <a:spcPts val="0"/>
              </a:spcAft>
              <a:buNone/>
            </a:pPr>
            <a:r>
              <a:rPr lang="en" sz="1200"/>
              <a:t>for(int i = 0; i &lt; 10; i++){</a:t>
            </a:r>
            <a:endParaRPr sz="1200"/>
          </a:p>
          <a:p>
            <a:pPr marL="0" lvl="0" indent="457200" algn="l" rtl="0">
              <a:spcBef>
                <a:spcPts val="1000"/>
              </a:spcBef>
              <a:spcAft>
                <a:spcPts val="0"/>
              </a:spcAft>
              <a:buNone/>
            </a:pPr>
            <a:r>
              <a:rPr lang="en" sz="1200"/>
              <a:t>cin &gt;&gt; marks[i];</a:t>
            </a:r>
            <a:endParaRPr sz="1200"/>
          </a:p>
          <a:p>
            <a:pPr marL="0" lvl="0" indent="0" algn="l" rtl="0">
              <a:spcBef>
                <a:spcPts val="1000"/>
              </a:spcBef>
              <a:spcAft>
                <a:spcPts val="0"/>
              </a:spcAft>
              <a:buNone/>
            </a:pPr>
            <a:r>
              <a:rPr lang="en" sz="1200"/>
              <a:t>}</a:t>
            </a:r>
            <a:endParaRPr sz="1200">
              <a:solidFill>
                <a:srgbClr val="000000"/>
              </a:solidFill>
            </a:endParaRPr>
          </a:p>
          <a:p>
            <a:pPr marL="0" lvl="0" indent="0" algn="l" rtl="0">
              <a:spcBef>
                <a:spcPts val="1000"/>
              </a:spcBef>
              <a:spcAft>
                <a:spcPts val="0"/>
              </a:spcAft>
              <a:buNone/>
            </a:pPr>
            <a:r>
              <a:rPr lang="en" sz="1400"/>
              <a:t>The above code segment will take 10 integer numbers as input from the user and assign it to 10 elements of array marks</a:t>
            </a:r>
            <a:endParaRPr sz="1400"/>
          </a:p>
          <a:p>
            <a:pPr marL="0" lvl="0" indent="0" algn="l" rtl="0">
              <a:lnSpc>
                <a:spcPct val="100000"/>
              </a:lnSpc>
              <a:spcBef>
                <a:spcPts val="0"/>
              </a:spcBef>
              <a:spcAft>
                <a:spcPts val="0"/>
              </a:spcAft>
              <a:buNone/>
            </a:pP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0"/>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Let’s Summarize</a:t>
            </a:r>
            <a:endParaRPr/>
          </a:p>
        </p:txBody>
      </p:sp>
      <p:sp>
        <p:nvSpPr>
          <p:cNvPr id="180" name="Google Shape;180;p30"/>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AutoNum type="arabicPeriod"/>
            </a:pPr>
            <a:r>
              <a:rPr lang="en" sz="1400"/>
              <a:t>Array is a continuous memory location always, no matter what its size is.</a:t>
            </a:r>
            <a:endParaRPr sz="1400"/>
          </a:p>
          <a:p>
            <a:pPr marL="457200" lvl="0" indent="-317500" algn="l" rtl="0">
              <a:spcBef>
                <a:spcPts val="0"/>
              </a:spcBef>
              <a:spcAft>
                <a:spcPts val="0"/>
              </a:spcAft>
              <a:buSzPts val="1400"/>
              <a:buAutoNum type="arabicPeriod"/>
            </a:pPr>
            <a:r>
              <a:rPr lang="en" sz="1400"/>
              <a:t>It is a collection of similar elements.</a:t>
            </a:r>
            <a:endParaRPr sz="1400"/>
          </a:p>
          <a:p>
            <a:pPr marL="457200" lvl="0" indent="-317500" algn="l" rtl="0">
              <a:spcBef>
                <a:spcPts val="0"/>
              </a:spcBef>
              <a:spcAft>
                <a:spcPts val="0"/>
              </a:spcAft>
              <a:buSzPts val="1400"/>
              <a:buAutoNum type="arabicPeriod"/>
            </a:pPr>
            <a:r>
              <a:rPr lang="en" sz="1400"/>
              <a:t>The first element of the array starts with 0, so the last element is numbered one less than its defined size.</a:t>
            </a:r>
            <a:endParaRPr sz="14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Passing An Array To Function</a:t>
            </a:r>
            <a:endParaRPr/>
          </a:p>
        </p:txBody>
      </p:sp>
      <p:sp>
        <p:nvSpPr>
          <p:cNvPr id="186" name="Google Shape;186;p31"/>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a:t>To pass an array to the function as parameter, you only have to write its name without index.</a:t>
            </a:r>
            <a:endParaRPr sz="1400">
              <a:solidFill>
                <a:srgbClr val="000000"/>
              </a:solidFill>
            </a:endParaRPr>
          </a:p>
          <a:p>
            <a:pPr marL="0" lvl="0" indent="0" algn="l" rtl="0">
              <a:spcBef>
                <a:spcPts val="800"/>
              </a:spcBef>
              <a:spcAft>
                <a:spcPts val="0"/>
              </a:spcAft>
              <a:buNone/>
            </a:pPr>
            <a:endParaRPr sz="1800">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3000">
              <a:solidFill>
                <a:srgbClr val="000000"/>
              </a:solidFill>
              <a:latin typeface="Didact Gothic"/>
              <a:ea typeface="Didact Gothic"/>
              <a:cs typeface="Didact Gothic"/>
              <a:sym typeface="Didact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Array</a:t>
            </a:r>
            <a:endParaRPr/>
          </a:p>
        </p:txBody>
      </p:sp>
      <p:sp>
        <p:nvSpPr>
          <p:cNvPr id="69" name="Google Shape;69;p1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400"/>
              <a:t>Things of the same type are generally grouped together and are given a name. The simplest form of an Array is a one dimensional array that may be defined as a finite ordered set of homogeneous elements. </a:t>
            </a:r>
            <a:endParaRPr sz="1400"/>
          </a:p>
          <a:p>
            <a:pPr marL="0" lvl="0" indent="0" algn="l" rtl="0">
              <a:spcBef>
                <a:spcPts val="1600"/>
              </a:spcBef>
              <a:spcAft>
                <a:spcPts val="0"/>
              </a:spcAft>
              <a:buClr>
                <a:srgbClr val="000000"/>
              </a:buClr>
              <a:buSzPts val="1100"/>
              <a:buFont typeface="Arial"/>
              <a:buNone/>
            </a:pPr>
            <a:r>
              <a:rPr lang="en" sz="1400"/>
              <a:t>eg: group of cattle is called herd;</a:t>
            </a:r>
            <a:endParaRPr sz="1400"/>
          </a:p>
          <a:p>
            <a:pPr marL="0" lvl="0" indent="0" algn="l" rtl="0">
              <a:spcBef>
                <a:spcPts val="1600"/>
              </a:spcBef>
              <a:spcAft>
                <a:spcPts val="0"/>
              </a:spcAft>
              <a:buClr>
                <a:srgbClr val="000000"/>
              </a:buClr>
              <a:buSzPts val="1100"/>
              <a:buFont typeface="Arial"/>
              <a:buNone/>
            </a:pPr>
            <a:r>
              <a:rPr lang="en" sz="1400"/>
              <a:t>   	group of owls is called parliament;</a:t>
            </a:r>
            <a:endParaRPr sz="1400"/>
          </a:p>
          <a:p>
            <a:pPr marL="0" lvl="0" indent="0" algn="l" rtl="0">
              <a:spcBef>
                <a:spcPts val="1600"/>
              </a:spcBef>
              <a:spcAft>
                <a:spcPts val="0"/>
              </a:spcAft>
              <a:buClr>
                <a:srgbClr val="000000"/>
              </a:buClr>
              <a:buSzPts val="1100"/>
              <a:buFont typeface="Arial"/>
              <a:buNone/>
            </a:pPr>
            <a:r>
              <a:rPr lang="en" sz="1400"/>
              <a:t>   	group of fish is called school.</a:t>
            </a:r>
            <a:endParaRPr sz="1400"/>
          </a:p>
          <a:p>
            <a:pPr marL="0" lvl="0" indent="0" algn="l" rtl="0">
              <a:spcBef>
                <a:spcPts val="1600"/>
              </a:spcBef>
              <a:spcAft>
                <a:spcPts val="0"/>
              </a:spcAft>
              <a:buClr>
                <a:srgbClr val="000000"/>
              </a:buClr>
              <a:buSzPts val="1100"/>
              <a:buFont typeface="Arial"/>
              <a:buNone/>
            </a:pPr>
            <a:r>
              <a:rPr lang="en" sz="1400"/>
              <a:t>Group of data of same type is called array.</a:t>
            </a:r>
            <a:endParaRPr sz="1400"/>
          </a:p>
          <a:p>
            <a:pPr marL="0" lvl="0" indent="0" algn="l" rtl="0">
              <a:spcBef>
                <a:spcPts val="1600"/>
              </a:spcBef>
              <a:spcAft>
                <a:spcPts val="0"/>
              </a:spcAft>
              <a:buClr>
                <a:srgbClr val="000000"/>
              </a:buClr>
              <a:buSzPts val="1100"/>
              <a:buFont typeface="Arial"/>
              <a:buNone/>
            </a:pPr>
            <a:r>
              <a:rPr lang="en" sz="1400"/>
              <a:t>  	 </a:t>
            </a:r>
            <a:endParaRPr sz="1400"/>
          </a:p>
          <a:p>
            <a:pPr marL="0" lvl="0" indent="0" algn="l" rtl="0">
              <a:spcBef>
                <a:spcPts val="1600"/>
              </a:spcBef>
              <a:spcAft>
                <a:spcPts val="0"/>
              </a:spcAft>
              <a:buClr>
                <a:srgbClr val="000000"/>
              </a:buClr>
              <a:buSzPts val="1100"/>
              <a:buFont typeface="Arial"/>
              <a:buNone/>
            </a:pPr>
            <a:r>
              <a:rPr lang="en" sz="1400"/>
              <a:t> </a:t>
            </a:r>
            <a:endParaRPr sz="1400"/>
          </a:p>
          <a:p>
            <a:pPr marL="0" lvl="0" indent="0" algn="l" rtl="0">
              <a:spcBef>
                <a:spcPts val="1600"/>
              </a:spcBef>
              <a:spcAft>
                <a:spcPts val="0"/>
              </a:spcAft>
              <a:buClr>
                <a:srgbClr val="000000"/>
              </a:buClr>
              <a:buSzPts val="1100"/>
              <a:buFont typeface="Arial"/>
              <a:buNone/>
            </a:pPr>
            <a:endParaRPr sz="1400"/>
          </a:p>
          <a:p>
            <a:pPr marL="0" lvl="0" indent="0" algn="l" rtl="0">
              <a:spcBef>
                <a:spcPts val="1600"/>
              </a:spcBef>
              <a:spcAft>
                <a:spcPts val="0"/>
              </a:spcAft>
              <a:buClr>
                <a:srgbClr val="000000"/>
              </a:buClr>
              <a:buSzPts val="1100"/>
              <a:buFont typeface="Arial"/>
              <a:buNone/>
            </a:pPr>
            <a:endParaRPr sz="1400"/>
          </a:p>
          <a:p>
            <a:pPr marL="0" lvl="0" indent="0" algn="l" rtl="0">
              <a:spcBef>
                <a:spcPts val="1600"/>
              </a:spcBef>
              <a:spcAft>
                <a:spcPts val="1600"/>
              </a:spcAft>
              <a:buNone/>
            </a:pP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2"/>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Finding Number Of Odd Numbers</a:t>
            </a:r>
            <a:endParaRPr/>
          </a:p>
        </p:txBody>
      </p:sp>
      <p:sp>
        <p:nvSpPr>
          <p:cNvPr id="192" name="Google Shape;192;p32"/>
          <p:cNvSpPr txBox="1">
            <a:spLocks noGrp="1"/>
          </p:cNvSpPr>
          <p:nvPr>
            <p:ph type="body" idx="1"/>
          </p:nvPr>
        </p:nvSpPr>
        <p:spPr>
          <a:xfrm>
            <a:off x="316500" y="1396050"/>
            <a:ext cx="4249500" cy="3099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dirty="0"/>
              <a:t>#include &lt;iostream&gt;</a:t>
            </a:r>
            <a:endParaRPr sz="1200" dirty="0"/>
          </a:p>
          <a:p>
            <a:pPr marL="0" lvl="0" indent="0" algn="l" rtl="0">
              <a:lnSpc>
                <a:spcPct val="100000"/>
              </a:lnSpc>
              <a:spcBef>
                <a:spcPts val="1000"/>
              </a:spcBef>
              <a:spcAft>
                <a:spcPts val="0"/>
              </a:spcAft>
              <a:buNone/>
            </a:pPr>
            <a:r>
              <a:rPr lang="en" sz="1200" dirty="0"/>
              <a:t>#include &lt;cmath&gt;</a:t>
            </a:r>
            <a:endParaRPr sz="1200" dirty="0"/>
          </a:p>
          <a:p>
            <a:pPr marL="0" lvl="0" indent="0" algn="l" rtl="0">
              <a:lnSpc>
                <a:spcPct val="100000"/>
              </a:lnSpc>
              <a:spcBef>
                <a:spcPts val="1000"/>
              </a:spcBef>
              <a:spcAft>
                <a:spcPts val="0"/>
              </a:spcAft>
              <a:buNone/>
            </a:pPr>
            <a:r>
              <a:rPr lang="en" sz="1200" dirty="0"/>
              <a:t>using namespace std;</a:t>
            </a:r>
            <a:endParaRPr sz="1200" dirty="0"/>
          </a:p>
          <a:p>
            <a:pPr marL="0" lvl="0" indent="0" algn="l" rtl="0">
              <a:lnSpc>
                <a:spcPct val="100000"/>
              </a:lnSpc>
              <a:spcBef>
                <a:spcPts val="1000"/>
              </a:spcBef>
              <a:spcAft>
                <a:spcPts val="0"/>
              </a:spcAft>
              <a:buNone/>
            </a:pPr>
            <a:r>
              <a:rPr lang="en" sz="1200" dirty="0"/>
              <a:t>int </a:t>
            </a:r>
            <a:r>
              <a:rPr lang="en" sz="1200" b="1" dirty="0"/>
              <a:t>countEvenNumber</a:t>
            </a:r>
            <a:r>
              <a:rPr lang="en" sz="1200" dirty="0"/>
              <a:t>(int array[], int num){</a:t>
            </a:r>
            <a:endParaRPr sz="1200" dirty="0"/>
          </a:p>
          <a:p>
            <a:pPr marL="0" lvl="0" indent="457200" algn="l" rtl="0">
              <a:lnSpc>
                <a:spcPct val="100000"/>
              </a:lnSpc>
              <a:spcBef>
                <a:spcPts val="1000"/>
              </a:spcBef>
              <a:spcAft>
                <a:spcPts val="0"/>
              </a:spcAft>
              <a:buNone/>
            </a:pPr>
            <a:r>
              <a:rPr lang="en" sz="1200" dirty="0"/>
              <a:t>int count = 0;</a:t>
            </a:r>
            <a:endParaRPr sz="1200" dirty="0"/>
          </a:p>
          <a:p>
            <a:pPr marL="0" lvl="0" indent="457200" algn="l" rtl="0">
              <a:lnSpc>
                <a:spcPct val="100000"/>
              </a:lnSpc>
              <a:spcBef>
                <a:spcPts val="1000"/>
              </a:spcBef>
              <a:spcAft>
                <a:spcPts val="0"/>
              </a:spcAft>
              <a:buNone/>
            </a:pPr>
            <a:r>
              <a:rPr lang="en" sz="1200" dirty="0"/>
              <a:t>for(int i=0; i&lt;10; ++i){</a:t>
            </a:r>
            <a:endParaRPr sz="1200" dirty="0"/>
          </a:p>
          <a:p>
            <a:pPr marL="0" lvl="0" indent="0" algn="l" rtl="0">
              <a:lnSpc>
                <a:spcPct val="100000"/>
              </a:lnSpc>
              <a:spcBef>
                <a:spcPts val="1000"/>
              </a:spcBef>
              <a:spcAft>
                <a:spcPts val="0"/>
              </a:spcAft>
              <a:buNone/>
            </a:pPr>
            <a:r>
              <a:rPr lang="en" sz="1200" dirty="0"/>
              <a:t>    		if(array[i]%2 == 0){</a:t>
            </a:r>
            <a:endParaRPr sz="1200" dirty="0"/>
          </a:p>
          <a:p>
            <a:pPr marL="914400" lvl="0" indent="457200" algn="l" rtl="0">
              <a:lnSpc>
                <a:spcPct val="100000"/>
              </a:lnSpc>
              <a:spcBef>
                <a:spcPts val="1000"/>
              </a:spcBef>
              <a:spcAft>
                <a:spcPts val="0"/>
              </a:spcAft>
              <a:buNone/>
            </a:pPr>
            <a:r>
              <a:rPr lang="en" sz="1200" dirty="0"/>
              <a:t>count = count+1;</a:t>
            </a:r>
            <a:endParaRPr sz="1200" dirty="0"/>
          </a:p>
          <a:p>
            <a:pPr marL="914400" lvl="0" indent="0" algn="l" rtl="0">
              <a:lnSpc>
                <a:spcPct val="100000"/>
              </a:lnSpc>
              <a:spcBef>
                <a:spcPts val="1000"/>
              </a:spcBef>
              <a:spcAft>
                <a:spcPts val="0"/>
              </a:spcAft>
              <a:buNone/>
            </a:pPr>
            <a:r>
              <a:rPr lang="en" sz="1200" dirty="0"/>
              <a:t>}</a:t>
            </a:r>
            <a:endParaRPr sz="1200" dirty="0"/>
          </a:p>
          <a:p>
            <a:pPr marL="0" lvl="0" indent="0" algn="l" rtl="0">
              <a:lnSpc>
                <a:spcPct val="100000"/>
              </a:lnSpc>
              <a:spcBef>
                <a:spcPts val="1000"/>
              </a:spcBef>
              <a:spcAft>
                <a:spcPts val="0"/>
              </a:spcAft>
              <a:buNone/>
            </a:pPr>
            <a:r>
              <a:rPr lang="en" sz="1200" dirty="0"/>
              <a:t>  	}</a:t>
            </a:r>
            <a:endParaRPr sz="1200" dirty="0"/>
          </a:p>
          <a:p>
            <a:pPr marL="0" lvl="0" indent="0" algn="l" rtl="0">
              <a:lnSpc>
                <a:spcPct val="100000"/>
              </a:lnSpc>
              <a:spcBef>
                <a:spcPts val="1000"/>
              </a:spcBef>
              <a:spcAft>
                <a:spcPts val="0"/>
              </a:spcAft>
              <a:buNone/>
            </a:pPr>
            <a:r>
              <a:rPr lang="en" sz="1200" dirty="0"/>
              <a:t>  return count;</a:t>
            </a:r>
            <a:endParaRPr sz="1200" dirty="0"/>
          </a:p>
          <a:p>
            <a:pPr marL="0" lvl="0" indent="0" algn="l" rtl="0">
              <a:lnSpc>
                <a:spcPct val="100000"/>
              </a:lnSpc>
              <a:spcBef>
                <a:spcPts val="1000"/>
              </a:spcBef>
              <a:spcAft>
                <a:spcPts val="0"/>
              </a:spcAft>
              <a:buNone/>
            </a:pPr>
            <a:r>
              <a:rPr lang="en" sz="1200" dirty="0"/>
              <a:t>}</a:t>
            </a:r>
            <a:endParaRPr sz="1200" dirty="0"/>
          </a:p>
          <a:p>
            <a:pPr marL="0" lvl="0" indent="0" algn="l" rtl="0">
              <a:lnSpc>
                <a:spcPct val="100000"/>
              </a:lnSpc>
              <a:spcBef>
                <a:spcPts val="1000"/>
              </a:spcBef>
              <a:spcAft>
                <a:spcPts val="0"/>
              </a:spcAft>
              <a:buNone/>
            </a:pPr>
            <a:endParaRPr sz="1200" dirty="0"/>
          </a:p>
          <a:p>
            <a:pPr marL="0" lvl="0" indent="0" algn="l" rtl="0">
              <a:lnSpc>
                <a:spcPct val="100000"/>
              </a:lnSpc>
              <a:spcBef>
                <a:spcPts val="1000"/>
              </a:spcBef>
              <a:spcAft>
                <a:spcPts val="0"/>
              </a:spcAft>
              <a:buNone/>
            </a:pPr>
            <a:endParaRPr sz="1200" dirty="0"/>
          </a:p>
          <a:p>
            <a:pPr marL="0" lvl="0" indent="0" algn="l" rtl="0">
              <a:lnSpc>
                <a:spcPct val="100000"/>
              </a:lnSpc>
              <a:spcBef>
                <a:spcPts val="1000"/>
              </a:spcBef>
              <a:spcAft>
                <a:spcPts val="0"/>
              </a:spcAft>
              <a:buNone/>
            </a:pPr>
            <a:endParaRPr sz="1200" dirty="0"/>
          </a:p>
          <a:p>
            <a:pPr marL="0" lvl="0" indent="457200" algn="l" rtl="0">
              <a:spcBef>
                <a:spcPts val="1000"/>
              </a:spcBef>
              <a:spcAft>
                <a:spcPts val="1000"/>
              </a:spcAft>
              <a:buNone/>
            </a:pPr>
            <a:endParaRPr sz="1200" dirty="0"/>
          </a:p>
        </p:txBody>
      </p:sp>
      <p:sp>
        <p:nvSpPr>
          <p:cNvPr id="193" name="Google Shape;193;p32"/>
          <p:cNvSpPr txBox="1">
            <a:spLocks noGrp="1"/>
          </p:cNvSpPr>
          <p:nvPr>
            <p:ph type="body" idx="1"/>
          </p:nvPr>
        </p:nvSpPr>
        <p:spPr>
          <a:xfrm>
            <a:off x="4566000" y="1396050"/>
            <a:ext cx="4261500" cy="3099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dirty="0"/>
              <a:t>int main(){</a:t>
            </a:r>
            <a:endParaRPr sz="1200" dirty="0"/>
          </a:p>
          <a:p>
            <a:pPr marL="0" lvl="0" indent="0" algn="l" rtl="0">
              <a:lnSpc>
                <a:spcPct val="100000"/>
              </a:lnSpc>
              <a:spcBef>
                <a:spcPts val="1000"/>
              </a:spcBef>
              <a:spcAft>
                <a:spcPts val="0"/>
              </a:spcAft>
              <a:buNone/>
            </a:pPr>
            <a:r>
              <a:rPr lang="en" sz="1200" dirty="0"/>
              <a:t>	int sizeOfArray = 10;</a:t>
            </a:r>
            <a:endParaRPr sz="1200" dirty="0"/>
          </a:p>
          <a:p>
            <a:pPr marL="0" lvl="0" indent="0" algn="l" rtl="0">
              <a:lnSpc>
                <a:spcPct val="100000"/>
              </a:lnSpc>
              <a:spcBef>
                <a:spcPts val="1000"/>
              </a:spcBef>
              <a:spcAft>
                <a:spcPts val="0"/>
              </a:spcAft>
              <a:buNone/>
            </a:pPr>
            <a:r>
              <a:rPr lang="en" sz="1200" dirty="0"/>
              <a:t>	int myarray[10]={1,2,3,4,5,6,7,8,9,10};</a:t>
            </a:r>
            <a:endParaRPr sz="1200" dirty="0"/>
          </a:p>
          <a:p>
            <a:pPr marL="0" lvl="0" indent="0" algn="l" rtl="0">
              <a:lnSpc>
                <a:spcPct val="100000"/>
              </a:lnSpc>
              <a:spcBef>
                <a:spcPts val="1000"/>
              </a:spcBef>
              <a:spcAft>
                <a:spcPts val="0"/>
              </a:spcAft>
              <a:buNone/>
            </a:pPr>
            <a:r>
              <a:rPr lang="en" sz="1200" dirty="0"/>
              <a:t>	int a=</a:t>
            </a:r>
            <a:r>
              <a:rPr lang="en" sz="1200" b="1" dirty="0"/>
              <a:t>countevenNumber</a:t>
            </a:r>
            <a:r>
              <a:rPr lang="en" sz="1200" dirty="0"/>
              <a:t>(myarray,10);</a:t>
            </a:r>
            <a:endParaRPr sz="1200" dirty="0"/>
          </a:p>
          <a:p>
            <a:pPr marL="0" lvl="0" indent="0" algn="l" rtl="0">
              <a:lnSpc>
                <a:spcPct val="100000"/>
              </a:lnSpc>
              <a:spcBef>
                <a:spcPts val="1000"/>
              </a:spcBef>
              <a:spcAft>
                <a:spcPts val="0"/>
              </a:spcAft>
              <a:buNone/>
            </a:pPr>
            <a:r>
              <a:rPr lang="en" sz="1200" dirty="0"/>
              <a:t>	cout&lt;&lt;”Number of </a:t>
            </a:r>
            <a:r>
              <a:rPr lang="en-US" sz="1200" dirty="0"/>
              <a:t>even</a:t>
            </a:r>
            <a:r>
              <a:rPr lang="en" sz="1200" dirty="0"/>
              <a:t>: ”&lt;&lt;a&lt;&lt;endl;</a:t>
            </a:r>
            <a:endParaRPr sz="1200" dirty="0"/>
          </a:p>
          <a:p>
            <a:pPr marL="0" lvl="0" indent="0" algn="l" rtl="0">
              <a:lnSpc>
                <a:spcPct val="100000"/>
              </a:lnSpc>
              <a:spcBef>
                <a:spcPts val="1000"/>
              </a:spcBef>
              <a:spcAft>
                <a:spcPts val="0"/>
              </a:spcAft>
              <a:buNone/>
            </a:pPr>
            <a:r>
              <a:rPr lang="en" sz="1200" dirty="0"/>
              <a:t>	return 0;</a:t>
            </a:r>
            <a:endParaRPr sz="1200" dirty="0"/>
          </a:p>
          <a:p>
            <a:pPr marL="0" lvl="0" indent="0" algn="l" rtl="0">
              <a:lnSpc>
                <a:spcPct val="100000"/>
              </a:lnSpc>
              <a:spcBef>
                <a:spcPts val="1000"/>
              </a:spcBef>
              <a:spcAft>
                <a:spcPts val="0"/>
              </a:spcAft>
              <a:buNone/>
            </a:pPr>
            <a:r>
              <a:rPr lang="en" sz="1200" dirty="0"/>
              <a:t>}</a:t>
            </a:r>
            <a:endParaRPr sz="1200" dirty="0"/>
          </a:p>
          <a:p>
            <a:pPr marL="0" lvl="0" indent="0" algn="l" rtl="0">
              <a:lnSpc>
                <a:spcPct val="100000"/>
              </a:lnSpc>
              <a:spcBef>
                <a:spcPts val="1000"/>
              </a:spcBef>
              <a:spcAft>
                <a:spcPts val="0"/>
              </a:spcAft>
              <a:buNone/>
            </a:pPr>
            <a:endParaRPr sz="1200" dirty="0"/>
          </a:p>
          <a:p>
            <a:pPr marL="0" lvl="0" indent="0" algn="l" rtl="0">
              <a:lnSpc>
                <a:spcPct val="100000"/>
              </a:lnSpc>
              <a:spcBef>
                <a:spcPts val="1000"/>
              </a:spcBef>
              <a:spcAft>
                <a:spcPts val="0"/>
              </a:spcAft>
              <a:buNone/>
            </a:pPr>
            <a:endParaRPr sz="1200" dirty="0"/>
          </a:p>
          <a:p>
            <a:pPr marL="0" lvl="0" indent="0" algn="l" rtl="0">
              <a:lnSpc>
                <a:spcPct val="100000"/>
              </a:lnSpc>
              <a:spcBef>
                <a:spcPts val="1000"/>
              </a:spcBef>
              <a:spcAft>
                <a:spcPts val="0"/>
              </a:spcAft>
              <a:buNone/>
            </a:pPr>
            <a:endParaRPr sz="1200" dirty="0"/>
          </a:p>
          <a:p>
            <a:pPr marL="0" lvl="0" indent="457200" algn="l" rtl="0">
              <a:spcBef>
                <a:spcPts val="1000"/>
              </a:spcBef>
              <a:spcAft>
                <a:spcPts val="1000"/>
              </a:spcAft>
              <a:buNone/>
            </a:pPr>
            <a:endParaRPr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Group of Data of Same Type </a:t>
            </a:r>
            <a:endParaRPr/>
          </a:p>
        </p:txBody>
      </p:sp>
      <p:sp>
        <p:nvSpPr>
          <p:cNvPr id="75" name="Google Shape;75;p15"/>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000">
              <a:latin typeface="Courier New"/>
              <a:ea typeface="Courier New"/>
              <a:cs typeface="Courier New"/>
              <a:sym typeface="Courier New"/>
            </a:endParaRPr>
          </a:p>
          <a:p>
            <a:pPr marL="0" lvl="0" indent="0" algn="l" rtl="0">
              <a:spcBef>
                <a:spcPts val="1600"/>
              </a:spcBef>
              <a:spcAft>
                <a:spcPts val="0"/>
              </a:spcAft>
              <a:buNone/>
            </a:pPr>
            <a:endParaRPr sz="3000">
              <a:latin typeface="Courier New"/>
              <a:ea typeface="Courier New"/>
              <a:cs typeface="Courier New"/>
              <a:sym typeface="Courier New"/>
            </a:endParaRPr>
          </a:p>
          <a:p>
            <a:pPr marL="0" lvl="0" indent="0" algn="l" rtl="0">
              <a:spcBef>
                <a:spcPts val="1600"/>
              </a:spcBef>
              <a:spcAft>
                <a:spcPts val="0"/>
              </a:spcAft>
              <a:buNone/>
            </a:pPr>
            <a:endParaRPr sz="3000">
              <a:latin typeface="Courier New"/>
              <a:ea typeface="Courier New"/>
              <a:cs typeface="Courier New"/>
              <a:sym typeface="Courier New"/>
            </a:endParaRPr>
          </a:p>
          <a:p>
            <a:pPr marL="0" lvl="0" indent="0" algn="l" rtl="0">
              <a:spcBef>
                <a:spcPts val="1600"/>
              </a:spcBef>
              <a:spcAft>
                <a:spcPts val="0"/>
              </a:spcAft>
              <a:buNone/>
            </a:pPr>
            <a:endParaRPr sz="3000">
              <a:latin typeface="Courier New"/>
              <a:ea typeface="Courier New"/>
              <a:cs typeface="Courier New"/>
              <a:sym typeface="Courier New"/>
            </a:endParaRPr>
          </a:p>
          <a:p>
            <a:pPr marL="0" lvl="0" indent="0" algn="l" rtl="0">
              <a:spcBef>
                <a:spcPts val="1600"/>
              </a:spcBef>
              <a:spcAft>
                <a:spcPts val="0"/>
              </a:spcAft>
              <a:buNone/>
            </a:pPr>
            <a:endParaRPr sz="3000">
              <a:latin typeface="Courier New"/>
              <a:ea typeface="Courier New"/>
              <a:cs typeface="Courier New"/>
              <a:sym typeface="Courier New"/>
            </a:endParaRPr>
          </a:p>
          <a:p>
            <a:pPr marL="0" lvl="0" indent="0" algn="l" rtl="0">
              <a:lnSpc>
                <a:spcPct val="100000"/>
              </a:lnSpc>
              <a:spcBef>
                <a:spcPts val="1600"/>
              </a:spcBef>
              <a:spcAft>
                <a:spcPts val="0"/>
              </a:spcAft>
              <a:buNone/>
            </a:pPr>
            <a:endParaRPr sz="3000">
              <a:latin typeface="Courier New"/>
              <a:ea typeface="Courier New"/>
              <a:cs typeface="Courier New"/>
              <a:sym typeface="Courier New"/>
            </a:endParaRPr>
          </a:p>
        </p:txBody>
      </p:sp>
      <p:graphicFrame>
        <p:nvGraphicFramePr>
          <p:cNvPr id="76" name="Google Shape;76;p15"/>
          <p:cNvGraphicFramePr/>
          <p:nvPr/>
        </p:nvGraphicFramePr>
        <p:xfrm>
          <a:off x="952500" y="2992013"/>
          <a:ext cx="7239000" cy="457170"/>
        </p:xfrm>
        <a:graphic>
          <a:graphicData uri="http://schemas.openxmlformats.org/drawingml/2006/table">
            <a:tbl>
              <a:tblPr>
                <a:noFill/>
                <a:tableStyleId>{CA76F7A5-F835-4372-AE78-0296D0276D11}</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457170">
                <a:tc>
                  <a:txBody>
                    <a:bodyPr/>
                    <a:lstStyle/>
                    <a:p>
                      <a:pPr marL="0" lvl="0" indent="0" algn="l" rtl="0">
                        <a:spcBef>
                          <a:spcPts val="0"/>
                        </a:spcBef>
                        <a:spcAft>
                          <a:spcPts val="0"/>
                        </a:spcAft>
                        <a:buNone/>
                      </a:pPr>
                      <a:r>
                        <a:rPr lang="en" sz="1800" b="1">
                          <a:solidFill>
                            <a:schemeClr val="dk1"/>
                          </a:solidFill>
                          <a:latin typeface="Courier New"/>
                          <a:ea typeface="Courier New"/>
                          <a:cs typeface="Courier New"/>
                          <a:sym typeface="Courier New"/>
                        </a:rPr>
                        <a:t>float</a:t>
                      </a:r>
                      <a:r>
                        <a:rPr lang="en" sz="1800" b="1">
                          <a:latin typeface="Courier New"/>
                          <a:ea typeface="Courier New"/>
                          <a:cs typeface="Courier New"/>
                          <a:sym typeface="Courier New"/>
                        </a:rPr>
                        <a:t> a</a:t>
                      </a:r>
                      <a:endParaRPr sz="1800" b="1">
                        <a:latin typeface="Courier New"/>
                        <a:ea typeface="Courier New"/>
                        <a:cs typeface="Courier New"/>
                        <a:sym typeface="Courier New"/>
                      </a:endParaRPr>
                    </a:p>
                  </a:txBody>
                  <a:tcPr marL="91425" marR="91425" marT="91425" marB="91425">
                    <a:lnL w="38100" cap="flat" cmpd="sng">
                      <a:solidFill>
                        <a:schemeClr val="dk2"/>
                      </a:solidFill>
                      <a:prstDash val="solid"/>
                      <a:round/>
                      <a:headEnd type="none" w="sm" len="sm"/>
                      <a:tailEnd type="none" w="sm" len="sm"/>
                    </a:lnL>
                    <a:lnR w="38100" cap="flat" cmpd="sng">
                      <a:solidFill>
                        <a:schemeClr val="dk2"/>
                      </a:solidFill>
                      <a:prstDash val="solid"/>
                      <a:round/>
                      <a:headEnd type="none" w="sm" len="sm"/>
                      <a:tailEnd type="none" w="sm" len="sm"/>
                    </a:lnR>
                    <a:lnT w="38100" cap="flat" cmpd="sng">
                      <a:solidFill>
                        <a:schemeClr val="dk2"/>
                      </a:solidFill>
                      <a:prstDash val="solid"/>
                      <a:round/>
                      <a:headEnd type="none" w="sm" len="sm"/>
                      <a:tailEnd type="none" w="sm" len="sm"/>
                    </a:lnT>
                    <a:lnB w="38100"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800" b="1">
                          <a:solidFill>
                            <a:schemeClr val="dk1"/>
                          </a:solidFill>
                          <a:latin typeface="Courier New"/>
                          <a:ea typeface="Courier New"/>
                          <a:cs typeface="Courier New"/>
                          <a:sym typeface="Courier New"/>
                        </a:rPr>
                        <a:t>float</a:t>
                      </a:r>
                      <a:r>
                        <a:rPr lang="en" sz="1800" b="1">
                          <a:latin typeface="Courier New"/>
                          <a:ea typeface="Courier New"/>
                          <a:cs typeface="Courier New"/>
                          <a:sym typeface="Courier New"/>
                        </a:rPr>
                        <a:t> b</a:t>
                      </a:r>
                      <a:endParaRPr sz="1800" b="1">
                        <a:latin typeface="Courier New"/>
                        <a:ea typeface="Courier New"/>
                        <a:cs typeface="Courier New"/>
                        <a:sym typeface="Courier New"/>
                      </a:endParaRPr>
                    </a:p>
                  </a:txBody>
                  <a:tcPr marL="91425" marR="91425" marT="91425" marB="91425">
                    <a:lnL w="38100" cap="flat" cmpd="sng">
                      <a:solidFill>
                        <a:schemeClr val="dk2"/>
                      </a:solidFill>
                      <a:prstDash val="solid"/>
                      <a:round/>
                      <a:headEnd type="none" w="sm" len="sm"/>
                      <a:tailEnd type="none" w="sm" len="sm"/>
                    </a:lnL>
                    <a:lnR w="38100" cap="flat" cmpd="sng">
                      <a:solidFill>
                        <a:schemeClr val="dk2"/>
                      </a:solidFill>
                      <a:prstDash val="solid"/>
                      <a:round/>
                      <a:headEnd type="none" w="sm" len="sm"/>
                      <a:tailEnd type="none" w="sm" len="sm"/>
                    </a:lnR>
                    <a:lnT w="38100" cap="flat" cmpd="sng">
                      <a:solidFill>
                        <a:schemeClr val="dk2"/>
                      </a:solidFill>
                      <a:prstDash val="solid"/>
                      <a:round/>
                      <a:headEnd type="none" w="sm" len="sm"/>
                      <a:tailEnd type="none" w="sm" len="sm"/>
                    </a:lnT>
                    <a:lnB w="38100"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800" b="1">
                          <a:solidFill>
                            <a:schemeClr val="dk1"/>
                          </a:solidFill>
                          <a:latin typeface="Courier New"/>
                          <a:ea typeface="Courier New"/>
                          <a:cs typeface="Courier New"/>
                          <a:sym typeface="Courier New"/>
                        </a:rPr>
                        <a:t>float</a:t>
                      </a:r>
                      <a:r>
                        <a:rPr lang="en" sz="1800" b="1">
                          <a:latin typeface="Courier New"/>
                          <a:ea typeface="Courier New"/>
                          <a:cs typeface="Courier New"/>
                          <a:sym typeface="Courier New"/>
                        </a:rPr>
                        <a:t> c</a:t>
                      </a:r>
                      <a:endParaRPr sz="1800" b="1">
                        <a:latin typeface="Courier New"/>
                        <a:ea typeface="Courier New"/>
                        <a:cs typeface="Courier New"/>
                        <a:sym typeface="Courier New"/>
                      </a:endParaRPr>
                    </a:p>
                  </a:txBody>
                  <a:tcPr marL="91425" marR="91425" marT="91425" marB="91425">
                    <a:lnL w="38100" cap="flat" cmpd="sng">
                      <a:solidFill>
                        <a:schemeClr val="dk2"/>
                      </a:solidFill>
                      <a:prstDash val="solid"/>
                      <a:round/>
                      <a:headEnd type="none" w="sm" len="sm"/>
                      <a:tailEnd type="none" w="sm" len="sm"/>
                    </a:lnL>
                    <a:lnR w="38100" cap="flat" cmpd="sng">
                      <a:solidFill>
                        <a:schemeClr val="dk2"/>
                      </a:solidFill>
                      <a:prstDash val="solid"/>
                      <a:round/>
                      <a:headEnd type="none" w="sm" len="sm"/>
                      <a:tailEnd type="none" w="sm" len="sm"/>
                    </a:lnR>
                    <a:lnT w="38100" cap="flat" cmpd="sng">
                      <a:solidFill>
                        <a:schemeClr val="dk2"/>
                      </a:solidFill>
                      <a:prstDash val="solid"/>
                      <a:round/>
                      <a:headEnd type="none" w="sm" len="sm"/>
                      <a:tailEnd type="none" w="sm" len="sm"/>
                    </a:lnT>
                    <a:lnB w="38100"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800" b="1">
                          <a:solidFill>
                            <a:schemeClr val="dk1"/>
                          </a:solidFill>
                          <a:latin typeface="Courier New"/>
                          <a:ea typeface="Courier New"/>
                          <a:cs typeface="Courier New"/>
                          <a:sym typeface="Courier New"/>
                        </a:rPr>
                        <a:t>float</a:t>
                      </a:r>
                      <a:r>
                        <a:rPr lang="en" sz="1800" b="1">
                          <a:latin typeface="Courier New"/>
                          <a:ea typeface="Courier New"/>
                          <a:cs typeface="Courier New"/>
                          <a:sym typeface="Courier New"/>
                        </a:rPr>
                        <a:t> d</a:t>
                      </a:r>
                      <a:endParaRPr sz="1800" b="1">
                        <a:latin typeface="Courier New"/>
                        <a:ea typeface="Courier New"/>
                        <a:cs typeface="Courier New"/>
                        <a:sym typeface="Courier New"/>
                      </a:endParaRPr>
                    </a:p>
                  </a:txBody>
                  <a:tcPr marL="91425" marR="91425" marT="91425" marB="91425">
                    <a:lnL w="38100" cap="flat" cmpd="sng">
                      <a:solidFill>
                        <a:schemeClr val="dk2"/>
                      </a:solidFill>
                      <a:prstDash val="solid"/>
                      <a:round/>
                      <a:headEnd type="none" w="sm" len="sm"/>
                      <a:tailEnd type="none" w="sm" len="sm"/>
                    </a:lnL>
                    <a:lnR w="38100" cap="flat" cmpd="sng">
                      <a:solidFill>
                        <a:schemeClr val="dk2"/>
                      </a:solidFill>
                      <a:prstDash val="solid"/>
                      <a:round/>
                      <a:headEnd type="none" w="sm" len="sm"/>
                      <a:tailEnd type="none" w="sm" len="sm"/>
                    </a:lnR>
                    <a:lnT w="38100" cap="flat" cmpd="sng">
                      <a:solidFill>
                        <a:schemeClr val="dk2"/>
                      </a:solidFill>
                      <a:prstDash val="solid"/>
                      <a:round/>
                      <a:headEnd type="none" w="sm" len="sm"/>
                      <a:tailEnd type="none" w="sm" len="sm"/>
                    </a:lnT>
                    <a:lnB w="38100"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800" b="1">
                          <a:solidFill>
                            <a:schemeClr val="dk1"/>
                          </a:solidFill>
                          <a:latin typeface="Courier New"/>
                          <a:ea typeface="Courier New"/>
                          <a:cs typeface="Courier New"/>
                          <a:sym typeface="Courier New"/>
                        </a:rPr>
                        <a:t>float</a:t>
                      </a:r>
                      <a:r>
                        <a:rPr lang="en" sz="1800" b="1">
                          <a:latin typeface="Courier New"/>
                          <a:ea typeface="Courier New"/>
                          <a:cs typeface="Courier New"/>
                          <a:sym typeface="Courier New"/>
                        </a:rPr>
                        <a:t> e</a:t>
                      </a:r>
                      <a:endParaRPr sz="1800" b="1">
                        <a:latin typeface="Courier New"/>
                        <a:ea typeface="Courier New"/>
                        <a:cs typeface="Courier New"/>
                        <a:sym typeface="Courier New"/>
                      </a:endParaRPr>
                    </a:p>
                  </a:txBody>
                  <a:tcPr marL="91425" marR="91425" marT="91425" marB="91425">
                    <a:lnL w="38100" cap="flat" cmpd="sng">
                      <a:solidFill>
                        <a:schemeClr val="dk2"/>
                      </a:solidFill>
                      <a:prstDash val="solid"/>
                      <a:round/>
                      <a:headEnd type="none" w="sm" len="sm"/>
                      <a:tailEnd type="none" w="sm" len="sm"/>
                    </a:lnL>
                    <a:lnR w="38100" cap="flat" cmpd="sng">
                      <a:solidFill>
                        <a:schemeClr val="dk2"/>
                      </a:solidFill>
                      <a:prstDash val="solid"/>
                      <a:round/>
                      <a:headEnd type="none" w="sm" len="sm"/>
                      <a:tailEnd type="none" w="sm" len="sm"/>
                    </a:lnR>
                    <a:lnT w="38100" cap="flat" cmpd="sng">
                      <a:solidFill>
                        <a:schemeClr val="dk2"/>
                      </a:solidFill>
                      <a:prstDash val="solid"/>
                      <a:round/>
                      <a:headEnd type="none" w="sm" len="sm"/>
                      <a:tailEnd type="none" w="sm" len="sm"/>
                    </a:lnT>
                    <a:lnB w="38100"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7" name="Google Shape;77;p15"/>
          <p:cNvSpPr txBox="1"/>
          <p:nvPr/>
        </p:nvSpPr>
        <p:spPr>
          <a:xfrm>
            <a:off x="6558900" y="2793750"/>
            <a:ext cx="7333500" cy="85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aphicFrame>
        <p:nvGraphicFramePr>
          <p:cNvPr id="78" name="Google Shape;78;p15"/>
          <p:cNvGraphicFramePr/>
          <p:nvPr/>
        </p:nvGraphicFramePr>
        <p:xfrm>
          <a:off x="952500" y="3891100"/>
          <a:ext cx="7239000" cy="457170"/>
        </p:xfrm>
        <a:graphic>
          <a:graphicData uri="http://schemas.openxmlformats.org/drawingml/2006/table">
            <a:tbl>
              <a:tblPr>
                <a:noFill/>
                <a:tableStyleId>{CA76F7A5-F835-4372-AE78-0296D0276D11}</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457170">
                <a:tc>
                  <a:txBody>
                    <a:bodyPr/>
                    <a:lstStyle/>
                    <a:p>
                      <a:pPr marL="0" lvl="0" indent="0" algn="l" rtl="0">
                        <a:spcBef>
                          <a:spcPts val="0"/>
                        </a:spcBef>
                        <a:spcAft>
                          <a:spcPts val="0"/>
                        </a:spcAft>
                        <a:buNone/>
                      </a:pPr>
                      <a:r>
                        <a:rPr lang="en" sz="1800" b="1">
                          <a:solidFill>
                            <a:schemeClr val="dk1"/>
                          </a:solidFill>
                          <a:latin typeface="Courier New"/>
                          <a:ea typeface="Courier New"/>
                          <a:cs typeface="Courier New"/>
                          <a:sym typeface="Courier New"/>
                        </a:rPr>
                        <a:t>char</a:t>
                      </a:r>
                      <a:r>
                        <a:rPr lang="en" sz="1800" b="1">
                          <a:latin typeface="Courier New"/>
                          <a:ea typeface="Courier New"/>
                          <a:cs typeface="Courier New"/>
                          <a:sym typeface="Courier New"/>
                        </a:rPr>
                        <a:t> a</a:t>
                      </a:r>
                      <a:endParaRPr sz="1800" b="1">
                        <a:latin typeface="Courier New"/>
                        <a:ea typeface="Courier New"/>
                        <a:cs typeface="Courier New"/>
                        <a:sym typeface="Courier New"/>
                      </a:endParaRPr>
                    </a:p>
                  </a:txBody>
                  <a:tcPr marL="91425" marR="91425" marT="91425" marB="91425">
                    <a:lnL w="38100" cap="flat" cmpd="sng">
                      <a:solidFill>
                        <a:schemeClr val="dk2"/>
                      </a:solidFill>
                      <a:prstDash val="solid"/>
                      <a:round/>
                      <a:headEnd type="none" w="sm" len="sm"/>
                      <a:tailEnd type="none" w="sm" len="sm"/>
                    </a:lnL>
                    <a:lnR w="38100" cap="flat" cmpd="sng">
                      <a:solidFill>
                        <a:schemeClr val="dk2"/>
                      </a:solidFill>
                      <a:prstDash val="solid"/>
                      <a:round/>
                      <a:headEnd type="none" w="sm" len="sm"/>
                      <a:tailEnd type="none" w="sm" len="sm"/>
                    </a:lnR>
                    <a:lnT w="38100" cap="flat" cmpd="sng">
                      <a:solidFill>
                        <a:schemeClr val="dk2"/>
                      </a:solidFill>
                      <a:prstDash val="solid"/>
                      <a:round/>
                      <a:headEnd type="none" w="sm" len="sm"/>
                      <a:tailEnd type="none" w="sm" len="sm"/>
                    </a:lnT>
                    <a:lnB w="38100"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800" b="1">
                          <a:solidFill>
                            <a:schemeClr val="dk1"/>
                          </a:solidFill>
                          <a:latin typeface="Courier New"/>
                          <a:ea typeface="Courier New"/>
                          <a:cs typeface="Courier New"/>
                          <a:sym typeface="Courier New"/>
                        </a:rPr>
                        <a:t>char</a:t>
                      </a:r>
                      <a:r>
                        <a:rPr lang="en" sz="1800" b="1">
                          <a:latin typeface="Courier New"/>
                          <a:ea typeface="Courier New"/>
                          <a:cs typeface="Courier New"/>
                          <a:sym typeface="Courier New"/>
                        </a:rPr>
                        <a:t> b</a:t>
                      </a:r>
                      <a:endParaRPr sz="1800" b="1">
                        <a:latin typeface="Courier New"/>
                        <a:ea typeface="Courier New"/>
                        <a:cs typeface="Courier New"/>
                        <a:sym typeface="Courier New"/>
                      </a:endParaRPr>
                    </a:p>
                  </a:txBody>
                  <a:tcPr marL="91425" marR="91425" marT="91425" marB="91425">
                    <a:lnL w="38100" cap="flat" cmpd="sng">
                      <a:solidFill>
                        <a:schemeClr val="dk2"/>
                      </a:solidFill>
                      <a:prstDash val="solid"/>
                      <a:round/>
                      <a:headEnd type="none" w="sm" len="sm"/>
                      <a:tailEnd type="none" w="sm" len="sm"/>
                    </a:lnL>
                    <a:lnR w="38100" cap="flat" cmpd="sng">
                      <a:solidFill>
                        <a:schemeClr val="dk2"/>
                      </a:solidFill>
                      <a:prstDash val="solid"/>
                      <a:round/>
                      <a:headEnd type="none" w="sm" len="sm"/>
                      <a:tailEnd type="none" w="sm" len="sm"/>
                    </a:lnR>
                    <a:lnT w="38100" cap="flat" cmpd="sng">
                      <a:solidFill>
                        <a:schemeClr val="dk2"/>
                      </a:solidFill>
                      <a:prstDash val="solid"/>
                      <a:round/>
                      <a:headEnd type="none" w="sm" len="sm"/>
                      <a:tailEnd type="none" w="sm" len="sm"/>
                    </a:lnT>
                    <a:lnB w="38100"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800" b="1">
                          <a:solidFill>
                            <a:schemeClr val="dk1"/>
                          </a:solidFill>
                          <a:latin typeface="Courier New"/>
                          <a:ea typeface="Courier New"/>
                          <a:cs typeface="Courier New"/>
                          <a:sym typeface="Courier New"/>
                        </a:rPr>
                        <a:t>char</a:t>
                      </a:r>
                      <a:r>
                        <a:rPr lang="en" sz="1800" b="1">
                          <a:latin typeface="Courier New"/>
                          <a:ea typeface="Courier New"/>
                          <a:cs typeface="Courier New"/>
                          <a:sym typeface="Courier New"/>
                        </a:rPr>
                        <a:t> c</a:t>
                      </a:r>
                      <a:endParaRPr sz="1800" b="1">
                        <a:latin typeface="Courier New"/>
                        <a:ea typeface="Courier New"/>
                        <a:cs typeface="Courier New"/>
                        <a:sym typeface="Courier New"/>
                      </a:endParaRPr>
                    </a:p>
                  </a:txBody>
                  <a:tcPr marL="91425" marR="91425" marT="91425" marB="91425">
                    <a:lnL w="38100" cap="flat" cmpd="sng">
                      <a:solidFill>
                        <a:schemeClr val="dk2"/>
                      </a:solidFill>
                      <a:prstDash val="solid"/>
                      <a:round/>
                      <a:headEnd type="none" w="sm" len="sm"/>
                      <a:tailEnd type="none" w="sm" len="sm"/>
                    </a:lnL>
                    <a:lnR w="38100" cap="flat" cmpd="sng">
                      <a:solidFill>
                        <a:schemeClr val="dk2"/>
                      </a:solidFill>
                      <a:prstDash val="solid"/>
                      <a:round/>
                      <a:headEnd type="none" w="sm" len="sm"/>
                      <a:tailEnd type="none" w="sm" len="sm"/>
                    </a:lnR>
                    <a:lnT w="38100" cap="flat" cmpd="sng">
                      <a:solidFill>
                        <a:schemeClr val="dk2"/>
                      </a:solidFill>
                      <a:prstDash val="solid"/>
                      <a:round/>
                      <a:headEnd type="none" w="sm" len="sm"/>
                      <a:tailEnd type="none" w="sm" len="sm"/>
                    </a:lnT>
                    <a:lnB w="38100"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800" b="1">
                          <a:solidFill>
                            <a:schemeClr val="dk1"/>
                          </a:solidFill>
                          <a:latin typeface="Courier New"/>
                          <a:ea typeface="Courier New"/>
                          <a:cs typeface="Courier New"/>
                          <a:sym typeface="Courier New"/>
                        </a:rPr>
                        <a:t>char</a:t>
                      </a:r>
                      <a:r>
                        <a:rPr lang="en" sz="1800" b="1">
                          <a:latin typeface="Courier New"/>
                          <a:ea typeface="Courier New"/>
                          <a:cs typeface="Courier New"/>
                          <a:sym typeface="Courier New"/>
                        </a:rPr>
                        <a:t> d</a:t>
                      </a:r>
                      <a:endParaRPr sz="1800" b="1">
                        <a:latin typeface="Courier New"/>
                        <a:ea typeface="Courier New"/>
                        <a:cs typeface="Courier New"/>
                        <a:sym typeface="Courier New"/>
                      </a:endParaRPr>
                    </a:p>
                  </a:txBody>
                  <a:tcPr marL="91425" marR="91425" marT="91425" marB="91425">
                    <a:lnL w="38100" cap="flat" cmpd="sng">
                      <a:solidFill>
                        <a:schemeClr val="dk2"/>
                      </a:solidFill>
                      <a:prstDash val="solid"/>
                      <a:round/>
                      <a:headEnd type="none" w="sm" len="sm"/>
                      <a:tailEnd type="none" w="sm" len="sm"/>
                    </a:lnL>
                    <a:lnR w="38100" cap="flat" cmpd="sng">
                      <a:solidFill>
                        <a:schemeClr val="dk2"/>
                      </a:solidFill>
                      <a:prstDash val="solid"/>
                      <a:round/>
                      <a:headEnd type="none" w="sm" len="sm"/>
                      <a:tailEnd type="none" w="sm" len="sm"/>
                    </a:lnR>
                    <a:lnT w="38100" cap="flat" cmpd="sng">
                      <a:solidFill>
                        <a:schemeClr val="dk2"/>
                      </a:solidFill>
                      <a:prstDash val="solid"/>
                      <a:round/>
                      <a:headEnd type="none" w="sm" len="sm"/>
                      <a:tailEnd type="none" w="sm" len="sm"/>
                    </a:lnT>
                    <a:lnB w="38100"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800" b="1">
                          <a:solidFill>
                            <a:schemeClr val="dk1"/>
                          </a:solidFill>
                          <a:latin typeface="Courier New"/>
                          <a:ea typeface="Courier New"/>
                          <a:cs typeface="Courier New"/>
                          <a:sym typeface="Courier New"/>
                        </a:rPr>
                        <a:t>char</a:t>
                      </a:r>
                      <a:r>
                        <a:rPr lang="en" sz="1800" b="1">
                          <a:latin typeface="Courier New"/>
                          <a:ea typeface="Courier New"/>
                          <a:cs typeface="Courier New"/>
                          <a:sym typeface="Courier New"/>
                        </a:rPr>
                        <a:t> e</a:t>
                      </a:r>
                      <a:endParaRPr sz="1800" b="1">
                        <a:latin typeface="Courier New"/>
                        <a:ea typeface="Courier New"/>
                        <a:cs typeface="Courier New"/>
                        <a:sym typeface="Courier New"/>
                      </a:endParaRPr>
                    </a:p>
                  </a:txBody>
                  <a:tcPr marL="91425" marR="91425" marT="91425" marB="91425">
                    <a:lnL w="38100" cap="flat" cmpd="sng">
                      <a:solidFill>
                        <a:schemeClr val="dk2"/>
                      </a:solidFill>
                      <a:prstDash val="solid"/>
                      <a:round/>
                      <a:headEnd type="none" w="sm" len="sm"/>
                      <a:tailEnd type="none" w="sm" len="sm"/>
                    </a:lnL>
                    <a:lnR w="38100" cap="flat" cmpd="sng">
                      <a:solidFill>
                        <a:schemeClr val="dk2"/>
                      </a:solidFill>
                      <a:prstDash val="solid"/>
                      <a:round/>
                      <a:headEnd type="none" w="sm" len="sm"/>
                      <a:tailEnd type="none" w="sm" len="sm"/>
                    </a:lnR>
                    <a:lnT w="38100" cap="flat" cmpd="sng">
                      <a:solidFill>
                        <a:schemeClr val="dk2"/>
                      </a:solidFill>
                      <a:prstDash val="solid"/>
                      <a:round/>
                      <a:headEnd type="none" w="sm" len="sm"/>
                      <a:tailEnd type="none" w="sm" len="sm"/>
                    </a:lnT>
                    <a:lnB w="38100"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79" name="Google Shape;79;p15"/>
          <p:cNvGraphicFramePr/>
          <p:nvPr/>
        </p:nvGraphicFramePr>
        <p:xfrm>
          <a:off x="952500" y="2092913"/>
          <a:ext cx="7239000" cy="457170"/>
        </p:xfrm>
        <a:graphic>
          <a:graphicData uri="http://schemas.openxmlformats.org/drawingml/2006/table">
            <a:tbl>
              <a:tblPr>
                <a:noFill/>
                <a:tableStyleId>{CA76F7A5-F835-4372-AE78-0296D0276D11}</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457170">
                <a:tc>
                  <a:txBody>
                    <a:bodyPr/>
                    <a:lstStyle/>
                    <a:p>
                      <a:pPr marL="0" lvl="0" indent="0" algn="l" rtl="0">
                        <a:spcBef>
                          <a:spcPts val="0"/>
                        </a:spcBef>
                        <a:spcAft>
                          <a:spcPts val="0"/>
                        </a:spcAft>
                        <a:buNone/>
                      </a:pPr>
                      <a:r>
                        <a:rPr lang="en" sz="1800" b="1">
                          <a:solidFill>
                            <a:schemeClr val="dk1"/>
                          </a:solidFill>
                          <a:latin typeface="Courier New"/>
                          <a:ea typeface="Courier New"/>
                          <a:cs typeface="Courier New"/>
                          <a:sym typeface="Courier New"/>
                        </a:rPr>
                        <a:t>int </a:t>
                      </a:r>
                      <a:r>
                        <a:rPr lang="en" sz="1800" b="1">
                          <a:solidFill>
                            <a:schemeClr val="dk2"/>
                          </a:solidFill>
                          <a:latin typeface="Courier New"/>
                          <a:ea typeface="Courier New"/>
                          <a:cs typeface="Courier New"/>
                          <a:sym typeface="Courier New"/>
                        </a:rPr>
                        <a:t>a</a:t>
                      </a:r>
                      <a:endParaRPr sz="1800" b="1">
                        <a:solidFill>
                          <a:schemeClr val="dk2"/>
                        </a:solidFill>
                        <a:latin typeface="Courier New"/>
                        <a:ea typeface="Courier New"/>
                        <a:cs typeface="Courier New"/>
                        <a:sym typeface="Courier New"/>
                      </a:endParaRPr>
                    </a:p>
                  </a:txBody>
                  <a:tcPr marL="91425" marR="91425" marT="91425" marB="91425">
                    <a:lnL w="38100" cap="flat" cmpd="sng">
                      <a:solidFill>
                        <a:schemeClr val="dk2"/>
                      </a:solidFill>
                      <a:prstDash val="solid"/>
                      <a:round/>
                      <a:headEnd type="none" w="sm" len="sm"/>
                      <a:tailEnd type="none" w="sm" len="sm"/>
                    </a:lnL>
                    <a:lnR w="38100" cap="flat" cmpd="sng">
                      <a:solidFill>
                        <a:schemeClr val="dk2"/>
                      </a:solidFill>
                      <a:prstDash val="solid"/>
                      <a:round/>
                      <a:headEnd type="none" w="sm" len="sm"/>
                      <a:tailEnd type="none" w="sm" len="sm"/>
                    </a:lnR>
                    <a:lnT w="38100" cap="flat" cmpd="sng">
                      <a:solidFill>
                        <a:schemeClr val="dk2"/>
                      </a:solidFill>
                      <a:prstDash val="solid"/>
                      <a:round/>
                      <a:headEnd type="none" w="sm" len="sm"/>
                      <a:tailEnd type="none" w="sm" len="sm"/>
                    </a:lnT>
                    <a:lnB w="38100"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800" b="1">
                          <a:solidFill>
                            <a:schemeClr val="dk1"/>
                          </a:solidFill>
                          <a:latin typeface="Courier New"/>
                          <a:ea typeface="Courier New"/>
                          <a:cs typeface="Courier New"/>
                          <a:sym typeface="Courier New"/>
                        </a:rPr>
                        <a:t>int </a:t>
                      </a:r>
                      <a:r>
                        <a:rPr lang="en" sz="1800" b="1">
                          <a:solidFill>
                            <a:schemeClr val="dk2"/>
                          </a:solidFill>
                          <a:latin typeface="Courier New"/>
                          <a:ea typeface="Courier New"/>
                          <a:cs typeface="Courier New"/>
                          <a:sym typeface="Courier New"/>
                        </a:rPr>
                        <a:t>b</a:t>
                      </a:r>
                      <a:endParaRPr sz="1800" b="1">
                        <a:solidFill>
                          <a:schemeClr val="dk2"/>
                        </a:solidFill>
                        <a:latin typeface="Courier New"/>
                        <a:ea typeface="Courier New"/>
                        <a:cs typeface="Courier New"/>
                        <a:sym typeface="Courier New"/>
                      </a:endParaRPr>
                    </a:p>
                  </a:txBody>
                  <a:tcPr marL="91425" marR="91425" marT="91425" marB="91425">
                    <a:lnL w="38100" cap="flat" cmpd="sng">
                      <a:solidFill>
                        <a:schemeClr val="dk2"/>
                      </a:solidFill>
                      <a:prstDash val="solid"/>
                      <a:round/>
                      <a:headEnd type="none" w="sm" len="sm"/>
                      <a:tailEnd type="none" w="sm" len="sm"/>
                    </a:lnL>
                    <a:lnR w="38100" cap="flat" cmpd="sng">
                      <a:solidFill>
                        <a:schemeClr val="dk2"/>
                      </a:solidFill>
                      <a:prstDash val="solid"/>
                      <a:round/>
                      <a:headEnd type="none" w="sm" len="sm"/>
                      <a:tailEnd type="none" w="sm" len="sm"/>
                    </a:lnR>
                    <a:lnT w="38100" cap="flat" cmpd="sng">
                      <a:solidFill>
                        <a:schemeClr val="dk2"/>
                      </a:solidFill>
                      <a:prstDash val="solid"/>
                      <a:round/>
                      <a:headEnd type="none" w="sm" len="sm"/>
                      <a:tailEnd type="none" w="sm" len="sm"/>
                    </a:lnT>
                    <a:lnB w="38100"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800" b="1">
                          <a:solidFill>
                            <a:schemeClr val="dk1"/>
                          </a:solidFill>
                          <a:latin typeface="Courier New"/>
                          <a:ea typeface="Courier New"/>
                          <a:cs typeface="Courier New"/>
                          <a:sym typeface="Courier New"/>
                        </a:rPr>
                        <a:t>int </a:t>
                      </a:r>
                      <a:r>
                        <a:rPr lang="en" sz="1800" b="1">
                          <a:solidFill>
                            <a:schemeClr val="dk2"/>
                          </a:solidFill>
                          <a:latin typeface="Courier New"/>
                          <a:ea typeface="Courier New"/>
                          <a:cs typeface="Courier New"/>
                          <a:sym typeface="Courier New"/>
                        </a:rPr>
                        <a:t>c</a:t>
                      </a:r>
                      <a:endParaRPr sz="1800" b="1">
                        <a:solidFill>
                          <a:schemeClr val="dk2"/>
                        </a:solidFill>
                        <a:latin typeface="Courier New"/>
                        <a:ea typeface="Courier New"/>
                        <a:cs typeface="Courier New"/>
                        <a:sym typeface="Courier New"/>
                      </a:endParaRPr>
                    </a:p>
                  </a:txBody>
                  <a:tcPr marL="91425" marR="91425" marT="91425" marB="91425">
                    <a:lnL w="38100" cap="flat" cmpd="sng">
                      <a:solidFill>
                        <a:schemeClr val="dk2"/>
                      </a:solidFill>
                      <a:prstDash val="solid"/>
                      <a:round/>
                      <a:headEnd type="none" w="sm" len="sm"/>
                      <a:tailEnd type="none" w="sm" len="sm"/>
                    </a:lnL>
                    <a:lnR w="38100" cap="flat" cmpd="sng">
                      <a:solidFill>
                        <a:schemeClr val="dk2"/>
                      </a:solidFill>
                      <a:prstDash val="solid"/>
                      <a:round/>
                      <a:headEnd type="none" w="sm" len="sm"/>
                      <a:tailEnd type="none" w="sm" len="sm"/>
                    </a:lnR>
                    <a:lnT w="38100" cap="flat" cmpd="sng">
                      <a:solidFill>
                        <a:schemeClr val="dk2"/>
                      </a:solidFill>
                      <a:prstDash val="solid"/>
                      <a:round/>
                      <a:headEnd type="none" w="sm" len="sm"/>
                      <a:tailEnd type="none" w="sm" len="sm"/>
                    </a:lnT>
                    <a:lnB w="38100"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800" b="1">
                          <a:solidFill>
                            <a:schemeClr val="dk1"/>
                          </a:solidFill>
                          <a:latin typeface="Courier New"/>
                          <a:ea typeface="Courier New"/>
                          <a:cs typeface="Courier New"/>
                          <a:sym typeface="Courier New"/>
                        </a:rPr>
                        <a:t>int </a:t>
                      </a:r>
                      <a:r>
                        <a:rPr lang="en" sz="1800" b="1">
                          <a:solidFill>
                            <a:schemeClr val="dk2"/>
                          </a:solidFill>
                          <a:latin typeface="Courier New"/>
                          <a:ea typeface="Courier New"/>
                          <a:cs typeface="Courier New"/>
                          <a:sym typeface="Courier New"/>
                        </a:rPr>
                        <a:t>d</a:t>
                      </a:r>
                      <a:endParaRPr sz="1800" b="1">
                        <a:solidFill>
                          <a:schemeClr val="dk2"/>
                        </a:solidFill>
                        <a:latin typeface="Courier New"/>
                        <a:ea typeface="Courier New"/>
                        <a:cs typeface="Courier New"/>
                        <a:sym typeface="Courier New"/>
                      </a:endParaRPr>
                    </a:p>
                  </a:txBody>
                  <a:tcPr marL="91425" marR="91425" marT="91425" marB="91425">
                    <a:lnL w="38100" cap="flat" cmpd="sng">
                      <a:solidFill>
                        <a:schemeClr val="dk2"/>
                      </a:solidFill>
                      <a:prstDash val="solid"/>
                      <a:round/>
                      <a:headEnd type="none" w="sm" len="sm"/>
                      <a:tailEnd type="none" w="sm" len="sm"/>
                    </a:lnL>
                    <a:lnR w="38100" cap="flat" cmpd="sng">
                      <a:solidFill>
                        <a:schemeClr val="dk2"/>
                      </a:solidFill>
                      <a:prstDash val="solid"/>
                      <a:round/>
                      <a:headEnd type="none" w="sm" len="sm"/>
                      <a:tailEnd type="none" w="sm" len="sm"/>
                    </a:lnR>
                    <a:lnT w="38100" cap="flat" cmpd="sng">
                      <a:solidFill>
                        <a:schemeClr val="dk2"/>
                      </a:solidFill>
                      <a:prstDash val="solid"/>
                      <a:round/>
                      <a:headEnd type="none" w="sm" len="sm"/>
                      <a:tailEnd type="none" w="sm" len="sm"/>
                    </a:lnT>
                    <a:lnB w="38100"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800" b="1">
                          <a:solidFill>
                            <a:schemeClr val="dk1"/>
                          </a:solidFill>
                          <a:latin typeface="Courier New"/>
                          <a:ea typeface="Courier New"/>
                          <a:cs typeface="Courier New"/>
                          <a:sym typeface="Courier New"/>
                        </a:rPr>
                        <a:t>int </a:t>
                      </a:r>
                      <a:r>
                        <a:rPr lang="en" sz="1800" b="1">
                          <a:solidFill>
                            <a:schemeClr val="dk2"/>
                          </a:solidFill>
                          <a:latin typeface="Courier New"/>
                          <a:ea typeface="Courier New"/>
                          <a:cs typeface="Courier New"/>
                          <a:sym typeface="Courier New"/>
                        </a:rPr>
                        <a:t>e</a:t>
                      </a:r>
                      <a:endParaRPr sz="1800" b="1">
                        <a:solidFill>
                          <a:schemeClr val="dk2"/>
                        </a:solidFill>
                        <a:latin typeface="Courier New"/>
                        <a:ea typeface="Courier New"/>
                        <a:cs typeface="Courier New"/>
                        <a:sym typeface="Courier New"/>
                      </a:endParaRPr>
                    </a:p>
                  </a:txBody>
                  <a:tcPr marL="91425" marR="91425" marT="91425" marB="91425">
                    <a:lnL w="38100" cap="flat" cmpd="sng">
                      <a:solidFill>
                        <a:schemeClr val="dk2"/>
                      </a:solidFill>
                      <a:prstDash val="solid"/>
                      <a:round/>
                      <a:headEnd type="none" w="sm" len="sm"/>
                      <a:tailEnd type="none" w="sm" len="sm"/>
                    </a:lnL>
                    <a:lnR w="38100" cap="flat" cmpd="sng">
                      <a:solidFill>
                        <a:schemeClr val="dk2"/>
                      </a:solidFill>
                      <a:prstDash val="solid"/>
                      <a:round/>
                      <a:headEnd type="none" w="sm" len="sm"/>
                      <a:tailEnd type="none" w="sm" len="sm"/>
                    </a:lnR>
                    <a:lnT w="38100" cap="flat" cmpd="sng">
                      <a:solidFill>
                        <a:schemeClr val="dk2"/>
                      </a:solidFill>
                      <a:prstDash val="solid"/>
                      <a:round/>
                      <a:headEnd type="none" w="sm" len="sm"/>
                      <a:tailEnd type="none" w="sm" len="sm"/>
                    </a:lnT>
                    <a:lnB w="38100"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Array Continued.</a:t>
            </a:r>
            <a:endParaRPr/>
          </a:p>
        </p:txBody>
      </p:sp>
      <p:sp>
        <p:nvSpPr>
          <p:cNvPr id="85" name="Google Shape;85;p16"/>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An array is collection of items stored in contiguous memory locations.</a:t>
            </a:r>
            <a:endParaRPr/>
          </a:p>
        </p:txBody>
      </p:sp>
      <p:pic>
        <p:nvPicPr>
          <p:cNvPr id="86" name="Google Shape;86;p16"/>
          <p:cNvPicPr preferRelativeResize="0"/>
          <p:nvPr/>
        </p:nvPicPr>
        <p:blipFill>
          <a:blip r:embed="rId3">
            <a:alphaModFix/>
          </a:blip>
          <a:stretch>
            <a:fillRect/>
          </a:stretch>
        </p:blipFill>
        <p:spPr>
          <a:xfrm>
            <a:off x="1752600" y="2696363"/>
            <a:ext cx="5638800" cy="1647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Why Do We Need Arrays?</a:t>
            </a:r>
            <a:endParaRPr/>
          </a:p>
        </p:txBody>
      </p:sp>
      <p:sp>
        <p:nvSpPr>
          <p:cNvPr id="92" name="Google Shape;92;p17"/>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We can use normal variables (v1, v2, v3, ..) when we have small number of objects, but if we want to store large number of instances, it becomes difficult to manage them with normal variables. The idea of array is to represent many instances in one variable.</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Declaring an Array</a:t>
            </a:r>
            <a:endParaRPr sz="4800"/>
          </a:p>
        </p:txBody>
      </p:sp>
      <p:sp>
        <p:nvSpPr>
          <p:cNvPr id="98" name="Google Shape;98;p18"/>
          <p:cNvSpPr txBox="1">
            <a:spLocks noGrp="1"/>
          </p:cNvSpPr>
          <p:nvPr>
            <p:ph type="body" idx="1"/>
          </p:nvPr>
        </p:nvSpPr>
        <p:spPr>
          <a:xfrm>
            <a:off x="311700" y="1468825"/>
            <a:ext cx="8520600" cy="3099900"/>
          </a:xfrm>
          <a:prstGeom prst="rect">
            <a:avLst/>
          </a:prstGeom>
          <a:ln w="952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400"/>
              <a:t>Syntax:</a:t>
            </a:r>
            <a:r>
              <a:rPr lang="en" sz="1400">
                <a:solidFill>
                  <a:srgbClr val="666666"/>
                </a:solidFill>
              </a:rPr>
              <a:t> </a:t>
            </a:r>
            <a:r>
              <a:rPr lang="en" sz="1400"/>
              <a:t>data_type array_name[size];</a:t>
            </a:r>
            <a:endParaRPr sz="1400"/>
          </a:p>
          <a:p>
            <a:pPr marL="0" lvl="0" indent="0" algn="l" rtl="0">
              <a:spcBef>
                <a:spcPts val="1600"/>
              </a:spcBef>
              <a:spcAft>
                <a:spcPts val="0"/>
              </a:spcAft>
              <a:buNone/>
            </a:pPr>
            <a:endParaRPr sz="1400"/>
          </a:p>
          <a:p>
            <a:pPr marL="0" lvl="0" indent="0" algn="l" rtl="0">
              <a:spcBef>
                <a:spcPts val="1600"/>
              </a:spcBef>
              <a:spcAft>
                <a:spcPts val="0"/>
              </a:spcAft>
              <a:buNone/>
            </a:pPr>
            <a:r>
              <a:rPr lang="en" sz="1400"/>
              <a:t>int numberArray[5];</a:t>
            </a:r>
            <a:endParaRPr sz="1400"/>
          </a:p>
          <a:p>
            <a:pPr marL="0" lvl="0" indent="0" algn="l" rtl="0">
              <a:spcBef>
                <a:spcPts val="1600"/>
              </a:spcBef>
              <a:spcAft>
                <a:spcPts val="0"/>
              </a:spcAft>
              <a:buNone/>
            </a:pPr>
            <a:endParaRPr sz="1400"/>
          </a:p>
          <a:p>
            <a:pPr marL="0" lvl="0" indent="0" algn="l" rtl="0">
              <a:spcBef>
                <a:spcPts val="1600"/>
              </a:spcBef>
              <a:spcAft>
                <a:spcPts val="0"/>
              </a:spcAft>
              <a:buNone/>
            </a:pPr>
            <a:endParaRPr sz="1400"/>
          </a:p>
          <a:p>
            <a:pPr marL="0" lvl="0" indent="0" algn="l" rtl="0">
              <a:spcBef>
                <a:spcPts val="1600"/>
              </a:spcBef>
              <a:spcAft>
                <a:spcPts val="0"/>
              </a:spcAft>
              <a:buNone/>
            </a:pPr>
            <a:endParaRPr sz="1400"/>
          </a:p>
          <a:p>
            <a:pPr marL="0" lvl="0" indent="0" algn="l" rtl="0">
              <a:spcBef>
                <a:spcPts val="1600"/>
              </a:spcBef>
              <a:spcAft>
                <a:spcPts val="0"/>
              </a:spcAft>
              <a:buNone/>
            </a:pPr>
            <a:endParaRPr sz="1400"/>
          </a:p>
          <a:p>
            <a:pPr marL="0" lvl="0" indent="0" algn="l" rtl="0">
              <a:lnSpc>
                <a:spcPct val="100000"/>
              </a:lnSpc>
              <a:spcBef>
                <a:spcPts val="1600"/>
              </a:spcBef>
              <a:spcAft>
                <a:spcPts val="0"/>
              </a:spcAft>
              <a:buNone/>
            </a:pPr>
            <a:endParaRPr sz="1400"/>
          </a:p>
        </p:txBody>
      </p:sp>
      <p:sp>
        <p:nvSpPr>
          <p:cNvPr id="99" name="Google Shape;99;p18"/>
          <p:cNvSpPr txBox="1"/>
          <p:nvPr/>
        </p:nvSpPr>
        <p:spPr>
          <a:xfrm>
            <a:off x="3240025" y="2103313"/>
            <a:ext cx="2157900" cy="46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Didact Gothic"/>
                <a:ea typeface="Didact Gothic"/>
                <a:cs typeface="Didact Gothic"/>
                <a:sym typeface="Didact Gothic"/>
              </a:rPr>
              <a:t>Size/ Length of the array</a:t>
            </a:r>
            <a:endParaRPr>
              <a:latin typeface="Didact Gothic"/>
              <a:ea typeface="Didact Gothic"/>
              <a:cs typeface="Didact Gothic"/>
              <a:sym typeface="Didact Gothic"/>
            </a:endParaRPr>
          </a:p>
        </p:txBody>
      </p:sp>
      <p:cxnSp>
        <p:nvCxnSpPr>
          <p:cNvPr id="100" name="Google Shape;100;p18"/>
          <p:cNvCxnSpPr/>
          <p:nvPr/>
        </p:nvCxnSpPr>
        <p:spPr>
          <a:xfrm flipH="1">
            <a:off x="691525" y="2109613"/>
            <a:ext cx="1337700" cy="388500"/>
          </a:xfrm>
          <a:prstGeom prst="straightConnector1">
            <a:avLst/>
          </a:prstGeom>
          <a:noFill/>
          <a:ln w="28575" cap="flat" cmpd="sng">
            <a:solidFill>
              <a:schemeClr val="dk2"/>
            </a:solidFill>
            <a:prstDash val="solid"/>
            <a:round/>
            <a:headEnd type="none" w="med" len="med"/>
            <a:tailEnd type="triangle" w="med" len="med"/>
          </a:ln>
        </p:spPr>
      </p:cxnSp>
      <p:sp>
        <p:nvSpPr>
          <p:cNvPr id="101" name="Google Shape;101;p18"/>
          <p:cNvSpPr txBox="1"/>
          <p:nvPr/>
        </p:nvSpPr>
        <p:spPr>
          <a:xfrm>
            <a:off x="769350" y="3210625"/>
            <a:ext cx="1450500" cy="38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Didact Gothic"/>
                <a:ea typeface="Didact Gothic"/>
                <a:cs typeface="Didact Gothic"/>
                <a:sym typeface="Didact Gothic"/>
              </a:rPr>
              <a:t>Name of array</a:t>
            </a:r>
            <a:endParaRPr>
              <a:latin typeface="Didact Gothic"/>
              <a:ea typeface="Didact Gothic"/>
              <a:cs typeface="Didact Gothic"/>
              <a:sym typeface="Didact Gothic"/>
            </a:endParaRPr>
          </a:p>
        </p:txBody>
      </p:sp>
      <p:cxnSp>
        <p:nvCxnSpPr>
          <p:cNvPr id="102" name="Google Shape;102;p18"/>
          <p:cNvCxnSpPr>
            <a:stCxn id="101" idx="0"/>
          </p:cNvCxnSpPr>
          <p:nvPr/>
        </p:nvCxnSpPr>
        <p:spPr>
          <a:xfrm rot="10800000">
            <a:off x="1431900" y="2726725"/>
            <a:ext cx="62700" cy="483900"/>
          </a:xfrm>
          <a:prstGeom prst="straightConnector1">
            <a:avLst/>
          </a:prstGeom>
          <a:noFill/>
          <a:ln w="28575" cap="flat" cmpd="sng">
            <a:solidFill>
              <a:schemeClr val="dk2"/>
            </a:solidFill>
            <a:prstDash val="solid"/>
            <a:round/>
            <a:headEnd type="none" w="med" len="med"/>
            <a:tailEnd type="triangle" w="med" len="med"/>
          </a:ln>
        </p:spPr>
      </p:cxnSp>
      <p:sp>
        <p:nvSpPr>
          <p:cNvPr id="103" name="Google Shape;103;p18"/>
          <p:cNvSpPr txBox="1"/>
          <p:nvPr/>
        </p:nvSpPr>
        <p:spPr>
          <a:xfrm>
            <a:off x="2101850" y="1821175"/>
            <a:ext cx="1343400" cy="39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Source Code Pro"/>
                <a:ea typeface="Source Code Pro"/>
                <a:cs typeface="Source Code Pro"/>
                <a:sym typeface="Source Code Pro"/>
              </a:rPr>
              <a:t>Data Type</a:t>
            </a:r>
            <a:endParaRPr>
              <a:latin typeface="Source Code Pro"/>
              <a:ea typeface="Source Code Pro"/>
              <a:cs typeface="Source Code Pro"/>
              <a:sym typeface="Source Code Pro"/>
            </a:endParaRPr>
          </a:p>
        </p:txBody>
      </p:sp>
      <p:cxnSp>
        <p:nvCxnSpPr>
          <p:cNvPr id="104" name="Google Shape;104;p18"/>
          <p:cNvCxnSpPr/>
          <p:nvPr/>
        </p:nvCxnSpPr>
        <p:spPr>
          <a:xfrm flipH="1">
            <a:off x="2219850" y="2211175"/>
            <a:ext cx="1087800" cy="238500"/>
          </a:xfrm>
          <a:prstGeom prst="straightConnector1">
            <a:avLst/>
          </a:prstGeom>
          <a:noFill/>
          <a:ln w="28575" cap="flat" cmpd="sng">
            <a:solidFill>
              <a:schemeClr val="dk2"/>
            </a:solidFill>
            <a:prstDash val="solid"/>
            <a:round/>
            <a:headEnd type="none" w="med" len="med"/>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Declaration By Specifying Size </a:t>
            </a:r>
            <a:endParaRPr/>
          </a:p>
        </p:txBody>
      </p:sp>
      <p:sp>
        <p:nvSpPr>
          <p:cNvPr id="110" name="Google Shape;110;p19"/>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AutoNum type="arabicPeriod"/>
            </a:pPr>
            <a:r>
              <a:rPr lang="en" sz="1400"/>
              <a:t>int arr1[10].</a:t>
            </a:r>
            <a:endParaRPr sz="1400"/>
          </a:p>
          <a:p>
            <a:pPr marL="457200" lvl="0" indent="-317500" algn="l" rtl="0">
              <a:lnSpc>
                <a:spcPct val="150000"/>
              </a:lnSpc>
              <a:spcBef>
                <a:spcPts val="0"/>
              </a:spcBef>
              <a:spcAft>
                <a:spcPts val="0"/>
              </a:spcAft>
              <a:buSzPts val="1400"/>
              <a:buAutoNum type="arabicPeriod"/>
            </a:pPr>
            <a:r>
              <a:rPr lang="en" sz="1400"/>
              <a:t>With recent C/C++ versions, we can also Declare an array of user specified size . </a:t>
            </a:r>
            <a:endParaRPr sz="1400"/>
          </a:p>
          <a:p>
            <a:pPr marL="457200" lvl="0" indent="0" algn="l" rtl="0">
              <a:lnSpc>
                <a:spcPct val="150000"/>
              </a:lnSpc>
              <a:spcBef>
                <a:spcPts val="0"/>
              </a:spcBef>
              <a:spcAft>
                <a:spcPts val="0"/>
              </a:spcAft>
              <a:buNone/>
            </a:pPr>
            <a:r>
              <a:rPr lang="en" sz="1400"/>
              <a:t>int n = 10; </a:t>
            </a:r>
            <a:endParaRPr sz="1400"/>
          </a:p>
          <a:p>
            <a:pPr marL="457200" lvl="0" indent="0" algn="l" rtl="0">
              <a:lnSpc>
                <a:spcPct val="150000"/>
              </a:lnSpc>
              <a:spcBef>
                <a:spcPts val="0"/>
              </a:spcBef>
              <a:spcAft>
                <a:spcPts val="0"/>
              </a:spcAft>
              <a:buNone/>
            </a:pPr>
            <a:r>
              <a:rPr lang="en" sz="1400"/>
              <a:t>int arr2[n]; </a:t>
            </a:r>
            <a:endParaRPr sz="1400"/>
          </a:p>
          <a:p>
            <a:pPr marL="457200" lvl="0" indent="0" algn="l" rtl="0">
              <a:lnSpc>
                <a:spcPct val="150000"/>
              </a:lnSpc>
              <a:spcBef>
                <a:spcPts val="0"/>
              </a:spcBef>
              <a:spcAft>
                <a:spcPts val="0"/>
              </a:spcAft>
              <a:buNone/>
            </a:pP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Declaration By Initializing Elements</a:t>
            </a:r>
            <a:endParaRPr/>
          </a:p>
        </p:txBody>
      </p:sp>
      <p:sp>
        <p:nvSpPr>
          <p:cNvPr id="116" name="Google Shape;116;p20"/>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AutoNum type="arabicPeriod"/>
            </a:pPr>
            <a:r>
              <a:rPr lang="en" sz="1400"/>
              <a:t>int arr[] = { 10, 20, 30, 40 } </a:t>
            </a:r>
            <a:endParaRPr sz="1400"/>
          </a:p>
          <a:p>
            <a:pPr marL="457200" lvl="0" indent="-317500" algn="l" rtl="0">
              <a:lnSpc>
                <a:spcPct val="150000"/>
              </a:lnSpc>
              <a:spcBef>
                <a:spcPts val="0"/>
              </a:spcBef>
              <a:spcAft>
                <a:spcPts val="0"/>
              </a:spcAft>
              <a:buSzPts val="1400"/>
              <a:buAutoNum type="arabicPeriod"/>
            </a:pPr>
            <a:r>
              <a:rPr lang="en" sz="1400"/>
              <a:t>Compiler creates an array of size 4. </a:t>
            </a:r>
            <a:endParaRPr sz="1400"/>
          </a:p>
          <a:p>
            <a:pPr marL="457200" lvl="0" indent="-317500" algn="l" rtl="0">
              <a:lnSpc>
                <a:spcPct val="150000"/>
              </a:lnSpc>
              <a:spcBef>
                <a:spcPts val="0"/>
              </a:spcBef>
              <a:spcAft>
                <a:spcPts val="0"/>
              </a:spcAft>
              <a:buSzPts val="1400"/>
              <a:buAutoNum type="arabicPeriod"/>
            </a:pPr>
            <a:r>
              <a:rPr lang="en" sz="1400"/>
              <a:t>Above is same as </a:t>
            </a:r>
            <a:br>
              <a:rPr lang="en" sz="1400"/>
            </a:br>
            <a:r>
              <a:rPr lang="en" sz="1400"/>
              <a:t>int arr[4] = {10, 20, 30, 40}</a:t>
            </a:r>
            <a:endParaRPr sz="1400"/>
          </a:p>
          <a:p>
            <a:pPr marL="0" lvl="0" indent="0" algn="l" rtl="0">
              <a:lnSpc>
                <a:spcPct val="150000"/>
              </a:lnSpc>
              <a:spcBef>
                <a:spcPts val="0"/>
              </a:spcBef>
              <a:spcAft>
                <a:spcPts val="0"/>
              </a:spcAft>
              <a:buClr>
                <a:srgbClr val="000000"/>
              </a:buClr>
              <a:buSzPts val="1100"/>
              <a:buFont typeface="Arial"/>
              <a:buNone/>
            </a:pPr>
            <a:endParaRPr sz="1400"/>
          </a:p>
          <a:p>
            <a:pPr marL="0" lvl="0" indent="0" algn="l" rtl="0">
              <a:lnSpc>
                <a:spcPct val="150000"/>
              </a:lnSpc>
              <a:spcBef>
                <a:spcPts val="0"/>
              </a:spcBef>
              <a:spcAft>
                <a:spcPts val="0"/>
              </a:spcAft>
              <a:buNone/>
            </a:pP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Declaration By Specifying Size And Initializing Elements</a:t>
            </a:r>
            <a:endParaRPr/>
          </a:p>
        </p:txBody>
      </p:sp>
      <p:sp>
        <p:nvSpPr>
          <p:cNvPr id="122" name="Google Shape;122;p21"/>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AutoNum type="arabicPeriod"/>
            </a:pPr>
            <a:r>
              <a:rPr lang="en" sz="1400"/>
              <a:t>Array declaration by specifying size and initializing  elements  </a:t>
            </a:r>
            <a:br>
              <a:rPr lang="en" sz="1400"/>
            </a:br>
            <a:r>
              <a:rPr lang="en" sz="1400"/>
              <a:t>int arr[6] = { 10, 20, 30, 40 } </a:t>
            </a:r>
            <a:endParaRPr sz="1400"/>
          </a:p>
          <a:p>
            <a:pPr marL="457200" lvl="0" indent="-317500" algn="l" rtl="0">
              <a:lnSpc>
                <a:spcPct val="150000"/>
              </a:lnSpc>
              <a:spcBef>
                <a:spcPts val="0"/>
              </a:spcBef>
              <a:spcAft>
                <a:spcPts val="0"/>
              </a:spcAft>
              <a:buSzPts val="1400"/>
              <a:buAutoNum type="arabicPeriod"/>
            </a:pPr>
            <a:r>
              <a:rPr lang="en" sz="1400"/>
              <a:t>Compiler creates an array of size 6, initializes first 4 elements as specified by user and rest two elements as 0. </a:t>
            </a:r>
            <a:endParaRPr sz="1400"/>
          </a:p>
          <a:p>
            <a:pPr marL="457200" lvl="0" indent="-317500" algn="l" rtl="0">
              <a:lnSpc>
                <a:spcPct val="150000"/>
              </a:lnSpc>
              <a:spcBef>
                <a:spcPts val="0"/>
              </a:spcBef>
              <a:spcAft>
                <a:spcPts val="0"/>
              </a:spcAft>
              <a:buSzPts val="1400"/>
              <a:buAutoNum type="arabicPeriod"/>
            </a:pPr>
            <a:r>
              <a:rPr lang="en" sz="1400"/>
              <a:t>Above is same as  </a:t>
            </a:r>
            <a:br>
              <a:rPr lang="en" sz="1400"/>
            </a:br>
            <a:r>
              <a:rPr lang="en" sz="1400"/>
              <a:t>int arr[] = {10, 20, 30, 40, 0, 0}</a:t>
            </a:r>
            <a:endParaRPr sz="1400"/>
          </a:p>
          <a:p>
            <a:pPr marL="0" lvl="0" indent="0" algn="l" rtl="0">
              <a:lnSpc>
                <a:spcPct val="150000"/>
              </a:lnSpc>
              <a:spcBef>
                <a:spcPts val="0"/>
              </a:spcBef>
              <a:spcAft>
                <a:spcPts val="0"/>
              </a:spcAft>
              <a:buNone/>
            </a:pPr>
            <a:endParaRPr sz="1400"/>
          </a:p>
        </p:txBody>
      </p:sp>
    </p:spTree>
  </p:cSld>
  <p:clrMapOvr>
    <a:masterClrMapping/>
  </p:clrMapOvr>
</p:sld>
</file>

<file path=ppt/theme/theme1.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815</Words>
  <Application>Microsoft Office PowerPoint</Application>
  <PresentationFormat>On-screen Show (16:9)</PresentationFormat>
  <Paragraphs>170</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Courier New</vt:lpstr>
      <vt:lpstr>Source Code Pro</vt:lpstr>
      <vt:lpstr>Oswald</vt:lpstr>
      <vt:lpstr>Didact Gothic</vt:lpstr>
      <vt:lpstr>Arial</vt:lpstr>
      <vt:lpstr>Modern Writer</vt:lpstr>
      <vt:lpstr>Lecture 08</vt:lpstr>
      <vt:lpstr>  Array</vt:lpstr>
      <vt:lpstr>Group of Data of Same Type </vt:lpstr>
      <vt:lpstr>Array Continued.</vt:lpstr>
      <vt:lpstr>Why Do We Need Arrays?</vt:lpstr>
      <vt:lpstr>Declaring an Array</vt:lpstr>
      <vt:lpstr>Declaration By Specifying Size </vt:lpstr>
      <vt:lpstr>Declaration By Initializing Elements</vt:lpstr>
      <vt:lpstr>Declaration By Specifying Size And Initializing Elements</vt:lpstr>
      <vt:lpstr> </vt:lpstr>
      <vt:lpstr>Array in C++ is:</vt:lpstr>
      <vt:lpstr>Accessing Array Elements</vt:lpstr>
      <vt:lpstr>How about this?</vt:lpstr>
      <vt:lpstr>Array of Numbers</vt:lpstr>
      <vt:lpstr>Array of Odd Numbers</vt:lpstr>
      <vt:lpstr>Array of even numbers</vt:lpstr>
      <vt:lpstr>Taking Input in Array</vt:lpstr>
      <vt:lpstr>Let’s Summarize</vt:lpstr>
      <vt:lpstr>Passing An Array To Function</vt:lpstr>
      <vt:lpstr>Finding Number Of Odd Numbers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08</dc:title>
  <cp:lastModifiedBy>Md Fahad Monir</cp:lastModifiedBy>
  <cp:revision>2</cp:revision>
  <dcterms:modified xsi:type="dcterms:W3CDTF">2019-02-12T04:08:14Z</dcterms:modified>
</cp:coreProperties>
</file>