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5" r:id="rId2"/>
    <p:sldId id="266" r:id="rId3"/>
    <p:sldId id="268" r:id="rId4"/>
    <p:sldId id="267" r:id="rId5"/>
    <p:sldId id="269" r:id="rId6"/>
    <p:sldId id="270" r:id="rId7"/>
    <p:sldId id="27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4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Searching - Sorting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</a:t>
            </a:r>
            <a:r>
              <a:rPr lang="en-US" dirty="0" smtClean="0"/>
              <a:t>101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Searching - 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Fahad </a:t>
            </a:r>
            <a:r>
              <a:rPr lang="en-US" sz="36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Monir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</a:t>
            </a:r>
            <a:r>
              <a:rPr lang="en-US" dirty="0"/>
              <a:t>: locate an item in a list of </a:t>
            </a:r>
            <a:r>
              <a:rPr lang="en-US" dirty="0" smtClean="0"/>
              <a:t>data/information.</a:t>
            </a:r>
          </a:p>
          <a:p>
            <a:r>
              <a:rPr lang="en-US" dirty="0" smtClean="0"/>
              <a:t>Two algorithms/approaches will be examined – </a:t>
            </a:r>
          </a:p>
          <a:p>
            <a:pPr lvl="1"/>
            <a:r>
              <a:rPr lang="en-US" dirty="0" smtClean="0"/>
              <a:t>Linear Search: </a:t>
            </a:r>
          </a:p>
          <a:p>
            <a:pPr lvl="2"/>
            <a:r>
              <a:rPr lang="en-US" dirty="0" smtClean="0"/>
              <a:t>Searches sequentially for an element.</a:t>
            </a:r>
          </a:p>
          <a:p>
            <a:pPr lvl="2"/>
            <a:r>
              <a:rPr lang="en-US" dirty="0" smtClean="0"/>
              <a:t>Starts from the first element.</a:t>
            </a:r>
          </a:p>
          <a:p>
            <a:pPr lvl="1"/>
            <a:r>
              <a:rPr lang="en-US" dirty="0" smtClean="0"/>
              <a:t>Binary Search:</a:t>
            </a:r>
          </a:p>
          <a:p>
            <a:pPr lvl="2"/>
            <a:r>
              <a:rPr lang="en-US" dirty="0" smtClean="0"/>
              <a:t>Searches an element by dividing the sorted elements into two groups.</a:t>
            </a:r>
          </a:p>
          <a:p>
            <a:pPr lvl="2"/>
            <a:r>
              <a:rPr lang="en-US" dirty="0" smtClean="0"/>
              <a:t>Starts with the middle element.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4578236" cy="596415"/>
          </a:xfrm>
        </p:spPr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687566" y="124570"/>
            <a:ext cx="7385164" cy="43308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searchList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[],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Used as a subscript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search array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-1;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To record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position of search value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bool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Flag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to indicate if value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kumimoji="1" lang="en-US" altLang="ja-JP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!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] ==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 </a:t>
            </a:r>
            <a:r>
              <a:rPr kumimoji="1" lang="en-US" altLang="ja-JP" sz="25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If the value is 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found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sz="33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Set the flag 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Record the value's subscript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++;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Go to the next element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b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ja-JP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kumimoji="1" lang="en-US" altLang="ja-JP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ja-JP" i="1" dirty="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 Return the position, or -1</a:t>
            </a:r>
            <a:br>
              <a:rPr kumimoji="1" lang="en-US" altLang="ja-JP" sz="2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kumimoji="1"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29" y="783775"/>
            <a:ext cx="4794267" cy="373447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 smtClean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 smtClean="0"/>
              <a:t>Starts</a:t>
            </a:r>
            <a:r>
              <a:rPr lang="en-US" sz="2400" dirty="0" smtClean="0"/>
              <a:t> </a:t>
            </a:r>
            <a:r>
              <a:rPr lang="en-US" sz="2400" dirty="0"/>
              <a:t>with the </a:t>
            </a:r>
            <a:r>
              <a:rPr lang="en-US" sz="2400" u="sng" dirty="0"/>
              <a:t>first</a:t>
            </a:r>
            <a:r>
              <a:rPr lang="en-US" sz="2400" dirty="0"/>
              <a:t> element, 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Sequentially</a:t>
            </a:r>
            <a:r>
              <a:rPr lang="en-US" sz="2400" dirty="0"/>
              <a:t> goes through a list of elements,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Examines</a:t>
            </a:r>
            <a:r>
              <a:rPr lang="en-US" sz="2400" dirty="0"/>
              <a:t> each element with the value to be found,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u="sng" dirty="0"/>
              <a:t>Stops</a:t>
            </a:r>
            <a:r>
              <a:rPr lang="en-US" sz="2400" dirty="0"/>
              <a:t> when – 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It locates the value it is searching for (</a:t>
            </a:r>
            <a:r>
              <a:rPr lang="en-US" sz="2000" u="sng" dirty="0"/>
              <a:t>found</a:t>
            </a:r>
            <a:r>
              <a:rPr lang="en-US" sz="2000" dirty="0"/>
              <a:t>).</a:t>
            </a:r>
          </a:p>
          <a:p>
            <a:pPr marL="682625" lvl="2" indent="-280988" algn="just">
              <a:buFont typeface="Wingdings 2" panose="05020102010507070707" pitchFamily="18" charset="2"/>
              <a:buChar char=""/>
            </a:pPr>
            <a:r>
              <a:rPr lang="en-US" sz="2000" dirty="0"/>
              <a:t>No more elements to examine (</a:t>
            </a:r>
            <a:r>
              <a:rPr lang="en-US" sz="2000" u="sng" dirty="0"/>
              <a:t>not found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37386"/>
              </p:ext>
            </p:extLst>
          </p:nvPr>
        </p:nvGraphicFramePr>
        <p:xfrm>
          <a:off x="6122896" y="5494045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943600" y="4648873"/>
            <a:ext cx="914400" cy="914401"/>
            <a:chOff x="5943600" y="4240306"/>
            <a:chExt cx="914400" cy="914401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25262" y="46488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07960" y="46488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90658" y="46488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53427" y="4648872"/>
            <a:ext cx="914400" cy="914401"/>
            <a:chOff x="5943600" y="4240306"/>
            <a:chExt cx="914400" cy="914401"/>
          </a:xfrm>
        </p:grpSpPr>
        <p:sp>
          <p:nvSpPr>
            <p:cNvPr id="27" name="Down Arrow 2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61759" y="4648872"/>
            <a:ext cx="914400" cy="914401"/>
            <a:chOff x="5943600" y="4240306"/>
            <a:chExt cx="914400" cy="914401"/>
          </a:xfrm>
        </p:grpSpPr>
        <p:sp>
          <p:nvSpPr>
            <p:cNvPr id="30" name="Down Arrow 2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77906" y="4518212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7906" y="5658630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7906" y="5083557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5717" y="4518212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95717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95717" y="565862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96475" y="5083556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96475" y="5658628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Linear/Sequential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Easy algorithm to understand</a:t>
            </a:r>
          </a:p>
          <a:p>
            <a:pPr lvl="1"/>
            <a:r>
              <a:rPr lang="en-US" dirty="0"/>
              <a:t>Array can be in any </a:t>
            </a:r>
            <a:r>
              <a:rPr lang="en-US" dirty="0" smtClean="0"/>
              <a:t>order (value wise)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Inefficient (slow): for array of N </a:t>
            </a:r>
            <a:r>
              <a:rPr lang="en-US" dirty="0" smtClean="0"/>
              <a:t>elements – </a:t>
            </a:r>
          </a:p>
          <a:p>
            <a:pPr lvl="2"/>
            <a:r>
              <a:rPr lang="en-US" dirty="0" smtClean="0"/>
              <a:t>Examines N elements in worst case (last element was searched);</a:t>
            </a:r>
          </a:p>
          <a:p>
            <a:pPr lvl="2"/>
            <a:r>
              <a:rPr lang="en-US" dirty="0" smtClean="0"/>
              <a:t>Examines 1 element in best case (1</a:t>
            </a:r>
            <a:r>
              <a:rPr lang="en-US" baseline="30000" dirty="0" smtClean="0"/>
              <a:t>st</a:t>
            </a:r>
            <a:r>
              <a:rPr lang="en-US" dirty="0" smtClean="0"/>
              <a:t> element was searched);</a:t>
            </a:r>
          </a:p>
          <a:p>
            <a:pPr lvl="2"/>
            <a:r>
              <a:rPr lang="en-US" dirty="0" smtClean="0"/>
              <a:t>Examines </a:t>
            </a:r>
            <a:r>
              <a:rPr lang="en-US" dirty="0"/>
              <a:t>N/2 elements on </a:t>
            </a:r>
            <a:r>
              <a:rPr lang="en-US" dirty="0" smtClean="0"/>
              <a:t>average.</a:t>
            </a:r>
          </a:p>
          <a:p>
            <a:pPr lvl="1"/>
            <a:r>
              <a:rPr lang="en-US" dirty="0" smtClean="0"/>
              <a:t>So for an array with N = 10000 element it will take N/2 = 5000 comparison on average to find an element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</a:t>
            </a:r>
            <a:r>
              <a:rPr lang="en-US" dirty="0"/>
              <a:t>: arrange values into an order:</a:t>
            </a:r>
          </a:p>
          <a:p>
            <a:pPr lvl="1"/>
            <a:r>
              <a:rPr lang="en-US" dirty="0"/>
              <a:t>Alphabetical</a:t>
            </a:r>
          </a:p>
          <a:p>
            <a:pPr lvl="1"/>
            <a:r>
              <a:rPr lang="en-US" dirty="0"/>
              <a:t>Ascending numeric</a:t>
            </a:r>
          </a:p>
          <a:p>
            <a:pPr lvl="1"/>
            <a:r>
              <a:rPr lang="en-US" dirty="0"/>
              <a:t>Descending </a:t>
            </a:r>
            <a:r>
              <a:rPr lang="en-US" dirty="0" smtClean="0"/>
              <a:t>numeric</a:t>
            </a:r>
          </a:p>
          <a:p>
            <a:r>
              <a:rPr lang="en-US" dirty="0" smtClean="0"/>
              <a:t>Three algorithms/approaches will be examined – </a:t>
            </a:r>
          </a:p>
          <a:p>
            <a:pPr lvl="1"/>
            <a:r>
              <a:rPr lang="en-US" dirty="0" smtClean="0"/>
              <a:t>Bubble </a:t>
            </a:r>
            <a:r>
              <a:rPr lang="en-US" dirty="0"/>
              <a:t>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00798" y="119744"/>
            <a:ext cx="5660573" cy="31677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sorting element in ascending order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3300" b="1" dirty="0" err="1" smtClean="0">
                <a:solidFill>
                  <a:srgbClr val="0000B0"/>
                </a:solidFill>
                <a:latin typeface="Courier New" charset="0"/>
                <a:ea typeface="MS PGothic" charset="0"/>
              </a:rPr>
              <a:t>int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, </a:t>
            </a:r>
            <a:r>
              <a:rPr lang="en-US" altLang="ja-JP" sz="3300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sz="3300" dirty="0" smtClean="0">
                <a:latin typeface="Courier New" charset="0"/>
                <a:ea typeface="MS PGothic" charset="0"/>
              </a:rPr>
              <a:t>[100];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find the smallest value for index </a:t>
            </a:r>
            <a:r>
              <a:rPr lang="en-US" altLang="ja-JP" sz="2600" dirty="0" err="1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i</a:t>
            </a: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b="1" dirty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>
                <a:latin typeface="Courier New" charset="0"/>
                <a:ea typeface="MS PGothic" charset="0"/>
              </a:rPr>
              <a:t> (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=0;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-1; ++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compare with rest of the element in index j*/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for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(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=</a:t>
            </a:r>
            <a:r>
              <a:rPr lang="en-US" altLang="ja-JP" i="1" dirty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+1; 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&lt;</a:t>
            </a:r>
            <a:r>
              <a:rPr lang="en-US" altLang="ja-JP" i="1" dirty="0">
                <a:latin typeface="Courier New" charset="0"/>
                <a:ea typeface="MS PGothic" charset="0"/>
              </a:rPr>
              <a:t>n</a:t>
            </a:r>
            <a:r>
              <a:rPr lang="en-US" altLang="ja-JP" dirty="0">
                <a:latin typeface="Courier New" charset="0"/>
                <a:ea typeface="MS PGothic" charset="0"/>
              </a:rPr>
              <a:t>; ++</a:t>
            </a:r>
            <a:r>
              <a:rPr lang="en-US" altLang="ja-JP" i="1" dirty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</a:t>
            </a:r>
            <a:r>
              <a:rPr lang="en-US" altLang="ja-JP" b="1" dirty="0" smtClean="0">
                <a:solidFill>
                  <a:schemeClr val="accent2"/>
                </a:solidFill>
                <a:latin typeface="Courier New" charset="0"/>
                <a:ea typeface="MS PGothic" charset="0"/>
              </a:rPr>
              <a:t>if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(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&gt;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sz="2600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/* interchange if value at index j is small 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tempVal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 </a:t>
            </a:r>
            <a:r>
              <a:rPr lang="en-US" altLang="ja-JP" dirty="0">
                <a:latin typeface="Courier New" charset="0"/>
                <a:ea typeface="MS PGothic" charset="0"/>
              </a:rPr>
              <a:t>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err="1" smtClean="0">
                <a:latin typeface="Courier New" charset="0"/>
                <a:ea typeface="MS PGothic" charset="0"/>
              </a:rPr>
              <a:t>i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	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List</a:t>
            </a:r>
            <a:r>
              <a:rPr lang="en-US" altLang="ja-JP" dirty="0" smtClean="0">
                <a:latin typeface="Courier New" charset="0"/>
                <a:ea typeface="MS PGothic" charset="0"/>
              </a:rPr>
              <a:t>[</a:t>
            </a:r>
            <a:r>
              <a:rPr lang="en-US" altLang="ja-JP" i="1" dirty="0" smtClean="0">
                <a:latin typeface="Courier New" charset="0"/>
                <a:ea typeface="MS PGothic" charset="0"/>
              </a:rPr>
              <a:t>j</a:t>
            </a:r>
            <a:r>
              <a:rPr lang="en-US" altLang="ja-JP" dirty="0">
                <a:latin typeface="Courier New" charset="0"/>
                <a:ea typeface="MS PGothic" charset="0"/>
              </a:rPr>
              <a:t>] = </a:t>
            </a:r>
            <a:r>
              <a:rPr lang="en-US" altLang="ja-JP" i="1" dirty="0" err="1">
                <a:latin typeface="Courier New" charset="0"/>
                <a:ea typeface="MS PGothic" charset="0"/>
              </a:rPr>
              <a:t>tempVal</a:t>
            </a:r>
            <a:r>
              <a:rPr lang="en-US" altLang="ja-JP" dirty="0">
                <a:latin typeface="Courier New" charset="0"/>
                <a:ea typeface="MS PGothic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ja-JP" dirty="0" smtClean="0">
                <a:latin typeface="Courier New" charset="0"/>
                <a:ea typeface="MS PGothic" charset="0"/>
              </a:rPr>
              <a:t>		}</a:t>
            </a:r>
            <a:endParaRPr lang="en-US" altLang="ja-JP" dirty="0">
              <a:latin typeface="Courier New" charset="0"/>
              <a:ea typeface="MS PGothic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6117299" cy="5624591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index should contain the smallest value. Rest (</a:t>
            </a: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to the last</a:t>
            </a:r>
            <a:r>
              <a:rPr lang="en-US" sz="2400" dirty="0" smtClean="0"/>
              <a:t>)</a:t>
            </a:r>
            <a:r>
              <a:rPr lang="en-US" sz="2400" dirty="0"/>
              <a:t> of the </a:t>
            </a:r>
            <a:r>
              <a:rPr lang="en-US" sz="2400" dirty="0" smtClean="0"/>
              <a:t> elements are compared with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If any element is found to be smaller than the current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 then the elements are interchanged. At the end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index contains the smallest value.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Next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element is compared with rest (3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to the last) of the elements and interchanged if found small. </a:t>
            </a:r>
            <a:r>
              <a:rPr lang="en-US" sz="2400" dirty="0"/>
              <a:t>At the end the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index </a:t>
            </a:r>
            <a:r>
              <a:rPr lang="en-US" sz="2400" dirty="0"/>
              <a:t>contains the smallest </a:t>
            </a:r>
            <a:r>
              <a:rPr lang="en-US" sz="2400" dirty="0" smtClean="0"/>
              <a:t>value excluding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Next the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,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…, (n-1)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elements are compared, interchanged, and smallest value is placed in appropriate index in the same manner as above.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0079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311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79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11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70648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6619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00798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3336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65922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98484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53188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4442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97004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129566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2128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194690" y="581373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010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5313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601200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131552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192256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061704" y="581558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6415871" y="4551903"/>
            <a:ext cx="457198" cy="1259977"/>
            <a:chOff x="5943600" y="4472223"/>
            <a:chExt cx="914400" cy="682484"/>
          </a:xfrm>
        </p:grpSpPr>
        <p:sp>
          <p:nvSpPr>
            <p:cNvPr id="141" name="Down Arrow 1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919370" y="4552446"/>
            <a:ext cx="457198" cy="1259977"/>
            <a:chOff x="5943600" y="4472223"/>
            <a:chExt cx="914400" cy="682484"/>
          </a:xfrm>
        </p:grpSpPr>
        <p:sp>
          <p:nvSpPr>
            <p:cNvPr id="144" name="Down Arrow 1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495856" y="4547376"/>
            <a:ext cx="457198" cy="1259977"/>
            <a:chOff x="5943600" y="4472223"/>
            <a:chExt cx="914400" cy="682484"/>
          </a:xfrm>
        </p:grpSpPr>
        <p:sp>
          <p:nvSpPr>
            <p:cNvPr id="150" name="Down Arrow 1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040299" y="4551903"/>
            <a:ext cx="457198" cy="1259977"/>
            <a:chOff x="5943600" y="4472223"/>
            <a:chExt cx="914400" cy="682484"/>
          </a:xfrm>
        </p:grpSpPr>
        <p:sp>
          <p:nvSpPr>
            <p:cNvPr id="153" name="Down Arrow 1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593740" y="4541604"/>
            <a:ext cx="457198" cy="1259977"/>
            <a:chOff x="5943600" y="4472223"/>
            <a:chExt cx="914400" cy="682484"/>
          </a:xfrm>
        </p:grpSpPr>
        <p:sp>
          <p:nvSpPr>
            <p:cNvPr id="156" name="Down Arrow 1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29265" y="4552833"/>
            <a:ext cx="457198" cy="1259977"/>
            <a:chOff x="5943600" y="4472223"/>
            <a:chExt cx="914400" cy="682484"/>
          </a:xfrm>
        </p:grpSpPr>
        <p:sp>
          <p:nvSpPr>
            <p:cNvPr id="159" name="Down Arrow 1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641562" y="4541604"/>
            <a:ext cx="457198" cy="1259977"/>
            <a:chOff x="5943600" y="4472223"/>
            <a:chExt cx="914400" cy="682484"/>
          </a:xfrm>
        </p:grpSpPr>
        <p:sp>
          <p:nvSpPr>
            <p:cNvPr id="162" name="Down Arrow 16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0148055" y="4546964"/>
            <a:ext cx="457198" cy="1259977"/>
            <a:chOff x="5943600" y="4472223"/>
            <a:chExt cx="914400" cy="682484"/>
          </a:xfrm>
        </p:grpSpPr>
        <p:sp>
          <p:nvSpPr>
            <p:cNvPr id="165" name="Down Arrow 16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664114" y="4547467"/>
            <a:ext cx="457198" cy="1259977"/>
            <a:chOff x="5943600" y="4472223"/>
            <a:chExt cx="914400" cy="682484"/>
          </a:xfrm>
        </p:grpSpPr>
        <p:sp>
          <p:nvSpPr>
            <p:cNvPr id="168" name="Down Arrow 16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908433" y="5007736"/>
            <a:ext cx="457198" cy="793846"/>
            <a:chOff x="5943600" y="4472223"/>
            <a:chExt cx="914400" cy="682484"/>
          </a:xfrm>
        </p:grpSpPr>
        <p:sp>
          <p:nvSpPr>
            <p:cNvPr id="171" name="Down Arrow 17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045138" y="4998156"/>
            <a:ext cx="457198" cy="793846"/>
            <a:chOff x="5943600" y="4472223"/>
            <a:chExt cx="914400" cy="682484"/>
          </a:xfrm>
        </p:grpSpPr>
        <p:sp>
          <p:nvSpPr>
            <p:cNvPr id="174" name="Down Arrow 17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493822" y="5006105"/>
            <a:ext cx="457198" cy="793846"/>
            <a:chOff x="5943600" y="4472223"/>
            <a:chExt cx="914400" cy="682484"/>
          </a:xfrm>
        </p:grpSpPr>
        <p:sp>
          <p:nvSpPr>
            <p:cNvPr id="177" name="Down Arrow 1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591965" y="4992007"/>
            <a:ext cx="457198" cy="793846"/>
            <a:chOff x="5943600" y="4472223"/>
            <a:chExt cx="914400" cy="682484"/>
          </a:xfrm>
        </p:grpSpPr>
        <p:sp>
          <p:nvSpPr>
            <p:cNvPr id="180" name="Down Arrow 17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137600" y="5006105"/>
            <a:ext cx="457198" cy="793846"/>
            <a:chOff x="5943600" y="4472223"/>
            <a:chExt cx="914400" cy="682484"/>
          </a:xfrm>
        </p:grpSpPr>
        <p:sp>
          <p:nvSpPr>
            <p:cNvPr id="183" name="Down Arrow 18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649810" y="5006105"/>
            <a:ext cx="457198" cy="793846"/>
            <a:chOff x="5943600" y="4472223"/>
            <a:chExt cx="914400" cy="682484"/>
          </a:xfrm>
        </p:grpSpPr>
        <p:sp>
          <p:nvSpPr>
            <p:cNvPr id="186" name="Down Arrow 18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0155072" y="5007736"/>
            <a:ext cx="457198" cy="793846"/>
            <a:chOff x="5943600" y="4472223"/>
            <a:chExt cx="914400" cy="682484"/>
          </a:xfrm>
        </p:grpSpPr>
        <p:sp>
          <p:nvSpPr>
            <p:cNvPr id="189" name="Down Arrow 18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0659034" y="4992007"/>
            <a:ext cx="457198" cy="793846"/>
            <a:chOff x="5943600" y="4472223"/>
            <a:chExt cx="914400" cy="682484"/>
          </a:xfrm>
        </p:grpSpPr>
        <p:sp>
          <p:nvSpPr>
            <p:cNvPr id="192" name="Down Arrow 19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203176" y="5007736"/>
            <a:ext cx="457198" cy="793846"/>
            <a:chOff x="5943600" y="4472223"/>
            <a:chExt cx="914400" cy="682484"/>
          </a:xfrm>
        </p:grpSpPr>
        <p:sp>
          <p:nvSpPr>
            <p:cNvPr id="195" name="Down Arrow 19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88267" y="3461657"/>
            <a:ext cx="5660573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/>
              <a:t>Benefit: </a:t>
            </a:r>
            <a:r>
              <a:rPr lang="en-US" sz="2000" dirty="0"/>
              <a:t>Easy to understand and </a:t>
            </a:r>
            <a:r>
              <a:rPr lang="en-US" sz="2000" dirty="0" smtClean="0"/>
              <a:t>implement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"/>
              <a:defRPr/>
            </a:pPr>
            <a:r>
              <a:rPr lang="en-US" sz="2000" b="1" dirty="0" smtClean="0"/>
              <a:t>Disadvantage</a:t>
            </a:r>
            <a:r>
              <a:rPr lang="en-US" sz="2000" b="1" dirty="0"/>
              <a:t>: </a:t>
            </a:r>
            <a:r>
              <a:rPr lang="en-US" sz="2000" dirty="0"/>
              <a:t>Inefficient – slow for large arrays</a:t>
            </a:r>
          </a:p>
        </p:txBody>
      </p:sp>
    </p:spTree>
    <p:extLst>
      <p:ext uri="{BB962C8B-B14F-4D97-AF65-F5344CB8AC3E}">
        <p14:creationId xmlns:p14="http://schemas.microsoft.com/office/powerpoint/2010/main" val="16116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5" grpId="1" animBg="1"/>
      <p:bldP spid="95" grpId="0" animBg="1"/>
      <p:bldP spid="95" grpId="1" animBg="1"/>
      <p:bldP spid="97" grpId="0" animBg="1"/>
      <p:bldP spid="99" grpId="0" animBg="1"/>
      <p:bldP spid="105" grpId="0" animBg="1"/>
      <p:bldP spid="105" grpId="1" animBg="1"/>
      <p:bldP spid="107" grpId="0" animBg="1"/>
      <p:bldP spid="107" grpId="1" animBg="1"/>
      <p:bldP spid="109" grpId="0" animBg="1"/>
      <p:bldP spid="109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7" grpId="1" animBg="1"/>
      <p:bldP spid="119" grpId="0" animBg="1"/>
      <p:bldP spid="119" grpId="1" animBg="1"/>
      <p:bldP spid="12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30" y="124570"/>
            <a:ext cx="5163060" cy="646393"/>
          </a:xfrm>
        </p:spPr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685905" y="1168924"/>
            <a:ext cx="6315222" cy="45460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 err="1">
                <a:solidFill>
                  <a:srgbClr val="000000"/>
                </a:solidFill>
                <a:latin typeface="Courier New" pitchFamily="49" charset="0"/>
              </a:rPr>
              <a:t>binarySearch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 err="1">
                <a:solidFill>
                  <a:srgbClr val="0000B0"/>
                </a:solidFill>
                <a:latin typeface="Courier New" pitchFamily="49" charset="0"/>
              </a:rPr>
              <a:t>int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0, 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First array element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Last array element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;  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Mid point of search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&lt;= </a:t>
            </a:r>
            <a:r>
              <a:rPr kumimoji="1" lang="en-US" altLang="ja-JP" sz="2800" i="1" dirty="0" smtClean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){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Calculate mid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point */</a:t>
            </a:r>
            <a:r>
              <a:rPr kumimoji="1" lang="en-US" altLang="ja-JP" sz="16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) / 2; </a:t>
            </a:r>
            <a:endParaRPr kumimoji="1" lang="en-US" altLang="ja-JP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value is found at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==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   return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 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] &gt;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last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- 1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If value is in lower half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2800" i="1" dirty="0">
                <a:solidFill>
                  <a:srgbClr val="000000"/>
                </a:solidFill>
                <a:latin typeface="Courier New" pitchFamily="49" charset="0"/>
              </a:rPr>
              <a:t>middle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+ 1; 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If value is in upper half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kumimoji="1" lang="en-US" altLang="ja-JP" sz="2800" b="1" dirty="0">
                <a:solidFill>
                  <a:schemeClr val="accent2"/>
                </a:solidFill>
                <a:latin typeface="Courier New" pitchFamily="49" charset="0"/>
              </a:rPr>
              <a:t>retur</a:t>
            </a:r>
            <a:r>
              <a:rPr kumimoji="1" lang="en-US" altLang="ja-JP" sz="2800" dirty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latin typeface="Courier New" pitchFamily="49" charset="0"/>
              </a:rPr>
              <a:t>-1;</a:t>
            </a: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2800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09330" y="770962"/>
            <a:ext cx="5446343" cy="5624591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 2" panose="05020102010507070707" pitchFamily="18" charset="2"/>
              <a:buChar char=""/>
            </a:pPr>
            <a:r>
              <a:rPr lang="en-US" sz="2800" b="1" dirty="0"/>
              <a:t>Concept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Requires array elements to be sorted.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Divides the array elements into three sections: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 smtClean="0"/>
              <a:t>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 smtClean="0"/>
              <a:t>Elements on the left side of the middle element.</a:t>
            </a:r>
          </a:p>
          <a:p>
            <a:pPr marL="1031875" lvl="2" indent="-342900" algn="just">
              <a:buFont typeface="Wingdings 2" panose="05020102010507070707" pitchFamily="18" charset="2"/>
              <a:buChar char=""/>
            </a:pPr>
            <a:r>
              <a:rPr lang="en-US" sz="2200" dirty="0"/>
              <a:t>Elements on the </a:t>
            </a:r>
            <a:r>
              <a:rPr lang="en-US" sz="2200" dirty="0" smtClean="0"/>
              <a:t>right </a:t>
            </a:r>
            <a:r>
              <a:rPr lang="en-US" sz="2200" dirty="0"/>
              <a:t>side of the middle element.</a:t>
            </a:r>
            <a:endParaRPr lang="en-US" sz="2200" dirty="0" smtClean="0"/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If the middle element is the searched value, returns the position.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Otherwise, any one side of the middle element is considered which might contain the searched element.</a:t>
            </a:r>
          </a:p>
          <a:p>
            <a:pPr marL="512763" lvl="1" indent="-280988" algn="just">
              <a:buFont typeface="Wingdings 2" panose="05020102010507070707" pitchFamily="18" charset="2"/>
              <a:buChar char=""/>
            </a:pPr>
            <a:r>
              <a:rPr lang="en-US" sz="2400" dirty="0" smtClean="0"/>
              <a:t>Divide this side of the array as above and continue the previous steps until value is found or no more elements to be divided (not found).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754" y="4253345"/>
            <a:ext cx="11976100" cy="2064328"/>
          </a:xfrm>
        </p:spPr>
        <p:txBody>
          <a:bodyPr>
            <a:normAutofit/>
          </a:bodyPr>
          <a:lstStyle/>
          <a:p>
            <a:r>
              <a:rPr lang="en-US" b="1" dirty="0"/>
              <a:t>Benefits</a:t>
            </a:r>
            <a:r>
              <a:rPr lang="en-US" dirty="0" smtClean="0"/>
              <a:t>: Much </a:t>
            </a:r>
            <a:r>
              <a:rPr lang="en-US" dirty="0"/>
              <a:t>more efficient than linear search.  For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performs at most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comparisons.</a:t>
            </a:r>
          </a:p>
          <a:p>
            <a:r>
              <a:rPr lang="en-US" b="1" dirty="0" smtClean="0"/>
              <a:t>Disadvantages</a:t>
            </a:r>
            <a:r>
              <a:rPr lang="en-US" dirty="0" smtClean="0"/>
              <a:t>: Requires </a:t>
            </a:r>
            <a:r>
              <a:rPr lang="en-US" dirty="0"/>
              <a:t>that array elements be sorted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Fahad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Searching - Sorting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6767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80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87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8224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285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58928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7822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81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8376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89280" y="207765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51480" y="1293929"/>
            <a:ext cx="980044" cy="780017"/>
            <a:chOff x="5420754" y="4472223"/>
            <a:chExt cx="1960092" cy="682484"/>
          </a:xfrm>
        </p:grpSpPr>
        <p:sp>
          <p:nvSpPr>
            <p:cNvPr id="19" name="Down Arrow 1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10094" y="817673"/>
            <a:ext cx="890949" cy="1259977"/>
            <a:chOff x="5509850" y="4472223"/>
            <a:chExt cx="1781902" cy="682484"/>
          </a:xfrm>
        </p:grpSpPr>
        <p:sp>
          <p:nvSpPr>
            <p:cNvPr id="22" name="Down Arrow 2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4247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47145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62251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937223" y="252358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6301381" y="2521232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83742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371405" y="2521231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919544" y="252358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448911" y="252280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9490679" y="2520450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72082" y="245170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2082" y="1707499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2081" y="2082377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8155" y="245170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08154" y="1707316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08154" y="2082377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09815" y="244844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627671" y="813969"/>
            <a:ext cx="890949" cy="1259977"/>
            <a:chOff x="5509850" y="4472223"/>
            <a:chExt cx="1781902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713859" y="1293929"/>
            <a:ext cx="980044" cy="780017"/>
            <a:chOff x="5420754" y="4472223"/>
            <a:chExt cx="1960092" cy="422507"/>
          </a:xfrm>
        </p:grpSpPr>
        <p:sp>
          <p:nvSpPr>
            <p:cNvPr id="53" name="Down Arrow 52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772082" y="1063484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8155" y="106118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146393" y="1293929"/>
            <a:ext cx="980044" cy="780017"/>
            <a:chOff x="5420754" y="4472223"/>
            <a:chExt cx="1960092" cy="682484"/>
          </a:xfrm>
        </p:grpSpPr>
        <p:sp>
          <p:nvSpPr>
            <p:cNvPr id="58" name="Down Arrow 5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0800000">
            <a:off x="6565823" y="2734744"/>
            <a:ext cx="1078048" cy="766403"/>
            <a:chOff x="5322750" y="4472223"/>
            <a:chExt cx="2156100" cy="415133"/>
          </a:xfrm>
        </p:grpSpPr>
        <p:sp>
          <p:nvSpPr>
            <p:cNvPr id="61" name="Down Arrow 60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8164505" y="2721128"/>
            <a:ext cx="1078048" cy="761581"/>
            <a:chOff x="5322750" y="4472223"/>
            <a:chExt cx="2156100" cy="412521"/>
          </a:xfrm>
        </p:grpSpPr>
        <p:sp>
          <p:nvSpPr>
            <p:cNvPr id="64" name="Down Arrow 63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10800000">
            <a:off x="7616809" y="2734745"/>
            <a:ext cx="1078048" cy="766403"/>
            <a:chOff x="5322750" y="4472223"/>
            <a:chExt cx="2156100" cy="415133"/>
          </a:xfrm>
        </p:grpSpPr>
        <p:sp>
          <p:nvSpPr>
            <p:cNvPr id="67" name="Down Arrow 66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7085985" y="2731610"/>
            <a:ext cx="1078048" cy="766403"/>
            <a:chOff x="5322752" y="4472223"/>
            <a:chExt cx="2156100" cy="415133"/>
          </a:xfrm>
        </p:grpSpPr>
        <p:sp>
          <p:nvSpPr>
            <p:cNvPr id="70" name="Down Arrow 6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1817424" y="313225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17424" y="313424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8150" y="106118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9815" y="1707784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9815" y="2082688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657129" y="813969"/>
            <a:ext cx="890949" cy="1259977"/>
            <a:chOff x="5509850" y="4472223"/>
            <a:chExt cx="1781902" cy="682484"/>
          </a:xfrm>
        </p:grpSpPr>
        <p:sp>
          <p:nvSpPr>
            <p:cNvPr id="78" name="Down Arrow 7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6" grpId="0" animBg="1"/>
      <p:bldP spid="56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</TotalTime>
  <Words>771</Words>
  <Application>Microsoft Office PowerPoint</Application>
  <PresentationFormat>Widescreen</PresentationFormat>
  <Paragraphs>254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ＭＳ Ｐゴシック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101  Searching - Sorting</vt:lpstr>
      <vt:lpstr>Searching Algorithm</vt:lpstr>
      <vt:lpstr>Linear/Sequential Search</vt:lpstr>
      <vt:lpstr>Linear/Sequential Search</vt:lpstr>
      <vt:lpstr>Sorting</vt:lpstr>
      <vt:lpstr>Bubble Sort</vt:lpstr>
      <vt:lpstr>Binary Search</vt:lpstr>
      <vt:lpstr>Binary Search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Windows User</cp:lastModifiedBy>
  <cp:revision>942</cp:revision>
  <dcterms:created xsi:type="dcterms:W3CDTF">2015-01-16T09:30:36Z</dcterms:created>
  <dcterms:modified xsi:type="dcterms:W3CDTF">2019-11-02T20:07:37Z</dcterms:modified>
</cp:coreProperties>
</file>