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6" r:id="rId7"/>
    <p:sldId id="263" r:id="rId8"/>
    <p:sldId id="267" r:id="rId9"/>
    <p:sldId id="264"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9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60042"/>
            <a:ext cx="8915399" cy="2340735"/>
          </a:xfrm>
        </p:spPr>
        <p:txBody>
          <a:bodyPr>
            <a:normAutofit/>
          </a:bodyPr>
          <a:lstStyle/>
          <a:p>
            <a:pPr algn="ctr"/>
            <a:r>
              <a:rPr lang="en-US" sz="4800" b="1" dirty="0" smtClean="0">
                <a:solidFill>
                  <a:schemeClr val="tx2"/>
                </a:solidFill>
                <a:effectLst>
                  <a:outerShdw blurRad="38100" dist="38100" dir="2700000" algn="tl">
                    <a:srgbClr val="000000">
                      <a:alpha val="43137"/>
                    </a:srgbClr>
                  </a:outerShdw>
                </a:effectLst>
              </a:rPr>
              <a:t>ONLINE </a:t>
            </a:r>
            <a:r>
              <a:rPr lang="en-US" sz="4800" b="1" dirty="0">
                <a:solidFill>
                  <a:schemeClr val="tx2"/>
                </a:solidFill>
                <a:effectLst>
                  <a:outerShdw blurRad="38100" dist="38100" dir="2700000" algn="tl">
                    <a:srgbClr val="000000">
                      <a:alpha val="43137"/>
                    </a:srgbClr>
                  </a:outerShdw>
                </a:effectLst>
              </a:rPr>
              <a:t>MOBILE BALANCE FLEXILOAD SYSTEM</a:t>
            </a:r>
            <a:endParaRPr lang="en-US" sz="4800" dirty="0"/>
          </a:p>
        </p:txBody>
      </p:sp>
      <p:sp>
        <p:nvSpPr>
          <p:cNvPr id="3" name="Subtitle 2"/>
          <p:cNvSpPr>
            <a:spLocks noGrp="1"/>
          </p:cNvSpPr>
          <p:nvPr>
            <p:ph type="subTitle" idx="1"/>
          </p:nvPr>
        </p:nvSpPr>
        <p:spPr>
          <a:xfrm>
            <a:off x="2589213" y="3438659"/>
            <a:ext cx="8915399" cy="2465003"/>
          </a:xfrm>
        </p:spPr>
        <p:txBody>
          <a:bodyPr>
            <a:normAutofit/>
          </a:bodyPr>
          <a:lstStyle/>
          <a:p>
            <a:pPr algn="ctr"/>
            <a:r>
              <a:rPr lang="en-US" sz="2800" dirty="0"/>
              <a:t>University of Asia Pacific</a:t>
            </a:r>
            <a:br>
              <a:rPr lang="en-US" sz="2800" dirty="0"/>
            </a:br>
            <a:r>
              <a:rPr lang="en-US" sz="2800" dirty="0"/>
              <a:t>Department of CSE</a:t>
            </a:r>
            <a:endParaRPr lang="en-US" sz="2800" dirty="0" smtClean="0"/>
          </a:p>
          <a:p>
            <a:pPr algn="ctr"/>
            <a:r>
              <a:rPr lang="en-US" sz="2400" dirty="0" smtClean="0"/>
              <a:t>Md.Rafiqul Islam</a:t>
            </a:r>
          </a:p>
          <a:p>
            <a:pPr algn="ctr"/>
            <a:r>
              <a:rPr lang="en-US" sz="2400" dirty="0" smtClean="0"/>
              <a:t>ID:15101059</a:t>
            </a:r>
            <a:endParaRPr lang="en-US" sz="2400" dirty="0"/>
          </a:p>
        </p:txBody>
      </p:sp>
    </p:spTree>
    <p:extLst>
      <p:ext uri="{BB962C8B-B14F-4D97-AF65-F5344CB8AC3E}">
        <p14:creationId xmlns:p14="http://schemas.microsoft.com/office/powerpoint/2010/main" val="1141621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Disadvantages</a:t>
            </a:r>
            <a:r>
              <a:rPr lang="en-US" b="1" dirty="0">
                <a:solidFill>
                  <a:schemeClr val="tx2">
                    <a:lumMod val="75000"/>
                  </a:schemeClr>
                </a:solidFill>
                <a:latin typeface="Comic Sans MS" pitchFamily="66" charset="0"/>
              </a:rPr>
              <a:t/>
            </a:r>
            <a:br>
              <a:rPr lang="en-US" b="1" dirty="0">
                <a:solidFill>
                  <a:schemeClr val="tx2">
                    <a:lumMod val="75000"/>
                  </a:schemeClr>
                </a:solidFill>
                <a:latin typeface="Comic Sans MS" pitchFamily="66" charset="0"/>
              </a:rPr>
            </a:br>
            <a:endParaRPr lang="en-US" dirty="0"/>
          </a:p>
        </p:txBody>
      </p:sp>
      <p:sp>
        <p:nvSpPr>
          <p:cNvPr id="3" name="Content Placeholder 2"/>
          <p:cNvSpPr>
            <a:spLocks noGrp="1"/>
          </p:cNvSpPr>
          <p:nvPr>
            <p:ph idx="1"/>
          </p:nvPr>
        </p:nvSpPr>
        <p:spPr/>
        <p:txBody>
          <a:bodyPr/>
          <a:lstStyle/>
          <a:p>
            <a:r>
              <a:rPr lang="en-US" sz="2200" dirty="0">
                <a:solidFill>
                  <a:schemeClr val="bg2">
                    <a:lumMod val="50000"/>
                  </a:schemeClr>
                </a:solidFill>
              </a:rPr>
              <a:t>Despite of all the disadvantages Online Flexi load System  save our time. If we concern about our security system then this system will be very beneficial</a:t>
            </a:r>
            <a:r>
              <a:rPr lang="en-US" sz="2200" i="1" dirty="0">
                <a:solidFill>
                  <a:schemeClr val="bg2">
                    <a:lumMod val="50000"/>
                  </a:schemeClr>
                </a:solidFill>
              </a:rPr>
              <a:t> </a:t>
            </a:r>
            <a:r>
              <a:rPr lang="en-US" sz="2200" dirty="0">
                <a:solidFill>
                  <a:schemeClr val="bg2">
                    <a:lumMod val="50000"/>
                  </a:schemeClr>
                </a:solidFill>
              </a:rPr>
              <a:t>for us to sustain our communication system and we can go ahead. . .</a:t>
            </a:r>
          </a:p>
          <a:p>
            <a:endParaRPr lang="en-US" b="1" dirty="0">
              <a:solidFill>
                <a:schemeClr val="bg2">
                  <a:lumMod val="50000"/>
                </a:schemeClr>
              </a:solidFill>
            </a:endParaRPr>
          </a:p>
          <a:p>
            <a:endParaRPr lang="en-US" dirty="0"/>
          </a:p>
          <a:p>
            <a:endParaRPr lang="en-US" dirty="0"/>
          </a:p>
        </p:txBody>
      </p:sp>
    </p:spTree>
    <p:extLst>
      <p:ext uri="{BB962C8B-B14F-4D97-AF65-F5344CB8AC3E}">
        <p14:creationId xmlns:p14="http://schemas.microsoft.com/office/powerpoint/2010/main" val="391901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Image result for thank you p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7065" y="3076319"/>
            <a:ext cx="3599695" cy="189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234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US" sz="2200" dirty="0" smtClean="0">
                <a:solidFill>
                  <a:schemeClr val="bg2">
                    <a:lumMod val="50000"/>
                  </a:schemeClr>
                </a:solidFill>
              </a:rPr>
              <a:t>Abstract</a:t>
            </a:r>
          </a:p>
          <a:p>
            <a:r>
              <a:rPr lang="en-US" sz="2200" dirty="0" smtClean="0">
                <a:solidFill>
                  <a:schemeClr val="bg2">
                    <a:lumMod val="50000"/>
                  </a:schemeClr>
                </a:solidFill>
              </a:rPr>
              <a:t>Purpose</a:t>
            </a:r>
          </a:p>
          <a:p>
            <a:r>
              <a:rPr lang="en-US" sz="2200" dirty="0" smtClean="0">
                <a:solidFill>
                  <a:schemeClr val="bg2">
                    <a:lumMod val="50000"/>
                  </a:schemeClr>
                </a:solidFill>
              </a:rPr>
              <a:t>Advantages</a:t>
            </a:r>
          </a:p>
          <a:p>
            <a:r>
              <a:rPr lang="en-US" sz="2200" dirty="0" smtClean="0">
                <a:solidFill>
                  <a:schemeClr val="bg2">
                    <a:lumMod val="50000"/>
                  </a:schemeClr>
                </a:solidFill>
              </a:rPr>
              <a:t>Disadvantages</a:t>
            </a:r>
          </a:p>
          <a:p>
            <a:endParaRPr lang="en-US" dirty="0"/>
          </a:p>
        </p:txBody>
      </p:sp>
    </p:spTree>
    <p:extLst>
      <p:ext uri="{BB962C8B-B14F-4D97-AF65-F5344CB8AC3E}">
        <p14:creationId xmlns:p14="http://schemas.microsoft.com/office/powerpoint/2010/main" val="1629518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Autofit/>
          </a:bodyPr>
          <a:lstStyle/>
          <a:p>
            <a:pPr marL="0" indent="0">
              <a:buNone/>
            </a:pPr>
            <a:r>
              <a:rPr lang="en-US" sz="2200" dirty="0">
                <a:solidFill>
                  <a:schemeClr val="bg2">
                    <a:lumMod val="50000"/>
                  </a:schemeClr>
                </a:solidFill>
                <a:cs typeface="Times New Roman" panose="02020603050405020304" pitchFamily="18" charset="0"/>
              </a:rPr>
              <a:t>Online Business system is a process a person sitting on </a:t>
            </a:r>
            <a:r>
              <a:rPr lang="en-US" sz="2200" dirty="0" smtClean="0">
                <a:solidFill>
                  <a:schemeClr val="bg2">
                    <a:lumMod val="50000"/>
                  </a:schemeClr>
                </a:solidFill>
                <a:cs typeface="Times New Roman" panose="02020603050405020304" pitchFamily="18" charset="0"/>
              </a:rPr>
              <a:t>his/her </a:t>
            </a:r>
            <a:r>
              <a:rPr lang="en-US" sz="2200" dirty="0">
                <a:solidFill>
                  <a:schemeClr val="bg2">
                    <a:lumMod val="50000"/>
                  </a:schemeClr>
                </a:solidFill>
                <a:cs typeface="Times New Roman" panose="02020603050405020304" pitchFamily="18" charset="0"/>
              </a:rPr>
              <a:t>chair in front of a computer can access all the facilities of the Internet to  buy or sell the products. So Online </a:t>
            </a:r>
            <a:r>
              <a:rPr lang="en-US" sz="2200" dirty="0" smtClean="0">
                <a:solidFill>
                  <a:schemeClr val="bg2">
                    <a:lumMod val="50000"/>
                  </a:schemeClr>
                </a:solidFill>
                <a:cs typeface="Times New Roman" panose="02020603050405020304" pitchFamily="18" charset="0"/>
              </a:rPr>
              <a:t>Flexi load </a:t>
            </a:r>
            <a:r>
              <a:rPr lang="en-US" sz="2200" dirty="0">
                <a:solidFill>
                  <a:schemeClr val="bg2">
                    <a:lumMod val="50000"/>
                  </a:schemeClr>
                </a:solidFill>
                <a:cs typeface="Times New Roman" panose="02020603050405020304" pitchFamily="18" charset="0"/>
              </a:rPr>
              <a:t>System is a best example  where we can load our mobile balance whenever we want.</a:t>
            </a:r>
          </a:p>
          <a:p>
            <a:endParaRPr lang="en-US" sz="2200" dirty="0" smtClean="0">
              <a:solidFill>
                <a:schemeClr val="bg2">
                  <a:lumMod val="50000"/>
                </a:schemeClr>
              </a:solidFill>
              <a:cs typeface="Times New Roman" panose="02020603050405020304" pitchFamily="18" charset="0"/>
            </a:endParaRPr>
          </a:p>
          <a:p>
            <a:pPr marL="0" indent="0">
              <a:buNone/>
            </a:pPr>
            <a:endParaRPr lang="en-US" sz="2200" dirty="0" smtClean="0">
              <a:solidFill>
                <a:schemeClr val="bg2">
                  <a:lumMod val="50000"/>
                </a:schemeClr>
              </a:solidFill>
              <a:cs typeface="Times New Roman" panose="02020603050405020304" pitchFamily="18" charset="0"/>
            </a:endParaRPr>
          </a:p>
          <a:p>
            <a:pPr marL="0" indent="0">
              <a:buNone/>
            </a:pPr>
            <a:endParaRPr lang="en-US" sz="2200" dirty="0">
              <a:solidFill>
                <a:schemeClr val="bg2">
                  <a:lumMod val="50000"/>
                </a:schemeClr>
              </a:solidFill>
              <a:cs typeface="Times New Roman" panose="02020603050405020304" pitchFamily="18" charset="0"/>
            </a:endParaRPr>
          </a:p>
          <a:p>
            <a:pPr marL="0" indent="0">
              <a:buNone/>
            </a:pPr>
            <a:r>
              <a:rPr lang="en-US" sz="2200" dirty="0">
                <a:solidFill>
                  <a:schemeClr val="bg2">
                    <a:lumMod val="50000"/>
                  </a:schemeClr>
                </a:solidFill>
                <a:cs typeface="Times New Roman" panose="02020603050405020304" pitchFamily="18" charset="0"/>
              </a:rPr>
              <a:t>Here is a picture of Ecommerce site. Though in Bangladesh people are using different categories of sim cards like…</a:t>
            </a:r>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837" y="3906502"/>
            <a:ext cx="5334000" cy="1447800"/>
          </a:xfrm>
          <a:prstGeom prst="rect">
            <a:avLst/>
          </a:prstGeom>
        </p:spPr>
      </p:pic>
    </p:spTree>
    <p:extLst>
      <p:ext uri="{BB962C8B-B14F-4D97-AF65-F5344CB8AC3E}">
        <p14:creationId xmlns:p14="http://schemas.microsoft.com/office/powerpoint/2010/main" val="3009518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Abstract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solidFill>
                  <a:schemeClr val="bg2">
                    <a:lumMod val="50000"/>
                  </a:schemeClr>
                </a:solidFill>
                <a:cs typeface="Times New Roman" panose="02020603050405020304" pitchFamily="18" charset="0"/>
              </a:rPr>
              <a:t>But to load balance in different sim cards, systems are not same. Often a picture flashes on our mobile screen! That is…</a:t>
            </a:r>
          </a:p>
          <a:p>
            <a:endParaRPr lang="en-US" sz="2400" dirty="0" smtClean="0">
              <a:solidFill>
                <a:schemeClr val="bg2">
                  <a:lumMod val="50000"/>
                </a:schemeClr>
              </a:solidFill>
              <a:cs typeface="Times New Roman" panose="02020603050405020304" pitchFamily="18" charset="0"/>
            </a:endParaRPr>
          </a:p>
          <a:p>
            <a:endParaRPr lang="en-US" sz="2400" dirty="0">
              <a:solidFill>
                <a:schemeClr val="bg2">
                  <a:lumMod val="50000"/>
                </a:schemeClr>
              </a:solidFill>
              <a:cs typeface="Times New Roman" panose="02020603050405020304" pitchFamily="18" charset="0"/>
            </a:endParaRPr>
          </a:p>
          <a:p>
            <a:endParaRPr lang="en-US" sz="2400" dirty="0" smtClean="0">
              <a:solidFill>
                <a:schemeClr val="bg2">
                  <a:lumMod val="50000"/>
                </a:schemeClr>
              </a:solidFill>
              <a:cs typeface="Times New Roman" panose="02020603050405020304" pitchFamily="18" charset="0"/>
            </a:endParaRPr>
          </a:p>
          <a:p>
            <a:endParaRPr lang="en-US" sz="2400" dirty="0">
              <a:solidFill>
                <a:schemeClr val="bg2">
                  <a:lumMod val="50000"/>
                </a:schemeClr>
              </a:solidFill>
              <a:cs typeface="Times New Roman" panose="02020603050405020304" pitchFamily="18" charset="0"/>
            </a:endParaRPr>
          </a:p>
          <a:p>
            <a:endParaRPr lang="en-US" sz="2400" dirty="0" smtClean="0">
              <a:solidFill>
                <a:schemeClr val="bg2">
                  <a:lumMod val="50000"/>
                </a:schemeClr>
              </a:solidFill>
              <a:cs typeface="Times New Roman" panose="02020603050405020304" pitchFamily="18" charset="0"/>
            </a:endParaRPr>
          </a:p>
          <a:p>
            <a:endParaRPr lang="en-US" sz="2400" dirty="0">
              <a:solidFill>
                <a:schemeClr val="bg2">
                  <a:lumMod val="50000"/>
                </a:schemeClr>
              </a:solidFill>
              <a:cs typeface="Times New Roman" panose="02020603050405020304" pitchFamily="18" charset="0"/>
            </a:endParaRPr>
          </a:p>
          <a:p>
            <a:r>
              <a:rPr lang="en-US" sz="2400" dirty="0">
                <a:solidFill>
                  <a:schemeClr val="bg2">
                    <a:lumMod val="50000"/>
                  </a:schemeClr>
                </a:solidFill>
                <a:cs typeface="Times New Roman" panose="02020603050405020304" pitchFamily="18" charset="0"/>
              </a:rPr>
              <a:t>So to avoid this unwanted situation we can use our Ecommerce,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0823"/>
          <a:stretch/>
        </p:blipFill>
        <p:spPr>
          <a:xfrm>
            <a:off x="3072870" y="2971711"/>
            <a:ext cx="3409265" cy="180044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186" t="21044" r="8896" b="16270"/>
          <a:stretch/>
        </p:blipFill>
        <p:spPr>
          <a:xfrm>
            <a:off x="7186411" y="3013656"/>
            <a:ext cx="3000778" cy="1764406"/>
          </a:xfrm>
          <a:prstGeom prst="rect">
            <a:avLst/>
          </a:prstGeom>
        </p:spPr>
      </p:pic>
    </p:spTree>
    <p:extLst>
      <p:ext uri="{BB962C8B-B14F-4D97-AF65-F5344CB8AC3E}">
        <p14:creationId xmlns:p14="http://schemas.microsoft.com/office/powerpoint/2010/main" val="29201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solidFill>
                  <a:schemeClr val="bg2">
                    <a:lumMod val="50000"/>
                  </a:schemeClr>
                </a:solidFill>
                <a:latin typeface="Times New Roman" panose="02020603050405020304" pitchFamily="18" charset="0"/>
                <a:cs typeface="Times New Roman" panose="02020603050405020304" pitchFamily="18" charset="0"/>
              </a:rPr>
              <a:t>Purpose</a:t>
            </a:r>
            <a:r>
              <a:rPr lang="en-US" b="1" dirty="0">
                <a:solidFill>
                  <a:srgbClr val="1F497D">
                    <a:lumMod val="75000"/>
                  </a:srgbClr>
                </a:solidFill>
                <a:latin typeface="Times New Roman" panose="02020603050405020304" pitchFamily="18" charset="0"/>
                <a:cs typeface="Times New Roman" panose="02020603050405020304" pitchFamily="18" charset="0"/>
              </a:rPr>
              <a:t/>
            </a:r>
            <a:br>
              <a:rPr lang="en-US" b="1" dirty="0">
                <a:solidFill>
                  <a:srgbClr val="1F497D">
                    <a:lumMod val="75000"/>
                  </a:srgbClr>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buNone/>
            </a:pPr>
            <a:r>
              <a:rPr lang="en-US" sz="2200" dirty="0">
                <a:solidFill>
                  <a:schemeClr val="bg2">
                    <a:lumMod val="50000"/>
                  </a:schemeClr>
                </a:solidFill>
              </a:rPr>
              <a:t>In Online Balance </a:t>
            </a:r>
            <a:r>
              <a:rPr lang="en-US" sz="2200" dirty="0" smtClean="0">
                <a:solidFill>
                  <a:schemeClr val="bg2">
                    <a:lumMod val="50000"/>
                  </a:schemeClr>
                </a:solidFill>
              </a:rPr>
              <a:t>flexi load </a:t>
            </a:r>
            <a:r>
              <a:rPr lang="en-US" sz="2200" dirty="0">
                <a:solidFill>
                  <a:schemeClr val="bg2">
                    <a:lumMod val="50000"/>
                  </a:schemeClr>
                </a:solidFill>
              </a:rPr>
              <a:t>site where the consumer moves through the internet to a web site. From there, he decides that he wants to purchase mobile balance, so he is moved to the online transaction server, where all of the information he gives is encrypted. </a:t>
            </a:r>
            <a:endParaRPr lang="en-US" sz="2200" dirty="0" smtClean="0">
              <a:solidFill>
                <a:schemeClr val="bg2">
                  <a:lumMod val="50000"/>
                </a:schemeClr>
              </a:solidFill>
            </a:endParaRPr>
          </a:p>
          <a:p>
            <a:pPr marL="0" lvl="0" indent="0">
              <a:buNone/>
            </a:pPr>
            <a:endParaRPr lang="en-US" sz="2200" dirty="0" smtClean="0">
              <a:solidFill>
                <a:schemeClr val="bg2">
                  <a:lumMod val="50000"/>
                </a:schemeClr>
              </a:solidFill>
            </a:endParaRPr>
          </a:p>
          <a:p>
            <a:endParaRPr lang="en-US" dirty="0"/>
          </a:p>
        </p:txBody>
      </p:sp>
      <p:pic>
        <p:nvPicPr>
          <p:cNvPr id="1026" name="Picture 2" descr="Image result for online income p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39" y="3683671"/>
            <a:ext cx="3273290" cy="233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50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Purpose</a:t>
            </a:r>
            <a:endParaRPr lang="en-US" dirty="0"/>
          </a:p>
        </p:txBody>
      </p:sp>
      <p:sp>
        <p:nvSpPr>
          <p:cNvPr id="3" name="Content Placeholder 2"/>
          <p:cNvSpPr>
            <a:spLocks noGrp="1"/>
          </p:cNvSpPr>
          <p:nvPr>
            <p:ph idx="1"/>
          </p:nvPr>
        </p:nvSpPr>
        <p:spPr/>
        <p:txBody>
          <a:bodyPr/>
          <a:lstStyle/>
          <a:p>
            <a:pPr lvl="0"/>
            <a:r>
              <a:rPr lang="en-US" sz="2200" dirty="0">
                <a:solidFill>
                  <a:schemeClr val="bg2">
                    <a:lumMod val="50000"/>
                  </a:schemeClr>
                </a:solidFill>
              </a:rPr>
              <a:t>Once he has placed his order, the information moves through a private gateway to a Processing Network, This generally takes place in no more than </a:t>
            </a:r>
            <a:r>
              <a:rPr lang="en-US" sz="2200" dirty="0" smtClean="0">
                <a:solidFill>
                  <a:schemeClr val="bg2">
                    <a:lumMod val="50000"/>
                  </a:schemeClr>
                </a:solidFill>
              </a:rPr>
              <a:t>30mins </a:t>
            </a:r>
            <a:r>
              <a:rPr lang="en-US" sz="2200" dirty="0">
                <a:solidFill>
                  <a:schemeClr val="bg2">
                    <a:lumMod val="50000"/>
                  </a:schemeClr>
                </a:solidFill>
              </a:rPr>
              <a:t>or 1hour.</a:t>
            </a:r>
          </a:p>
          <a:p>
            <a:endParaRPr lang="en-US" dirty="0"/>
          </a:p>
        </p:txBody>
      </p:sp>
    </p:spTree>
    <p:extLst>
      <p:ext uri="{BB962C8B-B14F-4D97-AF65-F5344CB8AC3E}">
        <p14:creationId xmlns:p14="http://schemas.microsoft.com/office/powerpoint/2010/main" val="3989731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Advantages</a:t>
            </a:r>
            <a:r>
              <a:rPr lang="en-US" b="1" dirty="0">
                <a:solidFill>
                  <a:schemeClr val="tx2">
                    <a:lumMod val="75000"/>
                  </a:schemeClr>
                </a:solidFill>
                <a:latin typeface="Comic Sans MS" pitchFamily="66" charset="0"/>
              </a:rPr>
              <a:t/>
            </a:r>
            <a:br>
              <a:rPr lang="en-US" b="1" dirty="0">
                <a:solidFill>
                  <a:schemeClr val="tx2">
                    <a:lumMod val="75000"/>
                  </a:schemeClr>
                </a:solidFill>
                <a:latin typeface="Comic Sans MS" pitchFamily="66" charset="0"/>
              </a:rPr>
            </a:br>
            <a:endParaRPr lang="en-US" dirty="0"/>
          </a:p>
        </p:txBody>
      </p:sp>
      <p:sp>
        <p:nvSpPr>
          <p:cNvPr id="3" name="Content Placeholder 2"/>
          <p:cNvSpPr>
            <a:spLocks noGrp="1"/>
          </p:cNvSpPr>
          <p:nvPr>
            <p:ph idx="1"/>
          </p:nvPr>
        </p:nvSpPr>
        <p:spPr/>
        <p:txBody>
          <a:bodyPr>
            <a:normAutofit/>
          </a:bodyPr>
          <a:lstStyle/>
          <a:p>
            <a:r>
              <a:rPr lang="en-US" sz="2200" dirty="0">
                <a:solidFill>
                  <a:schemeClr val="bg2">
                    <a:lumMod val="50000"/>
                  </a:schemeClr>
                </a:solidFill>
              </a:rPr>
              <a:t>24x7 support. Customer can load balance for any amount provided by a company any time, any where from any location. Here 24x7 refers to 24 hours of each seven days of a week</a:t>
            </a:r>
            <a:r>
              <a:rPr lang="en-US" sz="2200" dirty="0" smtClean="0">
                <a:solidFill>
                  <a:schemeClr val="bg2">
                    <a:lumMod val="50000"/>
                  </a:schemeClr>
                </a:solidFill>
              </a:rPr>
              <a:t>.</a:t>
            </a:r>
          </a:p>
          <a:p>
            <a:endParaRPr lang="en-US" sz="2200" dirty="0">
              <a:solidFill>
                <a:schemeClr val="bg2">
                  <a:lumMod val="50000"/>
                </a:schemeClr>
              </a:solidFill>
            </a:endParaRPr>
          </a:p>
        </p:txBody>
      </p:sp>
      <p:pic>
        <p:nvPicPr>
          <p:cNvPr id="1026" name="Picture 2" descr="Image result for advantage pi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789" y="3347434"/>
            <a:ext cx="3630812" cy="201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9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Advantages</a:t>
            </a:r>
            <a:endParaRPr lang="en-US" dirty="0"/>
          </a:p>
        </p:txBody>
      </p:sp>
      <p:sp>
        <p:nvSpPr>
          <p:cNvPr id="3" name="Content Placeholder 2"/>
          <p:cNvSpPr>
            <a:spLocks noGrp="1"/>
          </p:cNvSpPr>
          <p:nvPr>
            <p:ph idx="1"/>
          </p:nvPr>
        </p:nvSpPr>
        <p:spPr/>
        <p:txBody>
          <a:bodyPr/>
          <a:lstStyle/>
          <a:p>
            <a:endParaRPr lang="en-US" sz="2200" dirty="0">
              <a:solidFill>
                <a:schemeClr val="bg2">
                  <a:lumMod val="50000"/>
                </a:schemeClr>
              </a:solidFill>
            </a:endParaRPr>
          </a:p>
          <a:p>
            <a:r>
              <a:rPr lang="en-US" sz="2200" dirty="0">
                <a:solidFill>
                  <a:schemeClr val="bg2">
                    <a:lumMod val="50000"/>
                  </a:schemeClr>
                </a:solidFill>
              </a:rPr>
              <a:t>Customers need not to travel to load balance, thus less traffic on road and low air pollution.</a:t>
            </a:r>
          </a:p>
          <a:p>
            <a:endParaRPr lang="en-US" sz="2200" dirty="0">
              <a:solidFill>
                <a:schemeClr val="bg2">
                  <a:lumMod val="50000"/>
                </a:schemeClr>
              </a:solidFill>
            </a:endParaRPr>
          </a:p>
          <a:p>
            <a:r>
              <a:rPr lang="en-US" sz="2200" dirty="0">
                <a:solidFill>
                  <a:schemeClr val="bg2">
                    <a:lumMod val="50000"/>
                  </a:schemeClr>
                </a:solidFill>
              </a:rPr>
              <a:t>Online Flexi load application provides customers more options and quicker delivery of mobile balance at any time.</a:t>
            </a:r>
          </a:p>
          <a:p>
            <a:endParaRPr lang="en-US" dirty="0"/>
          </a:p>
          <a:p>
            <a:endParaRPr lang="en-US" dirty="0"/>
          </a:p>
        </p:txBody>
      </p:sp>
    </p:spTree>
    <p:extLst>
      <p:ext uri="{BB962C8B-B14F-4D97-AF65-F5344CB8AC3E}">
        <p14:creationId xmlns:p14="http://schemas.microsoft.com/office/powerpoint/2010/main" val="368685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Disadvantages</a:t>
            </a:r>
            <a:r>
              <a:rPr lang="en-US" b="1" dirty="0">
                <a:solidFill>
                  <a:schemeClr val="tx2">
                    <a:lumMod val="75000"/>
                  </a:schemeClr>
                </a:solidFill>
                <a:latin typeface="Comic Sans MS" pitchFamily="66" charset="0"/>
              </a:rPr>
              <a:t/>
            </a:r>
            <a:br>
              <a:rPr lang="en-US" b="1" dirty="0">
                <a:solidFill>
                  <a:schemeClr val="tx2">
                    <a:lumMod val="75000"/>
                  </a:schemeClr>
                </a:solidFill>
                <a:latin typeface="Comic Sans MS" pitchFamily="66" charset="0"/>
              </a:rPr>
            </a:br>
            <a:endParaRPr lang="en-US" dirty="0"/>
          </a:p>
        </p:txBody>
      </p:sp>
      <p:sp>
        <p:nvSpPr>
          <p:cNvPr id="3" name="Content Placeholder 2"/>
          <p:cNvSpPr>
            <a:spLocks noGrp="1"/>
          </p:cNvSpPr>
          <p:nvPr>
            <p:ph idx="1"/>
          </p:nvPr>
        </p:nvSpPr>
        <p:spPr>
          <a:xfrm>
            <a:off x="2589212" y="2133599"/>
            <a:ext cx="8915400" cy="4370232"/>
          </a:xfrm>
        </p:spPr>
        <p:txBody>
          <a:bodyPr>
            <a:normAutofit/>
          </a:bodyPr>
          <a:lstStyle/>
          <a:p>
            <a:r>
              <a:rPr lang="en-US" sz="2200" dirty="0">
                <a:solidFill>
                  <a:schemeClr val="bg2">
                    <a:lumMod val="50000"/>
                  </a:schemeClr>
                </a:solidFill>
              </a:rPr>
              <a:t>Privacy and security. Before making online application for </a:t>
            </a:r>
            <a:r>
              <a:rPr lang="en-US" sz="2200" dirty="0" smtClean="0">
                <a:solidFill>
                  <a:schemeClr val="bg2">
                    <a:lumMod val="50000"/>
                  </a:schemeClr>
                </a:solidFill>
              </a:rPr>
              <a:t>flexi load</a:t>
            </a:r>
            <a:r>
              <a:rPr lang="en-US" sz="2200" dirty="0">
                <a:solidFill>
                  <a:schemeClr val="bg2">
                    <a:lumMod val="50000"/>
                  </a:schemeClr>
                </a:solidFill>
              </a:rPr>
              <a:t>, must need to check the sites certificates of security. </a:t>
            </a:r>
          </a:p>
          <a:p>
            <a:endParaRPr lang="en-US" sz="2200" dirty="0" smtClean="0">
              <a:solidFill>
                <a:schemeClr val="bg2">
                  <a:lumMod val="50000"/>
                </a:schemeClr>
              </a:solidFill>
            </a:endParaRPr>
          </a:p>
          <a:p>
            <a:endParaRPr lang="en-US" sz="2200" dirty="0">
              <a:solidFill>
                <a:schemeClr val="bg2">
                  <a:lumMod val="50000"/>
                </a:schemeClr>
              </a:solidFill>
            </a:endParaRPr>
          </a:p>
          <a:p>
            <a:endParaRPr lang="en-US" sz="2200" dirty="0" smtClean="0">
              <a:solidFill>
                <a:schemeClr val="bg2">
                  <a:lumMod val="50000"/>
                </a:schemeClr>
              </a:solidFill>
            </a:endParaRPr>
          </a:p>
          <a:p>
            <a:endParaRPr lang="en-US" sz="2200" dirty="0">
              <a:solidFill>
                <a:schemeClr val="bg2">
                  <a:lumMod val="50000"/>
                </a:schemeClr>
              </a:solidFill>
            </a:endParaRPr>
          </a:p>
          <a:p>
            <a:endParaRPr lang="en-US" sz="2200" dirty="0">
              <a:solidFill>
                <a:schemeClr val="bg2">
                  <a:lumMod val="50000"/>
                </a:schemeClr>
              </a:solidFill>
            </a:endParaRPr>
          </a:p>
          <a:p>
            <a:r>
              <a:rPr lang="en-US" sz="2200" dirty="0" smtClean="0">
                <a:solidFill>
                  <a:schemeClr val="bg2">
                    <a:lumMod val="50000"/>
                  </a:schemeClr>
                </a:solidFill>
              </a:rPr>
              <a:t>Sometimes delay in receiving the mobile balance in critical moment.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898" y="3091599"/>
            <a:ext cx="1964441" cy="1853888"/>
          </a:xfrm>
          <a:prstGeom prst="rect">
            <a:avLst/>
          </a:prstGeom>
        </p:spPr>
      </p:pic>
    </p:spTree>
    <p:extLst>
      <p:ext uri="{BB962C8B-B14F-4D97-AF65-F5344CB8AC3E}">
        <p14:creationId xmlns:p14="http://schemas.microsoft.com/office/powerpoint/2010/main" val="3718693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225</TotalTime>
  <Words>331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Comic Sans MS</vt:lpstr>
      <vt:lpstr>Times New Roman</vt:lpstr>
      <vt:lpstr>Wingdings 3</vt:lpstr>
      <vt:lpstr>Wisp</vt:lpstr>
      <vt:lpstr>ONLINE MOBILE BALANCE FLEXILOAD SYSTEM</vt:lpstr>
      <vt:lpstr>Contents</vt:lpstr>
      <vt:lpstr>Abstract</vt:lpstr>
      <vt:lpstr>Abstract</vt:lpstr>
      <vt:lpstr>Purpose </vt:lpstr>
      <vt:lpstr>Purpose</vt:lpstr>
      <vt:lpstr>Advantages </vt:lpstr>
      <vt:lpstr>Advantages</vt:lpstr>
      <vt:lpstr>Disadvantages </vt:lpstr>
      <vt:lpstr>Disadvantages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Asia Pacific Department of CSE</dc:title>
  <dc:creator>Rafiqul Rofi</dc:creator>
  <cp:lastModifiedBy>Rafiqul Rofi</cp:lastModifiedBy>
  <cp:revision>20</cp:revision>
  <dcterms:created xsi:type="dcterms:W3CDTF">2017-10-27T17:04:03Z</dcterms:created>
  <dcterms:modified xsi:type="dcterms:W3CDTF">2017-10-31T16:50:01Z</dcterms:modified>
</cp:coreProperties>
</file>