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394" r:id="rId2"/>
    <p:sldId id="426" r:id="rId3"/>
    <p:sldId id="396" r:id="rId4"/>
    <p:sldId id="427" r:id="rId5"/>
    <p:sldId id="428" r:id="rId6"/>
    <p:sldId id="433" r:id="rId7"/>
    <p:sldId id="397" r:id="rId8"/>
    <p:sldId id="429" r:id="rId9"/>
    <p:sldId id="438" r:id="rId10"/>
    <p:sldId id="399" r:id="rId11"/>
    <p:sldId id="431" r:id="rId12"/>
    <p:sldId id="401" r:id="rId13"/>
    <p:sldId id="402" r:id="rId14"/>
    <p:sldId id="430" r:id="rId15"/>
    <p:sldId id="407" r:id="rId16"/>
    <p:sldId id="437" r:id="rId17"/>
    <p:sldId id="440" r:id="rId18"/>
    <p:sldId id="442" r:id="rId19"/>
    <p:sldId id="443" r:id="rId20"/>
    <p:sldId id="453" r:id="rId21"/>
    <p:sldId id="441" r:id="rId22"/>
    <p:sldId id="444" r:id="rId23"/>
    <p:sldId id="445" r:id="rId24"/>
    <p:sldId id="446" r:id="rId25"/>
    <p:sldId id="435" r:id="rId26"/>
    <p:sldId id="439" r:id="rId27"/>
    <p:sldId id="447" r:id="rId28"/>
    <p:sldId id="448" r:id="rId29"/>
    <p:sldId id="449" r:id="rId30"/>
    <p:sldId id="450" r:id="rId31"/>
    <p:sldId id="451" r:id="rId32"/>
    <p:sldId id="452" r:id="rId33"/>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789">
          <p15:clr>
            <a:srgbClr val="A4A3A4"/>
          </p15:clr>
        </p15:guide>
        <p15:guide id="2" pos="4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94" autoAdjust="0"/>
    <p:restoredTop sz="86406" autoAdjust="0"/>
  </p:normalViewPr>
  <p:slideViewPr>
    <p:cSldViewPr snapToGrid="0">
      <p:cViewPr varScale="1">
        <p:scale>
          <a:sx n="75" d="100"/>
          <a:sy n="75" d="100"/>
        </p:scale>
        <p:origin x="58" y="134"/>
      </p:cViewPr>
      <p:guideLst>
        <p:guide orient="horz" pos="789"/>
        <p:guide pos="484"/>
      </p:guideLst>
    </p:cSldViewPr>
  </p:slideViewPr>
  <p:outlineViewPr>
    <p:cViewPr>
      <p:scale>
        <a:sx n="33" d="100"/>
        <a:sy n="33" d="100"/>
      </p:scale>
      <p:origin x="0" y="2362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cs typeface="+mn-cs"/>
              </a:defRPr>
            </a:lvl1pPr>
          </a:lstStyle>
          <a:p>
            <a:pPr>
              <a:defRPr/>
            </a:pPr>
            <a:endParaRPr lang="en-US"/>
          </a:p>
        </p:txBody>
      </p:sp>
      <p:sp>
        <p:nvSpPr>
          <p:cNvPr id="5017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cs typeface="+mn-cs"/>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5018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018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cs typeface="+mn-cs"/>
              </a:defRPr>
            </a:lvl1pPr>
          </a:lstStyle>
          <a:p>
            <a:pPr>
              <a:defRPr/>
            </a:pPr>
            <a:endParaRPr lang="en-US"/>
          </a:p>
        </p:txBody>
      </p:sp>
      <p:sp>
        <p:nvSpPr>
          <p:cNvPr id="5018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cs typeface="+mn-cs"/>
              </a:defRPr>
            </a:lvl1pPr>
          </a:lstStyle>
          <a:p>
            <a:pPr>
              <a:defRPr/>
            </a:pPr>
            <a:fld id="{05F31D98-A24E-4B04-BE59-F2B9A1F8298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lang="el-GR"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endParaRPr lang="el-GR"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endParaRPr lang="el-GR"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endParaRPr lang="el-GR"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endParaRPr lang="el-GR"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endParaRPr lang="el-GR"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endParaRPr lang="el-GR"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endParaRPr lang="el-GR"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endParaRPr lang="el-GR"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endParaRPr lang="el-GR"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endParaRPr lang="el-GR"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endParaRPr lang="el-GR" sz="2400">
                  <a:latin typeface="Times New Roman" pitchFamily="18" charset="0"/>
                </a:endParaRPr>
              </a:p>
            </p:txBody>
          </p:sp>
        </p:grpSp>
      </p:grpSp>
      <p:sp>
        <p:nvSpPr>
          <p:cNvPr id="39955" name="Rectangle 19"/>
          <p:cNvSpPr>
            <a:spLocks noGrp="1" noChangeArrowheads="1"/>
          </p:cNvSpPr>
          <p:nvPr>
            <p:ph type="ctrTitle"/>
          </p:nvPr>
        </p:nvSpPr>
        <p:spPr>
          <a:xfrm>
            <a:off x="2971800" y="1828800"/>
            <a:ext cx="6019800" cy="2209800"/>
          </a:xfrm>
        </p:spPr>
        <p:txBody>
          <a:bodyPr/>
          <a:lstStyle>
            <a:lvl1pPr>
              <a:defRPr sz="4200">
                <a:solidFill>
                  <a:srgbClr val="FFFFFF"/>
                </a:solidFill>
              </a:defRPr>
            </a:lvl1pPr>
          </a:lstStyle>
          <a:p>
            <a:r>
              <a:rPr lang="en-US"/>
              <a:t>Click to edit Master title style</a:t>
            </a:r>
          </a:p>
        </p:txBody>
      </p:sp>
      <p:sp>
        <p:nvSpPr>
          <p:cNvPr id="3995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6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smtClean="0"/>
            </a:lvl1pPr>
          </a:lstStyle>
          <a:p>
            <a:pPr>
              <a:defRPr/>
            </a:pPr>
            <a:r>
              <a:rPr lang="en-US"/>
              <a:t>Dan C. Marinescu</a:t>
            </a:r>
          </a:p>
        </p:txBody>
      </p:sp>
      <p:sp>
        <p:nvSpPr>
          <p:cNvPr id="19" name="Rectangle 17"/>
          <p:cNvSpPr>
            <a:spLocks noGrp="1" noChangeArrowheads="1"/>
          </p:cNvSpPr>
          <p:nvPr>
            <p:ph type="ftr" sz="quarter" idx="11"/>
          </p:nvPr>
        </p:nvSpPr>
        <p:spPr/>
        <p:txBody>
          <a:bodyPr/>
          <a:lstStyle>
            <a:lvl1pPr>
              <a:defRPr smtClean="0"/>
            </a:lvl1pPr>
          </a:lstStyle>
          <a:p>
            <a:pPr>
              <a:defRPr/>
            </a:pPr>
            <a:r>
              <a:rPr lang="en-US"/>
              <a:t>Cloud Computing: Theory and Practice. Chapter 1</a:t>
            </a:r>
          </a:p>
        </p:txBody>
      </p:sp>
      <p:sp>
        <p:nvSpPr>
          <p:cNvPr id="20" name="Rectangle 18"/>
          <p:cNvSpPr>
            <a:spLocks noGrp="1" noChangeArrowheads="1"/>
          </p:cNvSpPr>
          <p:nvPr>
            <p:ph type="sldNum" sz="quarter" idx="12"/>
          </p:nvPr>
        </p:nvSpPr>
        <p:spPr/>
        <p:txBody>
          <a:bodyPr/>
          <a:lstStyle>
            <a:lvl1pPr>
              <a:defRPr/>
            </a:lvl1pPr>
          </a:lstStyle>
          <a:p>
            <a:pPr>
              <a:defRPr/>
            </a:pPr>
            <a:fld id="{E1CA335F-09D1-49BE-BBE9-19DA77AF145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Cloud Computing: Theory and Practice. Chapter 1</a:t>
            </a:r>
          </a:p>
        </p:txBody>
      </p:sp>
      <p:sp>
        <p:nvSpPr>
          <p:cNvPr id="5" name="Rectangle 3"/>
          <p:cNvSpPr>
            <a:spLocks noGrp="1" noChangeArrowheads="1"/>
          </p:cNvSpPr>
          <p:nvPr>
            <p:ph type="sldNum" sz="quarter" idx="11"/>
          </p:nvPr>
        </p:nvSpPr>
        <p:spPr>
          <a:ln/>
        </p:spPr>
        <p:txBody>
          <a:bodyPr/>
          <a:lstStyle>
            <a:lvl1pPr>
              <a:defRPr/>
            </a:lvl1pPr>
          </a:lstStyle>
          <a:p>
            <a:pPr>
              <a:defRPr/>
            </a:pPr>
            <a:fld id="{1C6C3AA3-26BD-4E81-AC89-A3818D70FC4D}"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r>
              <a:rPr lang="en-US"/>
              <a:t>Dan C. Marinescu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Cloud Computing: Theory and Practice. Chapter 1</a:t>
            </a:r>
          </a:p>
        </p:txBody>
      </p:sp>
      <p:sp>
        <p:nvSpPr>
          <p:cNvPr id="5" name="Rectangle 3"/>
          <p:cNvSpPr>
            <a:spLocks noGrp="1" noChangeArrowheads="1"/>
          </p:cNvSpPr>
          <p:nvPr>
            <p:ph type="sldNum" sz="quarter" idx="11"/>
          </p:nvPr>
        </p:nvSpPr>
        <p:spPr>
          <a:ln/>
        </p:spPr>
        <p:txBody>
          <a:bodyPr/>
          <a:lstStyle>
            <a:lvl1pPr>
              <a:defRPr/>
            </a:lvl1pPr>
          </a:lstStyle>
          <a:p>
            <a:pPr>
              <a:defRPr/>
            </a:pPr>
            <a:fld id="{7376E7F2-026C-4AE6-9711-3FFAE3E6DA7E}"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r>
              <a:rPr lang="en-US"/>
              <a:t>Dan C. Marinescu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Cloud Computing: Theory and Practice. Chapter 1</a:t>
            </a:r>
          </a:p>
        </p:txBody>
      </p:sp>
      <p:sp>
        <p:nvSpPr>
          <p:cNvPr id="5" name="Rectangle 3"/>
          <p:cNvSpPr>
            <a:spLocks noGrp="1" noChangeArrowheads="1"/>
          </p:cNvSpPr>
          <p:nvPr>
            <p:ph type="sldNum" sz="quarter" idx="11"/>
          </p:nvPr>
        </p:nvSpPr>
        <p:spPr>
          <a:ln/>
        </p:spPr>
        <p:txBody>
          <a:bodyPr/>
          <a:lstStyle>
            <a:lvl1pPr>
              <a:defRPr/>
            </a:lvl1pPr>
          </a:lstStyle>
          <a:p>
            <a:pPr>
              <a:defRPr/>
            </a:pPr>
            <a:fld id="{FA7D6C59-0FD9-42D9-B057-10EB31F8BF46}"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r>
              <a:rPr lang="en-US"/>
              <a:t>Dan C. Marinescu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Cloud Computing: Theory and Practice. Chapter 1</a:t>
            </a:r>
          </a:p>
        </p:txBody>
      </p:sp>
      <p:sp>
        <p:nvSpPr>
          <p:cNvPr id="5" name="Rectangle 3"/>
          <p:cNvSpPr>
            <a:spLocks noGrp="1" noChangeArrowheads="1"/>
          </p:cNvSpPr>
          <p:nvPr>
            <p:ph type="sldNum" sz="quarter" idx="11"/>
          </p:nvPr>
        </p:nvSpPr>
        <p:spPr>
          <a:ln/>
        </p:spPr>
        <p:txBody>
          <a:bodyPr/>
          <a:lstStyle>
            <a:lvl1pPr>
              <a:defRPr/>
            </a:lvl1pPr>
          </a:lstStyle>
          <a:p>
            <a:pPr>
              <a:defRPr/>
            </a:pPr>
            <a:fld id="{87539454-82D9-45ED-8501-D301A8CC14CD}"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r>
              <a:rPr lang="en-US"/>
              <a:t>Dan C. Marinescu</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Cloud Computing: Theory and Practice. Chapter 1</a:t>
            </a:r>
          </a:p>
        </p:txBody>
      </p:sp>
      <p:sp>
        <p:nvSpPr>
          <p:cNvPr id="6" name="Rectangle 3"/>
          <p:cNvSpPr>
            <a:spLocks noGrp="1" noChangeArrowheads="1"/>
          </p:cNvSpPr>
          <p:nvPr>
            <p:ph type="sldNum" sz="quarter" idx="11"/>
          </p:nvPr>
        </p:nvSpPr>
        <p:spPr>
          <a:ln/>
        </p:spPr>
        <p:txBody>
          <a:bodyPr/>
          <a:lstStyle>
            <a:lvl1pPr>
              <a:defRPr/>
            </a:lvl1pPr>
          </a:lstStyle>
          <a:p>
            <a:pPr>
              <a:defRPr/>
            </a:pPr>
            <a:fld id="{EBA1E3EA-2B08-4266-B78B-DA2A536BDA7A}"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r>
              <a:rPr lang="en-US"/>
              <a:t>Dan C. Marinescu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r>
              <a:rPr lang="en-US"/>
              <a:t>Cloud Computing: Theory and Practice. Chapter 1</a:t>
            </a:r>
          </a:p>
        </p:txBody>
      </p:sp>
      <p:sp>
        <p:nvSpPr>
          <p:cNvPr id="8" name="Rectangle 3"/>
          <p:cNvSpPr>
            <a:spLocks noGrp="1" noChangeArrowheads="1"/>
          </p:cNvSpPr>
          <p:nvPr>
            <p:ph type="sldNum" sz="quarter" idx="11"/>
          </p:nvPr>
        </p:nvSpPr>
        <p:spPr>
          <a:ln/>
        </p:spPr>
        <p:txBody>
          <a:bodyPr/>
          <a:lstStyle>
            <a:lvl1pPr>
              <a:defRPr/>
            </a:lvl1pPr>
          </a:lstStyle>
          <a:p>
            <a:pPr>
              <a:defRPr/>
            </a:pPr>
            <a:fld id="{FDEE2E1B-3415-4751-AA4B-530D89759B9A}"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r>
              <a:rPr lang="en-US"/>
              <a:t>Dan C. Marinescu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r>
              <a:rPr lang="en-US"/>
              <a:t>Cloud Computing: Theory and Practice. Chapter 1</a:t>
            </a:r>
          </a:p>
        </p:txBody>
      </p:sp>
      <p:sp>
        <p:nvSpPr>
          <p:cNvPr id="4" name="Rectangle 3"/>
          <p:cNvSpPr>
            <a:spLocks noGrp="1" noChangeArrowheads="1"/>
          </p:cNvSpPr>
          <p:nvPr>
            <p:ph type="sldNum" sz="quarter" idx="11"/>
          </p:nvPr>
        </p:nvSpPr>
        <p:spPr>
          <a:ln/>
        </p:spPr>
        <p:txBody>
          <a:bodyPr/>
          <a:lstStyle>
            <a:lvl1pPr>
              <a:defRPr/>
            </a:lvl1pPr>
          </a:lstStyle>
          <a:p>
            <a:pPr>
              <a:defRPr/>
            </a:pPr>
            <a:fld id="{761B3239-21CD-43B6-8683-04B03D038D73}"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r>
              <a:rPr lang="en-US"/>
              <a:t>Dan C. Marinescu</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t>Cloud Computing: Theory and Practice. Chapter 1</a:t>
            </a:r>
          </a:p>
        </p:txBody>
      </p:sp>
      <p:sp>
        <p:nvSpPr>
          <p:cNvPr id="3" name="Rectangle 3"/>
          <p:cNvSpPr>
            <a:spLocks noGrp="1" noChangeArrowheads="1"/>
          </p:cNvSpPr>
          <p:nvPr>
            <p:ph type="sldNum" sz="quarter" idx="11"/>
          </p:nvPr>
        </p:nvSpPr>
        <p:spPr>
          <a:ln/>
        </p:spPr>
        <p:txBody>
          <a:bodyPr/>
          <a:lstStyle>
            <a:lvl1pPr>
              <a:defRPr/>
            </a:lvl1pPr>
          </a:lstStyle>
          <a:p>
            <a:pPr>
              <a:defRPr/>
            </a:pPr>
            <a:fld id="{6433B961-5E61-403F-8515-DD930238D94D}"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r>
              <a:rPr lang="en-US"/>
              <a:t>Dan C. Marinescu</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Cloud Computing: Theory and Practice. Chapter 1</a:t>
            </a:r>
          </a:p>
        </p:txBody>
      </p:sp>
      <p:sp>
        <p:nvSpPr>
          <p:cNvPr id="6" name="Rectangle 3"/>
          <p:cNvSpPr>
            <a:spLocks noGrp="1" noChangeArrowheads="1"/>
          </p:cNvSpPr>
          <p:nvPr>
            <p:ph type="sldNum" sz="quarter" idx="11"/>
          </p:nvPr>
        </p:nvSpPr>
        <p:spPr>
          <a:ln/>
        </p:spPr>
        <p:txBody>
          <a:bodyPr/>
          <a:lstStyle>
            <a:lvl1pPr>
              <a:defRPr/>
            </a:lvl1pPr>
          </a:lstStyle>
          <a:p>
            <a:pPr>
              <a:defRPr/>
            </a:pPr>
            <a:fld id="{FDDF777D-3328-4056-870A-E7660F3C769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r>
              <a:rPr lang="en-US"/>
              <a:t>Dan C. Marinescu</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Cloud Computing: Theory and Practice. Chapter 1</a:t>
            </a:r>
          </a:p>
        </p:txBody>
      </p:sp>
      <p:sp>
        <p:nvSpPr>
          <p:cNvPr id="6" name="Rectangle 3"/>
          <p:cNvSpPr>
            <a:spLocks noGrp="1" noChangeArrowheads="1"/>
          </p:cNvSpPr>
          <p:nvPr>
            <p:ph type="sldNum" sz="quarter" idx="11"/>
          </p:nvPr>
        </p:nvSpPr>
        <p:spPr>
          <a:ln/>
        </p:spPr>
        <p:txBody>
          <a:bodyPr/>
          <a:lstStyle>
            <a:lvl1pPr>
              <a:defRPr/>
            </a:lvl1pPr>
          </a:lstStyle>
          <a:p>
            <a:pPr>
              <a:defRPr/>
            </a:pPr>
            <a:fld id="{A0FBF835-002A-4ADA-88E1-4871AAD05811}"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r>
              <a:rPr lang="en-US"/>
              <a:t>Dan C. Marinescu</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smtClean="0">
                <a:cs typeface="+mn-cs"/>
              </a:defRPr>
            </a:lvl1pPr>
          </a:lstStyle>
          <a:p>
            <a:pPr>
              <a:defRPr/>
            </a:pPr>
            <a:r>
              <a:rPr lang="en-US"/>
              <a:t>Cloud Computing: Theory and Practice. Chapter 1</a:t>
            </a:r>
          </a:p>
        </p:txBody>
      </p:sp>
      <p:sp>
        <p:nvSpPr>
          <p:cNvPr id="3891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cs typeface="+mn-cs"/>
              </a:defRPr>
            </a:lvl1pPr>
          </a:lstStyle>
          <a:p>
            <a:pPr>
              <a:defRPr/>
            </a:pPr>
            <a:fld id="{FF69287A-5736-4F13-A4CA-9FE37C081836}"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lang="el-GR"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endParaRPr lang="el-GR"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endParaRPr lang="el-GR">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endParaRPr lang="el-GR">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endParaRPr lang="el-GR">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endParaRPr lang="el-GR">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endParaRPr lang="el-GR"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endParaRPr lang="el-GR">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endParaRPr lang="el-GR">
                <a:solidFill>
                  <a:schemeClr val="accent2"/>
                </a:solidFill>
              </a:endParaRPr>
            </a:p>
          </p:txBody>
        </p:sp>
      </p:grpSp>
      <p:sp>
        <p:nvSpPr>
          <p:cNvPr id="1029" name="Rectangle 14"/>
          <p:cNvSpPr>
            <a:spLocks noGrp="1" noChangeArrowheads="1"/>
          </p:cNvSpPr>
          <p:nvPr>
            <p:ph type="title"/>
          </p:nvPr>
        </p:nvSpPr>
        <p:spPr bwMode="auto">
          <a:xfrm>
            <a:off x="457200" y="457200"/>
            <a:ext cx="8229600" cy="8001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92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cs typeface="+mn-cs"/>
              </a:defRPr>
            </a:lvl1pPr>
          </a:lstStyle>
          <a:p>
            <a:pPr>
              <a:defRPr/>
            </a:pPr>
            <a:r>
              <a:rPr lang="en-US"/>
              <a:t>Dan C. Marinescu</a:t>
            </a:r>
          </a:p>
        </p:txBody>
      </p:sp>
    </p:spTree>
  </p:cSld>
  <p:clrMap bg1="lt1" tx1="dk1" bg2="lt2" tx2="dk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14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14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14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14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1314450" y="1828800"/>
            <a:ext cx="5991225" cy="1219200"/>
          </a:xfrm>
        </p:spPr>
        <p:txBody>
          <a:bodyPr/>
          <a:lstStyle/>
          <a:p>
            <a:pPr eaLnBrk="1" hangingPunct="1"/>
            <a:r>
              <a:rPr lang="en-US" sz="3600"/>
              <a:t>  </a:t>
            </a:r>
            <a:r>
              <a:rPr lang="en-US" sz="4000"/>
              <a:t>Chapter 1 – Introduction </a:t>
            </a:r>
          </a:p>
        </p:txBody>
      </p:sp>
      <p:sp>
        <p:nvSpPr>
          <p:cNvPr id="3075" name="4 Marcador de número de diapositiva"/>
          <p:cNvSpPr>
            <a:spLocks noGrp="1"/>
          </p:cNvSpPr>
          <p:nvPr>
            <p:ph type="sldNum" sz="quarter" idx="12"/>
          </p:nvPr>
        </p:nvSpPr>
        <p:spPr>
          <a:noFill/>
        </p:spPr>
        <p:txBody>
          <a:bodyPr/>
          <a:lstStyle/>
          <a:p>
            <a:fld id="{2D636949-9305-4570-A3A3-D833E7521FE5}" type="slidenum">
              <a:rPr lang="en-US" smtClean="0"/>
              <a:pPr/>
              <a:t>1</a:t>
            </a:fld>
            <a:endParaRPr lang="en-US"/>
          </a:p>
        </p:txBody>
      </p:sp>
      <p:sp>
        <p:nvSpPr>
          <p:cNvPr id="3076" name="Footer Placeholder 2"/>
          <p:cNvSpPr>
            <a:spLocks noGrp="1"/>
          </p:cNvSpPr>
          <p:nvPr>
            <p:ph type="ftr" sz="quarter" idx="11"/>
          </p:nvPr>
        </p:nvSpPr>
        <p:spPr>
          <a:noFill/>
        </p:spPr>
        <p:txBody>
          <a:bodyPr/>
          <a:lstStyle/>
          <a:p>
            <a:r>
              <a:rPr lang="en-US"/>
              <a:t>Cloud Computing: Theory and Practice. Chapter 1</a:t>
            </a:r>
          </a:p>
        </p:txBody>
      </p:sp>
      <p:sp>
        <p:nvSpPr>
          <p:cNvPr id="3077" name="Date Placeholder 6"/>
          <p:cNvSpPr>
            <a:spLocks noGrp="1"/>
          </p:cNvSpPr>
          <p:nvPr>
            <p:ph type="dt" sz="quarter" idx="10"/>
          </p:nvPr>
        </p:nvSpPr>
        <p:spPr>
          <a:noFill/>
        </p:spPr>
        <p:txBody>
          <a:bodyPr/>
          <a:lstStyle/>
          <a:p>
            <a:r>
              <a:rPr lang="en-US"/>
              <a:t>Dan C. Marinescu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457200" y="457200"/>
            <a:ext cx="8229600" cy="923925"/>
          </a:xfrm>
        </p:spPr>
        <p:txBody>
          <a:bodyPr/>
          <a:lstStyle/>
          <a:p>
            <a:r>
              <a:rPr lang="en-US" sz="3200"/>
              <a:t>The “good” about cloud computing</a:t>
            </a:r>
          </a:p>
        </p:txBody>
      </p:sp>
      <p:sp>
        <p:nvSpPr>
          <p:cNvPr id="12291" name="2 Marcador de contenido"/>
          <p:cNvSpPr>
            <a:spLocks noGrp="1"/>
          </p:cNvSpPr>
          <p:nvPr>
            <p:ph idx="1"/>
          </p:nvPr>
        </p:nvSpPr>
        <p:spPr>
          <a:xfrm>
            <a:off x="495300" y="1447800"/>
            <a:ext cx="8086725" cy="4841875"/>
          </a:xfrm>
        </p:spPr>
        <p:txBody>
          <a:bodyPr/>
          <a:lstStyle/>
          <a:p>
            <a:r>
              <a:rPr lang="en-US" sz="2000"/>
              <a:t>Resources, such as CPU cycles, storage, network bandwidth, are shared.</a:t>
            </a:r>
          </a:p>
          <a:p>
            <a:pPr>
              <a:buFont typeface="Wingdings" pitchFamily="2" charset="2"/>
              <a:buNone/>
            </a:pPr>
            <a:endParaRPr lang="en-US" sz="2000"/>
          </a:p>
          <a:p>
            <a:r>
              <a:rPr lang="en-US" sz="2000"/>
              <a:t>When multiple applications share a system, their peak demands for resources are not synchronized thus, </a:t>
            </a:r>
            <a:r>
              <a:rPr lang="en-US" sz="2000" i="1"/>
              <a:t>multiplexing leads to a higher resource utilization</a:t>
            </a:r>
            <a:r>
              <a:rPr lang="en-US" sz="2000"/>
              <a:t>.</a:t>
            </a:r>
          </a:p>
          <a:p>
            <a:pPr>
              <a:buFont typeface="Wingdings" pitchFamily="2" charset="2"/>
              <a:buNone/>
            </a:pPr>
            <a:endParaRPr lang="en-US" sz="2000"/>
          </a:p>
          <a:p>
            <a:r>
              <a:rPr lang="en-US" sz="2000"/>
              <a:t>Resources can be aggregated to support data-intensive applications.</a:t>
            </a:r>
          </a:p>
          <a:p>
            <a:pPr>
              <a:buFont typeface="Wingdings" pitchFamily="2" charset="2"/>
              <a:buNone/>
            </a:pPr>
            <a:endParaRPr lang="en-US" sz="2000"/>
          </a:p>
          <a:p>
            <a:r>
              <a:rPr lang="en-US" sz="2000"/>
              <a:t>Data sharing facilitates collaborative activities. Many applications require multiple types of analysis of shared data sets and multiple decisions carried out by groups scattered around the globe.</a:t>
            </a:r>
          </a:p>
          <a:p>
            <a:endParaRPr lang="en-US"/>
          </a:p>
        </p:txBody>
      </p:sp>
      <p:sp>
        <p:nvSpPr>
          <p:cNvPr id="12292" name="10 Marcador de número de diapositiva"/>
          <p:cNvSpPr>
            <a:spLocks noGrp="1"/>
          </p:cNvSpPr>
          <p:nvPr>
            <p:ph type="sldNum" sz="quarter" idx="11"/>
          </p:nvPr>
        </p:nvSpPr>
        <p:spPr>
          <a:noFill/>
        </p:spPr>
        <p:txBody>
          <a:bodyPr/>
          <a:lstStyle/>
          <a:p>
            <a:fld id="{E3AD8ABB-9C45-4C4D-B00B-993D95605CD6}" type="slidenum">
              <a:rPr lang="en-US" smtClean="0"/>
              <a:pPr/>
              <a:t>10</a:t>
            </a:fld>
            <a:endParaRPr lang="en-US"/>
          </a:p>
        </p:txBody>
      </p:sp>
      <p:sp>
        <p:nvSpPr>
          <p:cNvPr id="12293" name="Footer Placeholder 3"/>
          <p:cNvSpPr>
            <a:spLocks noGrp="1"/>
          </p:cNvSpPr>
          <p:nvPr>
            <p:ph type="ftr" sz="quarter" idx="10"/>
          </p:nvPr>
        </p:nvSpPr>
        <p:spPr>
          <a:noFill/>
        </p:spPr>
        <p:txBody>
          <a:bodyPr/>
          <a:lstStyle/>
          <a:p>
            <a:r>
              <a:rPr lang="en-US"/>
              <a:t>Cloud Computing: Theory and Practice. Chapter 1</a:t>
            </a:r>
          </a:p>
        </p:txBody>
      </p:sp>
      <p:sp>
        <p:nvSpPr>
          <p:cNvPr id="12294" name="Date Placeholder 4"/>
          <p:cNvSpPr>
            <a:spLocks noGrp="1"/>
          </p:cNvSpPr>
          <p:nvPr>
            <p:ph type="dt" sz="quarter" idx="12"/>
          </p:nvPr>
        </p:nvSpPr>
        <p:spPr>
          <a:noFill/>
        </p:spPr>
        <p:txBody>
          <a:bodyPr/>
          <a:lstStyle/>
          <a:p>
            <a:r>
              <a:rPr lang="en-US"/>
              <a:t>Dan C. Marinescu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590550"/>
            <a:ext cx="8229600" cy="666750"/>
          </a:xfrm>
        </p:spPr>
        <p:txBody>
          <a:bodyPr/>
          <a:lstStyle/>
          <a:p>
            <a:r>
              <a:rPr lang="en-US" sz="3200"/>
              <a:t>More “good” about cloud computing</a:t>
            </a:r>
          </a:p>
        </p:txBody>
      </p:sp>
      <p:sp>
        <p:nvSpPr>
          <p:cNvPr id="13315" name="Content Placeholder 2"/>
          <p:cNvSpPr>
            <a:spLocks noGrp="1"/>
          </p:cNvSpPr>
          <p:nvPr>
            <p:ph idx="1"/>
          </p:nvPr>
        </p:nvSpPr>
        <p:spPr>
          <a:xfrm>
            <a:off x="457200" y="1676400"/>
            <a:ext cx="8229600" cy="4191000"/>
          </a:xfrm>
        </p:spPr>
        <p:txBody>
          <a:bodyPr/>
          <a:lstStyle/>
          <a:p>
            <a:r>
              <a:rPr lang="en-US" sz="2000"/>
              <a:t>Eliminates the initial investment costs for a private computing infrastructure and the maintenance and operation costs.</a:t>
            </a:r>
          </a:p>
          <a:p>
            <a:pPr>
              <a:buFont typeface="Wingdings" pitchFamily="2" charset="2"/>
              <a:buNone/>
            </a:pPr>
            <a:endParaRPr lang="en-US" sz="2000"/>
          </a:p>
          <a:p>
            <a:r>
              <a:rPr lang="en-US" sz="2000"/>
              <a:t>Cost reduction:  concentration of resources creates the opportunity to pay as you go for  computing.</a:t>
            </a:r>
          </a:p>
          <a:p>
            <a:pPr>
              <a:buFont typeface="Wingdings" pitchFamily="2" charset="2"/>
              <a:buNone/>
            </a:pPr>
            <a:endParaRPr lang="en-US" sz="2000"/>
          </a:p>
          <a:p>
            <a:r>
              <a:rPr lang="en-US" sz="2000"/>
              <a:t>Elasticity:  the ability to accommodate workloads with very large peak-to-average ratios.</a:t>
            </a:r>
          </a:p>
          <a:p>
            <a:pPr>
              <a:buFont typeface="Wingdings" pitchFamily="2" charset="2"/>
              <a:buNone/>
            </a:pPr>
            <a:endParaRPr lang="en-US" sz="2000"/>
          </a:p>
          <a:p>
            <a:r>
              <a:rPr lang="en-US" sz="2000"/>
              <a:t>User convenience:  virtualization allows users to operate in familiar environments rather than in idiosyncratic ones.</a:t>
            </a:r>
          </a:p>
          <a:p>
            <a:endParaRPr lang="en-US"/>
          </a:p>
        </p:txBody>
      </p:sp>
      <p:sp>
        <p:nvSpPr>
          <p:cNvPr id="13316" name="Footer Placeholder 3"/>
          <p:cNvSpPr>
            <a:spLocks noGrp="1"/>
          </p:cNvSpPr>
          <p:nvPr>
            <p:ph type="ftr" sz="quarter" idx="10"/>
          </p:nvPr>
        </p:nvSpPr>
        <p:spPr>
          <a:noFill/>
        </p:spPr>
        <p:txBody>
          <a:bodyPr/>
          <a:lstStyle/>
          <a:p>
            <a:r>
              <a:rPr lang="en-US"/>
              <a:t>Cloud Computing: Theory and Practice. Chapter 1</a:t>
            </a:r>
          </a:p>
        </p:txBody>
      </p:sp>
      <p:sp>
        <p:nvSpPr>
          <p:cNvPr id="13317" name="Slide Number Placeholder 4"/>
          <p:cNvSpPr>
            <a:spLocks noGrp="1"/>
          </p:cNvSpPr>
          <p:nvPr>
            <p:ph type="sldNum" sz="quarter" idx="11"/>
          </p:nvPr>
        </p:nvSpPr>
        <p:spPr>
          <a:noFill/>
        </p:spPr>
        <p:txBody>
          <a:bodyPr/>
          <a:lstStyle/>
          <a:p>
            <a:fld id="{52768216-45F0-4550-A4E8-E5EA9E6449C6}" type="slidenum">
              <a:rPr lang="en-US" smtClean="0"/>
              <a:pPr/>
              <a:t>11</a:t>
            </a:fld>
            <a:endParaRPr lang="en-US"/>
          </a:p>
        </p:txBody>
      </p:sp>
      <p:sp>
        <p:nvSpPr>
          <p:cNvPr id="13318" name="Date Placeholder 5"/>
          <p:cNvSpPr>
            <a:spLocks noGrp="1"/>
          </p:cNvSpPr>
          <p:nvPr>
            <p:ph type="dt" sz="quarter" idx="12"/>
          </p:nvPr>
        </p:nvSpPr>
        <p:spPr>
          <a:noFill/>
        </p:spPr>
        <p:txBody>
          <a:bodyPr/>
          <a:lstStyle/>
          <a:p>
            <a:r>
              <a:rPr lang="en-US"/>
              <a:t>Dan C. Marinescu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542925" y="657225"/>
            <a:ext cx="7800975" cy="828675"/>
          </a:xfrm>
        </p:spPr>
        <p:txBody>
          <a:bodyPr/>
          <a:lstStyle/>
          <a:p>
            <a:r>
              <a:rPr lang="en-US" sz="3200"/>
              <a:t>Why cloud computing could be successful when other paradigms have failed?</a:t>
            </a:r>
          </a:p>
        </p:txBody>
      </p:sp>
      <p:sp>
        <p:nvSpPr>
          <p:cNvPr id="14339" name="2 Marcador de contenido"/>
          <p:cNvSpPr>
            <a:spLocks noGrp="1"/>
          </p:cNvSpPr>
          <p:nvPr>
            <p:ph idx="1"/>
          </p:nvPr>
        </p:nvSpPr>
        <p:spPr>
          <a:xfrm>
            <a:off x="238125" y="1838325"/>
            <a:ext cx="8905875" cy="4341813"/>
          </a:xfrm>
        </p:spPr>
        <p:txBody>
          <a:bodyPr/>
          <a:lstStyle/>
          <a:p>
            <a:r>
              <a:rPr lang="en-US" sz="2000"/>
              <a:t>It is in a better position to </a:t>
            </a:r>
            <a:r>
              <a:rPr lang="en-US" sz="2000" u="sng"/>
              <a:t>exploit recent advances </a:t>
            </a:r>
            <a:r>
              <a:rPr lang="en-US" sz="2000"/>
              <a:t>in software, networking, storage, and processor technologies promoted by the same companies who provide cloud services. </a:t>
            </a:r>
          </a:p>
          <a:p>
            <a:r>
              <a:rPr lang="en-US" sz="2000"/>
              <a:t>It is </a:t>
            </a:r>
            <a:r>
              <a:rPr lang="en-US" sz="2000" u="sng"/>
              <a:t>focused on enterprise computing</a:t>
            </a:r>
            <a:r>
              <a:rPr lang="en-US" sz="2000"/>
              <a:t>; its adoption by industrial organizations, financial institutions, government, and so on could have a huge impact on the economy. </a:t>
            </a:r>
          </a:p>
          <a:p>
            <a:r>
              <a:rPr lang="en-US" sz="2000"/>
              <a:t>A cloud consists of a </a:t>
            </a:r>
            <a:r>
              <a:rPr lang="en-US" sz="2000" u="sng"/>
              <a:t>homogeneous</a:t>
            </a:r>
            <a:r>
              <a:rPr lang="en-US" sz="2000"/>
              <a:t> set of hardware and software resources.</a:t>
            </a:r>
          </a:p>
          <a:p>
            <a:r>
              <a:rPr lang="en-US" sz="2000"/>
              <a:t>The resources are in a </a:t>
            </a:r>
            <a:r>
              <a:rPr lang="en-US" sz="2000" u="sng"/>
              <a:t>single</a:t>
            </a:r>
            <a:r>
              <a:rPr lang="en-US" sz="2000"/>
              <a:t> administrative domain (AD). Security, resource management, fault-tolerance, and quality of service are less challenging than in a heterogeneous environment with resources in multiple ADs.</a:t>
            </a:r>
          </a:p>
        </p:txBody>
      </p:sp>
      <p:sp>
        <p:nvSpPr>
          <p:cNvPr id="14340" name="10 Marcador de número de diapositiva"/>
          <p:cNvSpPr>
            <a:spLocks noGrp="1"/>
          </p:cNvSpPr>
          <p:nvPr>
            <p:ph type="sldNum" sz="quarter" idx="11"/>
          </p:nvPr>
        </p:nvSpPr>
        <p:spPr>
          <a:noFill/>
        </p:spPr>
        <p:txBody>
          <a:bodyPr/>
          <a:lstStyle/>
          <a:p>
            <a:fld id="{240ECF89-3DA0-432C-97E6-63432D5033FF}" type="slidenum">
              <a:rPr lang="en-US" smtClean="0"/>
              <a:pPr/>
              <a:t>12</a:t>
            </a:fld>
            <a:endParaRPr lang="en-US"/>
          </a:p>
        </p:txBody>
      </p:sp>
      <p:sp>
        <p:nvSpPr>
          <p:cNvPr id="14341" name="Footer Placeholder 3"/>
          <p:cNvSpPr>
            <a:spLocks noGrp="1"/>
          </p:cNvSpPr>
          <p:nvPr>
            <p:ph type="ftr" sz="quarter" idx="10"/>
          </p:nvPr>
        </p:nvSpPr>
        <p:spPr>
          <a:noFill/>
        </p:spPr>
        <p:txBody>
          <a:bodyPr/>
          <a:lstStyle/>
          <a:p>
            <a:r>
              <a:rPr lang="en-US"/>
              <a:t>Cloud Computing: Theory and Practice. Chapter 1</a:t>
            </a:r>
          </a:p>
        </p:txBody>
      </p:sp>
      <p:sp>
        <p:nvSpPr>
          <p:cNvPr id="14342" name="Date Placeholder 4"/>
          <p:cNvSpPr>
            <a:spLocks noGrp="1"/>
          </p:cNvSpPr>
          <p:nvPr>
            <p:ph type="dt" sz="quarter" idx="12"/>
          </p:nvPr>
        </p:nvSpPr>
        <p:spPr>
          <a:noFill/>
        </p:spPr>
        <p:txBody>
          <a:bodyPr/>
          <a:lstStyle/>
          <a:p>
            <a:r>
              <a:rPr lang="en-US"/>
              <a:t>Dan C. Marinescu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a:xfrm>
            <a:off x="457200" y="657225"/>
            <a:ext cx="8229600" cy="417513"/>
          </a:xfrm>
        </p:spPr>
        <p:txBody>
          <a:bodyPr/>
          <a:lstStyle/>
          <a:p>
            <a:r>
              <a:rPr lang="en-US" sz="3200"/>
              <a:t>Challenges for cloud computing</a:t>
            </a:r>
          </a:p>
        </p:txBody>
      </p:sp>
      <p:sp>
        <p:nvSpPr>
          <p:cNvPr id="15363" name="2 Marcador de contenido"/>
          <p:cNvSpPr>
            <a:spLocks noGrp="1"/>
          </p:cNvSpPr>
          <p:nvPr>
            <p:ph idx="1"/>
          </p:nvPr>
        </p:nvSpPr>
        <p:spPr>
          <a:xfrm>
            <a:off x="466725" y="1562100"/>
            <a:ext cx="8020050" cy="3867150"/>
          </a:xfrm>
        </p:spPr>
        <p:txBody>
          <a:bodyPr/>
          <a:lstStyle/>
          <a:p>
            <a:r>
              <a:rPr lang="en-US" sz="2000"/>
              <a:t>Availability of service; what happens when the service provider cannot deliver?</a:t>
            </a:r>
          </a:p>
          <a:p>
            <a:pPr>
              <a:buFont typeface="Wingdings" pitchFamily="2" charset="2"/>
              <a:buNone/>
            </a:pPr>
            <a:endParaRPr lang="en-US" sz="2000"/>
          </a:p>
          <a:p>
            <a:r>
              <a:rPr lang="en-US" sz="2000"/>
              <a:t>Diversity of  services, data organization, user interfaces available at different service providers limit user mobility; once a customer is hooked to one provider it is hard to move to another. Standardization efforts at NIST!</a:t>
            </a:r>
          </a:p>
          <a:p>
            <a:pPr>
              <a:buFont typeface="Wingdings" pitchFamily="2" charset="2"/>
              <a:buNone/>
            </a:pPr>
            <a:endParaRPr lang="en-US" sz="2000"/>
          </a:p>
          <a:p>
            <a:r>
              <a:rPr lang="en-US" sz="2000"/>
              <a:t>Data confidentiality and auditability, a serious problem.</a:t>
            </a:r>
          </a:p>
          <a:p>
            <a:pPr>
              <a:buFont typeface="Wingdings" pitchFamily="2" charset="2"/>
              <a:buNone/>
            </a:pPr>
            <a:endParaRPr lang="en-US" sz="2000"/>
          </a:p>
          <a:p>
            <a:r>
              <a:rPr lang="en-US" sz="2000"/>
              <a:t>Data transfer bottleneck; many applications are data-intensive.</a:t>
            </a:r>
          </a:p>
        </p:txBody>
      </p:sp>
      <p:sp>
        <p:nvSpPr>
          <p:cNvPr id="15364" name="10 Marcador de número de diapositiva"/>
          <p:cNvSpPr>
            <a:spLocks noGrp="1"/>
          </p:cNvSpPr>
          <p:nvPr>
            <p:ph type="sldNum" sz="quarter" idx="11"/>
          </p:nvPr>
        </p:nvSpPr>
        <p:spPr>
          <a:noFill/>
        </p:spPr>
        <p:txBody>
          <a:bodyPr/>
          <a:lstStyle/>
          <a:p>
            <a:fld id="{B43CDDCB-0FC9-42E3-98A8-CB49299BAED5}" type="slidenum">
              <a:rPr lang="en-US" smtClean="0"/>
              <a:pPr/>
              <a:t>13</a:t>
            </a:fld>
            <a:endParaRPr lang="en-US"/>
          </a:p>
        </p:txBody>
      </p:sp>
      <p:sp>
        <p:nvSpPr>
          <p:cNvPr id="15365" name="Footer Placeholder 3"/>
          <p:cNvSpPr>
            <a:spLocks noGrp="1"/>
          </p:cNvSpPr>
          <p:nvPr>
            <p:ph type="ftr" sz="quarter" idx="10"/>
          </p:nvPr>
        </p:nvSpPr>
        <p:spPr>
          <a:noFill/>
        </p:spPr>
        <p:txBody>
          <a:bodyPr/>
          <a:lstStyle/>
          <a:p>
            <a:r>
              <a:rPr lang="en-US"/>
              <a:t>Cloud Computing: Theory and Practice. Chapter 1</a:t>
            </a:r>
          </a:p>
        </p:txBody>
      </p:sp>
      <p:sp>
        <p:nvSpPr>
          <p:cNvPr id="15366" name="Date Placeholder 4"/>
          <p:cNvSpPr>
            <a:spLocks noGrp="1"/>
          </p:cNvSpPr>
          <p:nvPr>
            <p:ph type="dt" sz="quarter" idx="12"/>
          </p:nvPr>
        </p:nvSpPr>
        <p:spPr>
          <a:noFill/>
        </p:spPr>
        <p:txBody>
          <a:bodyPr/>
          <a:lstStyle/>
          <a:p>
            <a:r>
              <a:rPr lang="en-US"/>
              <a:t>Dan C. Marinescu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z="3200"/>
              <a:t>More challenges</a:t>
            </a:r>
          </a:p>
        </p:txBody>
      </p:sp>
      <p:sp>
        <p:nvSpPr>
          <p:cNvPr id="16387" name="Content Placeholder 2"/>
          <p:cNvSpPr>
            <a:spLocks noGrp="1"/>
          </p:cNvSpPr>
          <p:nvPr>
            <p:ph idx="1"/>
          </p:nvPr>
        </p:nvSpPr>
        <p:spPr>
          <a:xfrm>
            <a:off x="457200" y="1419225"/>
            <a:ext cx="8229600" cy="4543425"/>
          </a:xfrm>
        </p:spPr>
        <p:txBody>
          <a:bodyPr/>
          <a:lstStyle/>
          <a:p>
            <a:r>
              <a:rPr lang="en-US" sz="2000"/>
              <a:t>Performance unpredictability, one of the consequences of resource sharing. </a:t>
            </a:r>
          </a:p>
          <a:p>
            <a:pPr lvl="1"/>
            <a:r>
              <a:rPr lang="en-US" sz="1800"/>
              <a:t>How to use resource virtualization and performance isolation for QoS guarantees?</a:t>
            </a:r>
          </a:p>
          <a:p>
            <a:pPr lvl="1"/>
            <a:r>
              <a:rPr lang="en-US" sz="1800"/>
              <a:t>How to support elasticity, the ability to scale up and down quickly?</a:t>
            </a:r>
          </a:p>
          <a:p>
            <a:pPr lvl="1">
              <a:buFont typeface="Wingdings" pitchFamily="2" charset="2"/>
              <a:buNone/>
            </a:pPr>
            <a:endParaRPr lang="en-US" sz="1800"/>
          </a:p>
          <a:p>
            <a:r>
              <a:rPr lang="en-US" sz="2000"/>
              <a:t>Resource management; </a:t>
            </a:r>
            <a:r>
              <a:rPr lang="en-US" sz="2000">
                <a:sym typeface="Wingdings" pitchFamily="2" charset="2"/>
              </a:rPr>
              <a:t> are self-organization and self-management  the solution?</a:t>
            </a:r>
          </a:p>
          <a:p>
            <a:pPr>
              <a:buFont typeface="Wingdings" pitchFamily="2" charset="2"/>
              <a:buNone/>
            </a:pPr>
            <a:endParaRPr lang="en-US" sz="2000">
              <a:sym typeface="Wingdings" pitchFamily="2" charset="2"/>
            </a:endParaRPr>
          </a:p>
          <a:p>
            <a:r>
              <a:rPr lang="en-US" sz="2000">
                <a:sym typeface="Wingdings" pitchFamily="2" charset="2"/>
              </a:rPr>
              <a:t>Security and confidentiality;  major concern.</a:t>
            </a:r>
          </a:p>
          <a:p>
            <a:pPr>
              <a:buFont typeface="Wingdings" pitchFamily="2" charset="2"/>
              <a:buNone/>
            </a:pPr>
            <a:endParaRPr lang="en-US" sz="2000">
              <a:sym typeface="Wingdings" pitchFamily="2" charset="2"/>
            </a:endParaRPr>
          </a:p>
          <a:p>
            <a:r>
              <a:rPr lang="en-US" sz="2000">
                <a:sym typeface="Wingdings" pitchFamily="2" charset="2"/>
              </a:rPr>
              <a:t>Addressing these  challenges provides good research opportunities!!</a:t>
            </a:r>
            <a:endParaRPr lang="en-US" sz="2000"/>
          </a:p>
          <a:p>
            <a:endParaRPr lang="en-US"/>
          </a:p>
          <a:p>
            <a:pPr>
              <a:buFont typeface="Wingdings" pitchFamily="2" charset="2"/>
              <a:buNone/>
            </a:pPr>
            <a:endParaRPr lang="en-US"/>
          </a:p>
        </p:txBody>
      </p:sp>
      <p:sp>
        <p:nvSpPr>
          <p:cNvPr id="16388" name="Footer Placeholder 3"/>
          <p:cNvSpPr>
            <a:spLocks noGrp="1"/>
          </p:cNvSpPr>
          <p:nvPr>
            <p:ph type="ftr" sz="quarter" idx="10"/>
          </p:nvPr>
        </p:nvSpPr>
        <p:spPr>
          <a:noFill/>
        </p:spPr>
        <p:txBody>
          <a:bodyPr/>
          <a:lstStyle/>
          <a:p>
            <a:r>
              <a:rPr lang="en-US"/>
              <a:t>Cloud Computing: Theory and Practice. Chapter 1</a:t>
            </a:r>
          </a:p>
        </p:txBody>
      </p:sp>
      <p:sp>
        <p:nvSpPr>
          <p:cNvPr id="16389" name="Slide Number Placeholder 4"/>
          <p:cNvSpPr>
            <a:spLocks noGrp="1"/>
          </p:cNvSpPr>
          <p:nvPr>
            <p:ph type="sldNum" sz="quarter" idx="11"/>
          </p:nvPr>
        </p:nvSpPr>
        <p:spPr>
          <a:noFill/>
        </p:spPr>
        <p:txBody>
          <a:bodyPr/>
          <a:lstStyle/>
          <a:p>
            <a:fld id="{B32C9170-BFB1-429D-A782-A08547DC064A}" type="slidenum">
              <a:rPr lang="en-US" smtClean="0"/>
              <a:pPr/>
              <a:t>14</a:t>
            </a:fld>
            <a:endParaRPr lang="en-US"/>
          </a:p>
        </p:txBody>
      </p:sp>
      <p:sp>
        <p:nvSpPr>
          <p:cNvPr id="16390" name="Date Placeholder 5"/>
          <p:cNvSpPr>
            <a:spLocks noGrp="1"/>
          </p:cNvSpPr>
          <p:nvPr>
            <p:ph type="dt" sz="quarter" idx="12"/>
          </p:nvPr>
        </p:nvSpPr>
        <p:spPr>
          <a:noFill/>
        </p:spPr>
        <p:txBody>
          <a:bodyPr/>
          <a:lstStyle/>
          <a:p>
            <a:r>
              <a:rPr lang="en-US"/>
              <a:t>Dan C. Marinescu</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1"/>
          <p:cNvSpPr>
            <a:spLocks noGrp="1"/>
          </p:cNvSpPr>
          <p:nvPr>
            <p:ph type="ftr" sz="quarter" idx="10"/>
          </p:nvPr>
        </p:nvSpPr>
        <p:spPr>
          <a:noFill/>
        </p:spPr>
        <p:txBody>
          <a:bodyPr/>
          <a:lstStyle/>
          <a:p>
            <a:r>
              <a:rPr lang="en-US"/>
              <a:t>Cloud Computing: Theory and Practice. Chapter 1</a:t>
            </a:r>
          </a:p>
        </p:txBody>
      </p:sp>
      <p:sp>
        <p:nvSpPr>
          <p:cNvPr id="17411" name="10 Marcador de número de diapositiva"/>
          <p:cNvSpPr>
            <a:spLocks noGrp="1"/>
          </p:cNvSpPr>
          <p:nvPr>
            <p:ph type="sldNum" sz="quarter" idx="11"/>
          </p:nvPr>
        </p:nvSpPr>
        <p:spPr>
          <a:noFill/>
        </p:spPr>
        <p:txBody>
          <a:bodyPr/>
          <a:lstStyle/>
          <a:p>
            <a:fld id="{5621EC99-D362-476E-A336-0E9FAC2323A9}" type="slidenum">
              <a:rPr lang="en-US" smtClean="0"/>
              <a:pPr/>
              <a:t>15</a:t>
            </a:fld>
            <a:endParaRPr lang="en-US"/>
          </a:p>
        </p:txBody>
      </p:sp>
      <p:sp>
        <p:nvSpPr>
          <p:cNvPr id="17412" name="Date Placeholder 2"/>
          <p:cNvSpPr>
            <a:spLocks noGrp="1"/>
          </p:cNvSpPr>
          <p:nvPr>
            <p:ph type="dt" sz="quarter" idx="12"/>
          </p:nvPr>
        </p:nvSpPr>
        <p:spPr>
          <a:noFill/>
        </p:spPr>
        <p:txBody>
          <a:bodyPr/>
          <a:lstStyle/>
          <a:p>
            <a:r>
              <a:rPr lang="en-US"/>
              <a:t>Dan C. Marinescu</a:t>
            </a:r>
          </a:p>
        </p:txBody>
      </p:sp>
      <p:graphicFrame>
        <p:nvGraphicFramePr>
          <p:cNvPr id="17413" name="Object 4"/>
          <p:cNvGraphicFramePr>
            <a:graphicFrameLocks noChangeAspect="1"/>
          </p:cNvGraphicFramePr>
          <p:nvPr/>
        </p:nvGraphicFramePr>
        <p:xfrm>
          <a:off x="825500" y="723900"/>
          <a:ext cx="7756525" cy="5233988"/>
        </p:xfrm>
        <a:graphic>
          <a:graphicData uri="http://schemas.openxmlformats.org/presentationml/2006/ole">
            <mc:AlternateContent xmlns:mc="http://schemas.openxmlformats.org/markup-compatibility/2006">
              <mc:Choice xmlns:v="urn:schemas-microsoft-com:vml" Requires="v">
                <p:oleObj spid="_x0000_s17414" name="Visio" r:id="rId3" imgW="7492677" imgH="5055951" progId="Visio.Drawing.11">
                  <p:embed/>
                </p:oleObj>
              </mc:Choice>
              <mc:Fallback>
                <p:oleObj name="Visio" r:id="rId3" imgW="7492677" imgH="505595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500" y="723900"/>
                        <a:ext cx="7756525" cy="5233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5"/>
          <p:cNvSpPr>
            <a:spLocks noGrp="1"/>
          </p:cNvSpPr>
          <p:nvPr>
            <p:ph type="title"/>
          </p:nvPr>
        </p:nvSpPr>
        <p:spPr>
          <a:xfrm>
            <a:off x="457200" y="647700"/>
            <a:ext cx="8229600" cy="609600"/>
          </a:xfrm>
        </p:spPr>
        <p:txBody>
          <a:bodyPr/>
          <a:lstStyle/>
          <a:p>
            <a:r>
              <a:rPr lang="en-US" sz="3200"/>
              <a:t>Cloud delivery models</a:t>
            </a:r>
          </a:p>
        </p:txBody>
      </p:sp>
      <p:sp>
        <p:nvSpPr>
          <p:cNvPr id="18435" name="Content Placeholder 6"/>
          <p:cNvSpPr>
            <a:spLocks noGrp="1"/>
          </p:cNvSpPr>
          <p:nvPr>
            <p:ph idx="1"/>
          </p:nvPr>
        </p:nvSpPr>
        <p:spPr/>
        <p:txBody>
          <a:bodyPr/>
          <a:lstStyle/>
          <a:p>
            <a:r>
              <a:rPr lang="en-US" sz="2000"/>
              <a:t>Software as a Service (SaaS)</a:t>
            </a:r>
          </a:p>
          <a:p>
            <a:pPr>
              <a:buFont typeface="Wingdings" pitchFamily="2" charset="2"/>
              <a:buNone/>
            </a:pPr>
            <a:endParaRPr lang="en-US" sz="2000"/>
          </a:p>
          <a:p>
            <a:r>
              <a:rPr lang="en-US" sz="2000"/>
              <a:t>Platform as a Service (PaaS)</a:t>
            </a:r>
          </a:p>
          <a:p>
            <a:pPr>
              <a:buFont typeface="Wingdings" pitchFamily="2" charset="2"/>
              <a:buNone/>
            </a:pPr>
            <a:endParaRPr lang="en-US" sz="2000"/>
          </a:p>
          <a:p>
            <a:r>
              <a:rPr lang="en-US" sz="2000"/>
              <a:t>Infrastructure as a Service (IaaS)</a:t>
            </a:r>
          </a:p>
        </p:txBody>
      </p:sp>
      <p:sp>
        <p:nvSpPr>
          <p:cNvPr id="18436" name="Footer Placeholder 1"/>
          <p:cNvSpPr>
            <a:spLocks noGrp="1"/>
          </p:cNvSpPr>
          <p:nvPr>
            <p:ph type="ftr" sz="quarter" idx="10"/>
          </p:nvPr>
        </p:nvSpPr>
        <p:spPr>
          <a:noFill/>
        </p:spPr>
        <p:txBody>
          <a:bodyPr/>
          <a:lstStyle/>
          <a:p>
            <a:r>
              <a:rPr lang="en-US"/>
              <a:t>Cloud Computing: Theory and Practice. Chapter 1</a:t>
            </a:r>
          </a:p>
        </p:txBody>
      </p:sp>
      <p:sp>
        <p:nvSpPr>
          <p:cNvPr id="18437" name="Slide Number Placeholder 2"/>
          <p:cNvSpPr>
            <a:spLocks noGrp="1"/>
          </p:cNvSpPr>
          <p:nvPr>
            <p:ph type="sldNum" sz="quarter" idx="11"/>
          </p:nvPr>
        </p:nvSpPr>
        <p:spPr>
          <a:noFill/>
        </p:spPr>
        <p:txBody>
          <a:bodyPr/>
          <a:lstStyle/>
          <a:p>
            <a:fld id="{42D39F5D-BFC8-4AED-A7FE-E192B2992A37}" type="slidenum">
              <a:rPr lang="en-US" smtClean="0"/>
              <a:pPr/>
              <a:t>16</a:t>
            </a:fld>
            <a:endParaRPr lang="en-US"/>
          </a:p>
        </p:txBody>
      </p:sp>
      <p:sp>
        <p:nvSpPr>
          <p:cNvPr id="18438" name="Date Placeholder 3"/>
          <p:cNvSpPr>
            <a:spLocks noGrp="1"/>
          </p:cNvSpPr>
          <p:nvPr>
            <p:ph type="dt" sz="quarter" idx="12"/>
          </p:nvPr>
        </p:nvSpPr>
        <p:spPr>
          <a:noFill/>
        </p:spPr>
        <p:txBody>
          <a:bodyPr/>
          <a:lstStyle/>
          <a:p>
            <a:r>
              <a:rPr lang="en-US"/>
              <a:t>Dan C. Marinescu</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695325"/>
            <a:ext cx="8229600" cy="466725"/>
          </a:xfrm>
        </p:spPr>
        <p:txBody>
          <a:bodyPr/>
          <a:lstStyle/>
          <a:p>
            <a:r>
              <a:rPr lang="en-US" sz="3200"/>
              <a:t>Software-as-a-Service (SaaS)</a:t>
            </a:r>
          </a:p>
        </p:txBody>
      </p:sp>
      <p:sp>
        <p:nvSpPr>
          <p:cNvPr id="19459" name="Content Placeholder 5"/>
          <p:cNvSpPr>
            <a:spLocks noGrp="1"/>
          </p:cNvSpPr>
          <p:nvPr>
            <p:ph idx="1"/>
          </p:nvPr>
        </p:nvSpPr>
        <p:spPr>
          <a:xfrm>
            <a:off x="457200" y="1524000"/>
            <a:ext cx="8229600" cy="4591050"/>
          </a:xfrm>
        </p:spPr>
        <p:txBody>
          <a:bodyPr/>
          <a:lstStyle/>
          <a:p>
            <a:r>
              <a:rPr lang="en-US" sz="2000"/>
              <a:t>Applications are supplied by the service provider.</a:t>
            </a:r>
          </a:p>
          <a:p>
            <a:r>
              <a:rPr lang="en-US" sz="2000"/>
              <a:t>The user does not manage or control the underlying cloud infrastructure or individual application capabilities. </a:t>
            </a:r>
          </a:p>
          <a:p>
            <a:r>
              <a:rPr lang="en-US" sz="2000"/>
              <a:t>Services offered include: </a:t>
            </a:r>
          </a:p>
          <a:p>
            <a:pPr lvl="1"/>
            <a:r>
              <a:rPr lang="en-US" sz="1800"/>
              <a:t>Enterprise services such as: workflow management, group-ware and collaborative, supply chain, communications, digital signature, customer relationship management (CRM), desktop software, financial management, geo-spatial, and search.</a:t>
            </a:r>
          </a:p>
          <a:p>
            <a:pPr lvl="1"/>
            <a:r>
              <a:rPr lang="en-US" sz="1800"/>
              <a:t>Web 2.0 applications such as: metadata management, social networking, blogs, wiki services, and portal services.</a:t>
            </a:r>
          </a:p>
          <a:p>
            <a:r>
              <a:rPr lang="en-US" sz="2000"/>
              <a:t>Not suitable for real-time applications or for those where data is not allowed to be hosted externally.</a:t>
            </a:r>
          </a:p>
          <a:p>
            <a:r>
              <a:rPr lang="en-US" sz="2000"/>
              <a:t>Examples: Gmail, Google search engine.</a:t>
            </a:r>
          </a:p>
          <a:p>
            <a:pPr lvl="1"/>
            <a:endParaRPr lang="en-US"/>
          </a:p>
        </p:txBody>
      </p:sp>
      <p:sp>
        <p:nvSpPr>
          <p:cNvPr id="19460" name="Footer Placeholder 2"/>
          <p:cNvSpPr>
            <a:spLocks noGrp="1"/>
          </p:cNvSpPr>
          <p:nvPr>
            <p:ph type="ftr" sz="quarter" idx="10"/>
          </p:nvPr>
        </p:nvSpPr>
        <p:spPr>
          <a:noFill/>
        </p:spPr>
        <p:txBody>
          <a:bodyPr/>
          <a:lstStyle/>
          <a:p>
            <a:r>
              <a:rPr lang="en-US"/>
              <a:t>Cloud Computing: Theory and Practice. Chapter 1</a:t>
            </a:r>
          </a:p>
        </p:txBody>
      </p:sp>
      <p:sp>
        <p:nvSpPr>
          <p:cNvPr id="19461" name="Slide Number Placeholder 3"/>
          <p:cNvSpPr>
            <a:spLocks noGrp="1"/>
          </p:cNvSpPr>
          <p:nvPr>
            <p:ph type="sldNum" sz="quarter" idx="11"/>
          </p:nvPr>
        </p:nvSpPr>
        <p:spPr>
          <a:noFill/>
        </p:spPr>
        <p:txBody>
          <a:bodyPr/>
          <a:lstStyle/>
          <a:p>
            <a:fld id="{88AA4DDE-8E8D-4AC0-850E-65D775E1D32C}" type="slidenum">
              <a:rPr lang="en-US" smtClean="0"/>
              <a:pPr/>
              <a:t>17</a:t>
            </a:fld>
            <a:endParaRPr lang="en-US"/>
          </a:p>
        </p:txBody>
      </p:sp>
      <p:sp>
        <p:nvSpPr>
          <p:cNvPr id="19462" name="Date Placeholder 4"/>
          <p:cNvSpPr>
            <a:spLocks noGrp="1"/>
          </p:cNvSpPr>
          <p:nvPr>
            <p:ph type="dt" sz="quarter" idx="12"/>
          </p:nvPr>
        </p:nvSpPr>
        <p:spPr>
          <a:noFill/>
        </p:spPr>
        <p:txBody>
          <a:bodyPr/>
          <a:lstStyle/>
          <a:p>
            <a:r>
              <a:rPr lang="en-US"/>
              <a:t>Dan C. Marinescu</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628650"/>
            <a:ext cx="8229600" cy="628650"/>
          </a:xfrm>
        </p:spPr>
        <p:txBody>
          <a:bodyPr/>
          <a:lstStyle/>
          <a:p>
            <a:r>
              <a:rPr lang="en-US" sz="3200"/>
              <a:t>Platform-as-a-Service (PaaS)</a:t>
            </a:r>
          </a:p>
        </p:txBody>
      </p:sp>
      <p:sp>
        <p:nvSpPr>
          <p:cNvPr id="20483" name="Content Placeholder 2"/>
          <p:cNvSpPr>
            <a:spLocks noGrp="1"/>
          </p:cNvSpPr>
          <p:nvPr>
            <p:ph idx="1"/>
          </p:nvPr>
        </p:nvSpPr>
        <p:spPr>
          <a:xfrm>
            <a:off x="495300" y="1476375"/>
            <a:ext cx="8229600" cy="4524375"/>
          </a:xfrm>
        </p:spPr>
        <p:txBody>
          <a:bodyPr/>
          <a:lstStyle/>
          <a:p>
            <a:r>
              <a:rPr lang="en-US" sz="2000"/>
              <a:t>Allows a cloud user  to deploy consumer-created or acquired applications using programming languages and tools supported by the service provider.</a:t>
            </a:r>
          </a:p>
          <a:p>
            <a:r>
              <a:rPr lang="en-US" sz="2000"/>
              <a:t>The user:</a:t>
            </a:r>
          </a:p>
          <a:p>
            <a:pPr lvl="1"/>
            <a:r>
              <a:rPr lang="en-US" sz="1800"/>
              <a:t>Has control over the deployed applications and, possibly, application hosting environment configurations.</a:t>
            </a:r>
          </a:p>
          <a:p>
            <a:pPr lvl="1"/>
            <a:r>
              <a:rPr lang="en-US" sz="1800"/>
              <a:t>Does not manage or control the underlying cloud infrastructure including network, servers, operating systems, or storage. </a:t>
            </a:r>
          </a:p>
          <a:p>
            <a:r>
              <a:rPr lang="en-US" sz="2000"/>
              <a:t>Not particularly useful when: </a:t>
            </a:r>
          </a:p>
          <a:p>
            <a:pPr lvl="1"/>
            <a:r>
              <a:rPr lang="en-US" sz="1800"/>
              <a:t>The application must be portable.</a:t>
            </a:r>
          </a:p>
          <a:p>
            <a:pPr lvl="1"/>
            <a:r>
              <a:rPr lang="en-US" sz="1800"/>
              <a:t>Proprietary programming languages are used.</a:t>
            </a:r>
          </a:p>
          <a:p>
            <a:pPr lvl="1"/>
            <a:r>
              <a:rPr lang="en-US" sz="1800"/>
              <a:t>The hardware and software must be customized to improve the performance of the application.</a:t>
            </a:r>
          </a:p>
        </p:txBody>
      </p:sp>
      <p:sp>
        <p:nvSpPr>
          <p:cNvPr id="20484" name="Footer Placeholder 3"/>
          <p:cNvSpPr>
            <a:spLocks noGrp="1"/>
          </p:cNvSpPr>
          <p:nvPr>
            <p:ph type="ftr" sz="quarter" idx="10"/>
          </p:nvPr>
        </p:nvSpPr>
        <p:spPr>
          <a:noFill/>
        </p:spPr>
        <p:txBody>
          <a:bodyPr/>
          <a:lstStyle/>
          <a:p>
            <a:r>
              <a:rPr lang="en-US"/>
              <a:t>Cloud Computing: Theory and Practice. Chapter 1</a:t>
            </a:r>
          </a:p>
        </p:txBody>
      </p:sp>
      <p:sp>
        <p:nvSpPr>
          <p:cNvPr id="20485" name="Slide Number Placeholder 4"/>
          <p:cNvSpPr>
            <a:spLocks noGrp="1"/>
          </p:cNvSpPr>
          <p:nvPr>
            <p:ph type="sldNum" sz="quarter" idx="11"/>
          </p:nvPr>
        </p:nvSpPr>
        <p:spPr>
          <a:noFill/>
        </p:spPr>
        <p:txBody>
          <a:bodyPr/>
          <a:lstStyle/>
          <a:p>
            <a:fld id="{10480A36-C5F1-4F42-B795-C5BB10B2A7CE}" type="slidenum">
              <a:rPr lang="en-US" smtClean="0"/>
              <a:pPr/>
              <a:t>18</a:t>
            </a:fld>
            <a:endParaRPr lang="en-US"/>
          </a:p>
        </p:txBody>
      </p:sp>
      <p:sp>
        <p:nvSpPr>
          <p:cNvPr id="20486" name="Date Placeholder 5"/>
          <p:cNvSpPr>
            <a:spLocks noGrp="1"/>
          </p:cNvSpPr>
          <p:nvPr>
            <p:ph type="dt" sz="quarter" idx="12"/>
          </p:nvPr>
        </p:nvSpPr>
        <p:spPr>
          <a:noFill/>
        </p:spPr>
        <p:txBody>
          <a:bodyPr/>
          <a:lstStyle/>
          <a:p>
            <a:r>
              <a:rPr lang="en-US"/>
              <a:t>Dan C. Marinescu</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609600"/>
            <a:ext cx="8229600" cy="647700"/>
          </a:xfrm>
        </p:spPr>
        <p:txBody>
          <a:bodyPr/>
          <a:lstStyle/>
          <a:p>
            <a:r>
              <a:rPr lang="en-US" sz="3200"/>
              <a:t>Infrastructure-as-a-Service (IaaS)</a:t>
            </a:r>
          </a:p>
        </p:txBody>
      </p:sp>
      <p:sp>
        <p:nvSpPr>
          <p:cNvPr id="21507" name="Content Placeholder 2"/>
          <p:cNvSpPr>
            <a:spLocks noGrp="1"/>
          </p:cNvSpPr>
          <p:nvPr>
            <p:ph idx="1"/>
          </p:nvPr>
        </p:nvSpPr>
        <p:spPr>
          <a:xfrm>
            <a:off x="457200" y="1676400"/>
            <a:ext cx="8229600" cy="4476750"/>
          </a:xfrm>
        </p:spPr>
        <p:txBody>
          <a:bodyPr/>
          <a:lstStyle/>
          <a:p>
            <a:r>
              <a:rPr lang="en-US" sz="2000"/>
              <a:t>The user is able to deploy and run arbitrary software, which can include operating systems and applications.</a:t>
            </a:r>
          </a:p>
          <a:p>
            <a:pPr>
              <a:buFont typeface="Wingdings" pitchFamily="2" charset="2"/>
              <a:buNone/>
            </a:pPr>
            <a:endParaRPr lang="en-US" sz="2000"/>
          </a:p>
          <a:p>
            <a:r>
              <a:rPr lang="en-US" sz="2000"/>
              <a:t>The user does not manage or control the underlying cloud infrastructure but has control over operating systems, storage, deployed applications, and possibly limited control of some networking components, e.g., host firewalls. </a:t>
            </a:r>
          </a:p>
          <a:p>
            <a:pPr>
              <a:buFont typeface="Wingdings" pitchFamily="2" charset="2"/>
              <a:buNone/>
            </a:pPr>
            <a:endParaRPr lang="en-US" sz="2000"/>
          </a:p>
          <a:p>
            <a:r>
              <a:rPr lang="en-US" sz="2000"/>
              <a:t>Services offered by this delivery model include:  server hosting, Web servers, storage, computing hardware, operating systems, virtual instances, load balancing, Internet access, and bandwidth provisioning. </a:t>
            </a:r>
          </a:p>
        </p:txBody>
      </p:sp>
      <p:sp>
        <p:nvSpPr>
          <p:cNvPr id="21508" name="Footer Placeholder 3"/>
          <p:cNvSpPr>
            <a:spLocks noGrp="1"/>
          </p:cNvSpPr>
          <p:nvPr>
            <p:ph type="ftr" sz="quarter" idx="10"/>
          </p:nvPr>
        </p:nvSpPr>
        <p:spPr>
          <a:noFill/>
        </p:spPr>
        <p:txBody>
          <a:bodyPr/>
          <a:lstStyle/>
          <a:p>
            <a:r>
              <a:rPr lang="en-US"/>
              <a:t>Cloud Computing: Theory and Practice. Chapter 1</a:t>
            </a:r>
          </a:p>
        </p:txBody>
      </p:sp>
      <p:sp>
        <p:nvSpPr>
          <p:cNvPr id="21509" name="Slide Number Placeholder 4"/>
          <p:cNvSpPr>
            <a:spLocks noGrp="1"/>
          </p:cNvSpPr>
          <p:nvPr>
            <p:ph type="sldNum" sz="quarter" idx="11"/>
          </p:nvPr>
        </p:nvSpPr>
        <p:spPr>
          <a:noFill/>
        </p:spPr>
        <p:txBody>
          <a:bodyPr/>
          <a:lstStyle/>
          <a:p>
            <a:fld id="{FAFCA7D0-190C-465C-8DE1-29D0D3E861DD}" type="slidenum">
              <a:rPr lang="en-US" smtClean="0"/>
              <a:pPr/>
              <a:t>19</a:t>
            </a:fld>
            <a:endParaRPr lang="en-US"/>
          </a:p>
        </p:txBody>
      </p:sp>
      <p:sp>
        <p:nvSpPr>
          <p:cNvPr id="21510" name="Date Placeholder 5"/>
          <p:cNvSpPr>
            <a:spLocks noGrp="1"/>
          </p:cNvSpPr>
          <p:nvPr>
            <p:ph type="dt" sz="quarter" idx="12"/>
          </p:nvPr>
        </p:nvSpPr>
        <p:spPr>
          <a:noFill/>
        </p:spPr>
        <p:txBody>
          <a:bodyPr/>
          <a:lstStyle/>
          <a:p>
            <a:r>
              <a:rPr lang="en-US"/>
              <a:t>Dan C. Marinescu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5"/>
          <p:cNvSpPr>
            <a:spLocks noGrp="1"/>
          </p:cNvSpPr>
          <p:nvPr>
            <p:ph type="title"/>
          </p:nvPr>
        </p:nvSpPr>
        <p:spPr>
          <a:xfrm>
            <a:off x="457200" y="457200"/>
            <a:ext cx="8229600" cy="600075"/>
          </a:xfrm>
        </p:spPr>
        <p:txBody>
          <a:bodyPr/>
          <a:lstStyle/>
          <a:p>
            <a:r>
              <a:rPr lang="en-US" sz="3200"/>
              <a:t>Contents</a:t>
            </a:r>
          </a:p>
        </p:txBody>
      </p:sp>
      <p:sp>
        <p:nvSpPr>
          <p:cNvPr id="7" name="Content Placeholder 6"/>
          <p:cNvSpPr>
            <a:spLocks noGrp="1"/>
          </p:cNvSpPr>
          <p:nvPr>
            <p:ph idx="1"/>
          </p:nvPr>
        </p:nvSpPr>
        <p:spPr>
          <a:xfrm>
            <a:off x="457200" y="1514475"/>
            <a:ext cx="8229600" cy="4657725"/>
          </a:xfrm>
        </p:spPr>
        <p:txBody>
          <a:bodyPr/>
          <a:lstStyle/>
          <a:p>
            <a:pPr>
              <a:defRPr/>
            </a:pPr>
            <a:r>
              <a:rPr lang="en-US" sz="2000" dirty="0"/>
              <a:t>Network-centric computing and network-centric content.</a:t>
            </a:r>
          </a:p>
          <a:p>
            <a:pPr>
              <a:defRPr/>
            </a:pPr>
            <a:r>
              <a:rPr lang="en-US" sz="2000" dirty="0"/>
              <a:t>Cloud computing. </a:t>
            </a:r>
          </a:p>
          <a:p>
            <a:pPr>
              <a:defRPr/>
            </a:pPr>
            <a:r>
              <a:rPr lang="en-US" sz="2000" dirty="0"/>
              <a:t>Delivery models and services.</a:t>
            </a:r>
          </a:p>
          <a:p>
            <a:pPr>
              <a:defRPr/>
            </a:pPr>
            <a:r>
              <a:rPr lang="en-US" sz="2000" dirty="0"/>
              <a:t>Ethical issues in cloud computing.</a:t>
            </a:r>
          </a:p>
          <a:p>
            <a:pPr>
              <a:defRPr/>
            </a:pPr>
            <a:r>
              <a:rPr lang="en-US" sz="2000" dirty="0"/>
              <a:t>Cloud vulnerabilities.</a:t>
            </a:r>
          </a:p>
          <a:p>
            <a:pPr marL="0" indent="0">
              <a:buFont typeface="Wingdings" pitchFamily="2" charset="2"/>
              <a:buNone/>
              <a:defRPr/>
            </a:pPr>
            <a:endParaRPr lang="en-US" dirty="0"/>
          </a:p>
          <a:p>
            <a:pPr marL="0" indent="0">
              <a:buFont typeface="Wingdings" pitchFamily="2" charset="2"/>
              <a:buNone/>
              <a:defRPr/>
            </a:pPr>
            <a:endParaRPr lang="en-US" dirty="0"/>
          </a:p>
        </p:txBody>
      </p:sp>
      <p:sp>
        <p:nvSpPr>
          <p:cNvPr id="4100" name="Footer Placeholder 3"/>
          <p:cNvSpPr>
            <a:spLocks noGrp="1"/>
          </p:cNvSpPr>
          <p:nvPr>
            <p:ph type="ftr" sz="quarter" idx="10"/>
          </p:nvPr>
        </p:nvSpPr>
        <p:spPr>
          <a:xfrm>
            <a:off x="2905125" y="6229350"/>
            <a:ext cx="3162300" cy="457200"/>
          </a:xfrm>
          <a:noFill/>
        </p:spPr>
        <p:txBody>
          <a:bodyPr/>
          <a:lstStyle/>
          <a:p>
            <a:r>
              <a:rPr lang="en-US"/>
              <a:t>Cloud Computing: Theory and Practice. Chapter 1</a:t>
            </a:r>
          </a:p>
        </p:txBody>
      </p:sp>
      <p:sp>
        <p:nvSpPr>
          <p:cNvPr id="4101" name="Slide Number Placeholder 4"/>
          <p:cNvSpPr>
            <a:spLocks noGrp="1"/>
          </p:cNvSpPr>
          <p:nvPr>
            <p:ph type="sldNum" sz="quarter" idx="11"/>
          </p:nvPr>
        </p:nvSpPr>
        <p:spPr>
          <a:noFill/>
        </p:spPr>
        <p:txBody>
          <a:bodyPr/>
          <a:lstStyle/>
          <a:p>
            <a:fld id="{750FD9D9-C1C5-4252-952A-0FBB4A890935}" type="slidenum">
              <a:rPr lang="en-US" smtClean="0"/>
              <a:pPr/>
              <a:t>2</a:t>
            </a:fld>
            <a:endParaRPr lang="en-US"/>
          </a:p>
        </p:txBody>
      </p:sp>
      <p:sp>
        <p:nvSpPr>
          <p:cNvPr id="4102" name="Date Placeholder 7"/>
          <p:cNvSpPr>
            <a:spLocks noGrp="1"/>
          </p:cNvSpPr>
          <p:nvPr>
            <p:ph type="dt" sz="quarter" idx="12"/>
          </p:nvPr>
        </p:nvSpPr>
        <p:spPr>
          <a:noFill/>
        </p:spPr>
        <p:txBody>
          <a:bodyPr/>
          <a:lstStyle/>
          <a:p>
            <a:r>
              <a:rPr lang="en-US"/>
              <a:t>Dan C. Marinescu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37B0F33-EA06-4933-A99C-486ADD503444}"/>
              </a:ext>
            </a:extLst>
          </p:cNvPr>
          <p:cNvSpPr>
            <a:spLocks noGrp="1"/>
          </p:cNvSpPr>
          <p:nvPr>
            <p:ph type="title"/>
          </p:nvPr>
        </p:nvSpPr>
        <p:spPr>
          <a:xfrm>
            <a:off x="386080" y="655529"/>
            <a:ext cx="8229600" cy="800100"/>
          </a:xfrm>
        </p:spPr>
        <p:txBody>
          <a:bodyPr/>
          <a:lstStyle/>
          <a:p>
            <a:r>
              <a:rPr lang="en-US" sz="1600" dirty="0"/>
              <a:t>https://www.bmc.com/blogs/saas-vs-paas-vs-iaas-whats-the-difference-and-how-to-choose/</a:t>
            </a:r>
          </a:p>
        </p:txBody>
      </p:sp>
      <p:graphicFrame>
        <p:nvGraphicFramePr>
          <p:cNvPr id="7" name="Θέση περιεχομένου 6">
            <a:extLst>
              <a:ext uri="{FF2B5EF4-FFF2-40B4-BE49-F238E27FC236}">
                <a16:creationId xmlns:a16="http://schemas.microsoft.com/office/drawing/2014/main" id="{440CA2C4-0DDE-456C-932B-C3077C8A0B43}"/>
              </a:ext>
            </a:extLst>
          </p:cNvPr>
          <p:cNvGraphicFramePr>
            <a:graphicFrameLocks noGrp="1"/>
          </p:cNvGraphicFramePr>
          <p:nvPr>
            <p:ph idx="1"/>
          </p:nvPr>
        </p:nvGraphicFramePr>
        <p:xfrm>
          <a:off x="457200" y="2644984"/>
          <a:ext cx="8229600" cy="2558632"/>
        </p:xfrm>
        <a:graphic>
          <a:graphicData uri="http://schemas.openxmlformats.org/drawingml/2006/table">
            <a:tbl>
              <a:tblPr/>
              <a:tblGrid>
                <a:gridCol w="970865">
                  <a:extLst>
                    <a:ext uri="{9D8B030D-6E8A-4147-A177-3AD203B41FA5}">
                      <a16:colId xmlns:a16="http://schemas.microsoft.com/office/drawing/2014/main" val="3207947752"/>
                    </a:ext>
                  </a:extLst>
                </a:gridCol>
                <a:gridCol w="7258735">
                  <a:extLst>
                    <a:ext uri="{9D8B030D-6E8A-4147-A177-3AD203B41FA5}">
                      <a16:colId xmlns:a16="http://schemas.microsoft.com/office/drawing/2014/main" val="1703627649"/>
                    </a:ext>
                  </a:extLst>
                </a:gridCol>
              </a:tblGrid>
              <a:tr h="637130">
                <a:tc>
                  <a:txBody>
                    <a:bodyPr/>
                    <a:lstStyle/>
                    <a:p>
                      <a:pPr algn="ctr"/>
                      <a:r>
                        <a:rPr lang="en-US" sz="1800" b="1">
                          <a:solidFill>
                            <a:srgbClr val="FFFFFF"/>
                          </a:solidFill>
                          <a:effectLst/>
                        </a:rPr>
                        <a:t>Platform Type</a:t>
                      </a:r>
                      <a:endParaRPr lang="en-US" sz="1800">
                        <a:solidFill>
                          <a:srgbClr val="FFFFFF"/>
                        </a:solidFill>
                        <a:effectLst/>
                      </a:endParaRPr>
                    </a:p>
                  </a:txBody>
                  <a:tcPr marL="91019" marR="91019" marT="45509" marB="45509" anchor="ctr">
                    <a:lnL w="7620" cap="flat" cmpd="sng" algn="ctr">
                      <a:solidFill>
                        <a:srgbClr val="F5F5DC"/>
                      </a:solidFill>
                      <a:prstDash val="solid"/>
                      <a:round/>
                      <a:headEnd type="none" w="med" len="med"/>
                      <a:tailEnd type="none" w="med" len="med"/>
                    </a:lnL>
                    <a:lnR w="7620" cap="flat" cmpd="sng" algn="ctr">
                      <a:solidFill>
                        <a:srgbClr val="F5F5DC"/>
                      </a:solidFill>
                      <a:prstDash val="solid"/>
                      <a:round/>
                      <a:headEnd type="none" w="med" len="med"/>
                      <a:tailEnd type="none" w="med" len="med"/>
                    </a:lnR>
                    <a:lnT w="7620" cap="flat" cmpd="sng" algn="ctr">
                      <a:solidFill>
                        <a:srgbClr val="F5F5DC"/>
                      </a:solidFill>
                      <a:prstDash val="solid"/>
                      <a:round/>
                      <a:headEnd type="none" w="med" len="med"/>
                      <a:tailEnd type="none" w="med" len="med"/>
                    </a:lnT>
                    <a:lnB w="7620" cap="flat" cmpd="sng" algn="ctr">
                      <a:solidFill>
                        <a:srgbClr val="F5F5DC"/>
                      </a:solidFill>
                      <a:prstDash val="solid"/>
                      <a:round/>
                      <a:headEnd type="none" w="med" len="med"/>
                      <a:tailEnd type="none" w="med" len="med"/>
                    </a:lnB>
                    <a:solidFill>
                      <a:srgbClr val="018EC4"/>
                    </a:solidFill>
                  </a:tcPr>
                </a:tc>
                <a:tc>
                  <a:txBody>
                    <a:bodyPr/>
                    <a:lstStyle/>
                    <a:p>
                      <a:pPr algn="ctr"/>
                      <a:r>
                        <a:rPr lang="en-US" sz="1800" b="1">
                          <a:solidFill>
                            <a:srgbClr val="FFFFFF"/>
                          </a:solidFill>
                          <a:effectLst/>
                        </a:rPr>
                        <a:t>Common Examples</a:t>
                      </a:r>
                      <a:endParaRPr lang="en-US" sz="1800">
                        <a:solidFill>
                          <a:srgbClr val="FFFFFF"/>
                        </a:solidFill>
                        <a:effectLst/>
                      </a:endParaRPr>
                    </a:p>
                  </a:txBody>
                  <a:tcPr marL="91019" marR="91019" marT="45509" marB="45509" anchor="ctr">
                    <a:lnL w="7620" cap="flat" cmpd="sng" algn="ctr">
                      <a:solidFill>
                        <a:srgbClr val="F5F5DC"/>
                      </a:solidFill>
                      <a:prstDash val="solid"/>
                      <a:round/>
                      <a:headEnd type="none" w="med" len="med"/>
                      <a:tailEnd type="none" w="med" len="med"/>
                    </a:lnL>
                    <a:lnR w="7620" cap="flat" cmpd="sng" algn="ctr">
                      <a:solidFill>
                        <a:srgbClr val="F5F5DC"/>
                      </a:solidFill>
                      <a:prstDash val="solid"/>
                      <a:round/>
                      <a:headEnd type="none" w="med" len="med"/>
                      <a:tailEnd type="none" w="med" len="med"/>
                    </a:lnR>
                    <a:lnT w="7620" cap="flat" cmpd="sng" algn="ctr">
                      <a:solidFill>
                        <a:srgbClr val="F5F5DC"/>
                      </a:solidFill>
                      <a:prstDash val="solid"/>
                      <a:round/>
                      <a:headEnd type="none" w="med" len="med"/>
                      <a:tailEnd type="none" w="med" len="med"/>
                    </a:lnT>
                    <a:lnB w="7620" cap="flat" cmpd="sng" algn="ctr">
                      <a:solidFill>
                        <a:srgbClr val="F5F5DC"/>
                      </a:solidFill>
                      <a:prstDash val="solid"/>
                      <a:round/>
                      <a:headEnd type="none" w="med" len="med"/>
                      <a:tailEnd type="none" w="med" len="med"/>
                    </a:lnB>
                    <a:solidFill>
                      <a:srgbClr val="018EC4"/>
                    </a:solidFill>
                  </a:tcPr>
                </a:tc>
                <a:extLst>
                  <a:ext uri="{0D108BD9-81ED-4DB2-BD59-A6C34878D82A}">
                    <a16:rowId xmlns:a16="http://schemas.microsoft.com/office/drawing/2014/main" val="1353194784"/>
                  </a:ext>
                </a:extLst>
              </a:tr>
              <a:tr h="637130">
                <a:tc>
                  <a:txBody>
                    <a:bodyPr/>
                    <a:lstStyle/>
                    <a:p>
                      <a:r>
                        <a:rPr lang="en-US" sz="1800" b="1"/>
                        <a:t>SaaS</a:t>
                      </a:r>
                      <a:endParaRPr lang="en-US" sz="1800"/>
                    </a:p>
                  </a:txBody>
                  <a:tcPr marL="91019" marR="91019" marT="45509" marB="45509" anchor="ctr">
                    <a:lnL>
                      <a:noFill/>
                    </a:lnL>
                    <a:lnR>
                      <a:noFill/>
                    </a:lnR>
                    <a:lnT w="7620" cap="flat" cmpd="sng" algn="ctr">
                      <a:solidFill>
                        <a:srgbClr val="F5F5DC"/>
                      </a:solidFill>
                      <a:prstDash val="solid"/>
                      <a:round/>
                      <a:headEnd type="none" w="med" len="med"/>
                      <a:tailEnd type="none" w="med" len="med"/>
                    </a:lnT>
                    <a:lnB>
                      <a:noFill/>
                    </a:lnB>
                  </a:tcPr>
                </a:tc>
                <a:tc>
                  <a:txBody>
                    <a:bodyPr/>
                    <a:lstStyle/>
                    <a:p>
                      <a:r>
                        <a:rPr lang="en-US" sz="1800"/>
                        <a:t>Google Workspace, Dropbox, Salesforce, Cisco WebEx, Concur, GoToMeeting</a:t>
                      </a:r>
                    </a:p>
                  </a:txBody>
                  <a:tcPr marL="91019" marR="91019" marT="45509" marB="45509" anchor="ctr">
                    <a:lnL>
                      <a:noFill/>
                    </a:lnL>
                    <a:lnR>
                      <a:noFill/>
                    </a:lnR>
                    <a:lnT w="7620" cap="flat" cmpd="sng" algn="ctr">
                      <a:solidFill>
                        <a:srgbClr val="F5F5DC"/>
                      </a:solidFill>
                      <a:prstDash val="solid"/>
                      <a:round/>
                      <a:headEnd type="none" w="med" len="med"/>
                      <a:tailEnd type="none" w="med" len="med"/>
                    </a:lnT>
                    <a:lnB>
                      <a:noFill/>
                    </a:lnB>
                  </a:tcPr>
                </a:tc>
                <a:extLst>
                  <a:ext uri="{0D108BD9-81ED-4DB2-BD59-A6C34878D82A}">
                    <a16:rowId xmlns:a16="http://schemas.microsoft.com/office/drawing/2014/main" val="1052460979"/>
                  </a:ext>
                </a:extLst>
              </a:tr>
              <a:tr h="637130">
                <a:tc>
                  <a:txBody>
                    <a:bodyPr/>
                    <a:lstStyle/>
                    <a:p>
                      <a:r>
                        <a:rPr lang="en-US" sz="1800" b="1"/>
                        <a:t>PaaS</a:t>
                      </a:r>
                      <a:endParaRPr lang="en-US" sz="1800"/>
                    </a:p>
                  </a:txBody>
                  <a:tcPr marL="91019" marR="91019" marT="45509" marB="45509" anchor="ctr">
                    <a:lnL>
                      <a:noFill/>
                    </a:lnL>
                    <a:lnR>
                      <a:noFill/>
                    </a:lnR>
                    <a:lnT>
                      <a:noFill/>
                    </a:lnT>
                    <a:lnB>
                      <a:noFill/>
                    </a:lnB>
                  </a:tcPr>
                </a:tc>
                <a:tc>
                  <a:txBody>
                    <a:bodyPr/>
                    <a:lstStyle/>
                    <a:p>
                      <a:r>
                        <a:rPr lang="en-US" sz="1800"/>
                        <a:t>AWS Elastic Beanstalk, Windows Azure, Heroku, Force.com, Google App Engine, Apache Stratos, OpenShift</a:t>
                      </a:r>
                    </a:p>
                  </a:txBody>
                  <a:tcPr marL="91019" marR="91019" marT="45509" marB="45509" anchor="ctr">
                    <a:lnL>
                      <a:noFill/>
                    </a:lnL>
                    <a:lnR>
                      <a:noFill/>
                    </a:lnR>
                    <a:lnT>
                      <a:noFill/>
                    </a:lnT>
                    <a:lnB>
                      <a:noFill/>
                    </a:lnB>
                  </a:tcPr>
                </a:tc>
                <a:extLst>
                  <a:ext uri="{0D108BD9-81ED-4DB2-BD59-A6C34878D82A}">
                    <a16:rowId xmlns:a16="http://schemas.microsoft.com/office/drawing/2014/main" val="548350869"/>
                  </a:ext>
                </a:extLst>
              </a:tr>
              <a:tr h="637130">
                <a:tc>
                  <a:txBody>
                    <a:bodyPr/>
                    <a:lstStyle/>
                    <a:p>
                      <a:r>
                        <a:rPr lang="en-US" sz="1800" b="1" dirty="0"/>
                        <a:t>IaaS</a:t>
                      </a:r>
                      <a:endParaRPr lang="en-US" sz="1800" dirty="0"/>
                    </a:p>
                  </a:txBody>
                  <a:tcPr marL="91019" marR="91019" marT="45509" marB="45509" anchor="ctr">
                    <a:lnL>
                      <a:noFill/>
                    </a:lnL>
                    <a:lnR>
                      <a:noFill/>
                    </a:lnR>
                    <a:lnT>
                      <a:noFill/>
                    </a:lnT>
                    <a:lnB>
                      <a:noFill/>
                    </a:lnB>
                  </a:tcPr>
                </a:tc>
                <a:tc>
                  <a:txBody>
                    <a:bodyPr/>
                    <a:lstStyle/>
                    <a:p>
                      <a:r>
                        <a:rPr lang="en-US" sz="1800" dirty="0" err="1"/>
                        <a:t>DigitalOcean</a:t>
                      </a:r>
                      <a:r>
                        <a:rPr lang="en-US" sz="1800" dirty="0"/>
                        <a:t>, </a:t>
                      </a:r>
                      <a:r>
                        <a:rPr lang="en-US" sz="1800" dirty="0" err="1"/>
                        <a:t>Linode</a:t>
                      </a:r>
                      <a:r>
                        <a:rPr lang="en-US" sz="1800" dirty="0"/>
                        <a:t>, Rackspace, Amazon Web Services (AWS), Cisco </a:t>
                      </a:r>
                      <a:r>
                        <a:rPr lang="en-US" sz="1800" dirty="0" err="1"/>
                        <a:t>Metapod</a:t>
                      </a:r>
                      <a:r>
                        <a:rPr lang="en-US" sz="1800" dirty="0"/>
                        <a:t>, Microsoft Azure, Google Compute Engine (GCE)</a:t>
                      </a:r>
                    </a:p>
                  </a:txBody>
                  <a:tcPr marL="91019" marR="91019" marT="45509" marB="45509" anchor="ctr">
                    <a:lnL>
                      <a:noFill/>
                    </a:lnL>
                    <a:lnR>
                      <a:noFill/>
                    </a:lnR>
                    <a:lnT>
                      <a:noFill/>
                    </a:lnT>
                    <a:lnB>
                      <a:noFill/>
                    </a:lnB>
                  </a:tcPr>
                </a:tc>
                <a:extLst>
                  <a:ext uri="{0D108BD9-81ED-4DB2-BD59-A6C34878D82A}">
                    <a16:rowId xmlns:a16="http://schemas.microsoft.com/office/drawing/2014/main" val="1261228621"/>
                  </a:ext>
                </a:extLst>
              </a:tr>
            </a:tbl>
          </a:graphicData>
        </a:graphic>
      </p:graphicFrame>
      <p:sp>
        <p:nvSpPr>
          <p:cNvPr id="4" name="Θέση υποσέλιδου 3">
            <a:extLst>
              <a:ext uri="{FF2B5EF4-FFF2-40B4-BE49-F238E27FC236}">
                <a16:creationId xmlns:a16="http://schemas.microsoft.com/office/drawing/2014/main" id="{6E66C20B-14FA-4DA5-AFA4-96E326A021DF}"/>
              </a:ext>
            </a:extLst>
          </p:cNvPr>
          <p:cNvSpPr>
            <a:spLocks noGrp="1"/>
          </p:cNvSpPr>
          <p:nvPr>
            <p:ph type="ftr" sz="quarter" idx="10"/>
          </p:nvPr>
        </p:nvSpPr>
        <p:spPr/>
        <p:txBody>
          <a:bodyPr/>
          <a:lstStyle/>
          <a:p>
            <a:pPr>
              <a:defRPr/>
            </a:pPr>
            <a:r>
              <a:rPr lang="en-US"/>
              <a:t>Cloud Computing: Theory and Practice. Chapter 1</a:t>
            </a:r>
          </a:p>
        </p:txBody>
      </p:sp>
      <p:sp>
        <p:nvSpPr>
          <p:cNvPr id="5" name="Θέση αριθμού διαφάνειας 4">
            <a:extLst>
              <a:ext uri="{FF2B5EF4-FFF2-40B4-BE49-F238E27FC236}">
                <a16:creationId xmlns:a16="http://schemas.microsoft.com/office/drawing/2014/main" id="{40B167D6-9B7D-45C6-9609-563E432FD949}"/>
              </a:ext>
            </a:extLst>
          </p:cNvPr>
          <p:cNvSpPr>
            <a:spLocks noGrp="1"/>
          </p:cNvSpPr>
          <p:nvPr>
            <p:ph type="sldNum" sz="quarter" idx="11"/>
          </p:nvPr>
        </p:nvSpPr>
        <p:spPr/>
        <p:txBody>
          <a:bodyPr/>
          <a:lstStyle/>
          <a:p>
            <a:pPr>
              <a:defRPr/>
            </a:pPr>
            <a:fld id="{FA7D6C59-0FD9-42D9-B057-10EB31F8BF46}" type="slidenum">
              <a:rPr lang="en-US" smtClean="0"/>
              <a:pPr>
                <a:defRPr/>
              </a:pPr>
              <a:t>20</a:t>
            </a:fld>
            <a:endParaRPr lang="en-US"/>
          </a:p>
        </p:txBody>
      </p:sp>
      <p:sp>
        <p:nvSpPr>
          <p:cNvPr id="6" name="Θέση ημερομηνίας 5">
            <a:extLst>
              <a:ext uri="{FF2B5EF4-FFF2-40B4-BE49-F238E27FC236}">
                <a16:creationId xmlns:a16="http://schemas.microsoft.com/office/drawing/2014/main" id="{90C39D1E-955D-47AF-B94B-1FBBA28CB720}"/>
              </a:ext>
            </a:extLst>
          </p:cNvPr>
          <p:cNvSpPr>
            <a:spLocks noGrp="1"/>
          </p:cNvSpPr>
          <p:nvPr>
            <p:ph type="dt" sz="half" idx="12"/>
          </p:nvPr>
        </p:nvSpPr>
        <p:spPr/>
        <p:txBody>
          <a:bodyPr/>
          <a:lstStyle/>
          <a:p>
            <a:pPr>
              <a:defRPr/>
            </a:pPr>
            <a:r>
              <a:rPr lang="en-US"/>
              <a:t>Dan C. Marinescu</a:t>
            </a:r>
          </a:p>
        </p:txBody>
      </p:sp>
      <p:sp>
        <p:nvSpPr>
          <p:cNvPr id="8" name="Rectangle 1">
            <a:extLst>
              <a:ext uri="{FF2B5EF4-FFF2-40B4-BE49-F238E27FC236}">
                <a16:creationId xmlns:a16="http://schemas.microsoft.com/office/drawing/2014/main" id="{0F3CA0ED-8530-40B9-BA88-BCC2455D663E}"/>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Arial" panose="020B0604020202020204" pitchFamily="34" charset="0"/>
              </a:rPr>
              <a:t>Common examples of SaaS, PaaS, &amp; IaaS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9993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Cloud Computing: Theory and Practice. Chapter 1</a:t>
            </a:r>
          </a:p>
        </p:txBody>
      </p:sp>
      <p:sp>
        <p:nvSpPr>
          <p:cNvPr id="22531" name="Slide Number Placeholder 4"/>
          <p:cNvSpPr>
            <a:spLocks noGrp="1"/>
          </p:cNvSpPr>
          <p:nvPr>
            <p:ph type="sldNum" sz="quarter" idx="11"/>
          </p:nvPr>
        </p:nvSpPr>
        <p:spPr>
          <a:noFill/>
        </p:spPr>
        <p:txBody>
          <a:bodyPr/>
          <a:lstStyle/>
          <a:p>
            <a:fld id="{9835887B-D58A-4E0D-A178-AF7AE83B27DF}" type="slidenum">
              <a:rPr lang="en-US" smtClean="0"/>
              <a:pPr/>
              <a:t>21</a:t>
            </a:fld>
            <a:endParaRPr lang="en-US"/>
          </a:p>
        </p:txBody>
      </p:sp>
      <p:sp>
        <p:nvSpPr>
          <p:cNvPr id="22532" name="Date Placeholder 5"/>
          <p:cNvSpPr>
            <a:spLocks noGrp="1"/>
          </p:cNvSpPr>
          <p:nvPr>
            <p:ph type="dt" sz="quarter" idx="12"/>
          </p:nvPr>
        </p:nvSpPr>
        <p:spPr>
          <a:noFill/>
        </p:spPr>
        <p:txBody>
          <a:bodyPr/>
          <a:lstStyle/>
          <a:p>
            <a:r>
              <a:rPr lang="en-US"/>
              <a:t>Dan C. Marinescu</a:t>
            </a:r>
          </a:p>
        </p:txBody>
      </p:sp>
      <p:graphicFrame>
        <p:nvGraphicFramePr>
          <p:cNvPr id="22533" name="Object 6"/>
          <p:cNvGraphicFramePr>
            <a:graphicFrameLocks noChangeAspect="1"/>
          </p:cNvGraphicFramePr>
          <p:nvPr/>
        </p:nvGraphicFramePr>
        <p:xfrm>
          <a:off x="1266825" y="438150"/>
          <a:ext cx="6296025" cy="5751513"/>
        </p:xfrm>
        <a:graphic>
          <a:graphicData uri="http://schemas.openxmlformats.org/presentationml/2006/ole">
            <mc:AlternateContent xmlns:mc="http://schemas.openxmlformats.org/markup-compatibility/2006">
              <mc:Choice xmlns:v="urn:schemas-microsoft-com:vml" Requires="v">
                <p:oleObj spid="_x0000_s22534" name="Visio" r:id="rId3" imgW="7019945" imgH="6413500" progId="Visio.Drawing.11">
                  <p:embed/>
                </p:oleObj>
              </mc:Choice>
              <mc:Fallback>
                <p:oleObj name="Visio" r:id="rId3" imgW="7019945" imgH="6413500"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5" y="438150"/>
                        <a:ext cx="6296025" cy="575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4"/>
          <p:cNvSpPr>
            <a:spLocks noGrp="1"/>
          </p:cNvSpPr>
          <p:nvPr>
            <p:ph type="title"/>
          </p:nvPr>
        </p:nvSpPr>
        <p:spPr>
          <a:xfrm>
            <a:off x="457200" y="581025"/>
            <a:ext cx="8229600" cy="676275"/>
          </a:xfrm>
        </p:spPr>
        <p:txBody>
          <a:bodyPr/>
          <a:lstStyle/>
          <a:p>
            <a:r>
              <a:rPr lang="en-US" sz="3200"/>
              <a:t>Cloud activities</a:t>
            </a:r>
          </a:p>
        </p:txBody>
      </p:sp>
      <p:sp>
        <p:nvSpPr>
          <p:cNvPr id="6" name="Content Placeholder 5"/>
          <p:cNvSpPr>
            <a:spLocks noGrp="1"/>
          </p:cNvSpPr>
          <p:nvPr>
            <p:ph idx="1"/>
          </p:nvPr>
        </p:nvSpPr>
        <p:spPr>
          <a:xfrm>
            <a:off x="485775" y="1571625"/>
            <a:ext cx="8229600" cy="4505325"/>
          </a:xfrm>
        </p:spPr>
        <p:txBody>
          <a:bodyPr/>
          <a:lstStyle/>
          <a:p>
            <a:pPr>
              <a:defRPr/>
            </a:pPr>
            <a:r>
              <a:rPr lang="en-US" dirty="0"/>
              <a:t>Service management and provisioning including:</a:t>
            </a:r>
          </a:p>
          <a:p>
            <a:pPr lvl="1">
              <a:defRPr/>
            </a:pPr>
            <a:r>
              <a:rPr lang="en-US" sz="1800" dirty="0"/>
              <a:t>Virtualization. </a:t>
            </a:r>
          </a:p>
          <a:p>
            <a:pPr lvl="1">
              <a:defRPr/>
            </a:pPr>
            <a:r>
              <a:rPr lang="en-US" sz="1800" dirty="0"/>
              <a:t>Service provisioning. </a:t>
            </a:r>
          </a:p>
          <a:p>
            <a:pPr lvl="1">
              <a:defRPr/>
            </a:pPr>
            <a:r>
              <a:rPr lang="en-US" sz="1800" dirty="0"/>
              <a:t>Call center.</a:t>
            </a:r>
          </a:p>
          <a:p>
            <a:pPr lvl="1">
              <a:defRPr/>
            </a:pPr>
            <a:r>
              <a:rPr lang="en-US" sz="1800" dirty="0"/>
              <a:t>Operations management. </a:t>
            </a:r>
          </a:p>
          <a:p>
            <a:pPr lvl="1">
              <a:defRPr/>
            </a:pPr>
            <a:r>
              <a:rPr lang="en-US" sz="1800" dirty="0"/>
              <a:t>Systems management. </a:t>
            </a:r>
          </a:p>
          <a:p>
            <a:pPr lvl="1">
              <a:defRPr/>
            </a:pPr>
            <a:r>
              <a:rPr lang="en-US" sz="1800" dirty="0" err="1"/>
              <a:t>QoS</a:t>
            </a:r>
            <a:r>
              <a:rPr lang="en-US" sz="1800" dirty="0"/>
              <a:t> management. </a:t>
            </a:r>
          </a:p>
          <a:p>
            <a:pPr lvl="1">
              <a:defRPr/>
            </a:pPr>
            <a:r>
              <a:rPr lang="en-US" sz="1800" dirty="0"/>
              <a:t>Billing and accounting, asset management. </a:t>
            </a:r>
          </a:p>
          <a:p>
            <a:pPr lvl="1">
              <a:defRPr/>
            </a:pPr>
            <a:r>
              <a:rPr lang="en-US" sz="1800" dirty="0"/>
              <a:t>SLA management.</a:t>
            </a:r>
          </a:p>
          <a:p>
            <a:pPr lvl="1">
              <a:defRPr/>
            </a:pPr>
            <a:r>
              <a:rPr lang="en-US" sz="1800" dirty="0"/>
              <a:t>Technical support and backups.</a:t>
            </a:r>
          </a:p>
          <a:p>
            <a:pPr marL="0" indent="0">
              <a:buFont typeface="Wingdings" pitchFamily="2" charset="2"/>
              <a:buNone/>
              <a:defRPr/>
            </a:pPr>
            <a:endParaRPr lang="en-US" dirty="0"/>
          </a:p>
        </p:txBody>
      </p:sp>
      <p:sp>
        <p:nvSpPr>
          <p:cNvPr id="23556" name="Footer Placeholder 1"/>
          <p:cNvSpPr>
            <a:spLocks noGrp="1"/>
          </p:cNvSpPr>
          <p:nvPr>
            <p:ph type="ftr" sz="quarter" idx="10"/>
          </p:nvPr>
        </p:nvSpPr>
        <p:spPr>
          <a:noFill/>
        </p:spPr>
        <p:txBody>
          <a:bodyPr/>
          <a:lstStyle/>
          <a:p>
            <a:r>
              <a:rPr lang="en-US"/>
              <a:t>Cloud Computing: Theory and Practice. Chapter 1</a:t>
            </a:r>
          </a:p>
        </p:txBody>
      </p:sp>
      <p:sp>
        <p:nvSpPr>
          <p:cNvPr id="23557" name="Slide Number Placeholder 2"/>
          <p:cNvSpPr>
            <a:spLocks noGrp="1"/>
          </p:cNvSpPr>
          <p:nvPr>
            <p:ph type="sldNum" sz="quarter" idx="11"/>
          </p:nvPr>
        </p:nvSpPr>
        <p:spPr>
          <a:noFill/>
        </p:spPr>
        <p:txBody>
          <a:bodyPr/>
          <a:lstStyle/>
          <a:p>
            <a:fld id="{7EE82AB4-4923-42E7-88D8-E7A20E874B09}" type="slidenum">
              <a:rPr lang="en-US" smtClean="0"/>
              <a:pPr/>
              <a:t>22</a:t>
            </a:fld>
            <a:endParaRPr lang="en-US"/>
          </a:p>
        </p:txBody>
      </p:sp>
      <p:sp>
        <p:nvSpPr>
          <p:cNvPr id="23558" name="Date Placeholder 3"/>
          <p:cNvSpPr>
            <a:spLocks noGrp="1"/>
          </p:cNvSpPr>
          <p:nvPr>
            <p:ph type="dt" sz="quarter" idx="12"/>
          </p:nvPr>
        </p:nvSpPr>
        <p:spPr>
          <a:noFill/>
        </p:spPr>
        <p:txBody>
          <a:bodyPr/>
          <a:lstStyle/>
          <a:p>
            <a:r>
              <a:rPr lang="en-US"/>
              <a:t>Dan C. Marinescu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581025"/>
            <a:ext cx="8229600" cy="676275"/>
          </a:xfrm>
        </p:spPr>
        <p:txBody>
          <a:bodyPr/>
          <a:lstStyle/>
          <a:p>
            <a:r>
              <a:rPr lang="en-US" sz="3200"/>
              <a:t>Cloud  activities (cont’d)</a:t>
            </a:r>
          </a:p>
        </p:txBody>
      </p:sp>
      <p:sp>
        <p:nvSpPr>
          <p:cNvPr id="3" name="Content Placeholder 2"/>
          <p:cNvSpPr>
            <a:spLocks noGrp="1"/>
          </p:cNvSpPr>
          <p:nvPr>
            <p:ph idx="1"/>
          </p:nvPr>
        </p:nvSpPr>
        <p:spPr>
          <a:xfrm>
            <a:off x="457200" y="1619250"/>
            <a:ext cx="8229600" cy="4410075"/>
          </a:xfrm>
        </p:spPr>
        <p:txBody>
          <a:bodyPr/>
          <a:lstStyle/>
          <a:p>
            <a:pPr>
              <a:defRPr/>
            </a:pPr>
            <a:r>
              <a:rPr lang="en-US" dirty="0"/>
              <a:t>Security management including: </a:t>
            </a:r>
          </a:p>
          <a:p>
            <a:pPr lvl="1">
              <a:defRPr/>
            </a:pPr>
            <a:r>
              <a:rPr lang="en-US" sz="1800" dirty="0"/>
              <a:t>ID and authentication.</a:t>
            </a:r>
          </a:p>
          <a:p>
            <a:pPr lvl="1">
              <a:defRPr/>
            </a:pPr>
            <a:r>
              <a:rPr lang="en-US" sz="1800" dirty="0"/>
              <a:t>Certification and accreditation. </a:t>
            </a:r>
          </a:p>
          <a:p>
            <a:pPr lvl="1">
              <a:defRPr/>
            </a:pPr>
            <a:r>
              <a:rPr lang="en-US" sz="1800" dirty="0"/>
              <a:t>Intrusion prevention.   </a:t>
            </a:r>
          </a:p>
          <a:p>
            <a:pPr lvl="1">
              <a:defRPr/>
            </a:pPr>
            <a:r>
              <a:rPr lang="en-US" sz="1800" dirty="0"/>
              <a:t>Intrusion detection. </a:t>
            </a:r>
          </a:p>
          <a:p>
            <a:pPr lvl="1">
              <a:defRPr/>
            </a:pPr>
            <a:r>
              <a:rPr lang="en-US" sz="1800" dirty="0"/>
              <a:t>Virus protection. </a:t>
            </a:r>
          </a:p>
          <a:p>
            <a:pPr lvl="1">
              <a:defRPr/>
            </a:pPr>
            <a:r>
              <a:rPr lang="en-US" sz="1800" dirty="0"/>
              <a:t>Cryptography. </a:t>
            </a:r>
          </a:p>
          <a:p>
            <a:pPr lvl="1">
              <a:defRPr/>
            </a:pPr>
            <a:r>
              <a:rPr lang="en-US" sz="1800" dirty="0"/>
              <a:t>Physical security, incident response. </a:t>
            </a:r>
          </a:p>
          <a:p>
            <a:pPr lvl="1">
              <a:defRPr/>
            </a:pPr>
            <a:r>
              <a:rPr lang="en-US" sz="1800" dirty="0"/>
              <a:t>Access control, audit and trails, and firewalls. </a:t>
            </a:r>
          </a:p>
          <a:p>
            <a:pPr marL="0" indent="0">
              <a:buFont typeface="Wingdings" pitchFamily="2" charset="2"/>
              <a:buNone/>
              <a:defRPr/>
            </a:pPr>
            <a:endParaRPr lang="en-US" dirty="0"/>
          </a:p>
        </p:txBody>
      </p:sp>
      <p:sp>
        <p:nvSpPr>
          <p:cNvPr id="24580" name="Footer Placeholder 3"/>
          <p:cNvSpPr>
            <a:spLocks noGrp="1"/>
          </p:cNvSpPr>
          <p:nvPr>
            <p:ph type="ftr" sz="quarter" idx="10"/>
          </p:nvPr>
        </p:nvSpPr>
        <p:spPr>
          <a:noFill/>
        </p:spPr>
        <p:txBody>
          <a:bodyPr/>
          <a:lstStyle/>
          <a:p>
            <a:r>
              <a:rPr lang="en-US"/>
              <a:t>Cloud Computing: Theory and Practice. Chapter 1</a:t>
            </a:r>
          </a:p>
        </p:txBody>
      </p:sp>
      <p:sp>
        <p:nvSpPr>
          <p:cNvPr id="24581" name="Slide Number Placeholder 4"/>
          <p:cNvSpPr>
            <a:spLocks noGrp="1"/>
          </p:cNvSpPr>
          <p:nvPr>
            <p:ph type="sldNum" sz="quarter" idx="11"/>
          </p:nvPr>
        </p:nvSpPr>
        <p:spPr>
          <a:noFill/>
        </p:spPr>
        <p:txBody>
          <a:bodyPr/>
          <a:lstStyle/>
          <a:p>
            <a:fld id="{FC547476-E579-4BF2-AA85-580CFFE0BC94}" type="slidenum">
              <a:rPr lang="en-US" smtClean="0"/>
              <a:pPr/>
              <a:t>23</a:t>
            </a:fld>
            <a:endParaRPr lang="en-US"/>
          </a:p>
        </p:txBody>
      </p:sp>
      <p:sp>
        <p:nvSpPr>
          <p:cNvPr id="24582" name="Date Placeholder 5"/>
          <p:cNvSpPr>
            <a:spLocks noGrp="1"/>
          </p:cNvSpPr>
          <p:nvPr>
            <p:ph type="dt" sz="quarter" idx="12"/>
          </p:nvPr>
        </p:nvSpPr>
        <p:spPr>
          <a:noFill/>
        </p:spPr>
        <p:txBody>
          <a:bodyPr/>
          <a:lstStyle/>
          <a:p>
            <a:r>
              <a:rPr lang="en-US"/>
              <a:t>Dan C. Marinescu</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657225"/>
            <a:ext cx="8229600" cy="600075"/>
          </a:xfrm>
        </p:spPr>
        <p:txBody>
          <a:bodyPr/>
          <a:lstStyle/>
          <a:p>
            <a:r>
              <a:rPr lang="en-US" sz="3200"/>
              <a:t>Cloud activities (cont’d)</a:t>
            </a:r>
          </a:p>
        </p:txBody>
      </p:sp>
      <p:sp>
        <p:nvSpPr>
          <p:cNvPr id="25603" name="Content Placeholder 2"/>
          <p:cNvSpPr>
            <a:spLocks noGrp="1"/>
          </p:cNvSpPr>
          <p:nvPr>
            <p:ph idx="1"/>
          </p:nvPr>
        </p:nvSpPr>
        <p:spPr>
          <a:xfrm>
            <a:off x="457200" y="1600200"/>
            <a:ext cx="8229600" cy="4267200"/>
          </a:xfrm>
        </p:spPr>
        <p:txBody>
          <a:bodyPr/>
          <a:lstStyle/>
          <a:p>
            <a:r>
              <a:rPr lang="en-US"/>
              <a:t>Customer services such as: </a:t>
            </a:r>
          </a:p>
          <a:p>
            <a:pPr lvl="2"/>
            <a:r>
              <a:rPr lang="en-US"/>
              <a:t>Customer assistance and on-line help. </a:t>
            </a:r>
          </a:p>
          <a:p>
            <a:pPr lvl="2"/>
            <a:r>
              <a:rPr lang="en-US"/>
              <a:t>Subscriptions.</a:t>
            </a:r>
          </a:p>
          <a:p>
            <a:pPr lvl="2"/>
            <a:r>
              <a:rPr lang="en-US"/>
              <a:t>Business intelligence.</a:t>
            </a:r>
          </a:p>
          <a:p>
            <a:pPr lvl="2"/>
            <a:r>
              <a:rPr lang="en-US"/>
              <a:t>Reporting. </a:t>
            </a:r>
          </a:p>
          <a:p>
            <a:pPr lvl="2"/>
            <a:r>
              <a:rPr lang="en-US"/>
              <a:t>Customer preferences.</a:t>
            </a:r>
          </a:p>
          <a:p>
            <a:pPr lvl="2"/>
            <a:r>
              <a:rPr lang="en-US"/>
              <a:t>Personalization.</a:t>
            </a:r>
          </a:p>
          <a:p>
            <a:r>
              <a:rPr lang="en-US"/>
              <a:t>Integration services including:</a:t>
            </a:r>
          </a:p>
          <a:p>
            <a:pPr lvl="2"/>
            <a:r>
              <a:rPr lang="en-US"/>
              <a:t> Data management.</a:t>
            </a:r>
          </a:p>
          <a:p>
            <a:pPr lvl="2"/>
            <a:r>
              <a:rPr lang="en-US"/>
              <a:t> Development.</a:t>
            </a:r>
          </a:p>
          <a:p>
            <a:pPr lvl="1"/>
            <a:endParaRPr lang="en-US"/>
          </a:p>
        </p:txBody>
      </p:sp>
      <p:sp>
        <p:nvSpPr>
          <p:cNvPr id="25604" name="Footer Placeholder 3"/>
          <p:cNvSpPr>
            <a:spLocks noGrp="1"/>
          </p:cNvSpPr>
          <p:nvPr>
            <p:ph type="ftr" sz="quarter" idx="10"/>
          </p:nvPr>
        </p:nvSpPr>
        <p:spPr>
          <a:noFill/>
        </p:spPr>
        <p:txBody>
          <a:bodyPr/>
          <a:lstStyle/>
          <a:p>
            <a:r>
              <a:rPr lang="en-US"/>
              <a:t>Cloud Computing: Theory and Practice. Chapter 1</a:t>
            </a:r>
          </a:p>
        </p:txBody>
      </p:sp>
      <p:sp>
        <p:nvSpPr>
          <p:cNvPr id="25605" name="Slide Number Placeholder 4"/>
          <p:cNvSpPr>
            <a:spLocks noGrp="1"/>
          </p:cNvSpPr>
          <p:nvPr>
            <p:ph type="sldNum" sz="quarter" idx="11"/>
          </p:nvPr>
        </p:nvSpPr>
        <p:spPr>
          <a:noFill/>
        </p:spPr>
        <p:txBody>
          <a:bodyPr/>
          <a:lstStyle/>
          <a:p>
            <a:fld id="{7A374E5F-2EBD-4B9C-935B-72339B64B7BC}" type="slidenum">
              <a:rPr lang="en-US" smtClean="0"/>
              <a:pPr/>
              <a:t>24</a:t>
            </a:fld>
            <a:endParaRPr lang="en-US"/>
          </a:p>
        </p:txBody>
      </p:sp>
      <p:sp>
        <p:nvSpPr>
          <p:cNvPr id="25606" name="Date Placeholder 5"/>
          <p:cNvSpPr>
            <a:spLocks noGrp="1"/>
          </p:cNvSpPr>
          <p:nvPr>
            <p:ph type="dt" sz="quarter" idx="12"/>
          </p:nvPr>
        </p:nvSpPr>
        <p:spPr>
          <a:noFill/>
        </p:spPr>
        <p:txBody>
          <a:bodyPr/>
          <a:lstStyle/>
          <a:p>
            <a:r>
              <a:rPr lang="en-US"/>
              <a:t>Dan C. Marinescu</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6"/>
          <p:cNvSpPr>
            <a:spLocks noGrp="1"/>
          </p:cNvSpPr>
          <p:nvPr>
            <p:ph type="title"/>
          </p:nvPr>
        </p:nvSpPr>
        <p:spPr>
          <a:xfrm>
            <a:off x="457200" y="428625"/>
            <a:ext cx="8229600" cy="609600"/>
          </a:xfrm>
        </p:spPr>
        <p:txBody>
          <a:bodyPr/>
          <a:lstStyle/>
          <a:p>
            <a:r>
              <a:rPr lang="en-US" sz="3200"/>
              <a:t>NIST cloud reference model</a:t>
            </a:r>
          </a:p>
        </p:txBody>
      </p:sp>
      <p:sp>
        <p:nvSpPr>
          <p:cNvPr id="26627" name="Footer Placeholder 3"/>
          <p:cNvSpPr>
            <a:spLocks noGrp="1"/>
          </p:cNvSpPr>
          <p:nvPr>
            <p:ph type="ftr" sz="quarter" idx="10"/>
          </p:nvPr>
        </p:nvSpPr>
        <p:spPr>
          <a:noFill/>
        </p:spPr>
        <p:txBody>
          <a:bodyPr/>
          <a:lstStyle/>
          <a:p>
            <a:r>
              <a:rPr lang="en-US"/>
              <a:t>Cloud Computing: Theory and Practice. Chapter 1</a:t>
            </a:r>
          </a:p>
        </p:txBody>
      </p:sp>
      <p:sp>
        <p:nvSpPr>
          <p:cNvPr id="26628" name="Slide Number Placeholder 4"/>
          <p:cNvSpPr>
            <a:spLocks noGrp="1"/>
          </p:cNvSpPr>
          <p:nvPr>
            <p:ph type="sldNum" sz="quarter" idx="11"/>
          </p:nvPr>
        </p:nvSpPr>
        <p:spPr>
          <a:noFill/>
        </p:spPr>
        <p:txBody>
          <a:bodyPr/>
          <a:lstStyle/>
          <a:p>
            <a:fld id="{1C914F12-C4FA-4F38-81FF-D7FC7B07B947}" type="slidenum">
              <a:rPr lang="en-US" smtClean="0"/>
              <a:pPr/>
              <a:t>25</a:t>
            </a:fld>
            <a:endParaRPr lang="en-US"/>
          </a:p>
        </p:txBody>
      </p:sp>
      <p:sp>
        <p:nvSpPr>
          <p:cNvPr id="26629" name="Date Placeholder 5"/>
          <p:cNvSpPr>
            <a:spLocks noGrp="1"/>
          </p:cNvSpPr>
          <p:nvPr>
            <p:ph type="dt" sz="quarter" idx="12"/>
          </p:nvPr>
        </p:nvSpPr>
        <p:spPr>
          <a:noFill/>
        </p:spPr>
        <p:txBody>
          <a:bodyPr/>
          <a:lstStyle/>
          <a:p>
            <a:r>
              <a:rPr lang="en-US"/>
              <a:t>Dan C. Marinescu</a:t>
            </a:r>
          </a:p>
        </p:txBody>
      </p:sp>
      <p:graphicFrame>
        <p:nvGraphicFramePr>
          <p:cNvPr id="26630" name="Object 7"/>
          <p:cNvGraphicFramePr>
            <a:graphicFrameLocks noChangeAspect="1"/>
          </p:cNvGraphicFramePr>
          <p:nvPr/>
        </p:nvGraphicFramePr>
        <p:xfrm>
          <a:off x="1230313" y="1098550"/>
          <a:ext cx="6561137" cy="5070475"/>
        </p:xfrm>
        <a:graphic>
          <a:graphicData uri="http://schemas.openxmlformats.org/presentationml/2006/ole">
            <mc:AlternateContent xmlns:mc="http://schemas.openxmlformats.org/markup-compatibility/2006">
              <mc:Choice xmlns:v="urn:schemas-microsoft-com:vml" Requires="v">
                <p:oleObj spid="_x0000_s26631" name="Visio" r:id="rId3" imgW="7656918" imgH="5916849" progId="Visio.Drawing.11">
                  <p:embed/>
                </p:oleObj>
              </mc:Choice>
              <mc:Fallback>
                <p:oleObj name="Visio" r:id="rId3" imgW="7656918" imgH="5916849"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313" y="1098550"/>
                        <a:ext cx="6561137" cy="507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590550"/>
            <a:ext cx="8229600" cy="666750"/>
          </a:xfrm>
        </p:spPr>
        <p:txBody>
          <a:bodyPr/>
          <a:lstStyle/>
          <a:p>
            <a:r>
              <a:rPr lang="en-US" sz="3200"/>
              <a:t>Ethical issues</a:t>
            </a:r>
          </a:p>
        </p:txBody>
      </p:sp>
      <p:sp>
        <p:nvSpPr>
          <p:cNvPr id="27651" name="Content Placeholder 5"/>
          <p:cNvSpPr>
            <a:spLocks noGrp="1"/>
          </p:cNvSpPr>
          <p:nvPr>
            <p:ph idx="1"/>
          </p:nvPr>
        </p:nvSpPr>
        <p:spPr>
          <a:xfrm>
            <a:off x="457200" y="1533525"/>
            <a:ext cx="8229600" cy="4610100"/>
          </a:xfrm>
        </p:spPr>
        <p:txBody>
          <a:bodyPr/>
          <a:lstStyle/>
          <a:p>
            <a:r>
              <a:rPr lang="en-US" sz="2000"/>
              <a:t>Paradigm shift with  implications on computing ethics: </a:t>
            </a:r>
          </a:p>
          <a:p>
            <a:pPr lvl="2"/>
            <a:r>
              <a:rPr lang="en-US"/>
              <a:t>The control is relinquished to third party services.</a:t>
            </a:r>
          </a:p>
          <a:p>
            <a:pPr lvl="2"/>
            <a:r>
              <a:rPr lang="en-US"/>
              <a:t>The data is stored on multiple sites administered by several organizations.</a:t>
            </a:r>
          </a:p>
          <a:p>
            <a:pPr lvl="2"/>
            <a:r>
              <a:rPr lang="en-US"/>
              <a:t>Multiple services interoperate across the network.</a:t>
            </a:r>
          </a:p>
          <a:p>
            <a:r>
              <a:rPr lang="en-US" sz="2000"/>
              <a:t>Implications</a:t>
            </a:r>
          </a:p>
          <a:p>
            <a:pPr lvl="2"/>
            <a:r>
              <a:rPr lang="en-US"/>
              <a:t>Unauthorized access.</a:t>
            </a:r>
          </a:p>
          <a:p>
            <a:pPr lvl="2"/>
            <a:r>
              <a:rPr lang="en-US"/>
              <a:t>Data corruption. </a:t>
            </a:r>
          </a:p>
          <a:p>
            <a:pPr lvl="2"/>
            <a:r>
              <a:rPr lang="en-US"/>
              <a:t>Infrastructure failure, and service unavailability.</a:t>
            </a:r>
          </a:p>
        </p:txBody>
      </p:sp>
      <p:sp>
        <p:nvSpPr>
          <p:cNvPr id="27652" name="Footer Placeholder 2"/>
          <p:cNvSpPr>
            <a:spLocks noGrp="1"/>
          </p:cNvSpPr>
          <p:nvPr>
            <p:ph type="ftr" sz="quarter" idx="10"/>
          </p:nvPr>
        </p:nvSpPr>
        <p:spPr>
          <a:noFill/>
        </p:spPr>
        <p:txBody>
          <a:bodyPr/>
          <a:lstStyle/>
          <a:p>
            <a:r>
              <a:rPr lang="en-US"/>
              <a:t>Cloud Computing: Theory and Practice. Chapter 1</a:t>
            </a:r>
          </a:p>
        </p:txBody>
      </p:sp>
      <p:sp>
        <p:nvSpPr>
          <p:cNvPr id="27653" name="Slide Number Placeholder 3"/>
          <p:cNvSpPr>
            <a:spLocks noGrp="1"/>
          </p:cNvSpPr>
          <p:nvPr>
            <p:ph type="sldNum" sz="quarter" idx="11"/>
          </p:nvPr>
        </p:nvSpPr>
        <p:spPr>
          <a:noFill/>
        </p:spPr>
        <p:txBody>
          <a:bodyPr/>
          <a:lstStyle/>
          <a:p>
            <a:fld id="{19678E09-3080-4C3C-89A5-D8D3E4344D56}" type="slidenum">
              <a:rPr lang="en-US" smtClean="0"/>
              <a:pPr/>
              <a:t>26</a:t>
            </a:fld>
            <a:endParaRPr lang="en-US"/>
          </a:p>
        </p:txBody>
      </p:sp>
      <p:sp>
        <p:nvSpPr>
          <p:cNvPr id="27654" name="Date Placeholder 4"/>
          <p:cNvSpPr>
            <a:spLocks noGrp="1"/>
          </p:cNvSpPr>
          <p:nvPr>
            <p:ph type="dt" sz="quarter" idx="12"/>
          </p:nvPr>
        </p:nvSpPr>
        <p:spPr>
          <a:noFill/>
        </p:spPr>
        <p:txBody>
          <a:bodyPr/>
          <a:lstStyle/>
          <a:p>
            <a:r>
              <a:rPr lang="en-US"/>
              <a:t>Dan C. Marinescu</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666750"/>
            <a:ext cx="8229600" cy="485775"/>
          </a:xfrm>
        </p:spPr>
        <p:txBody>
          <a:bodyPr/>
          <a:lstStyle/>
          <a:p>
            <a:r>
              <a:rPr lang="en-US" sz="3200"/>
              <a:t>De-perimeterisation</a:t>
            </a:r>
          </a:p>
        </p:txBody>
      </p:sp>
      <p:sp>
        <p:nvSpPr>
          <p:cNvPr id="28675" name="Content Placeholder 2"/>
          <p:cNvSpPr>
            <a:spLocks noGrp="1"/>
          </p:cNvSpPr>
          <p:nvPr>
            <p:ph idx="1"/>
          </p:nvPr>
        </p:nvSpPr>
        <p:spPr>
          <a:xfrm>
            <a:off x="457200" y="1552575"/>
            <a:ext cx="8496300" cy="4314825"/>
          </a:xfrm>
        </p:spPr>
        <p:txBody>
          <a:bodyPr/>
          <a:lstStyle/>
          <a:p>
            <a:r>
              <a:rPr lang="en-US" sz="2000"/>
              <a:t>Systems can span the boundaries of multiple organizations and cross the security borders.</a:t>
            </a:r>
          </a:p>
          <a:p>
            <a:pPr>
              <a:buFont typeface="Wingdings" pitchFamily="2" charset="2"/>
              <a:buNone/>
            </a:pPr>
            <a:endParaRPr lang="en-US" sz="2000"/>
          </a:p>
          <a:p>
            <a:r>
              <a:rPr lang="en-US" sz="2000"/>
              <a:t>The complex structure of cloud services can make it difficult to determine who is responsible in case something undesirable happens.</a:t>
            </a:r>
          </a:p>
          <a:p>
            <a:pPr>
              <a:buFont typeface="Wingdings" pitchFamily="2" charset="2"/>
              <a:buNone/>
            </a:pPr>
            <a:endParaRPr lang="en-US" sz="2000"/>
          </a:p>
          <a:p>
            <a:r>
              <a:rPr lang="en-US" sz="2000"/>
              <a:t>Identity fraud and theft are made possible by the unauthorized access to personal data in circulation and by new forms of dissemination through social networks and they could also pose a danger to cloud computing.</a:t>
            </a:r>
          </a:p>
        </p:txBody>
      </p:sp>
      <p:sp>
        <p:nvSpPr>
          <p:cNvPr id="28676" name="Footer Placeholder 3"/>
          <p:cNvSpPr>
            <a:spLocks noGrp="1"/>
          </p:cNvSpPr>
          <p:nvPr>
            <p:ph type="ftr" sz="quarter" idx="10"/>
          </p:nvPr>
        </p:nvSpPr>
        <p:spPr>
          <a:noFill/>
        </p:spPr>
        <p:txBody>
          <a:bodyPr/>
          <a:lstStyle/>
          <a:p>
            <a:r>
              <a:rPr lang="en-US"/>
              <a:t>Cloud Computing: Theory and Practice. Chapter 1</a:t>
            </a:r>
          </a:p>
        </p:txBody>
      </p:sp>
      <p:sp>
        <p:nvSpPr>
          <p:cNvPr id="28677" name="Slide Number Placeholder 4"/>
          <p:cNvSpPr>
            <a:spLocks noGrp="1"/>
          </p:cNvSpPr>
          <p:nvPr>
            <p:ph type="sldNum" sz="quarter" idx="11"/>
          </p:nvPr>
        </p:nvSpPr>
        <p:spPr>
          <a:noFill/>
        </p:spPr>
        <p:txBody>
          <a:bodyPr/>
          <a:lstStyle/>
          <a:p>
            <a:fld id="{2DC5F2ED-8B11-45C8-AA68-AE7C2CFF0674}" type="slidenum">
              <a:rPr lang="en-US" smtClean="0"/>
              <a:pPr/>
              <a:t>27</a:t>
            </a:fld>
            <a:endParaRPr lang="en-US"/>
          </a:p>
        </p:txBody>
      </p:sp>
      <p:sp>
        <p:nvSpPr>
          <p:cNvPr id="28678" name="Date Placeholder 5"/>
          <p:cNvSpPr>
            <a:spLocks noGrp="1"/>
          </p:cNvSpPr>
          <p:nvPr>
            <p:ph type="dt" sz="quarter" idx="12"/>
          </p:nvPr>
        </p:nvSpPr>
        <p:spPr>
          <a:noFill/>
        </p:spPr>
        <p:txBody>
          <a:bodyPr/>
          <a:lstStyle/>
          <a:p>
            <a:r>
              <a:rPr lang="en-US"/>
              <a:t>Dan C. Marinescu</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66750"/>
            <a:ext cx="8229600" cy="447675"/>
          </a:xfrm>
        </p:spPr>
        <p:txBody>
          <a:bodyPr/>
          <a:lstStyle/>
          <a:p>
            <a:r>
              <a:rPr lang="en-US" sz="3200"/>
              <a:t>Privacy issues</a:t>
            </a:r>
          </a:p>
        </p:txBody>
      </p:sp>
      <p:sp>
        <p:nvSpPr>
          <p:cNvPr id="29699" name="Content Placeholder 2"/>
          <p:cNvSpPr>
            <a:spLocks noGrp="1"/>
          </p:cNvSpPr>
          <p:nvPr>
            <p:ph idx="1"/>
          </p:nvPr>
        </p:nvSpPr>
        <p:spPr>
          <a:xfrm>
            <a:off x="457200" y="1571625"/>
            <a:ext cx="8229600" cy="4295775"/>
          </a:xfrm>
        </p:spPr>
        <p:txBody>
          <a:bodyPr/>
          <a:lstStyle/>
          <a:p>
            <a:r>
              <a:rPr lang="en-US" sz="2000"/>
              <a:t>Cloud service providers have already collected petabytes of sensitive personal information stored in data centers around the world. The acceptance of cloud computing therefore will be determined by privacy issues addressed by these companies and the countries where the data centers are located. </a:t>
            </a:r>
          </a:p>
          <a:p>
            <a:pPr>
              <a:buFont typeface="Wingdings" pitchFamily="2" charset="2"/>
              <a:buNone/>
            </a:pPr>
            <a:endParaRPr lang="en-US" sz="2000"/>
          </a:p>
          <a:p>
            <a:r>
              <a:rPr lang="en-US" sz="2000"/>
              <a:t>Privacy is affected by cultural differences; some cultures favor privacy, others  emphasize community. This leads to an ambivalent attitude towards privacy in the Internet which is a global system.</a:t>
            </a:r>
          </a:p>
        </p:txBody>
      </p:sp>
      <p:sp>
        <p:nvSpPr>
          <p:cNvPr id="29700" name="Footer Placeholder 3"/>
          <p:cNvSpPr>
            <a:spLocks noGrp="1"/>
          </p:cNvSpPr>
          <p:nvPr>
            <p:ph type="ftr" sz="quarter" idx="10"/>
          </p:nvPr>
        </p:nvSpPr>
        <p:spPr>
          <a:noFill/>
        </p:spPr>
        <p:txBody>
          <a:bodyPr/>
          <a:lstStyle/>
          <a:p>
            <a:r>
              <a:rPr lang="en-US"/>
              <a:t>Cloud Computing: Theory and Practice. Chapter 1</a:t>
            </a:r>
          </a:p>
        </p:txBody>
      </p:sp>
      <p:sp>
        <p:nvSpPr>
          <p:cNvPr id="29701" name="Slide Number Placeholder 4"/>
          <p:cNvSpPr>
            <a:spLocks noGrp="1"/>
          </p:cNvSpPr>
          <p:nvPr>
            <p:ph type="sldNum" sz="quarter" idx="11"/>
          </p:nvPr>
        </p:nvSpPr>
        <p:spPr>
          <a:noFill/>
        </p:spPr>
        <p:txBody>
          <a:bodyPr/>
          <a:lstStyle/>
          <a:p>
            <a:fld id="{7ED4CA79-99D5-4448-877A-9AD703BFCAA6}" type="slidenum">
              <a:rPr lang="en-US" smtClean="0"/>
              <a:pPr/>
              <a:t>28</a:t>
            </a:fld>
            <a:endParaRPr lang="en-US"/>
          </a:p>
        </p:txBody>
      </p:sp>
      <p:sp>
        <p:nvSpPr>
          <p:cNvPr id="29702" name="Date Placeholder 5"/>
          <p:cNvSpPr>
            <a:spLocks noGrp="1"/>
          </p:cNvSpPr>
          <p:nvPr>
            <p:ph type="dt" sz="quarter" idx="12"/>
          </p:nvPr>
        </p:nvSpPr>
        <p:spPr>
          <a:noFill/>
        </p:spPr>
        <p:txBody>
          <a:bodyPr/>
          <a:lstStyle/>
          <a:p>
            <a:r>
              <a:rPr lang="en-US"/>
              <a:t>Dan C. Marinescu</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590550"/>
            <a:ext cx="8229600" cy="666750"/>
          </a:xfrm>
        </p:spPr>
        <p:txBody>
          <a:bodyPr/>
          <a:lstStyle/>
          <a:p>
            <a:r>
              <a:rPr lang="en-US" sz="3200"/>
              <a:t>Cloud vulnerabilities</a:t>
            </a:r>
          </a:p>
        </p:txBody>
      </p:sp>
      <p:sp>
        <p:nvSpPr>
          <p:cNvPr id="30723" name="Content Placeholder 2"/>
          <p:cNvSpPr>
            <a:spLocks noGrp="1"/>
          </p:cNvSpPr>
          <p:nvPr>
            <p:ph idx="1"/>
          </p:nvPr>
        </p:nvSpPr>
        <p:spPr>
          <a:xfrm>
            <a:off x="457200" y="1724025"/>
            <a:ext cx="8229600" cy="4448175"/>
          </a:xfrm>
        </p:spPr>
        <p:txBody>
          <a:bodyPr/>
          <a:lstStyle/>
          <a:p>
            <a:r>
              <a:rPr lang="en-US" sz="2000"/>
              <a:t>Clouds are affected by malicious attacks and failures of the infrastructure, e.g., power failures. </a:t>
            </a:r>
          </a:p>
          <a:p>
            <a:pPr>
              <a:buFont typeface="Wingdings" pitchFamily="2" charset="2"/>
              <a:buNone/>
            </a:pPr>
            <a:endParaRPr lang="en-US" sz="2000"/>
          </a:p>
          <a:p>
            <a:r>
              <a:rPr lang="en-US" sz="2000"/>
              <a:t>Such events can affect the Internet domain name servers and prevent access to a cloud or can directly affect the clouds:</a:t>
            </a:r>
          </a:p>
          <a:p>
            <a:pPr lvl="2"/>
            <a:r>
              <a:rPr lang="en-US"/>
              <a:t>in 2004 an attack at Akamai caused a domain name outage and a major blackout that affected Google, Yahoo, and other sites. </a:t>
            </a:r>
          </a:p>
          <a:p>
            <a:pPr lvl="2"/>
            <a:r>
              <a:rPr lang="en-US"/>
              <a:t>in 2009, Google was the target of a denial of service attack which took down Google News and Gmail for several days;</a:t>
            </a:r>
          </a:p>
          <a:p>
            <a:pPr lvl="2"/>
            <a:r>
              <a:rPr lang="en-US"/>
              <a:t>in 2012 lightning caused a prolonged down time at Amazon. </a:t>
            </a:r>
          </a:p>
          <a:p>
            <a:endParaRPr lang="en-US"/>
          </a:p>
        </p:txBody>
      </p:sp>
      <p:sp>
        <p:nvSpPr>
          <p:cNvPr id="30724" name="Footer Placeholder 3"/>
          <p:cNvSpPr>
            <a:spLocks noGrp="1"/>
          </p:cNvSpPr>
          <p:nvPr>
            <p:ph type="ftr" sz="quarter" idx="10"/>
          </p:nvPr>
        </p:nvSpPr>
        <p:spPr>
          <a:noFill/>
        </p:spPr>
        <p:txBody>
          <a:bodyPr/>
          <a:lstStyle/>
          <a:p>
            <a:r>
              <a:rPr lang="en-US"/>
              <a:t>Cloud Computing: Theory and Practice. Chapter 1</a:t>
            </a:r>
          </a:p>
        </p:txBody>
      </p:sp>
      <p:sp>
        <p:nvSpPr>
          <p:cNvPr id="30725" name="Slide Number Placeholder 4"/>
          <p:cNvSpPr>
            <a:spLocks noGrp="1"/>
          </p:cNvSpPr>
          <p:nvPr>
            <p:ph type="sldNum" sz="quarter" idx="11"/>
          </p:nvPr>
        </p:nvSpPr>
        <p:spPr>
          <a:noFill/>
        </p:spPr>
        <p:txBody>
          <a:bodyPr/>
          <a:lstStyle/>
          <a:p>
            <a:fld id="{337205AB-70FD-4C11-8839-E8072E81897B}" type="slidenum">
              <a:rPr lang="en-US" smtClean="0"/>
              <a:pPr/>
              <a:t>29</a:t>
            </a:fld>
            <a:endParaRPr lang="en-US"/>
          </a:p>
        </p:txBody>
      </p:sp>
      <p:sp>
        <p:nvSpPr>
          <p:cNvPr id="30726" name="Date Placeholder 5"/>
          <p:cNvSpPr>
            <a:spLocks noGrp="1"/>
          </p:cNvSpPr>
          <p:nvPr>
            <p:ph type="dt" sz="quarter" idx="12"/>
          </p:nvPr>
        </p:nvSpPr>
        <p:spPr>
          <a:noFill/>
        </p:spPr>
        <p:txBody>
          <a:bodyPr/>
          <a:lstStyle/>
          <a:p>
            <a:r>
              <a:rPr lang="en-US"/>
              <a:t>Dan C. Marinescu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371475" y="534988"/>
            <a:ext cx="8772525" cy="617537"/>
          </a:xfrm>
        </p:spPr>
        <p:txBody>
          <a:bodyPr/>
          <a:lstStyle/>
          <a:p>
            <a:r>
              <a:rPr lang="en-US" sz="3200"/>
              <a:t>Network-centric computing</a:t>
            </a:r>
          </a:p>
        </p:txBody>
      </p:sp>
      <p:sp>
        <p:nvSpPr>
          <p:cNvPr id="5123" name="2 Marcador de contenido"/>
          <p:cNvSpPr>
            <a:spLocks noGrp="1"/>
          </p:cNvSpPr>
          <p:nvPr>
            <p:ph idx="1"/>
          </p:nvPr>
        </p:nvSpPr>
        <p:spPr>
          <a:xfrm>
            <a:off x="361950" y="1562100"/>
            <a:ext cx="8591550" cy="4533900"/>
          </a:xfrm>
        </p:spPr>
        <p:txBody>
          <a:bodyPr/>
          <a:lstStyle/>
          <a:p>
            <a:r>
              <a:rPr lang="en-US" sz="2000"/>
              <a:t>Information processing can be done more efficiently on large farms of computing and storage systems accessible via the Internet.</a:t>
            </a:r>
          </a:p>
          <a:p>
            <a:pPr lvl="1"/>
            <a:r>
              <a:rPr lang="en-US" sz="1800"/>
              <a:t>Grid computing – initiated by the National Labs in the early 1990s; targeted primarily at scientific computing.</a:t>
            </a:r>
          </a:p>
          <a:p>
            <a:pPr lvl="1"/>
            <a:r>
              <a:rPr lang="en-US" sz="1800"/>
              <a:t>Utility computing – initiated in 2005-2006 by IT companies and targeted at enterprise computing. </a:t>
            </a:r>
          </a:p>
          <a:p>
            <a:r>
              <a:rPr lang="en-US" sz="2000"/>
              <a:t>The focus of utility computing is on the business model for providing computing services; it often requires a cloud-like infrastructure.</a:t>
            </a:r>
          </a:p>
          <a:p>
            <a:r>
              <a:rPr lang="en-US" sz="2000"/>
              <a:t>Cloud computing is a path to utility computing embraced by major IT companies including: Amazon, HP, IBM, Microsoft, Oracle, and others.</a:t>
            </a:r>
          </a:p>
        </p:txBody>
      </p:sp>
      <p:sp>
        <p:nvSpPr>
          <p:cNvPr id="5124" name="10 Marcador de número de diapositiva"/>
          <p:cNvSpPr>
            <a:spLocks noGrp="1"/>
          </p:cNvSpPr>
          <p:nvPr>
            <p:ph type="sldNum" sz="quarter" idx="11"/>
          </p:nvPr>
        </p:nvSpPr>
        <p:spPr>
          <a:noFill/>
        </p:spPr>
        <p:txBody>
          <a:bodyPr/>
          <a:lstStyle/>
          <a:p>
            <a:fld id="{B06213C5-3A1C-44E5-9797-BF2BE30FBCE1}" type="slidenum">
              <a:rPr lang="en-US" smtClean="0"/>
              <a:pPr/>
              <a:t>3</a:t>
            </a:fld>
            <a:endParaRPr lang="en-US"/>
          </a:p>
        </p:txBody>
      </p:sp>
      <p:sp>
        <p:nvSpPr>
          <p:cNvPr id="5125" name="Footer Placeholder 3"/>
          <p:cNvSpPr>
            <a:spLocks noGrp="1"/>
          </p:cNvSpPr>
          <p:nvPr>
            <p:ph type="ftr" sz="quarter" idx="10"/>
          </p:nvPr>
        </p:nvSpPr>
        <p:spPr>
          <a:noFill/>
        </p:spPr>
        <p:txBody>
          <a:bodyPr/>
          <a:lstStyle/>
          <a:p>
            <a:r>
              <a:rPr lang="en-US"/>
              <a:t>Cloud Computing: Theory and Practice. Chapter 1</a:t>
            </a:r>
          </a:p>
        </p:txBody>
      </p:sp>
      <p:sp>
        <p:nvSpPr>
          <p:cNvPr id="5126" name="Date Placeholder 4"/>
          <p:cNvSpPr>
            <a:spLocks noGrp="1"/>
          </p:cNvSpPr>
          <p:nvPr>
            <p:ph type="dt" sz="quarter" idx="12"/>
          </p:nvPr>
        </p:nvSpPr>
        <p:spPr>
          <a:noFill/>
        </p:spPr>
        <p:txBody>
          <a:bodyPr/>
          <a:lstStyle/>
          <a:p>
            <a:r>
              <a:rPr lang="en-US"/>
              <a:t>Dan C. Marinescu</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D121D9C-7FF8-4D41-96BB-40BAC809AD10}"/>
              </a:ext>
            </a:extLst>
          </p:cNvPr>
          <p:cNvSpPr>
            <a:spLocks noGrp="1"/>
          </p:cNvSpPr>
          <p:nvPr>
            <p:ph type="title"/>
          </p:nvPr>
        </p:nvSpPr>
        <p:spPr/>
        <p:txBody>
          <a:bodyPr/>
          <a:lstStyle/>
          <a:p>
            <a:r>
              <a:rPr lang="en-US" sz="1400" dirty="0"/>
              <a:t>https://www.huffingtonpost.gr/entry/ekatommeria-istotopoi-ektos-leitoeryias-meta-te-fotia-se-etaireia-eperesion-cloud_gr_6049d6f5c5b636ed33784156?utm_source=News247&amp;utm_medium=footer&amp;utm_campaign=24MediaWidget&amp;utm_term=Pos2</a:t>
            </a:r>
          </a:p>
        </p:txBody>
      </p:sp>
      <p:pic>
        <p:nvPicPr>
          <p:cNvPr id="8" name="Θέση περιεχομένου 7">
            <a:extLst>
              <a:ext uri="{FF2B5EF4-FFF2-40B4-BE49-F238E27FC236}">
                <a16:creationId xmlns:a16="http://schemas.microsoft.com/office/drawing/2014/main" id="{0426B6FF-F62E-42B6-A422-C08FED233024}"/>
              </a:ext>
            </a:extLst>
          </p:cNvPr>
          <p:cNvPicPr>
            <a:picLocks noGrp="1" noChangeAspect="1"/>
          </p:cNvPicPr>
          <p:nvPr>
            <p:ph idx="1"/>
          </p:nvPr>
        </p:nvPicPr>
        <p:blipFill>
          <a:blip r:embed="rId2"/>
          <a:stretch>
            <a:fillRect/>
          </a:stretch>
        </p:blipFill>
        <p:spPr>
          <a:xfrm>
            <a:off x="839799" y="1981200"/>
            <a:ext cx="7464402" cy="3886200"/>
          </a:xfrm>
        </p:spPr>
      </p:pic>
      <p:sp>
        <p:nvSpPr>
          <p:cNvPr id="4" name="Θέση υποσέλιδου 3">
            <a:extLst>
              <a:ext uri="{FF2B5EF4-FFF2-40B4-BE49-F238E27FC236}">
                <a16:creationId xmlns:a16="http://schemas.microsoft.com/office/drawing/2014/main" id="{1E052D87-2879-4AFC-8DB9-855B14780E79}"/>
              </a:ext>
            </a:extLst>
          </p:cNvPr>
          <p:cNvSpPr>
            <a:spLocks noGrp="1"/>
          </p:cNvSpPr>
          <p:nvPr>
            <p:ph type="ftr" sz="quarter" idx="10"/>
          </p:nvPr>
        </p:nvSpPr>
        <p:spPr/>
        <p:txBody>
          <a:bodyPr/>
          <a:lstStyle/>
          <a:p>
            <a:pPr>
              <a:defRPr/>
            </a:pPr>
            <a:r>
              <a:rPr lang="en-US"/>
              <a:t>Cloud Computing: Theory and Practice. Chapter 1</a:t>
            </a:r>
          </a:p>
        </p:txBody>
      </p:sp>
      <p:sp>
        <p:nvSpPr>
          <p:cNvPr id="5" name="Θέση αριθμού διαφάνειας 4">
            <a:extLst>
              <a:ext uri="{FF2B5EF4-FFF2-40B4-BE49-F238E27FC236}">
                <a16:creationId xmlns:a16="http://schemas.microsoft.com/office/drawing/2014/main" id="{3E707BE6-E0AF-4C98-B3A5-2EA53C351B63}"/>
              </a:ext>
            </a:extLst>
          </p:cNvPr>
          <p:cNvSpPr>
            <a:spLocks noGrp="1"/>
          </p:cNvSpPr>
          <p:nvPr>
            <p:ph type="sldNum" sz="quarter" idx="11"/>
          </p:nvPr>
        </p:nvSpPr>
        <p:spPr/>
        <p:txBody>
          <a:bodyPr/>
          <a:lstStyle/>
          <a:p>
            <a:pPr>
              <a:defRPr/>
            </a:pPr>
            <a:fld id="{FA7D6C59-0FD9-42D9-B057-10EB31F8BF46}" type="slidenum">
              <a:rPr lang="en-US" smtClean="0"/>
              <a:pPr>
                <a:defRPr/>
              </a:pPr>
              <a:t>30</a:t>
            </a:fld>
            <a:endParaRPr lang="en-US"/>
          </a:p>
        </p:txBody>
      </p:sp>
      <p:sp>
        <p:nvSpPr>
          <p:cNvPr id="6" name="Θέση ημερομηνίας 5">
            <a:extLst>
              <a:ext uri="{FF2B5EF4-FFF2-40B4-BE49-F238E27FC236}">
                <a16:creationId xmlns:a16="http://schemas.microsoft.com/office/drawing/2014/main" id="{E06599C9-B400-4109-ADD3-45F2A03861B7}"/>
              </a:ext>
            </a:extLst>
          </p:cNvPr>
          <p:cNvSpPr>
            <a:spLocks noGrp="1"/>
          </p:cNvSpPr>
          <p:nvPr>
            <p:ph type="dt" sz="half" idx="12"/>
          </p:nvPr>
        </p:nvSpPr>
        <p:spPr/>
        <p:txBody>
          <a:bodyPr/>
          <a:lstStyle/>
          <a:p>
            <a:pPr>
              <a:defRPr/>
            </a:pPr>
            <a:r>
              <a:rPr lang="en-US"/>
              <a:t>Dan C. Marinescu</a:t>
            </a:r>
          </a:p>
        </p:txBody>
      </p:sp>
    </p:spTree>
    <p:extLst>
      <p:ext uri="{BB962C8B-B14F-4D97-AF65-F5344CB8AC3E}">
        <p14:creationId xmlns:p14="http://schemas.microsoft.com/office/powerpoint/2010/main" val="515590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2DD3B72-9AC7-4BEA-8C96-5A269E72980E}"/>
              </a:ext>
            </a:extLst>
          </p:cNvPr>
          <p:cNvSpPr>
            <a:spLocks noGrp="1"/>
          </p:cNvSpPr>
          <p:nvPr>
            <p:ph type="title"/>
          </p:nvPr>
        </p:nvSpPr>
        <p:spPr/>
        <p:txBody>
          <a:bodyPr/>
          <a:lstStyle/>
          <a:p>
            <a:r>
              <a:rPr lang="en-US" sz="1600" dirty="0"/>
              <a:t>https://www.protagon.gr/epikairotita/blak-aout-sto-internet-ektos-leitourgias-amazon-guardian-bbc-new-york-times-44342298619</a:t>
            </a:r>
          </a:p>
        </p:txBody>
      </p:sp>
      <p:pic>
        <p:nvPicPr>
          <p:cNvPr id="8" name="Θέση περιεχομένου 7">
            <a:extLst>
              <a:ext uri="{FF2B5EF4-FFF2-40B4-BE49-F238E27FC236}">
                <a16:creationId xmlns:a16="http://schemas.microsoft.com/office/drawing/2014/main" id="{055626E8-830C-4CE5-B092-C1FF00A46159}"/>
              </a:ext>
            </a:extLst>
          </p:cNvPr>
          <p:cNvPicPr>
            <a:picLocks noGrp="1" noChangeAspect="1"/>
          </p:cNvPicPr>
          <p:nvPr>
            <p:ph idx="1"/>
          </p:nvPr>
        </p:nvPicPr>
        <p:blipFill>
          <a:blip r:embed="rId2"/>
          <a:stretch>
            <a:fillRect/>
          </a:stretch>
        </p:blipFill>
        <p:spPr>
          <a:xfrm>
            <a:off x="2333822" y="1981200"/>
            <a:ext cx="4476356" cy="3886200"/>
          </a:xfrm>
        </p:spPr>
      </p:pic>
      <p:sp>
        <p:nvSpPr>
          <p:cNvPr id="4" name="Θέση υποσέλιδου 3">
            <a:extLst>
              <a:ext uri="{FF2B5EF4-FFF2-40B4-BE49-F238E27FC236}">
                <a16:creationId xmlns:a16="http://schemas.microsoft.com/office/drawing/2014/main" id="{70159F10-2830-4E31-8BAD-970C30C963EA}"/>
              </a:ext>
            </a:extLst>
          </p:cNvPr>
          <p:cNvSpPr>
            <a:spLocks noGrp="1"/>
          </p:cNvSpPr>
          <p:nvPr>
            <p:ph type="ftr" sz="quarter" idx="10"/>
          </p:nvPr>
        </p:nvSpPr>
        <p:spPr/>
        <p:txBody>
          <a:bodyPr/>
          <a:lstStyle/>
          <a:p>
            <a:pPr>
              <a:defRPr/>
            </a:pPr>
            <a:r>
              <a:rPr lang="en-US"/>
              <a:t>Cloud Computing: Theory and Practice. Chapter 1</a:t>
            </a:r>
          </a:p>
        </p:txBody>
      </p:sp>
      <p:sp>
        <p:nvSpPr>
          <p:cNvPr id="5" name="Θέση αριθμού διαφάνειας 4">
            <a:extLst>
              <a:ext uri="{FF2B5EF4-FFF2-40B4-BE49-F238E27FC236}">
                <a16:creationId xmlns:a16="http://schemas.microsoft.com/office/drawing/2014/main" id="{7A925F9F-AED3-4831-BE60-E7ADA2C5C402}"/>
              </a:ext>
            </a:extLst>
          </p:cNvPr>
          <p:cNvSpPr>
            <a:spLocks noGrp="1"/>
          </p:cNvSpPr>
          <p:nvPr>
            <p:ph type="sldNum" sz="quarter" idx="11"/>
          </p:nvPr>
        </p:nvSpPr>
        <p:spPr/>
        <p:txBody>
          <a:bodyPr/>
          <a:lstStyle/>
          <a:p>
            <a:pPr>
              <a:defRPr/>
            </a:pPr>
            <a:fld id="{FA7D6C59-0FD9-42D9-B057-10EB31F8BF46}" type="slidenum">
              <a:rPr lang="en-US" smtClean="0"/>
              <a:pPr>
                <a:defRPr/>
              </a:pPr>
              <a:t>31</a:t>
            </a:fld>
            <a:endParaRPr lang="en-US"/>
          </a:p>
        </p:txBody>
      </p:sp>
      <p:sp>
        <p:nvSpPr>
          <p:cNvPr id="6" name="Θέση ημερομηνίας 5">
            <a:extLst>
              <a:ext uri="{FF2B5EF4-FFF2-40B4-BE49-F238E27FC236}">
                <a16:creationId xmlns:a16="http://schemas.microsoft.com/office/drawing/2014/main" id="{638139F2-04C1-498A-B5E1-2EDFF57A18E5}"/>
              </a:ext>
            </a:extLst>
          </p:cNvPr>
          <p:cNvSpPr>
            <a:spLocks noGrp="1"/>
          </p:cNvSpPr>
          <p:nvPr>
            <p:ph type="dt" sz="half" idx="12"/>
          </p:nvPr>
        </p:nvSpPr>
        <p:spPr/>
        <p:txBody>
          <a:bodyPr/>
          <a:lstStyle/>
          <a:p>
            <a:pPr>
              <a:defRPr/>
            </a:pPr>
            <a:r>
              <a:rPr lang="en-US"/>
              <a:t>Dan C. Marinescu</a:t>
            </a:r>
          </a:p>
        </p:txBody>
      </p:sp>
    </p:spTree>
    <p:extLst>
      <p:ext uri="{BB962C8B-B14F-4D97-AF65-F5344CB8AC3E}">
        <p14:creationId xmlns:p14="http://schemas.microsoft.com/office/powerpoint/2010/main" val="1220117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0B9C5CE-EE59-4098-B4EE-A84E8FFD3A17}"/>
              </a:ext>
            </a:extLst>
          </p:cNvPr>
          <p:cNvSpPr>
            <a:spLocks noGrp="1"/>
          </p:cNvSpPr>
          <p:nvPr>
            <p:ph type="title"/>
          </p:nvPr>
        </p:nvSpPr>
        <p:spPr/>
        <p:txBody>
          <a:bodyPr/>
          <a:lstStyle/>
          <a:p>
            <a:r>
              <a:rPr lang="en-US" sz="1400" dirty="0"/>
              <a:t>https://www.protothema.gr/technology/article/1131860/poia-einai-i-fastly-pou-erixe-gia-mia-ora-tis-megaluteres-istoselides-se-olo-ton-kosmo/</a:t>
            </a:r>
          </a:p>
        </p:txBody>
      </p:sp>
      <p:pic>
        <p:nvPicPr>
          <p:cNvPr id="8" name="Θέση περιεχομένου 7">
            <a:extLst>
              <a:ext uri="{FF2B5EF4-FFF2-40B4-BE49-F238E27FC236}">
                <a16:creationId xmlns:a16="http://schemas.microsoft.com/office/drawing/2014/main" id="{E414E728-4ED1-458E-A14F-AB09E7435A40}"/>
              </a:ext>
            </a:extLst>
          </p:cNvPr>
          <p:cNvPicPr>
            <a:picLocks noGrp="1" noChangeAspect="1"/>
          </p:cNvPicPr>
          <p:nvPr>
            <p:ph idx="1"/>
          </p:nvPr>
        </p:nvPicPr>
        <p:blipFill>
          <a:blip r:embed="rId2"/>
          <a:stretch>
            <a:fillRect/>
          </a:stretch>
        </p:blipFill>
        <p:spPr>
          <a:xfrm>
            <a:off x="2303695" y="1981200"/>
            <a:ext cx="4536610" cy="3886200"/>
          </a:xfrm>
        </p:spPr>
      </p:pic>
      <p:sp>
        <p:nvSpPr>
          <p:cNvPr id="4" name="Θέση υποσέλιδου 3">
            <a:extLst>
              <a:ext uri="{FF2B5EF4-FFF2-40B4-BE49-F238E27FC236}">
                <a16:creationId xmlns:a16="http://schemas.microsoft.com/office/drawing/2014/main" id="{1A0D546A-5A52-4DCF-A7DC-A3EA0D3AA873}"/>
              </a:ext>
            </a:extLst>
          </p:cNvPr>
          <p:cNvSpPr>
            <a:spLocks noGrp="1"/>
          </p:cNvSpPr>
          <p:nvPr>
            <p:ph type="ftr" sz="quarter" idx="10"/>
          </p:nvPr>
        </p:nvSpPr>
        <p:spPr/>
        <p:txBody>
          <a:bodyPr/>
          <a:lstStyle/>
          <a:p>
            <a:pPr>
              <a:defRPr/>
            </a:pPr>
            <a:r>
              <a:rPr lang="en-US"/>
              <a:t>Cloud Computing: Theory and Practice. Chapter 1</a:t>
            </a:r>
          </a:p>
        </p:txBody>
      </p:sp>
      <p:sp>
        <p:nvSpPr>
          <p:cNvPr id="5" name="Θέση αριθμού διαφάνειας 4">
            <a:extLst>
              <a:ext uri="{FF2B5EF4-FFF2-40B4-BE49-F238E27FC236}">
                <a16:creationId xmlns:a16="http://schemas.microsoft.com/office/drawing/2014/main" id="{19B7E8B5-B1CE-4529-9AA3-1DAD621CA70D}"/>
              </a:ext>
            </a:extLst>
          </p:cNvPr>
          <p:cNvSpPr>
            <a:spLocks noGrp="1"/>
          </p:cNvSpPr>
          <p:nvPr>
            <p:ph type="sldNum" sz="quarter" idx="11"/>
          </p:nvPr>
        </p:nvSpPr>
        <p:spPr/>
        <p:txBody>
          <a:bodyPr/>
          <a:lstStyle/>
          <a:p>
            <a:pPr>
              <a:defRPr/>
            </a:pPr>
            <a:fld id="{FA7D6C59-0FD9-42D9-B057-10EB31F8BF46}" type="slidenum">
              <a:rPr lang="en-US" smtClean="0"/>
              <a:pPr>
                <a:defRPr/>
              </a:pPr>
              <a:t>32</a:t>
            </a:fld>
            <a:endParaRPr lang="en-US"/>
          </a:p>
        </p:txBody>
      </p:sp>
      <p:sp>
        <p:nvSpPr>
          <p:cNvPr id="6" name="Θέση ημερομηνίας 5">
            <a:extLst>
              <a:ext uri="{FF2B5EF4-FFF2-40B4-BE49-F238E27FC236}">
                <a16:creationId xmlns:a16="http://schemas.microsoft.com/office/drawing/2014/main" id="{0A79B715-EBFD-4622-9F23-9F7FCE6D2CDE}"/>
              </a:ext>
            </a:extLst>
          </p:cNvPr>
          <p:cNvSpPr>
            <a:spLocks noGrp="1"/>
          </p:cNvSpPr>
          <p:nvPr>
            <p:ph type="dt" sz="half" idx="12"/>
          </p:nvPr>
        </p:nvSpPr>
        <p:spPr/>
        <p:txBody>
          <a:bodyPr/>
          <a:lstStyle/>
          <a:p>
            <a:pPr>
              <a:defRPr/>
            </a:pPr>
            <a:r>
              <a:rPr lang="en-US"/>
              <a:t>Dan C. Marinescu</a:t>
            </a:r>
          </a:p>
        </p:txBody>
      </p:sp>
    </p:spTree>
    <p:extLst>
      <p:ext uri="{BB962C8B-B14F-4D97-AF65-F5344CB8AC3E}">
        <p14:creationId xmlns:p14="http://schemas.microsoft.com/office/powerpoint/2010/main" val="380765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Título"/>
          <p:cNvSpPr>
            <a:spLocks noGrp="1"/>
          </p:cNvSpPr>
          <p:nvPr>
            <p:ph type="title"/>
          </p:nvPr>
        </p:nvSpPr>
        <p:spPr>
          <a:xfrm>
            <a:off x="457200" y="457200"/>
            <a:ext cx="8229600" cy="631825"/>
          </a:xfrm>
        </p:spPr>
        <p:txBody>
          <a:bodyPr/>
          <a:lstStyle/>
          <a:p>
            <a:r>
              <a:rPr lang="en-US" sz="3200"/>
              <a:t>Network-centric content</a:t>
            </a:r>
          </a:p>
        </p:txBody>
      </p:sp>
      <p:sp>
        <p:nvSpPr>
          <p:cNvPr id="6147" name="2 Marcador de contenido"/>
          <p:cNvSpPr>
            <a:spLocks noGrp="1"/>
          </p:cNvSpPr>
          <p:nvPr>
            <p:ph idx="1"/>
          </p:nvPr>
        </p:nvSpPr>
        <p:spPr>
          <a:xfrm>
            <a:off x="504825" y="1647825"/>
            <a:ext cx="8532813" cy="4737100"/>
          </a:xfrm>
        </p:spPr>
        <p:txBody>
          <a:bodyPr/>
          <a:lstStyle/>
          <a:p>
            <a:r>
              <a:rPr lang="en-US" sz="2000"/>
              <a:t>Content: any type or volume of media, be it static or dynamic, monolithic or modular, live or stored, produced by aggregation, or mixed. </a:t>
            </a:r>
          </a:p>
          <a:p>
            <a:r>
              <a:rPr lang="en-US" sz="2000"/>
              <a:t>The “Future Internet” will be content-centric. </a:t>
            </a:r>
          </a:p>
          <a:p>
            <a:pPr>
              <a:buFont typeface="Wingdings" pitchFamily="2" charset="2"/>
              <a:buNone/>
            </a:pPr>
            <a:r>
              <a:rPr lang="en-US" sz="2000"/>
              <a:t>     The creation and consumption of audio and visual content is likely to transform the Internet to support increased quality in terms of resolution, frame rate, color depth, stereoscopic information.</a:t>
            </a:r>
          </a:p>
          <a:p>
            <a:pPr lvl="1"/>
            <a:endParaRPr lang="en-US" sz="2400"/>
          </a:p>
        </p:txBody>
      </p:sp>
      <p:sp>
        <p:nvSpPr>
          <p:cNvPr id="6148" name="10 Marcador de número de diapositiva"/>
          <p:cNvSpPr>
            <a:spLocks noGrp="1"/>
          </p:cNvSpPr>
          <p:nvPr>
            <p:ph type="sldNum" sz="quarter" idx="11"/>
          </p:nvPr>
        </p:nvSpPr>
        <p:spPr>
          <a:noFill/>
        </p:spPr>
        <p:txBody>
          <a:bodyPr/>
          <a:lstStyle/>
          <a:p>
            <a:fld id="{C9AC2913-5F24-4EDB-A69A-5244958CF82A}" type="slidenum">
              <a:rPr lang="en-US" smtClean="0"/>
              <a:pPr/>
              <a:t>4</a:t>
            </a:fld>
            <a:endParaRPr lang="en-US"/>
          </a:p>
        </p:txBody>
      </p:sp>
      <p:sp>
        <p:nvSpPr>
          <p:cNvPr id="6149" name="Footer Placeholder 3"/>
          <p:cNvSpPr>
            <a:spLocks noGrp="1"/>
          </p:cNvSpPr>
          <p:nvPr>
            <p:ph type="ftr" sz="quarter" idx="10"/>
          </p:nvPr>
        </p:nvSpPr>
        <p:spPr>
          <a:noFill/>
        </p:spPr>
        <p:txBody>
          <a:bodyPr/>
          <a:lstStyle/>
          <a:p>
            <a:r>
              <a:rPr lang="en-US"/>
              <a:t>Cloud Computing: Theory and Practice. Chapter 1</a:t>
            </a:r>
          </a:p>
        </p:txBody>
      </p:sp>
      <p:sp>
        <p:nvSpPr>
          <p:cNvPr id="6150" name="Date Placeholder 4"/>
          <p:cNvSpPr>
            <a:spLocks noGrp="1"/>
          </p:cNvSpPr>
          <p:nvPr>
            <p:ph type="dt" sz="quarter" idx="12"/>
          </p:nvPr>
        </p:nvSpPr>
        <p:spPr>
          <a:noFill/>
        </p:spPr>
        <p:txBody>
          <a:bodyPr/>
          <a:lstStyle/>
          <a:p>
            <a:r>
              <a:rPr lang="en-US"/>
              <a:t>Dan C. Marinescu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z="3200"/>
              <a:t>Network-centric computing and content</a:t>
            </a:r>
          </a:p>
        </p:txBody>
      </p:sp>
      <p:sp>
        <p:nvSpPr>
          <p:cNvPr id="7171" name="Content Placeholder 2"/>
          <p:cNvSpPr>
            <a:spLocks noGrp="1"/>
          </p:cNvSpPr>
          <p:nvPr>
            <p:ph idx="1"/>
          </p:nvPr>
        </p:nvSpPr>
        <p:spPr>
          <a:xfrm>
            <a:off x="457200" y="1495425"/>
            <a:ext cx="8229600" cy="4229100"/>
          </a:xfrm>
        </p:spPr>
        <p:txBody>
          <a:bodyPr/>
          <a:lstStyle/>
          <a:p>
            <a:r>
              <a:rPr lang="en-US" sz="2000"/>
              <a:t>Data-intensive: </a:t>
            </a:r>
            <a:r>
              <a:rPr lang="en-US" sz="2000">
                <a:sym typeface="Wingdings" pitchFamily="2" charset="2"/>
              </a:rPr>
              <a:t> large scale simulations in science and engineering require large volumes of data. Multimedia streaming transfers large volume of data.</a:t>
            </a:r>
            <a:r>
              <a:rPr lang="en-US" sz="2000"/>
              <a:t> </a:t>
            </a:r>
          </a:p>
          <a:p>
            <a:r>
              <a:rPr lang="en-US" sz="2000"/>
              <a:t>Network-intensive:</a:t>
            </a:r>
            <a:r>
              <a:rPr lang="en-US" sz="2000">
                <a:sym typeface="Wingdings" pitchFamily="2" charset="2"/>
              </a:rPr>
              <a:t>  </a:t>
            </a:r>
            <a:r>
              <a:rPr lang="en-US" sz="2000"/>
              <a:t>transferring large volumes of data requires high bandwidth networks.</a:t>
            </a:r>
          </a:p>
          <a:p>
            <a:r>
              <a:rPr lang="en-US" sz="2000"/>
              <a:t>Low-latency networks for data streaming, parallel computing, computation steering.</a:t>
            </a:r>
          </a:p>
          <a:p>
            <a:r>
              <a:rPr lang="en-US" sz="2000"/>
              <a:t>The systems are accessed using </a:t>
            </a:r>
            <a:r>
              <a:rPr lang="en-US" sz="2000" i="1" u="sng"/>
              <a:t>thin clients </a:t>
            </a:r>
            <a:r>
              <a:rPr lang="en-US" sz="2000"/>
              <a:t>running on systems with limited resources, e.g., wireless devices such as smart phones and tablets.</a:t>
            </a:r>
          </a:p>
          <a:p>
            <a:r>
              <a:rPr lang="en-US" sz="2000"/>
              <a:t>The infrastructure should support some form of </a:t>
            </a:r>
            <a:r>
              <a:rPr lang="en-US" sz="2000" u="sng"/>
              <a:t>workflow management.</a:t>
            </a:r>
            <a:endParaRPr lang="en-US" sz="2000"/>
          </a:p>
        </p:txBody>
      </p:sp>
      <p:sp>
        <p:nvSpPr>
          <p:cNvPr id="7172" name="Footer Placeholder 3"/>
          <p:cNvSpPr>
            <a:spLocks noGrp="1"/>
          </p:cNvSpPr>
          <p:nvPr>
            <p:ph type="ftr" sz="quarter" idx="10"/>
          </p:nvPr>
        </p:nvSpPr>
        <p:spPr>
          <a:noFill/>
        </p:spPr>
        <p:txBody>
          <a:bodyPr/>
          <a:lstStyle/>
          <a:p>
            <a:r>
              <a:rPr lang="en-US"/>
              <a:t>Cloud Computing: Theory and Practice. Chapter 1</a:t>
            </a:r>
          </a:p>
        </p:txBody>
      </p:sp>
      <p:sp>
        <p:nvSpPr>
          <p:cNvPr id="7173" name="Slide Number Placeholder 4"/>
          <p:cNvSpPr>
            <a:spLocks noGrp="1"/>
          </p:cNvSpPr>
          <p:nvPr>
            <p:ph type="sldNum" sz="quarter" idx="11"/>
          </p:nvPr>
        </p:nvSpPr>
        <p:spPr>
          <a:noFill/>
        </p:spPr>
        <p:txBody>
          <a:bodyPr/>
          <a:lstStyle/>
          <a:p>
            <a:fld id="{C92F01B8-B95F-4D43-A237-B7D325592BCA}" type="slidenum">
              <a:rPr lang="en-US" smtClean="0"/>
              <a:pPr/>
              <a:t>5</a:t>
            </a:fld>
            <a:endParaRPr lang="en-US"/>
          </a:p>
        </p:txBody>
      </p:sp>
      <p:sp>
        <p:nvSpPr>
          <p:cNvPr id="7174" name="Date Placeholder 5"/>
          <p:cNvSpPr>
            <a:spLocks noGrp="1"/>
          </p:cNvSpPr>
          <p:nvPr>
            <p:ph type="dt" sz="quarter" idx="12"/>
          </p:nvPr>
        </p:nvSpPr>
        <p:spPr>
          <a:noFill/>
        </p:spPr>
        <p:txBody>
          <a:bodyPr/>
          <a:lstStyle/>
          <a:p>
            <a:r>
              <a:rPr lang="en-US"/>
              <a:t>Dan C. Marinescu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3200"/>
              <a:t>Evolution of concepts and technologies</a:t>
            </a:r>
          </a:p>
        </p:txBody>
      </p:sp>
      <p:sp>
        <p:nvSpPr>
          <p:cNvPr id="8195" name="Content Placeholder 2"/>
          <p:cNvSpPr>
            <a:spLocks noGrp="1"/>
          </p:cNvSpPr>
          <p:nvPr>
            <p:ph idx="1"/>
          </p:nvPr>
        </p:nvSpPr>
        <p:spPr>
          <a:xfrm>
            <a:off x="457200" y="1504950"/>
            <a:ext cx="8229600" cy="4362450"/>
          </a:xfrm>
        </p:spPr>
        <p:txBody>
          <a:bodyPr/>
          <a:lstStyle/>
          <a:p>
            <a:r>
              <a:rPr lang="en-US" sz="2000"/>
              <a:t>The concepts and technologies for network-centric computing and content evolved along the years.</a:t>
            </a:r>
          </a:p>
          <a:p>
            <a:pPr>
              <a:buFont typeface="Wingdings" pitchFamily="2" charset="2"/>
              <a:buNone/>
            </a:pPr>
            <a:endParaRPr lang="en-US" sz="2000"/>
          </a:p>
          <a:p>
            <a:pPr lvl="1"/>
            <a:r>
              <a:rPr lang="en-US" sz="1800"/>
              <a:t>The web and the semantic web - expected to support composition of services. The web is dominated by unstructured or semi-structured data, while the semantic web advocates inclusion of sematic content in web pages.</a:t>
            </a:r>
          </a:p>
          <a:p>
            <a:pPr lvl="1"/>
            <a:r>
              <a:rPr lang="en-US" sz="1800"/>
              <a:t>The Grid - initiated in the early 1990s by National Laboratories and Universities; used primarily for applications in the area of science and engineering.</a:t>
            </a:r>
          </a:p>
          <a:p>
            <a:pPr lvl="1"/>
            <a:r>
              <a:rPr lang="en-US" sz="1800"/>
              <a:t>Peer-to-peer systems.</a:t>
            </a:r>
          </a:p>
          <a:p>
            <a:pPr lvl="1"/>
            <a:r>
              <a:rPr lang="en-US" sz="1800"/>
              <a:t>Computer clouds.</a:t>
            </a:r>
          </a:p>
        </p:txBody>
      </p:sp>
      <p:sp>
        <p:nvSpPr>
          <p:cNvPr id="8196" name="Footer Placeholder 3"/>
          <p:cNvSpPr>
            <a:spLocks noGrp="1"/>
          </p:cNvSpPr>
          <p:nvPr>
            <p:ph type="ftr" sz="quarter" idx="10"/>
          </p:nvPr>
        </p:nvSpPr>
        <p:spPr>
          <a:noFill/>
        </p:spPr>
        <p:txBody>
          <a:bodyPr/>
          <a:lstStyle/>
          <a:p>
            <a:r>
              <a:rPr lang="en-US"/>
              <a:t>Cloud Computing: Theory and Practice. Chapter 1</a:t>
            </a:r>
          </a:p>
        </p:txBody>
      </p:sp>
      <p:sp>
        <p:nvSpPr>
          <p:cNvPr id="8197" name="Slide Number Placeholder 4"/>
          <p:cNvSpPr>
            <a:spLocks noGrp="1"/>
          </p:cNvSpPr>
          <p:nvPr>
            <p:ph type="sldNum" sz="quarter" idx="11"/>
          </p:nvPr>
        </p:nvSpPr>
        <p:spPr>
          <a:noFill/>
        </p:spPr>
        <p:txBody>
          <a:bodyPr/>
          <a:lstStyle/>
          <a:p>
            <a:fld id="{DFBF76D6-1FA8-48B3-AD56-E26756555D23}" type="slidenum">
              <a:rPr lang="en-US" smtClean="0"/>
              <a:pPr/>
              <a:t>6</a:t>
            </a:fld>
            <a:endParaRPr lang="en-US"/>
          </a:p>
        </p:txBody>
      </p:sp>
      <p:sp>
        <p:nvSpPr>
          <p:cNvPr id="8198" name="Date Placeholder 5"/>
          <p:cNvSpPr>
            <a:spLocks noGrp="1"/>
          </p:cNvSpPr>
          <p:nvPr>
            <p:ph type="dt" sz="quarter" idx="12"/>
          </p:nvPr>
        </p:nvSpPr>
        <p:spPr>
          <a:noFill/>
        </p:spPr>
        <p:txBody>
          <a:bodyPr/>
          <a:lstStyle/>
          <a:p>
            <a:r>
              <a:rPr lang="en-US"/>
              <a:t>Dan C. Marinescu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p:txBody>
          <a:bodyPr/>
          <a:lstStyle/>
          <a:p>
            <a:r>
              <a:rPr lang="en-US" sz="3200"/>
              <a:t>Cloud computing</a:t>
            </a:r>
          </a:p>
        </p:txBody>
      </p:sp>
      <p:sp>
        <p:nvSpPr>
          <p:cNvPr id="3" name="2 Marcador de contenido"/>
          <p:cNvSpPr>
            <a:spLocks noGrp="1"/>
          </p:cNvSpPr>
          <p:nvPr>
            <p:ph idx="1"/>
          </p:nvPr>
        </p:nvSpPr>
        <p:spPr>
          <a:xfrm>
            <a:off x="485775" y="1514475"/>
            <a:ext cx="8537575" cy="4000500"/>
          </a:xfrm>
        </p:spPr>
        <p:txBody>
          <a:bodyPr/>
          <a:lstStyle/>
          <a:p>
            <a:pPr>
              <a:defRPr/>
            </a:pPr>
            <a:r>
              <a:rPr lang="en-US" sz="2000" dirty="0"/>
              <a:t>Uses Internet technologies to offer scalable and  elastic services. </a:t>
            </a:r>
          </a:p>
          <a:p>
            <a:pPr>
              <a:buFont typeface="Wingdings" pitchFamily="2" charset="2"/>
              <a:buNone/>
              <a:defRPr/>
            </a:pPr>
            <a:r>
              <a:rPr lang="en-US" sz="2000" dirty="0"/>
              <a:t>     The term “elastic computing” refers to the ability of </a:t>
            </a:r>
            <a:r>
              <a:rPr lang="en-US" sz="2000" i="1" dirty="0"/>
              <a:t>dynamically acquiring computing resources</a:t>
            </a:r>
            <a:r>
              <a:rPr lang="en-US" sz="2000" dirty="0"/>
              <a:t> and  supporting a variable workload.</a:t>
            </a:r>
          </a:p>
          <a:p>
            <a:pPr>
              <a:buFont typeface="Wingdings" pitchFamily="2" charset="2"/>
              <a:buNone/>
              <a:defRPr/>
            </a:pPr>
            <a:endParaRPr lang="en-US" sz="2000" dirty="0"/>
          </a:p>
          <a:p>
            <a:pPr>
              <a:defRPr/>
            </a:pPr>
            <a:r>
              <a:rPr lang="en-US" sz="2000" dirty="0"/>
              <a:t>The resources used for these services can be metered and </a:t>
            </a:r>
          </a:p>
          <a:p>
            <a:pPr>
              <a:buFont typeface="Wingdings" pitchFamily="2" charset="2"/>
              <a:buNone/>
              <a:defRPr/>
            </a:pPr>
            <a:r>
              <a:rPr lang="en-US" sz="2000" dirty="0"/>
              <a:t>     the </a:t>
            </a:r>
            <a:r>
              <a:rPr lang="en-US" sz="2000" i="1" dirty="0"/>
              <a:t>users can be charged only for the resources they used</a:t>
            </a:r>
            <a:r>
              <a:rPr lang="en-US" sz="2000" dirty="0"/>
              <a:t>.</a:t>
            </a:r>
          </a:p>
          <a:p>
            <a:pPr>
              <a:buFont typeface="Wingdings" pitchFamily="2" charset="2"/>
              <a:buNone/>
              <a:defRPr/>
            </a:pPr>
            <a:endParaRPr lang="en-US" sz="2000" dirty="0"/>
          </a:p>
          <a:p>
            <a:pPr>
              <a:defRPr/>
            </a:pPr>
            <a:r>
              <a:rPr lang="en-US" sz="2000" dirty="0"/>
              <a:t>The maintenance and security are ensured by service providers.</a:t>
            </a:r>
          </a:p>
          <a:p>
            <a:pPr>
              <a:buFont typeface="Wingdings" pitchFamily="2" charset="2"/>
              <a:buNone/>
              <a:defRPr/>
            </a:pPr>
            <a:endParaRPr lang="en-US" sz="2000" dirty="0"/>
          </a:p>
          <a:p>
            <a:pPr>
              <a:defRPr/>
            </a:pPr>
            <a:r>
              <a:rPr lang="en-US" sz="2000" dirty="0"/>
              <a:t>The service providers can operate more efficiently due to </a:t>
            </a:r>
          </a:p>
          <a:p>
            <a:pPr>
              <a:buFont typeface="Wingdings" pitchFamily="2" charset="2"/>
              <a:buNone/>
              <a:defRPr/>
            </a:pPr>
            <a:r>
              <a:rPr lang="en-US" sz="2000" dirty="0"/>
              <a:t>     specialization and centralization.</a:t>
            </a:r>
          </a:p>
          <a:p>
            <a:pPr marL="0" indent="0">
              <a:buFont typeface="Wingdings" pitchFamily="2" charset="2"/>
              <a:buNone/>
              <a:defRPr/>
            </a:pPr>
            <a:endParaRPr lang="en-US" dirty="0"/>
          </a:p>
        </p:txBody>
      </p:sp>
      <p:sp>
        <p:nvSpPr>
          <p:cNvPr id="9220" name="10 Marcador de número de diapositiva"/>
          <p:cNvSpPr>
            <a:spLocks noGrp="1"/>
          </p:cNvSpPr>
          <p:nvPr>
            <p:ph type="sldNum" sz="quarter" idx="11"/>
          </p:nvPr>
        </p:nvSpPr>
        <p:spPr>
          <a:noFill/>
        </p:spPr>
        <p:txBody>
          <a:bodyPr/>
          <a:lstStyle/>
          <a:p>
            <a:fld id="{CBC61A2C-13E1-4E57-9320-AC92F541B230}" type="slidenum">
              <a:rPr lang="en-US" smtClean="0"/>
              <a:pPr/>
              <a:t>7</a:t>
            </a:fld>
            <a:endParaRPr lang="en-US"/>
          </a:p>
        </p:txBody>
      </p:sp>
      <p:sp>
        <p:nvSpPr>
          <p:cNvPr id="9221" name="Footer Placeholder 3"/>
          <p:cNvSpPr>
            <a:spLocks noGrp="1"/>
          </p:cNvSpPr>
          <p:nvPr>
            <p:ph type="ftr" sz="quarter" idx="10"/>
          </p:nvPr>
        </p:nvSpPr>
        <p:spPr>
          <a:noFill/>
        </p:spPr>
        <p:txBody>
          <a:bodyPr/>
          <a:lstStyle/>
          <a:p>
            <a:r>
              <a:rPr lang="en-US"/>
              <a:t>Cloud Computing: Theory and Practice. Chapter 1</a:t>
            </a:r>
          </a:p>
        </p:txBody>
      </p:sp>
      <p:sp>
        <p:nvSpPr>
          <p:cNvPr id="9222" name="Date Placeholder 4"/>
          <p:cNvSpPr>
            <a:spLocks noGrp="1"/>
          </p:cNvSpPr>
          <p:nvPr>
            <p:ph type="dt" sz="quarter" idx="12"/>
          </p:nvPr>
        </p:nvSpPr>
        <p:spPr>
          <a:noFill/>
        </p:spPr>
        <p:txBody>
          <a:bodyPr/>
          <a:lstStyle/>
          <a:p>
            <a:r>
              <a:rPr lang="en-US"/>
              <a:t>Dan C. Marinescu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3200"/>
              <a:t>Cloud computing (cont’d)</a:t>
            </a:r>
          </a:p>
        </p:txBody>
      </p:sp>
      <p:sp>
        <p:nvSpPr>
          <p:cNvPr id="10243" name="Content Placeholder 2"/>
          <p:cNvSpPr>
            <a:spLocks noGrp="1"/>
          </p:cNvSpPr>
          <p:nvPr>
            <p:ph idx="1"/>
          </p:nvPr>
        </p:nvSpPr>
        <p:spPr>
          <a:xfrm>
            <a:off x="457200" y="1524000"/>
            <a:ext cx="8477250" cy="4343400"/>
          </a:xfrm>
        </p:spPr>
        <p:txBody>
          <a:bodyPr/>
          <a:lstStyle/>
          <a:p>
            <a:r>
              <a:rPr lang="en-US" sz="2000"/>
              <a:t>Lower costs for the cloud service provider are past to the cloud users.</a:t>
            </a:r>
          </a:p>
          <a:p>
            <a:pPr>
              <a:buFont typeface="Wingdings" pitchFamily="2" charset="2"/>
              <a:buNone/>
            </a:pPr>
            <a:endParaRPr lang="en-US" sz="2000"/>
          </a:p>
          <a:p>
            <a:r>
              <a:rPr lang="en-US" sz="2000"/>
              <a:t>Data is stored: </a:t>
            </a:r>
          </a:p>
          <a:p>
            <a:pPr lvl="1"/>
            <a:r>
              <a:rPr lang="en-US"/>
              <a:t>closer to the site where it is used.</a:t>
            </a:r>
          </a:p>
          <a:p>
            <a:pPr lvl="1"/>
            <a:r>
              <a:rPr lang="en-US"/>
              <a:t> in a device and in a  location-independent manner.</a:t>
            </a:r>
          </a:p>
          <a:p>
            <a:pPr lvl="1">
              <a:buFont typeface="Wingdings" pitchFamily="2" charset="2"/>
              <a:buNone/>
            </a:pPr>
            <a:endParaRPr lang="en-US"/>
          </a:p>
          <a:p>
            <a:r>
              <a:rPr lang="en-US" sz="2000"/>
              <a:t>The data storage strategy can increase reliability, as well as security, and can lower communication costs.</a:t>
            </a:r>
          </a:p>
        </p:txBody>
      </p:sp>
      <p:sp>
        <p:nvSpPr>
          <p:cNvPr id="10244" name="Footer Placeholder 3"/>
          <p:cNvSpPr>
            <a:spLocks noGrp="1"/>
          </p:cNvSpPr>
          <p:nvPr>
            <p:ph type="ftr" sz="quarter" idx="10"/>
          </p:nvPr>
        </p:nvSpPr>
        <p:spPr>
          <a:noFill/>
        </p:spPr>
        <p:txBody>
          <a:bodyPr/>
          <a:lstStyle/>
          <a:p>
            <a:r>
              <a:rPr lang="en-US"/>
              <a:t>Cloud Computing: Theory and Practice. Chapter 1</a:t>
            </a:r>
          </a:p>
        </p:txBody>
      </p:sp>
      <p:sp>
        <p:nvSpPr>
          <p:cNvPr id="10245" name="Slide Number Placeholder 4"/>
          <p:cNvSpPr>
            <a:spLocks noGrp="1"/>
          </p:cNvSpPr>
          <p:nvPr>
            <p:ph type="sldNum" sz="quarter" idx="11"/>
          </p:nvPr>
        </p:nvSpPr>
        <p:spPr>
          <a:noFill/>
        </p:spPr>
        <p:txBody>
          <a:bodyPr/>
          <a:lstStyle/>
          <a:p>
            <a:fld id="{61492C1E-33B4-43E9-BC48-21E50D239655}" type="slidenum">
              <a:rPr lang="en-US" smtClean="0"/>
              <a:pPr/>
              <a:t>8</a:t>
            </a:fld>
            <a:endParaRPr lang="en-US"/>
          </a:p>
        </p:txBody>
      </p:sp>
      <p:sp>
        <p:nvSpPr>
          <p:cNvPr id="10246" name="Date Placeholder 5"/>
          <p:cNvSpPr>
            <a:spLocks noGrp="1"/>
          </p:cNvSpPr>
          <p:nvPr>
            <p:ph type="dt" sz="quarter" idx="12"/>
          </p:nvPr>
        </p:nvSpPr>
        <p:spPr>
          <a:noFill/>
        </p:spPr>
        <p:txBody>
          <a:bodyPr/>
          <a:lstStyle/>
          <a:p>
            <a:r>
              <a:rPr lang="en-US"/>
              <a:t>Dan C. Marinescu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695325"/>
            <a:ext cx="8229600" cy="495300"/>
          </a:xfrm>
        </p:spPr>
        <p:txBody>
          <a:bodyPr/>
          <a:lstStyle/>
          <a:p>
            <a:r>
              <a:rPr lang="en-US" sz="3200"/>
              <a:t>Types of clouds</a:t>
            </a:r>
          </a:p>
        </p:txBody>
      </p:sp>
      <p:sp>
        <p:nvSpPr>
          <p:cNvPr id="11267" name="Content Placeholder 2"/>
          <p:cNvSpPr>
            <a:spLocks noGrp="1"/>
          </p:cNvSpPr>
          <p:nvPr>
            <p:ph idx="1"/>
          </p:nvPr>
        </p:nvSpPr>
        <p:spPr>
          <a:xfrm>
            <a:off x="457200" y="1352550"/>
            <a:ext cx="8039100" cy="4743450"/>
          </a:xfrm>
        </p:spPr>
        <p:txBody>
          <a:bodyPr/>
          <a:lstStyle/>
          <a:p>
            <a:r>
              <a:rPr lang="en-US" sz="2000"/>
              <a:t>Public Cloud - the infrastructure is made available to the general public or a large industry group and is owned by the organization selling cloud services.</a:t>
            </a:r>
          </a:p>
          <a:p>
            <a:pPr>
              <a:buFont typeface="Wingdings" pitchFamily="2" charset="2"/>
              <a:buNone/>
            </a:pPr>
            <a:endParaRPr lang="en-US" sz="2000"/>
          </a:p>
          <a:p>
            <a:r>
              <a:rPr lang="en-US" sz="2000"/>
              <a:t>Private Cloud – the infrastructure is operated solely for an organization.</a:t>
            </a:r>
          </a:p>
          <a:p>
            <a:pPr>
              <a:buFont typeface="Wingdings" pitchFamily="2" charset="2"/>
              <a:buNone/>
            </a:pPr>
            <a:endParaRPr lang="en-US" sz="2000"/>
          </a:p>
          <a:p>
            <a:r>
              <a:rPr lang="en-US" sz="2000"/>
              <a:t>Community Cloud - the infrastructure is shared by several organizations and supports a community that has shared concerns.</a:t>
            </a:r>
          </a:p>
          <a:p>
            <a:pPr>
              <a:buFont typeface="Wingdings" pitchFamily="2" charset="2"/>
              <a:buNone/>
            </a:pPr>
            <a:endParaRPr lang="en-US" sz="2000"/>
          </a:p>
          <a:p>
            <a:r>
              <a:rPr lang="en-US" sz="2000"/>
              <a:t>Hybrid Cloud - composition of two or more clouds (public, private, or community) as unique entities but bound by standardized technology that enables data and application portability.</a:t>
            </a:r>
          </a:p>
        </p:txBody>
      </p:sp>
      <p:sp>
        <p:nvSpPr>
          <p:cNvPr id="11268" name="Footer Placeholder 3"/>
          <p:cNvSpPr>
            <a:spLocks noGrp="1"/>
          </p:cNvSpPr>
          <p:nvPr>
            <p:ph type="ftr" sz="quarter" idx="10"/>
          </p:nvPr>
        </p:nvSpPr>
        <p:spPr>
          <a:noFill/>
        </p:spPr>
        <p:txBody>
          <a:bodyPr/>
          <a:lstStyle/>
          <a:p>
            <a:r>
              <a:rPr lang="en-US"/>
              <a:t>Cloud Computing: Theory and Practice. Chapter 1</a:t>
            </a:r>
          </a:p>
        </p:txBody>
      </p:sp>
      <p:sp>
        <p:nvSpPr>
          <p:cNvPr id="11269" name="Slide Number Placeholder 4"/>
          <p:cNvSpPr>
            <a:spLocks noGrp="1"/>
          </p:cNvSpPr>
          <p:nvPr>
            <p:ph type="sldNum" sz="quarter" idx="11"/>
          </p:nvPr>
        </p:nvSpPr>
        <p:spPr>
          <a:noFill/>
        </p:spPr>
        <p:txBody>
          <a:bodyPr/>
          <a:lstStyle/>
          <a:p>
            <a:fld id="{8657D54B-3D1C-43C1-8C41-A5699BEF3EBD}" type="slidenum">
              <a:rPr lang="en-US" smtClean="0"/>
              <a:pPr/>
              <a:t>9</a:t>
            </a:fld>
            <a:endParaRPr lang="en-US"/>
          </a:p>
        </p:txBody>
      </p:sp>
      <p:sp>
        <p:nvSpPr>
          <p:cNvPr id="11270" name="Date Placeholder 5"/>
          <p:cNvSpPr>
            <a:spLocks noGrp="1"/>
          </p:cNvSpPr>
          <p:nvPr>
            <p:ph type="dt" sz="quarter" idx="12"/>
          </p:nvPr>
        </p:nvSpPr>
        <p:spPr>
          <a:noFill/>
        </p:spPr>
        <p:txBody>
          <a:bodyPr/>
          <a:lstStyle/>
          <a:p>
            <a:r>
              <a:rPr lang="en-US"/>
              <a:t>Dan C. Marinescu</a:t>
            </a: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Radial</Template>
  <TotalTime>12893</TotalTime>
  <Words>2402</Words>
  <Application>Microsoft Office PowerPoint</Application>
  <PresentationFormat>Προβολή στην οθόνη (4:3)</PresentationFormat>
  <Paragraphs>293</Paragraphs>
  <Slides>32</Slides>
  <Notes>0</Notes>
  <HiddenSlides>0</HiddenSlides>
  <MMClips>0</MMClips>
  <ScaleCrop>false</ScaleCrop>
  <HeadingPairs>
    <vt:vector size="8" baseType="variant">
      <vt:variant>
        <vt:lpstr>Γραμματοσειρές που χρησιμοποιούνται</vt:lpstr>
      </vt:variant>
      <vt:variant>
        <vt:i4>4</vt:i4>
      </vt:variant>
      <vt:variant>
        <vt:lpstr>Θέμα</vt:lpstr>
      </vt:variant>
      <vt:variant>
        <vt:i4>1</vt:i4>
      </vt:variant>
      <vt:variant>
        <vt:lpstr>Ενσωματωμένοι διακομιστές OLE</vt:lpstr>
      </vt:variant>
      <vt:variant>
        <vt:i4>1</vt:i4>
      </vt:variant>
      <vt:variant>
        <vt:lpstr>Τίτλοι διαφανειών</vt:lpstr>
      </vt:variant>
      <vt:variant>
        <vt:i4>32</vt:i4>
      </vt:variant>
    </vt:vector>
  </HeadingPairs>
  <TitlesOfParts>
    <vt:vector size="38" baseType="lpstr">
      <vt:lpstr>Arial</vt:lpstr>
      <vt:lpstr>Arial Black</vt:lpstr>
      <vt:lpstr>Times New Roman</vt:lpstr>
      <vt:lpstr>Wingdings</vt:lpstr>
      <vt:lpstr>Pixel</vt:lpstr>
      <vt:lpstr>Visio</vt:lpstr>
      <vt:lpstr>  Chapter 1 – Introduction </vt:lpstr>
      <vt:lpstr>Contents</vt:lpstr>
      <vt:lpstr>Network-centric computing</vt:lpstr>
      <vt:lpstr>Network-centric content</vt:lpstr>
      <vt:lpstr>Network-centric computing and content</vt:lpstr>
      <vt:lpstr>Evolution of concepts and technologies</vt:lpstr>
      <vt:lpstr>Cloud computing</vt:lpstr>
      <vt:lpstr>Cloud computing (cont’d)</vt:lpstr>
      <vt:lpstr>Types of clouds</vt:lpstr>
      <vt:lpstr>The “good” about cloud computing</vt:lpstr>
      <vt:lpstr>More “good” about cloud computing</vt:lpstr>
      <vt:lpstr>Why cloud computing could be successful when other paradigms have failed?</vt:lpstr>
      <vt:lpstr>Challenges for cloud computing</vt:lpstr>
      <vt:lpstr>More challenges</vt:lpstr>
      <vt:lpstr>Παρουσίαση του PowerPoint</vt:lpstr>
      <vt:lpstr>Cloud delivery models</vt:lpstr>
      <vt:lpstr>Software-as-a-Service (SaaS)</vt:lpstr>
      <vt:lpstr>Platform-as-a-Service (PaaS)</vt:lpstr>
      <vt:lpstr>Infrastructure-as-a-Service (IaaS)</vt:lpstr>
      <vt:lpstr>https://www.bmc.com/blogs/saas-vs-paas-vs-iaas-whats-the-difference-and-how-to-choose/</vt:lpstr>
      <vt:lpstr>Παρουσίαση του PowerPoint</vt:lpstr>
      <vt:lpstr>Cloud activities</vt:lpstr>
      <vt:lpstr>Cloud  activities (cont’d)</vt:lpstr>
      <vt:lpstr>Cloud activities (cont’d)</vt:lpstr>
      <vt:lpstr>NIST cloud reference model</vt:lpstr>
      <vt:lpstr>Ethical issues</vt:lpstr>
      <vt:lpstr>De-perimeterisation</vt:lpstr>
      <vt:lpstr>Privacy issues</vt:lpstr>
      <vt:lpstr>Cloud vulnerabilities</vt:lpstr>
      <vt:lpstr>https://www.huffingtonpost.gr/entry/ekatommeria-istotopoi-ektos-leitoeryias-meta-te-fotia-se-etaireia-eperesion-cloud_gr_6049d6f5c5b636ed33784156?utm_source=News247&amp;utm_medium=footer&amp;utm_campaign=24MediaWidget&amp;utm_term=Pos2</vt:lpstr>
      <vt:lpstr>https://www.protagon.gr/epikairotita/blak-aout-sto-internet-ektos-leitourgias-amazon-guardian-bbc-new-york-times-44342298619</vt:lpstr>
      <vt:lpstr>https://www.protothema.gr/technology/article/1131860/poia-einai-i-fastly-pou-erixe-gia-mia-ora-tis-megaluteres-istoselides-se-olo-ton-kosmo/</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Lucent End User</dc:creator>
  <cp:lastModifiedBy>CHRISTOS DOULIGERIS</cp:lastModifiedBy>
  <cp:revision>377</cp:revision>
  <dcterms:created xsi:type="dcterms:W3CDTF">2004-10-07T18:29:30Z</dcterms:created>
  <dcterms:modified xsi:type="dcterms:W3CDTF">2021-11-09T09:41:46Z</dcterms:modified>
</cp:coreProperties>
</file>