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Risk Management &amp; Security Analysis for Managed SIEM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Ανάλυση Απειλών &amp; Διαχείριση Κινδύνων σε 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 &amp; Επόμενα Βήματα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Τα Customer Data και Operational Data έχουν το υψηλότερο ρίσκο.</a:t>
            </a:r>
          </a:p>
          <a:p>
            <a:r>
              <a:t>• Απαιτείται αυστηρός έλεγχος πρόσβασης στα SOC Internal Data.</a:t>
            </a:r>
          </a:p>
          <a:p>
            <a:r>
              <a:t>• Προτείνεται διαρκής βελτίωση Threat Hunting &amp; Zero Trust Architecture.</a:t>
            </a:r>
          </a:p>
          <a:p>
            <a:r>
              <a:t>• Vendor Risk Assessments για προστασία από Supply Chain Attacks.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 - Επιπτώσεις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24843"/>
              </p:ext>
            </p:extLst>
          </p:nvPr>
        </p:nvGraphicFramePr>
        <p:xfrm>
          <a:off x="65784" y="1371599"/>
          <a:ext cx="9012433" cy="347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328">
                  <a:extLst>
                    <a:ext uri="{9D8B030D-6E8A-4147-A177-3AD203B41FA5}">
                      <a16:colId xmlns:a16="http://schemas.microsoft.com/office/drawing/2014/main" val="1944610528"/>
                    </a:ext>
                  </a:extLst>
                </a:gridCol>
              </a:tblGrid>
              <a:tr h="674745">
                <a:tc>
                  <a:txBody>
                    <a:bodyPr/>
                    <a:lstStyle/>
                    <a:p>
                      <a:r>
                        <a:rPr dirty="0" err="1"/>
                        <a:t>Πληροφορι</a:t>
                      </a:r>
                      <a:r>
                        <a:rPr dirty="0"/>
                        <a:t>ακό Αγαθό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Confidentiality</a:t>
                      </a:r>
                      <a:r>
                        <a:rPr lang="en-US" dirty="0"/>
                        <a:t> </a:t>
                      </a:r>
                      <a:r>
                        <a:rPr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Integrity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Availability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r>
                        <a:rPr lang="el-GR" dirty="0"/>
                        <a:t> (</a:t>
                      </a:r>
                      <a:r>
                        <a:rPr lang="en-US" dirty="0"/>
                        <a:t>Worst Case) 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60">
                <a:tc>
                  <a:txBody>
                    <a:bodyPr/>
                    <a:lstStyle/>
                    <a:p>
                      <a:r>
                        <a:rPr dirty="0"/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745">
                <a:tc>
                  <a:txBody>
                    <a:bodyPr/>
                    <a:lstStyle/>
                    <a:p>
                      <a:r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r>
                        <a:rPr lang="en-US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60">
                <a:tc>
                  <a:txBody>
                    <a:bodyPr/>
                    <a:lstStyle/>
                    <a:p>
                      <a:r>
                        <a:rPr dirty="0"/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Πολύ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Πολύ 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745">
                <a:tc>
                  <a:txBody>
                    <a:bodyPr/>
                    <a:lstStyle/>
                    <a:p>
                      <a:r>
                        <a:rPr dirty="0"/>
                        <a:t>Backup</a:t>
                      </a:r>
                      <a:r>
                        <a:rPr lang="el-GR" dirty="0"/>
                        <a:t>/</a:t>
                      </a:r>
                      <a:r>
                        <a:rPr lang="en-US" dirty="0"/>
                        <a:t>Historical </a:t>
                      </a:r>
                      <a:r>
                        <a:rPr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Πολύ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Πολύ 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960">
                <a:tc>
                  <a:txBody>
                    <a:bodyPr/>
                    <a:lstStyle/>
                    <a:p>
                      <a:r>
                        <a:rPr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r>
                        <a:rPr lang="en-US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4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Threat Assessment - Απ</a:t>
            </a:r>
            <a:r>
              <a:rPr dirty="0" err="1"/>
              <a:t>ειλές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2344"/>
              </p:ext>
            </p:extLst>
          </p:nvPr>
        </p:nvGraphicFramePr>
        <p:xfrm>
          <a:off x="457200" y="13716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dirty="0" err="1"/>
                        <a:t>Πληροφορι</a:t>
                      </a:r>
                      <a:r>
                        <a:rPr dirty="0"/>
                        <a:t>ακό Αγαθό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Data Destruction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Disclosure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Theft/Loss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Unauthorized Access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</a:t>
                      </a:r>
                      <a:r>
                        <a:rPr lang="en-US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Backup/Historical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l-GR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r>
                        <a:rPr lang="el-GR" dirty="0"/>
                        <a:t> = 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r>
                        <a:rPr lang="el-GR" dirty="0"/>
                        <a:t> = 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l-GR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r>
                        <a:rPr lang="el-GR" dirty="0"/>
                        <a:t> = 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Vulnerability Assessment - Αδυναμίες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00051"/>
              </p:ext>
            </p:extLst>
          </p:nvPr>
        </p:nvGraphicFramePr>
        <p:xfrm>
          <a:off x="65784" y="1325551"/>
          <a:ext cx="9005855" cy="551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0513">
                <a:tc>
                  <a:txBody>
                    <a:bodyPr/>
                    <a:lstStyle/>
                    <a:p>
                      <a:r>
                        <a:rPr dirty="0" err="1"/>
                        <a:t>Πληροφορι</a:t>
                      </a:r>
                      <a:r>
                        <a:rPr dirty="0"/>
                        <a:t>ακό Αγαθό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(Data  Destruction)</a:t>
                      </a:r>
                      <a:endParaRPr lang="el-GR" dirty="0"/>
                    </a:p>
                    <a:p>
                      <a:r>
                        <a:rPr lang="en-US" dirty="0"/>
                        <a:t>Backups, DLP, Monitoring, EDR, LIMITIED ACCESS, RBAC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(Information Disclosure)Encryption, Access Control, SIEM, FIREWALL,</a:t>
                      </a:r>
                    </a:p>
                    <a:p>
                      <a:r>
                        <a:rPr lang="en-US" dirty="0"/>
                        <a:t>DLP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(Theft/Loss of Data)MFA, Endpoint Security, IAM, DLP, Network segmentation, monitoring, LEAST PRIVILEGE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(Unauthorized Access)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RBAC, IAM, MFA, zero trust, LOGGING, AUDITING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57">
                <a:tc>
                  <a:txBody>
                    <a:bodyPr/>
                    <a:lstStyle/>
                    <a:p>
                      <a:r>
                        <a:rPr dirty="0"/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359">
                <a:tc>
                  <a:txBody>
                    <a:bodyPr/>
                    <a:lstStyle/>
                    <a:p>
                      <a:r>
                        <a:rPr dirty="0"/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Χαμηλή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359">
                <a:tc>
                  <a:txBody>
                    <a:bodyPr/>
                    <a:lstStyle/>
                    <a:p>
                      <a:r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Υψηλή =2</a:t>
                      </a:r>
                    </a:p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359">
                <a:tc>
                  <a:txBody>
                    <a:bodyPr/>
                    <a:lstStyle/>
                    <a:p>
                      <a:r>
                        <a:rPr dirty="0"/>
                        <a:t>Backup</a:t>
                      </a:r>
                      <a:r>
                        <a:rPr lang="en-US" dirty="0"/>
                        <a:t>/Historical</a:t>
                      </a:r>
                      <a:r>
                        <a:rPr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Μεσαία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257">
                <a:tc>
                  <a:txBody>
                    <a:bodyPr/>
                    <a:lstStyle/>
                    <a:p>
                      <a:r>
                        <a:rPr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Χαμηλή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Χαμηλή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489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Analysis - Εκτίμηση Κινδύνων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32592"/>
              </p:ext>
            </p:extLst>
          </p:nvPr>
        </p:nvGraphicFramePr>
        <p:xfrm>
          <a:off x="1263056" y="1463039"/>
          <a:ext cx="7423745" cy="768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49">
                  <a:extLst>
                    <a:ext uri="{9D8B030D-6E8A-4147-A177-3AD203B41FA5}">
                      <a16:colId xmlns:a16="http://schemas.microsoft.com/office/drawing/2014/main" val="228659659"/>
                    </a:ext>
                  </a:extLst>
                </a:gridCol>
                <a:gridCol w="148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r>
                        <a:rPr dirty="0" err="1"/>
                        <a:t>Πληροφορι</a:t>
                      </a:r>
                      <a:r>
                        <a:rPr dirty="0"/>
                        <a:t>ακό Αγαθό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Πιθ</a:t>
                      </a:r>
                      <a:r>
                        <a:rPr dirty="0"/>
                        <a:t>ανότητα Επίθεσης</a:t>
                      </a:r>
                      <a:r>
                        <a:rPr lang="en-US" dirty="0"/>
                        <a:t> (Threat + Vulnerability = Likelihood)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Σο</a:t>
                      </a:r>
                      <a:r>
                        <a:rPr dirty="0"/>
                        <a:t>βαρότητα Επιπτώσεων</a:t>
                      </a:r>
                      <a:endParaRPr lang="en-US" dirty="0"/>
                    </a:p>
                    <a:p>
                      <a:r>
                        <a:rPr lang="en-US" dirty="0"/>
                        <a:t>(Impact)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Συνολικό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Ρίσκο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05">
                <a:tc>
                  <a:txBody>
                    <a:bodyPr/>
                    <a:lstStyle/>
                    <a:p>
                      <a:r>
                        <a:rPr dirty="0"/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Destruction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Υψηλό</a:t>
                      </a:r>
                      <a:r>
                        <a:rPr lang="en-US" dirty="0"/>
                        <a:t> = 6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Data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Disclosure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Πολύ Υψηλή = 4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Υψηλή = 3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Υψηλό = </a:t>
                      </a:r>
                      <a:r>
                        <a:rPr lang="en-US" dirty="0"/>
                        <a:t>7</a:t>
                      </a:r>
                      <a:endParaRPr lang="el-GR" dirty="0"/>
                    </a:p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29208"/>
                  </a:ext>
                </a:extLst>
              </a:tr>
              <a:tr h="876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Data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Theft/Loss of data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Πολύ Υψηλή = 4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Υψηλή = 3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Υψηλό = </a:t>
                      </a:r>
                      <a:r>
                        <a:rPr lang="en-US" dirty="0"/>
                        <a:t>7</a:t>
                      </a:r>
                      <a:endParaRPr lang="el-GR" dirty="0"/>
                    </a:p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39750"/>
                  </a:ext>
                </a:extLst>
              </a:tr>
              <a:tr h="876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Data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Unauthorized access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Πολύ Υψηλή = 4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Υψηλή = 3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Υψηλό = </a:t>
                      </a:r>
                      <a:r>
                        <a:rPr lang="en-US" dirty="0"/>
                        <a:t>7</a:t>
                      </a:r>
                      <a:endParaRPr lang="el-GR" dirty="0"/>
                    </a:p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67107"/>
                  </a:ext>
                </a:extLst>
              </a:tr>
              <a:tr h="613405">
                <a:tc>
                  <a:txBody>
                    <a:bodyPr/>
                    <a:lstStyle/>
                    <a:p>
                      <a:r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Μεσαία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Υψηλό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05">
                <a:tc>
                  <a:txBody>
                    <a:bodyPr/>
                    <a:lstStyle/>
                    <a:p>
                      <a:r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Υψηλή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Πολύ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Πολύ Υψηλό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293">
                <a:tc>
                  <a:txBody>
                    <a:bodyPr/>
                    <a:lstStyle/>
                    <a:p>
                      <a:r>
                        <a:rPr dirty="0"/>
                        <a:t>Backup Data</a:t>
                      </a:r>
                      <a:r>
                        <a:rPr lang="en-US" dirty="0"/>
                        <a:t>/Historical Data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Πολύ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Πολύ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Υψηλό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47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845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Risk Treatment Plan - Μέτρα Αντιμετώπισης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Κίνδυνος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Μέτρο Προστασίας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Χρονοδιάγραμμα Υλοποίησης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Data Destruction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Immutable Backups, Network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Άμεσα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Unauthorized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Role-Based Access, Zero Trust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 μήνες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Theft/Loss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DLP, SIEM Monitoring, MFA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 μήνες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Insider Threats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UEBA, Least Privilege, Logging &amp; 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3-6 μήνες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Μεθοδολογία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Χρησιμοποιούμε το πρότυπο ISO 27005 για διαχείριση κινδύνων.</a:t>
            </a:r>
          </a:p>
          <a:p>
            <a:r>
              <a:t>• Ακολουθούμε τη CIA Triad (Confidentiality, Integrity, Availability).</a:t>
            </a:r>
          </a:p>
          <a:p>
            <a:r>
              <a:t>• Ανάλυση βασισμένη στα πληροφοριακά αγαθά και τις απειλές που τα επηρεάζουν.</a:t>
            </a:r>
          </a:p>
          <a:p>
            <a:r>
              <a:t>• Τα στάδια της ανάλυσης:</a:t>
            </a:r>
          </a:p>
          <a:p>
            <a:r>
              <a:t>  1. Χαρτογράφηση Πληροφοριακών Αγαθών</a:t>
            </a:r>
          </a:p>
          <a:p>
            <a:r>
              <a:t>  2. Impact Assessment</a:t>
            </a:r>
          </a:p>
          <a:p>
            <a:r>
              <a:t>  3. Threat &amp; Vulnerability Assessment</a:t>
            </a:r>
          </a:p>
          <a:p>
            <a:r>
              <a:t>  4. Risk Analysis &amp; Treatment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Υπηρεσία που Αναλύουμε: Managed SIEM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Η υπ</a:t>
            </a:r>
            <a:r>
              <a:rPr dirty="0" err="1"/>
              <a:t>ηρεσί</a:t>
            </a:r>
            <a:r>
              <a:rPr dirty="0"/>
              <a:t>α Managed SIEM παρέχει:</a:t>
            </a:r>
          </a:p>
          <a:p>
            <a:r>
              <a:rPr dirty="0"/>
              <a:t>• </a:t>
            </a:r>
            <a:r>
              <a:rPr dirty="0" err="1"/>
              <a:t>Συλλογή</a:t>
            </a:r>
            <a:r>
              <a:rPr dirty="0"/>
              <a:t> και α</a:t>
            </a:r>
            <a:r>
              <a:rPr dirty="0" err="1"/>
              <a:t>νάλυση</a:t>
            </a:r>
            <a:r>
              <a:rPr dirty="0"/>
              <a:t> logs </a:t>
            </a:r>
            <a:r>
              <a:rPr dirty="0" err="1"/>
              <a:t>γι</a:t>
            </a:r>
            <a:r>
              <a:rPr dirty="0"/>
              <a:t>α κυβερνοαπειλές</a:t>
            </a:r>
          </a:p>
          <a:p>
            <a:r>
              <a:rPr dirty="0"/>
              <a:t>• Παρα</a:t>
            </a:r>
            <a:r>
              <a:rPr dirty="0" err="1"/>
              <a:t>κολούθηση</a:t>
            </a:r>
            <a:r>
              <a:rPr dirty="0"/>
              <a:t> &amp; </a:t>
            </a:r>
            <a:r>
              <a:rPr dirty="0" err="1"/>
              <a:t>συσχέτιση</a:t>
            </a:r>
            <a:r>
              <a:rPr dirty="0"/>
              <a:t> </a:t>
            </a:r>
            <a:r>
              <a:rPr dirty="0" err="1"/>
              <a:t>συμ</a:t>
            </a:r>
            <a:r>
              <a:rPr dirty="0"/>
              <a:t>βάντων ασφαλείας</a:t>
            </a:r>
          </a:p>
          <a:p>
            <a:r>
              <a:rPr dirty="0"/>
              <a:t>• </a:t>
            </a:r>
            <a:r>
              <a:rPr dirty="0" err="1"/>
              <a:t>Εφ</a:t>
            </a:r>
            <a:r>
              <a:rPr dirty="0"/>
              <a:t>αρμογή κανόνων ανίχνευσης και απόκρισης σε επιθέσεις</a:t>
            </a:r>
          </a:p>
          <a:p>
            <a:r>
              <a:rPr dirty="0"/>
              <a:t>• </a:t>
            </a:r>
            <a:r>
              <a:rPr dirty="0" err="1"/>
              <a:t>Δι</a:t>
            </a:r>
            <a:r>
              <a:rPr dirty="0"/>
              <a:t>αχείριση και ανάλυση συμβάντων σε SOC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Πληροφορι</a:t>
            </a:r>
            <a:r>
              <a:rPr dirty="0"/>
              <a:t>ακά Αγαθά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822353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Customer Data (</a:t>
            </a:r>
            <a:r>
              <a:rPr lang="el-GR" dirty="0"/>
              <a:t>Στοιχεία</a:t>
            </a:r>
            <a:r>
              <a:rPr dirty="0"/>
              <a:t> πελατών, </a:t>
            </a:r>
            <a:r>
              <a:rPr lang="el-GR" dirty="0"/>
              <a:t>τοπολογίες</a:t>
            </a:r>
            <a:r>
              <a:rPr dirty="0"/>
              <a:t>, </a:t>
            </a:r>
            <a:r>
              <a:rPr lang="en-US" dirty="0"/>
              <a:t>devices</a:t>
            </a:r>
            <a:r>
              <a:rPr dirty="0"/>
              <a:t>)</a:t>
            </a:r>
          </a:p>
          <a:p>
            <a:r>
              <a:rPr dirty="0"/>
              <a:t>• SOC Internal Data (</a:t>
            </a:r>
            <a:r>
              <a:rPr lang="en-US" dirty="0"/>
              <a:t>Audit logs, </a:t>
            </a:r>
            <a:r>
              <a:rPr lang="el-GR" dirty="0"/>
              <a:t>στοιχεία των </a:t>
            </a:r>
            <a:r>
              <a:rPr lang="en-US" dirty="0"/>
              <a:t>analysts</a:t>
            </a:r>
            <a:r>
              <a:rPr lang="el-GR" dirty="0"/>
              <a:t>, πολιτικές πρόσβασης</a:t>
            </a:r>
            <a:r>
              <a:rPr dirty="0"/>
              <a:t>)</a:t>
            </a:r>
          </a:p>
          <a:p>
            <a:r>
              <a:rPr dirty="0"/>
              <a:t>• Operational Data (SIEM alerts, network traffic analysis)</a:t>
            </a:r>
          </a:p>
          <a:p>
            <a:r>
              <a:rPr dirty="0"/>
              <a:t>• Documentation (Policies, Procedures, Playbooks)</a:t>
            </a:r>
          </a:p>
          <a:p>
            <a:r>
              <a:rPr dirty="0"/>
              <a:t>• Backup &amp; Historical Data (</a:t>
            </a:r>
            <a:r>
              <a:rPr lang="en-US" dirty="0"/>
              <a:t>Log Retention Policies, </a:t>
            </a:r>
            <a:r>
              <a:rPr dirty="0"/>
              <a:t>Forensic data, απ</a:t>
            </a:r>
            <a:r>
              <a:rPr dirty="0" err="1"/>
              <a:t>οθηκευμέν</a:t>
            </a:r>
            <a:r>
              <a:rPr dirty="0"/>
              <a:t>α logs)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 - Επιπτώσεις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686959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Βα</a:t>
            </a:r>
            <a:r>
              <a:rPr dirty="0" err="1"/>
              <a:t>θμολόγηση</a:t>
            </a:r>
            <a:r>
              <a:rPr dirty="0"/>
              <a:t> β</a:t>
            </a:r>
            <a:r>
              <a:rPr dirty="0" err="1"/>
              <a:t>άσει</a:t>
            </a:r>
            <a:r>
              <a:rPr dirty="0"/>
              <a:t> Confidentiality (C), Integrity (I), Availability (A).</a:t>
            </a:r>
          </a:p>
          <a:p>
            <a:r>
              <a:rPr dirty="0"/>
              <a:t>• Customer Data: </a:t>
            </a:r>
            <a:r>
              <a:rPr dirty="0" err="1"/>
              <a:t>Πολύ</a:t>
            </a:r>
            <a:r>
              <a:rPr dirty="0"/>
              <a:t> </a:t>
            </a:r>
            <a:r>
              <a:rPr dirty="0" err="1"/>
              <a:t>Υψηλό</a:t>
            </a:r>
            <a:r>
              <a:rPr dirty="0"/>
              <a:t> Impact</a:t>
            </a:r>
          </a:p>
          <a:p>
            <a:r>
              <a:rPr dirty="0"/>
              <a:t>• SOC Internal Data: </a:t>
            </a:r>
            <a:r>
              <a:rPr dirty="0" err="1"/>
              <a:t>Υψηλό</a:t>
            </a:r>
            <a:r>
              <a:rPr dirty="0"/>
              <a:t> Impact</a:t>
            </a:r>
          </a:p>
          <a:p>
            <a:r>
              <a:rPr dirty="0"/>
              <a:t>• Operational Data: </a:t>
            </a:r>
            <a:r>
              <a:rPr dirty="0" err="1"/>
              <a:t>Πολύ</a:t>
            </a:r>
            <a:r>
              <a:rPr dirty="0"/>
              <a:t> </a:t>
            </a:r>
            <a:r>
              <a:rPr dirty="0" err="1"/>
              <a:t>Υψηλό</a:t>
            </a:r>
            <a:r>
              <a:rPr dirty="0"/>
              <a:t> Impact</a:t>
            </a:r>
          </a:p>
          <a:p>
            <a:r>
              <a:rPr dirty="0"/>
              <a:t>• Documentation: </a:t>
            </a:r>
            <a:r>
              <a:rPr dirty="0" err="1"/>
              <a:t>Μεσ</a:t>
            </a:r>
            <a:r>
              <a:rPr dirty="0"/>
              <a:t>αίο Impact</a:t>
            </a:r>
          </a:p>
          <a:p>
            <a:r>
              <a:rPr dirty="0"/>
              <a:t>• Backup Data: </a:t>
            </a:r>
            <a:r>
              <a:rPr dirty="0" err="1"/>
              <a:t>Πολύ</a:t>
            </a:r>
            <a:r>
              <a:rPr dirty="0"/>
              <a:t> </a:t>
            </a:r>
            <a:r>
              <a:rPr dirty="0" err="1"/>
              <a:t>Υψηλό</a:t>
            </a:r>
            <a:r>
              <a:rPr dirty="0"/>
              <a:t> Impact</a:t>
            </a:r>
            <a:endParaRPr lang="en-US" dirty="0"/>
          </a:p>
          <a:p>
            <a:r>
              <a:rPr lang="en-US" dirty="0"/>
              <a:t>Scales: </a:t>
            </a:r>
          </a:p>
          <a:p>
            <a:r>
              <a:rPr lang="en-US" dirty="0"/>
              <a:t>Very low =0</a:t>
            </a:r>
          </a:p>
          <a:p>
            <a:r>
              <a:rPr lang="en-US" dirty="0"/>
              <a:t>Low = 1</a:t>
            </a:r>
          </a:p>
          <a:p>
            <a:r>
              <a:rPr lang="en-US" dirty="0"/>
              <a:t>Medium = 2</a:t>
            </a:r>
          </a:p>
          <a:p>
            <a:r>
              <a:rPr lang="en-US" dirty="0"/>
              <a:t>High = 3 </a:t>
            </a:r>
          </a:p>
          <a:p>
            <a:r>
              <a:rPr lang="en-US" dirty="0"/>
              <a:t>Very high = 4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Assessment - Απειλές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888039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Ανάλυση</a:t>
            </a:r>
            <a:r>
              <a:rPr dirty="0"/>
              <a:t> 4 </a:t>
            </a:r>
            <a:r>
              <a:rPr dirty="0" err="1"/>
              <a:t>κύριων</a:t>
            </a:r>
            <a:r>
              <a:rPr dirty="0"/>
              <a:t> απ</a:t>
            </a:r>
            <a:r>
              <a:rPr dirty="0" err="1"/>
              <a:t>ειλών</a:t>
            </a:r>
            <a:r>
              <a:rPr dirty="0"/>
              <a:t>:</a:t>
            </a:r>
          </a:p>
          <a:p>
            <a:r>
              <a:rPr dirty="0"/>
              <a:t>• Data Destruction</a:t>
            </a:r>
          </a:p>
          <a:p>
            <a:r>
              <a:rPr dirty="0"/>
              <a:t>• Unauthorized Access</a:t>
            </a:r>
          </a:p>
          <a:p>
            <a:r>
              <a:rPr dirty="0"/>
              <a:t>• Theft/Loss of Data</a:t>
            </a:r>
          </a:p>
          <a:p>
            <a:r>
              <a:rPr dirty="0"/>
              <a:t>• </a:t>
            </a:r>
            <a:r>
              <a:rPr lang="en-US" dirty="0"/>
              <a:t>Accidental/Intentional Information Disclosure</a:t>
            </a:r>
            <a:endParaRPr dirty="0"/>
          </a:p>
          <a:p>
            <a:r>
              <a:rPr lang="en-US" dirty="0"/>
              <a:t>Scales:</a:t>
            </a:r>
          </a:p>
          <a:p>
            <a:r>
              <a:rPr lang="en-US" dirty="0"/>
              <a:t>Low = 0</a:t>
            </a:r>
            <a:r>
              <a:rPr lang="el-GR" dirty="0"/>
              <a:t> = </a:t>
            </a:r>
            <a:r>
              <a:rPr lang="en-US" dirty="0"/>
              <a:t>once every 10 years</a:t>
            </a:r>
          </a:p>
          <a:p>
            <a:r>
              <a:rPr lang="en-US" dirty="0"/>
              <a:t>Medium = 1  = once every 3 years</a:t>
            </a:r>
          </a:p>
          <a:p>
            <a:r>
              <a:rPr lang="en-US" dirty="0"/>
              <a:t>High = 2 = once a year</a:t>
            </a:r>
            <a:endParaRPr dirty="0"/>
          </a:p>
          <a:p>
            <a:r>
              <a:rPr dirty="0" err="1"/>
              <a:t>Αυτές</a:t>
            </a:r>
            <a:r>
              <a:rPr dirty="0"/>
              <a:t> </a:t>
            </a:r>
            <a:r>
              <a:rPr dirty="0" err="1"/>
              <a:t>οι</a:t>
            </a:r>
            <a:r>
              <a:rPr dirty="0"/>
              <a:t> απ</a:t>
            </a:r>
            <a:r>
              <a:rPr dirty="0" err="1"/>
              <a:t>ειλές</a:t>
            </a:r>
            <a:r>
              <a:rPr dirty="0"/>
              <a:t> επ</a:t>
            </a:r>
            <a:r>
              <a:rPr dirty="0" err="1"/>
              <a:t>ηρεάζουν</a:t>
            </a:r>
            <a:r>
              <a:rPr dirty="0"/>
              <a:t> </a:t>
            </a:r>
            <a:r>
              <a:rPr dirty="0" err="1"/>
              <a:t>δι</a:t>
            </a:r>
            <a:r>
              <a:rPr dirty="0"/>
              <a:t>αφορετικά κάθε πληροφοριακό αγαθό.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Vulnerability Assessment - Αδυναμίες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8178"/>
            <a:ext cx="5742726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</a:t>
            </a:r>
            <a:r>
              <a:rPr dirty="0" err="1"/>
              <a:t>Αδύν</a:t>
            </a:r>
            <a:r>
              <a:rPr dirty="0"/>
              <a:t>αμη κρυπτογράφηση δεδομένων</a:t>
            </a:r>
          </a:p>
          <a:p>
            <a:r>
              <a:rPr dirty="0"/>
              <a:t>• Κα</a:t>
            </a:r>
            <a:r>
              <a:rPr dirty="0" err="1"/>
              <a:t>κή</a:t>
            </a:r>
            <a:r>
              <a:rPr dirty="0"/>
              <a:t> </a:t>
            </a:r>
            <a:r>
              <a:rPr dirty="0" err="1"/>
              <a:t>δι</a:t>
            </a:r>
            <a:r>
              <a:rPr dirty="0"/>
              <a:t>αχείριση πρόσβασης</a:t>
            </a:r>
          </a:p>
          <a:p>
            <a:r>
              <a:rPr dirty="0"/>
              <a:t>• </a:t>
            </a:r>
            <a:r>
              <a:rPr dirty="0" err="1"/>
              <a:t>Μη</a:t>
            </a:r>
            <a:r>
              <a:rPr dirty="0"/>
              <a:t> </a:t>
            </a:r>
            <a:r>
              <a:rPr dirty="0" err="1"/>
              <a:t>ενημερωμένο</a:t>
            </a:r>
            <a:r>
              <a:rPr dirty="0"/>
              <a:t> </a:t>
            </a:r>
            <a:r>
              <a:rPr dirty="0" err="1"/>
              <a:t>λογισμικό</a:t>
            </a:r>
            <a:endParaRPr dirty="0"/>
          </a:p>
          <a:p>
            <a:r>
              <a:rPr dirty="0"/>
              <a:t>• </a:t>
            </a:r>
            <a:r>
              <a:rPr dirty="0" err="1"/>
              <a:t>Αν</a:t>
            </a:r>
            <a:r>
              <a:rPr dirty="0"/>
              <a:t>ασφαλή API &amp; Cloud Storage</a:t>
            </a:r>
          </a:p>
          <a:p>
            <a:r>
              <a:rPr dirty="0"/>
              <a:t>• </a:t>
            </a:r>
            <a:r>
              <a:rPr dirty="0" err="1"/>
              <a:t>Έλλειψη</a:t>
            </a:r>
            <a:r>
              <a:rPr dirty="0"/>
              <a:t> α</a:t>
            </a:r>
            <a:r>
              <a:rPr dirty="0" err="1"/>
              <a:t>νίχνευσης</a:t>
            </a:r>
            <a:r>
              <a:rPr dirty="0"/>
              <a:t> Insider Threats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Scales:</a:t>
            </a:r>
          </a:p>
          <a:p>
            <a:r>
              <a:rPr lang="en-US" dirty="0"/>
              <a:t>Low=0= </a:t>
            </a:r>
            <a:r>
              <a:rPr lang="el-GR" dirty="0"/>
              <a:t>να συμβεί το </a:t>
            </a:r>
            <a:r>
              <a:rPr lang="en-US" dirty="0"/>
              <a:t>worst-case scenario &lt;33% </a:t>
            </a:r>
          </a:p>
          <a:p>
            <a:r>
              <a:rPr lang="en-US" dirty="0"/>
              <a:t>Medium=1= 33% &lt; </a:t>
            </a:r>
            <a:r>
              <a:rPr lang="el-GR" dirty="0"/>
              <a:t>να συμβεί το </a:t>
            </a:r>
            <a:r>
              <a:rPr lang="en-US" dirty="0"/>
              <a:t>worst-case scenario &lt; 66%</a:t>
            </a:r>
          </a:p>
          <a:p>
            <a:r>
              <a:rPr lang="en-US" dirty="0"/>
              <a:t>High=2 = </a:t>
            </a:r>
            <a:r>
              <a:rPr lang="el-GR" dirty="0"/>
              <a:t>να συμβεί το </a:t>
            </a:r>
            <a:r>
              <a:rPr lang="en-US" dirty="0"/>
              <a:t>worst-case scenario &gt; 66%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Analysis - Εκτίμηση Κινδύνων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Υπολογισμός ρίσκου βάσει απειλών &amp; αδυναμιών.</a:t>
            </a:r>
          </a:p>
          <a:p>
            <a:r>
              <a:t>• Πολύ υψηλό ρίσκο στα Customer Data &amp; Operational Data.</a:t>
            </a:r>
          </a:p>
          <a:p>
            <a:r>
              <a:t>• Υψηλό ρίσκο στα SOC Internal Data &amp; Backup Data.</a:t>
            </a:r>
          </a:p>
          <a:p>
            <a:r>
              <a:t>• Ανάγκη για αυξημένη προστασία και μέτρα ασφαλείας.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Risk Treatment Plan - Μέτρα Αντιμετώπισης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Role-Based Access Control (RBAC) για Unauthorized Access</a:t>
            </a:r>
          </a:p>
          <a:p>
            <a:r>
              <a:t>• SIEM Monitoring &amp; Immutable Backups για Data Destruction</a:t>
            </a:r>
          </a:p>
          <a:p>
            <a:r>
              <a:t>• DLP Policies &amp; Endpoint Protection για Theft/Loss of Data</a:t>
            </a:r>
          </a:p>
          <a:p>
            <a:r>
              <a:t>• UEBA &amp; Least Privilege Access για Insider Threats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1031</Words>
  <Application>Microsoft Office PowerPoint</Application>
  <PresentationFormat>On-screen Show (4:3)</PresentationFormat>
  <Paragraphs>228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Risk Management &amp; Security Analysis for Managed SIEM</vt:lpstr>
      <vt:lpstr>Μεθοδολογία</vt:lpstr>
      <vt:lpstr>Υπηρεσία που Αναλύουμε: Managed SIEM</vt:lpstr>
      <vt:lpstr>Πληροφοριακά Αγαθά</vt:lpstr>
      <vt:lpstr>Impact Assessment - Επιπτώσεις</vt:lpstr>
      <vt:lpstr>Threat Assessment - Απειλές</vt:lpstr>
      <vt:lpstr>Vulnerability Assessment - Αδυναμίες</vt:lpstr>
      <vt:lpstr>Risk Analysis - Εκτίμηση Κινδύνων</vt:lpstr>
      <vt:lpstr>Risk Treatment Plan - Μέτρα Αντιμετώπισης</vt:lpstr>
      <vt:lpstr>Συμπεράσματα &amp; Επόμενα Βήματα</vt:lpstr>
      <vt:lpstr>Impact Assessment - Επιπτώσεις</vt:lpstr>
      <vt:lpstr>Threat Assessment - Απειλές</vt:lpstr>
      <vt:lpstr>Vulnerability Assessment - Αδυναμίες</vt:lpstr>
      <vt:lpstr>Risk Analysis - Εκτίμηση Κινδύνων</vt:lpstr>
      <vt:lpstr>Risk Treatment Plan - Μέτρα Αντιμετώπισης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Marios Raftopoulos</dc:creator>
  <cp:keywords/>
  <dc:description>generated using python-pptx</dc:description>
  <cp:lastModifiedBy>Marios  Rautopoulos</cp:lastModifiedBy>
  <cp:revision>10</cp:revision>
  <dcterms:created xsi:type="dcterms:W3CDTF">2013-01-27T09:14:16Z</dcterms:created>
  <dcterms:modified xsi:type="dcterms:W3CDTF">2025-02-12T14:19:13Z</dcterms:modified>
  <cp:category/>
</cp:coreProperties>
</file>