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72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Σκούρο στυλ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Στυλ με θέμα 1 - Έμφαση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F787F-5253-4D4A-9469-01DAE1F4A94E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E9211C-D008-4F61-B28F-5E87CC8CDBF1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300" dirty="0"/>
            <a:t>Impact levels were assessed based on Confidentiality, Integrity, and Availability (CIA triad)</a:t>
          </a:r>
        </a:p>
      </dgm:t>
    </dgm:pt>
    <dgm:pt modelId="{2822D70E-AC7F-4EE8-88A9-A14E80CB9F5D}" type="parTrans" cxnId="{DF690337-A36B-4BCE-96A7-F765BACEECBB}">
      <dgm:prSet/>
      <dgm:spPr/>
      <dgm:t>
        <a:bodyPr/>
        <a:lstStyle/>
        <a:p>
          <a:endParaRPr lang="en-US"/>
        </a:p>
      </dgm:t>
    </dgm:pt>
    <dgm:pt modelId="{D1AC7B5A-F798-4947-9F79-C9A92D4C9054}" type="sibTrans" cxnId="{DF690337-A36B-4BCE-96A7-F765BACEEC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5F3E65-E558-42A5-9696-2548599D4C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Customer Data: High impact</a:t>
          </a:r>
        </a:p>
      </dgm:t>
    </dgm:pt>
    <dgm:pt modelId="{E62A8482-5793-461C-BC02-BA6EC8DF49DB}" type="parTrans" cxnId="{AF43220F-DEFD-4F63-85CD-83FA51145F95}">
      <dgm:prSet/>
      <dgm:spPr/>
      <dgm:t>
        <a:bodyPr/>
        <a:lstStyle/>
        <a:p>
          <a:endParaRPr lang="en-US"/>
        </a:p>
      </dgm:t>
    </dgm:pt>
    <dgm:pt modelId="{CB340FE6-19B9-4B1B-B51D-7844D34AAE36}" type="sibTrans" cxnId="{AF43220F-DEFD-4F63-85CD-83FA51145F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935413-CB3E-41FC-8FCF-B4398C5BC0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Operational Data: High impact</a:t>
          </a:r>
        </a:p>
      </dgm:t>
    </dgm:pt>
    <dgm:pt modelId="{D84266F0-F1E6-4DF8-9F74-C2B2CDEC834D}" type="parTrans" cxnId="{311A5BF2-A756-4261-8B9B-8ED8D3422AE9}">
      <dgm:prSet/>
      <dgm:spPr/>
      <dgm:t>
        <a:bodyPr/>
        <a:lstStyle/>
        <a:p>
          <a:endParaRPr lang="en-US"/>
        </a:p>
      </dgm:t>
    </dgm:pt>
    <dgm:pt modelId="{8B6126BD-128A-4371-A4D2-9C722AAA2BA8}" type="sibTrans" cxnId="{311A5BF2-A756-4261-8B9B-8ED8D3422A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889C92-59DC-49F7-989E-56B72D646C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Backup/Historical  Data: </a:t>
          </a:r>
        </a:p>
        <a:p>
          <a:pPr>
            <a:lnSpc>
              <a:spcPct val="100000"/>
            </a:lnSpc>
          </a:pPr>
          <a:r>
            <a:rPr lang="en-US" dirty="0"/>
            <a:t>High impact</a:t>
          </a:r>
        </a:p>
      </dgm:t>
    </dgm:pt>
    <dgm:pt modelId="{2490968F-500D-4245-8EDD-E8E4EFB378F6}" type="parTrans" cxnId="{74D90601-8850-479B-AB35-67C024EE2CE1}">
      <dgm:prSet/>
      <dgm:spPr/>
      <dgm:t>
        <a:bodyPr/>
        <a:lstStyle/>
        <a:p>
          <a:endParaRPr lang="en-US"/>
        </a:p>
      </dgm:t>
    </dgm:pt>
    <dgm:pt modelId="{5085E9E3-2021-42A0-8220-88CCAD1B665F}" type="sibTrans" cxnId="{74D90601-8850-479B-AB35-67C024EE2C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B7DB4C-EB4D-4729-BA42-8CE2321C77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Internal SOC Data: Medium impact</a:t>
          </a:r>
          <a:endParaRPr lang="en-US" dirty="0"/>
        </a:p>
      </dgm:t>
    </dgm:pt>
    <dgm:pt modelId="{64DD097B-6065-41A2-9A10-B67B4EB52A60}" type="parTrans" cxnId="{319F90D2-2BBF-4F22-9330-6CA04B270395}">
      <dgm:prSet/>
      <dgm:spPr/>
      <dgm:t>
        <a:bodyPr/>
        <a:lstStyle/>
        <a:p>
          <a:endParaRPr lang="en-US"/>
        </a:p>
      </dgm:t>
    </dgm:pt>
    <dgm:pt modelId="{AD6ADB06-C099-464A-A851-E108A1DB3D70}" type="sibTrans" cxnId="{319F90D2-2BBF-4F22-9330-6CA04B2703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238CC4-03A7-4C86-A36B-A40A788F86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Documentation: Low impact</a:t>
          </a:r>
          <a:endParaRPr lang="en-US" dirty="0"/>
        </a:p>
      </dgm:t>
    </dgm:pt>
    <dgm:pt modelId="{B39758C9-A892-443F-9AC0-66D28FDBBD13}" type="parTrans" cxnId="{59083129-25BA-4DFE-B719-E989E888BF60}">
      <dgm:prSet/>
      <dgm:spPr/>
      <dgm:t>
        <a:bodyPr/>
        <a:lstStyle/>
        <a:p>
          <a:endParaRPr lang="en-US"/>
        </a:p>
      </dgm:t>
    </dgm:pt>
    <dgm:pt modelId="{BD544AF6-A601-4D8B-867D-13EF753DD1FB}" type="sibTrans" cxnId="{59083129-25BA-4DFE-B719-E989E888BF60}">
      <dgm:prSet/>
      <dgm:spPr/>
      <dgm:t>
        <a:bodyPr/>
        <a:lstStyle/>
        <a:p>
          <a:endParaRPr lang="en-US"/>
        </a:p>
      </dgm:t>
    </dgm:pt>
    <dgm:pt modelId="{241A9822-F607-41F4-8788-299A1DE82E37}" type="pres">
      <dgm:prSet presAssocID="{575F787F-5253-4D4A-9469-01DAE1F4A94E}" presName="root" presStyleCnt="0">
        <dgm:presLayoutVars>
          <dgm:dir/>
          <dgm:resizeHandles val="exact"/>
        </dgm:presLayoutVars>
      </dgm:prSet>
      <dgm:spPr/>
    </dgm:pt>
    <dgm:pt modelId="{DB95A460-6563-4EE2-AC05-F404D316BF6D}" type="pres">
      <dgm:prSet presAssocID="{575F787F-5253-4D4A-9469-01DAE1F4A94E}" presName="container" presStyleCnt="0">
        <dgm:presLayoutVars>
          <dgm:dir/>
          <dgm:resizeHandles val="exact"/>
        </dgm:presLayoutVars>
      </dgm:prSet>
      <dgm:spPr/>
    </dgm:pt>
    <dgm:pt modelId="{2EFAA634-17FB-438C-889A-7D824419E291}" type="pres">
      <dgm:prSet presAssocID="{BDE9211C-D008-4F61-B28F-5E87CC8CDBF1}" presName="compNode" presStyleCnt="0"/>
      <dgm:spPr/>
    </dgm:pt>
    <dgm:pt modelId="{58634BA6-7849-465D-98DE-E93C616C0199}" type="pres">
      <dgm:prSet presAssocID="{BDE9211C-D008-4F61-B28F-5E87CC8CDBF1}" presName="iconBgRect" presStyleLbl="bgShp" presStyleIdx="0" presStyleCnt="6"/>
      <dgm:spPr/>
    </dgm:pt>
    <dgm:pt modelId="{18E68EAA-1642-4977-9B74-6A548DE9BED6}" type="pres">
      <dgm:prSet presAssocID="{BDE9211C-D008-4F61-B28F-5E87CC8CDBF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269A16B-9F1C-48DD-B31F-44D04CC15C17}" type="pres">
      <dgm:prSet presAssocID="{BDE9211C-D008-4F61-B28F-5E87CC8CDBF1}" presName="spaceRect" presStyleCnt="0"/>
      <dgm:spPr/>
    </dgm:pt>
    <dgm:pt modelId="{7A13ABFE-34DB-4EBD-8FD4-A90813C5D5B7}" type="pres">
      <dgm:prSet presAssocID="{BDE9211C-D008-4F61-B28F-5E87CC8CDBF1}" presName="textRect" presStyleLbl="revTx" presStyleIdx="0" presStyleCnt="6" custScaleX="106608" custScaleY="159782">
        <dgm:presLayoutVars>
          <dgm:chMax val="1"/>
          <dgm:chPref val="1"/>
        </dgm:presLayoutVars>
      </dgm:prSet>
      <dgm:spPr/>
    </dgm:pt>
    <dgm:pt modelId="{43B94906-CA1C-41A1-A55F-D0D62D61E317}" type="pres">
      <dgm:prSet presAssocID="{D1AC7B5A-F798-4947-9F79-C9A92D4C9054}" presName="sibTrans" presStyleLbl="sibTrans2D1" presStyleIdx="0" presStyleCnt="0"/>
      <dgm:spPr/>
    </dgm:pt>
    <dgm:pt modelId="{154B3CFB-8EDC-4E36-A09A-84B4A31FDAC4}" type="pres">
      <dgm:prSet presAssocID="{3D5F3E65-E558-42A5-9696-2548599D4C39}" presName="compNode" presStyleCnt="0"/>
      <dgm:spPr/>
    </dgm:pt>
    <dgm:pt modelId="{6D6D3157-8106-49CC-9074-7C885D7D7742}" type="pres">
      <dgm:prSet presAssocID="{3D5F3E65-E558-42A5-9696-2548599D4C39}" presName="iconBgRect" presStyleLbl="bgShp" presStyleIdx="1" presStyleCnt="6"/>
      <dgm:spPr/>
    </dgm:pt>
    <dgm:pt modelId="{0BAB1BEA-7F49-40B7-9F5A-6BBC47D60D69}" type="pres">
      <dgm:prSet presAssocID="{3D5F3E65-E558-42A5-9696-2548599D4C3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Βάση δεδομένων"/>
        </a:ext>
      </dgm:extLst>
    </dgm:pt>
    <dgm:pt modelId="{155B9948-EA10-4841-BF3A-58429E0159F4}" type="pres">
      <dgm:prSet presAssocID="{3D5F3E65-E558-42A5-9696-2548599D4C39}" presName="spaceRect" presStyleCnt="0"/>
      <dgm:spPr/>
    </dgm:pt>
    <dgm:pt modelId="{E44939D9-098D-4651-A5B5-39FD818EEA3D}" type="pres">
      <dgm:prSet presAssocID="{3D5F3E65-E558-42A5-9696-2548599D4C39}" presName="textRect" presStyleLbl="revTx" presStyleIdx="1" presStyleCnt="6">
        <dgm:presLayoutVars>
          <dgm:chMax val="1"/>
          <dgm:chPref val="1"/>
        </dgm:presLayoutVars>
      </dgm:prSet>
      <dgm:spPr/>
    </dgm:pt>
    <dgm:pt modelId="{EE59C256-C8A3-4426-A668-CC9F6EF33C63}" type="pres">
      <dgm:prSet presAssocID="{CB340FE6-19B9-4B1B-B51D-7844D34AAE36}" presName="sibTrans" presStyleLbl="sibTrans2D1" presStyleIdx="0" presStyleCnt="0"/>
      <dgm:spPr/>
    </dgm:pt>
    <dgm:pt modelId="{A59339F6-DA62-460A-ADDF-0F7C9A08D16E}" type="pres">
      <dgm:prSet presAssocID="{4C935413-CB3E-41FC-8FCF-B4398C5BC077}" presName="compNode" presStyleCnt="0"/>
      <dgm:spPr/>
    </dgm:pt>
    <dgm:pt modelId="{0ACE3C98-96C4-4E72-86F8-D3F878F7752A}" type="pres">
      <dgm:prSet presAssocID="{4C935413-CB3E-41FC-8FCF-B4398C5BC077}" presName="iconBgRect" presStyleLbl="bgShp" presStyleIdx="2" presStyleCnt="6"/>
      <dgm:spPr/>
    </dgm:pt>
    <dgm:pt modelId="{72E581FA-41A5-43EF-85DF-C5E3789CFC53}" type="pres">
      <dgm:prSet presAssocID="{4C935413-CB3E-41FC-8FCF-B4398C5BC07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Γρανάζια"/>
        </a:ext>
      </dgm:extLst>
    </dgm:pt>
    <dgm:pt modelId="{39279411-7439-44F7-B659-32A52D72E86B}" type="pres">
      <dgm:prSet presAssocID="{4C935413-CB3E-41FC-8FCF-B4398C5BC077}" presName="spaceRect" presStyleCnt="0"/>
      <dgm:spPr/>
    </dgm:pt>
    <dgm:pt modelId="{2117F63D-C0E9-4801-B3D1-DACC1C287FB5}" type="pres">
      <dgm:prSet presAssocID="{4C935413-CB3E-41FC-8FCF-B4398C5BC077}" presName="textRect" presStyleLbl="revTx" presStyleIdx="2" presStyleCnt="6">
        <dgm:presLayoutVars>
          <dgm:chMax val="1"/>
          <dgm:chPref val="1"/>
        </dgm:presLayoutVars>
      </dgm:prSet>
      <dgm:spPr/>
    </dgm:pt>
    <dgm:pt modelId="{A5455B03-CE04-4989-B4B9-F4827661AAA4}" type="pres">
      <dgm:prSet presAssocID="{8B6126BD-128A-4371-A4D2-9C722AAA2BA8}" presName="sibTrans" presStyleLbl="sibTrans2D1" presStyleIdx="0" presStyleCnt="0"/>
      <dgm:spPr/>
    </dgm:pt>
    <dgm:pt modelId="{09C14087-E5FC-4DDF-80E8-EF049BCCED38}" type="pres">
      <dgm:prSet presAssocID="{3E889C92-59DC-49F7-989E-56B72D646C2E}" presName="compNode" presStyleCnt="0"/>
      <dgm:spPr/>
    </dgm:pt>
    <dgm:pt modelId="{6C5A57ED-FFF4-4FE3-9F0D-0EE1509EB5DF}" type="pres">
      <dgm:prSet presAssocID="{3E889C92-59DC-49F7-989E-56B72D646C2E}" presName="iconBgRect" presStyleLbl="bgShp" presStyleIdx="3" presStyleCnt="6"/>
      <dgm:spPr/>
    </dgm:pt>
    <dgm:pt modelId="{D1C342BB-5F47-4FAA-BE92-979529226512}" type="pres">
      <dgm:prSet presAssocID="{3E889C92-59DC-49F7-989E-56B72D646C2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Δίσκος"/>
        </a:ext>
      </dgm:extLst>
    </dgm:pt>
    <dgm:pt modelId="{50604773-CD4C-4B9E-B8AB-B6A456B38734}" type="pres">
      <dgm:prSet presAssocID="{3E889C92-59DC-49F7-989E-56B72D646C2E}" presName="spaceRect" presStyleCnt="0"/>
      <dgm:spPr/>
    </dgm:pt>
    <dgm:pt modelId="{D1797477-26BE-444A-931A-787C9CEC02B1}" type="pres">
      <dgm:prSet presAssocID="{3E889C92-59DC-49F7-989E-56B72D646C2E}" presName="textRect" presStyleLbl="revTx" presStyleIdx="3" presStyleCnt="6">
        <dgm:presLayoutVars>
          <dgm:chMax val="1"/>
          <dgm:chPref val="1"/>
        </dgm:presLayoutVars>
      </dgm:prSet>
      <dgm:spPr/>
    </dgm:pt>
    <dgm:pt modelId="{DEEC95C7-B13A-49CF-88B8-E90ACE7F492B}" type="pres">
      <dgm:prSet presAssocID="{5085E9E3-2021-42A0-8220-88CCAD1B665F}" presName="sibTrans" presStyleLbl="sibTrans2D1" presStyleIdx="0" presStyleCnt="0"/>
      <dgm:spPr/>
    </dgm:pt>
    <dgm:pt modelId="{3373AF85-8AB9-4302-B4AA-AB1CB53B9E24}" type="pres">
      <dgm:prSet presAssocID="{ECB7DB4C-EB4D-4729-BA42-8CE2321C7767}" presName="compNode" presStyleCnt="0"/>
      <dgm:spPr/>
    </dgm:pt>
    <dgm:pt modelId="{A778C253-CFC4-4911-A426-54E2B43C7E9A}" type="pres">
      <dgm:prSet presAssocID="{ECB7DB4C-EB4D-4729-BA42-8CE2321C7767}" presName="iconBgRect" presStyleLbl="bgShp" presStyleIdx="4" presStyleCnt="6"/>
      <dgm:spPr/>
    </dgm:pt>
    <dgm:pt modelId="{13C0F962-8522-44B3-BB4B-47943D1F7CE7}" type="pres">
      <dgm:prSet presAssocID="{ECB7DB4C-EB4D-4729-BA42-8CE2321C776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38E88A8-C691-450E-A4E8-ADCFFFCE4A70}" type="pres">
      <dgm:prSet presAssocID="{ECB7DB4C-EB4D-4729-BA42-8CE2321C7767}" presName="spaceRect" presStyleCnt="0"/>
      <dgm:spPr/>
    </dgm:pt>
    <dgm:pt modelId="{B8BD46A0-AB26-45CC-B0A0-C411D4AFE4D4}" type="pres">
      <dgm:prSet presAssocID="{ECB7DB4C-EB4D-4729-BA42-8CE2321C7767}" presName="textRect" presStyleLbl="revTx" presStyleIdx="4" presStyleCnt="6">
        <dgm:presLayoutVars>
          <dgm:chMax val="1"/>
          <dgm:chPref val="1"/>
        </dgm:presLayoutVars>
      </dgm:prSet>
      <dgm:spPr/>
    </dgm:pt>
    <dgm:pt modelId="{F76BFD1D-42B4-4D6E-885B-1694CE794A38}" type="pres">
      <dgm:prSet presAssocID="{AD6ADB06-C099-464A-A851-E108A1DB3D70}" presName="sibTrans" presStyleLbl="sibTrans2D1" presStyleIdx="0" presStyleCnt="0"/>
      <dgm:spPr/>
    </dgm:pt>
    <dgm:pt modelId="{94F47793-F557-43DB-AA43-B5FE4DFBCEF4}" type="pres">
      <dgm:prSet presAssocID="{63238CC4-03A7-4C86-A36B-A40A788F86F6}" presName="compNode" presStyleCnt="0"/>
      <dgm:spPr/>
    </dgm:pt>
    <dgm:pt modelId="{98FD01E2-7FD4-4917-B34C-34F930BDAA2D}" type="pres">
      <dgm:prSet presAssocID="{63238CC4-03A7-4C86-A36B-A40A788F86F6}" presName="iconBgRect" presStyleLbl="bgShp" presStyleIdx="5" presStyleCnt="6"/>
      <dgm:spPr/>
    </dgm:pt>
    <dgm:pt modelId="{30910C09-78F6-4387-B53F-02AF1DCCF32E}" type="pres">
      <dgm:prSet presAssocID="{63238CC4-03A7-4C86-A36B-A40A788F86F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Οθόνη"/>
        </a:ext>
      </dgm:extLst>
    </dgm:pt>
    <dgm:pt modelId="{EDB6976E-C43C-48DA-8896-FC312257099F}" type="pres">
      <dgm:prSet presAssocID="{63238CC4-03A7-4C86-A36B-A40A788F86F6}" presName="spaceRect" presStyleCnt="0"/>
      <dgm:spPr/>
    </dgm:pt>
    <dgm:pt modelId="{9F77C332-FDD1-4889-ADD6-D008DD5DE362}" type="pres">
      <dgm:prSet presAssocID="{63238CC4-03A7-4C86-A36B-A40A788F86F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F27D900-5EA3-4B2A-8218-F470E8F6AD2F}" type="presOf" srcId="{CB340FE6-19B9-4B1B-B51D-7844D34AAE36}" destId="{EE59C256-C8A3-4426-A668-CC9F6EF33C63}" srcOrd="0" destOrd="0" presId="urn:microsoft.com/office/officeart/2018/2/layout/IconCircleList"/>
    <dgm:cxn modelId="{74D90601-8850-479B-AB35-67C024EE2CE1}" srcId="{575F787F-5253-4D4A-9469-01DAE1F4A94E}" destId="{3E889C92-59DC-49F7-989E-56B72D646C2E}" srcOrd="3" destOrd="0" parTransId="{2490968F-500D-4245-8EDD-E8E4EFB378F6}" sibTransId="{5085E9E3-2021-42A0-8220-88CCAD1B665F}"/>
    <dgm:cxn modelId="{E3A5FC05-3653-4B98-BEFB-3CEA51FF119F}" type="presOf" srcId="{63238CC4-03A7-4C86-A36B-A40A788F86F6}" destId="{9F77C332-FDD1-4889-ADD6-D008DD5DE362}" srcOrd="0" destOrd="0" presId="urn:microsoft.com/office/officeart/2018/2/layout/IconCircleList"/>
    <dgm:cxn modelId="{AF43220F-DEFD-4F63-85CD-83FA51145F95}" srcId="{575F787F-5253-4D4A-9469-01DAE1F4A94E}" destId="{3D5F3E65-E558-42A5-9696-2548599D4C39}" srcOrd="1" destOrd="0" parTransId="{E62A8482-5793-461C-BC02-BA6EC8DF49DB}" sibTransId="{CB340FE6-19B9-4B1B-B51D-7844D34AAE36}"/>
    <dgm:cxn modelId="{59083129-25BA-4DFE-B719-E989E888BF60}" srcId="{575F787F-5253-4D4A-9469-01DAE1F4A94E}" destId="{63238CC4-03A7-4C86-A36B-A40A788F86F6}" srcOrd="5" destOrd="0" parTransId="{B39758C9-A892-443F-9AC0-66D28FDBBD13}" sibTransId="{BD544AF6-A601-4D8B-867D-13EF753DD1FB}"/>
    <dgm:cxn modelId="{DF690337-A36B-4BCE-96A7-F765BACEECBB}" srcId="{575F787F-5253-4D4A-9469-01DAE1F4A94E}" destId="{BDE9211C-D008-4F61-B28F-5E87CC8CDBF1}" srcOrd="0" destOrd="0" parTransId="{2822D70E-AC7F-4EE8-88A9-A14E80CB9F5D}" sibTransId="{D1AC7B5A-F798-4947-9F79-C9A92D4C9054}"/>
    <dgm:cxn modelId="{E8454238-66E7-4AE7-96C4-BE299A531117}" type="presOf" srcId="{8B6126BD-128A-4371-A4D2-9C722AAA2BA8}" destId="{A5455B03-CE04-4989-B4B9-F4827661AAA4}" srcOrd="0" destOrd="0" presId="urn:microsoft.com/office/officeart/2018/2/layout/IconCircleList"/>
    <dgm:cxn modelId="{B004793A-C91F-4D8E-8120-61FD9A311805}" type="presOf" srcId="{3D5F3E65-E558-42A5-9696-2548599D4C39}" destId="{E44939D9-098D-4651-A5B5-39FD818EEA3D}" srcOrd="0" destOrd="0" presId="urn:microsoft.com/office/officeart/2018/2/layout/IconCircleList"/>
    <dgm:cxn modelId="{BAB4E245-2C73-4EFD-87B2-2393DB9B04AA}" type="presOf" srcId="{AD6ADB06-C099-464A-A851-E108A1DB3D70}" destId="{F76BFD1D-42B4-4D6E-885B-1694CE794A38}" srcOrd="0" destOrd="0" presId="urn:microsoft.com/office/officeart/2018/2/layout/IconCircleList"/>
    <dgm:cxn modelId="{113F3250-D18D-40CA-9A77-0B8EF81C8FA5}" type="presOf" srcId="{D1AC7B5A-F798-4947-9F79-C9A92D4C9054}" destId="{43B94906-CA1C-41A1-A55F-D0D62D61E317}" srcOrd="0" destOrd="0" presId="urn:microsoft.com/office/officeart/2018/2/layout/IconCircleList"/>
    <dgm:cxn modelId="{3B5FB08D-A8C8-4F16-99C6-CD146ED62584}" type="presOf" srcId="{3E889C92-59DC-49F7-989E-56B72D646C2E}" destId="{D1797477-26BE-444A-931A-787C9CEC02B1}" srcOrd="0" destOrd="0" presId="urn:microsoft.com/office/officeart/2018/2/layout/IconCircleList"/>
    <dgm:cxn modelId="{B8B50E8E-5879-4B75-8515-073B371ACE37}" type="presOf" srcId="{ECB7DB4C-EB4D-4729-BA42-8CE2321C7767}" destId="{B8BD46A0-AB26-45CC-B0A0-C411D4AFE4D4}" srcOrd="0" destOrd="0" presId="urn:microsoft.com/office/officeart/2018/2/layout/IconCircleList"/>
    <dgm:cxn modelId="{6C820392-E34F-4BD0-9919-1AC30EB360BA}" type="presOf" srcId="{575F787F-5253-4D4A-9469-01DAE1F4A94E}" destId="{241A9822-F607-41F4-8788-299A1DE82E37}" srcOrd="0" destOrd="0" presId="urn:microsoft.com/office/officeart/2018/2/layout/IconCircleList"/>
    <dgm:cxn modelId="{BDFC34BC-A239-4907-B2E7-DDAE30307B5E}" type="presOf" srcId="{5085E9E3-2021-42A0-8220-88CCAD1B665F}" destId="{DEEC95C7-B13A-49CF-88B8-E90ACE7F492B}" srcOrd="0" destOrd="0" presId="urn:microsoft.com/office/officeart/2018/2/layout/IconCircleList"/>
    <dgm:cxn modelId="{319F90D2-2BBF-4F22-9330-6CA04B270395}" srcId="{575F787F-5253-4D4A-9469-01DAE1F4A94E}" destId="{ECB7DB4C-EB4D-4729-BA42-8CE2321C7767}" srcOrd="4" destOrd="0" parTransId="{64DD097B-6065-41A2-9A10-B67B4EB52A60}" sibTransId="{AD6ADB06-C099-464A-A851-E108A1DB3D70}"/>
    <dgm:cxn modelId="{311A5BF2-A756-4261-8B9B-8ED8D3422AE9}" srcId="{575F787F-5253-4D4A-9469-01DAE1F4A94E}" destId="{4C935413-CB3E-41FC-8FCF-B4398C5BC077}" srcOrd="2" destOrd="0" parTransId="{D84266F0-F1E6-4DF8-9F74-C2B2CDEC834D}" sibTransId="{8B6126BD-128A-4371-A4D2-9C722AAA2BA8}"/>
    <dgm:cxn modelId="{6BBCAFF5-1160-427E-AE3B-3276494C6DD6}" type="presOf" srcId="{BDE9211C-D008-4F61-B28F-5E87CC8CDBF1}" destId="{7A13ABFE-34DB-4EBD-8FD4-A90813C5D5B7}" srcOrd="0" destOrd="0" presId="urn:microsoft.com/office/officeart/2018/2/layout/IconCircleList"/>
    <dgm:cxn modelId="{B45DDAFB-753E-4712-B8AF-AE41ED45C3F2}" type="presOf" srcId="{4C935413-CB3E-41FC-8FCF-B4398C5BC077}" destId="{2117F63D-C0E9-4801-B3D1-DACC1C287FB5}" srcOrd="0" destOrd="0" presId="urn:microsoft.com/office/officeart/2018/2/layout/IconCircleList"/>
    <dgm:cxn modelId="{D213A10F-EC60-4F63-826B-0CAFA750398F}" type="presParOf" srcId="{241A9822-F607-41F4-8788-299A1DE82E37}" destId="{DB95A460-6563-4EE2-AC05-F404D316BF6D}" srcOrd="0" destOrd="0" presId="urn:microsoft.com/office/officeart/2018/2/layout/IconCircleList"/>
    <dgm:cxn modelId="{2E21877A-2E0C-4F9B-92C0-D9736E14FDFF}" type="presParOf" srcId="{DB95A460-6563-4EE2-AC05-F404D316BF6D}" destId="{2EFAA634-17FB-438C-889A-7D824419E291}" srcOrd="0" destOrd="0" presId="urn:microsoft.com/office/officeart/2018/2/layout/IconCircleList"/>
    <dgm:cxn modelId="{DA62DFC1-18AA-4C3F-BE3F-9596290A4457}" type="presParOf" srcId="{2EFAA634-17FB-438C-889A-7D824419E291}" destId="{58634BA6-7849-465D-98DE-E93C616C0199}" srcOrd="0" destOrd="0" presId="urn:microsoft.com/office/officeart/2018/2/layout/IconCircleList"/>
    <dgm:cxn modelId="{88567900-7DC5-410D-A132-C36D0D12BA6B}" type="presParOf" srcId="{2EFAA634-17FB-438C-889A-7D824419E291}" destId="{18E68EAA-1642-4977-9B74-6A548DE9BED6}" srcOrd="1" destOrd="0" presId="urn:microsoft.com/office/officeart/2018/2/layout/IconCircleList"/>
    <dgm:cxn modelId="{598A2C22-40B0-4F38-9C82-BB28248E7143}" type="presParOf" srcId="{2EFAA634-17FB-438C-889A-7D824419E291}" destId="{8269A16B-9F1C-48DD-B31F-44D04CC15C17}" srcOrd="2" destOrd="0" presId="urn:microsoft.com/office/officeart/2018/2/layout/IconCircleList"/>
    <dgm:cxn modelId="{090B701B-EA95-4CEB-ABE5-3C521530ABCD}" type="presParOf" srcId="{2EFAA634-17FB-438C-889A-7D824419E291}" destId="{7A13ABFE-34DB-4EBD-8FD4-A90813C5D5B7}" srcOrd="3" destOrd="0" presId="urn:microsoft.com/office/officeart/2018/2/layout/IconCircleList"/>
    <dgm:cxn modelId="{21B323D7-EC7C-4C8C-91B8-861508006B27}" type="presParOf" srcId="{DB95A460-6563-4EE2-AC05-F404D316BF6D}" destId="{43B94906-CA1C-41A1-A55F-D0D62D61E317}" srcOrd="1" destOrd="0" presId="urn:microsoft.com/office/officeart/2018/2/layout/IconCircleList"/>
    <dgm:cxn modelId="{3E6B530A-B7C7-48A9-8348-06E86BE7489F}" type="presParOf" srcId="{DB95A460-6563-4EE2-AC05-F404D316BF6D}" destId="{154B3CFB-8EDC-4E36-A09A-84B4A31FDAC4}" srcOrd="2" destOrd="0" presId="urn:microsoft.com/office/officeart/2018/2/layout/IconCircleList"/>
    <dgm:cxn modelId="{E7B00F31-171D-4D94-BE97-2E24CCA84852}" type="presParOf" srcId="{154B3CFB-8EDC-4E36-A09A-84B4A31FDAC4}" destId="{6D6D3157-8106-49CC-9074-7C885D7D7742}" srcOrd="0" destOrd="0" presId="urn:microsoft.com/office/officeart/2018/2/layout/IconCircleList"/>
    <dgm:cxn modelId="{CF0C870E-6EA0-4F8A-893E-CCFDDD435521}" type="presParOf" srcId="{154B3CFB-8EDC-4E36-A09A-84B4A31FDAC4}" destId="{0BAB1BEA-7F49-40B7-9F5A-6BBC47D60D69}" srcOrd="1" destOrd="0" presId="urn:microsoft.com/office/officeart/2018/2/layout/IconCircleList"/>
    <dgm:cxn modelId="{B8332629-D1C0-4D1D-A4BC-1FF3D7059F3D}" type="presParOf" srcId="{154B3CFB-8EDC-4E36-A09A-84B4A31FDAC4}" destId="{155B9948-EA10-4841-BF3A-58429E0159F4}" srcOrd="2" destOrd="0" presId="urn:microsoft.com/office/officeart/2018/2/layout/IconCircleList"/>
    <dgm:cxn modelId="{A89F7A04-16C9-4939-981B-45B74BB3A0FD}" type="presParOf" srcId="{154B3CFB-8EDC-4E36-A09A-84B4A31FDAC4}" destId="{E44939D9-098D-4651-A5B5-39FD818EEA3D}" srcOrd="3" destOrd="0" presId="urn:microsoft.com/office/officeart/2018/2/layout/IconCircleList"/>
    <dgm:cxn modelId="{9975D0E6-8933-4EAC-AB76-96E668A85910}" type="presParOf" srcId="{DB95A460-6563-4EE2-AC05-F404D316BF6D}" destId="{EE59C256-C8A3-4426-A668-CC9F6EF33C63}" srcOrd="3" destOrd="0" presId="urn:microsoft.com/office/officeart/2018/2/layout/IconCircleList"/>
    <dgm:cxn modelId="{83F70CE9-EF63-4264-9B6E-D9D0AF58E7B5}" type="presParOf" srcId="{DB95A460-6563-4EE2-AC05-F404D316BF6D}" destId="{A59339F6-DA62-460A-ADDF-0F7C9A08D16E}" srcOrd="4" destOrd="0" presId="urn:microsoft.com/office/officeart/2018/2/layout/IconCircleList"/>
    <dgm:cxn modelId="{8C3352E1-804E-4830-B364-AA3431AC8BBE}" type="presParOf" srcId="{A59339F6-DA62-460A-ADDF-0F7C9A08D16E}" destId="{0ACE3C98-96C4-4E72-86F8-D3F878F7752A}" srcOrd="0" destOrd="0" presId="urn:microsoft.com/office/officeart/2018/2/layout/IconCircleList"/>
    <dgm:cxn modelId="{1A14354F-6561-49D7-9B09-AB824602BBE0}" type="presParOf" srcId="{A59339F6-DA62-460A-ADDF-0F7C9A08D16E}" destId="{72E581FA-41A5-43EF-85DF-C5E3789CFC53}" srcOrd="1" destOrd="0" presId="urn:microsoft.com/office/officeart/2018/2/layout/IconCircleList"/>
    <dgm:cxn modelId="{D57575CE-F02C-48C2-9458-18975C33574C}" type="presParOf" srcId="{A59339F6-DA62-460A-ADDF-0F7C9A08D16E}" destId="{39279411-7439-44F7-B659-32A52D72E86B}" srcOrd="2" destOrd="0" presId="urn:microsoft.com/office/officeart/2018/2/layout/IconCircleList"/>
    <dgm:cxn modelId="{E9BE7129-789A-403A-AF7E-FFF2CCFAF58B}" type="presParOf" srcId="{A59339F6-DA62-460A-ADDF-0F7C9A08D16E}" destId="{2117F63D-C0E9-4801-B3D1-DACC1C287FB5}" srcOrd="3" destOrd="0" presId="urn:microsoft.com/office/officeart/2018/2/layout/IconCircleList"/>
    <dgm:cxn modelId="{7A068BE8-467B-48F0-A753-25F4F5A82067}" type="presParOf" srcId="{DB95A460-6563-4EE2-AC05-F404D316BF6D}" destId="{A5455B03-CE04-4989-B4B9-F4827661AAA4}" srcOrd="5" destOrd="0" presId="urn:microsoft.com/office/officeart/2018/2/layout/IconCircleList"/>
    <dgm:cxn modelId="{7DBEE353-B408-4FF1-88FF-2ECFB3CEC6C4}" type="presParOf" srcId="{DB95A460-6563-4EE2-AC05-F404D316BF6D}" destId="{09C14087-E5FC-4DDF-80E8-EF049BCCED38}" srcOrd="6" destOrd="0" presId="urn:microsoft.com/office/officeart/2018/2/layout/IconCircleList"/>
    <dgm:cxn modelId="{8D2B5D59-B95B-4203-9CC2-0151ECA988BD}" type="presParOf" srcId="{09C14087-E5FC-4DDF-80E8-EF049BCCED38}" destId="{6C5A57ED-FFF4-4FE3-9F0D-0EE1509EB5DF}" srcOrd="0" destOrd="0" presId="urn:microsoft.com/office/officeart/2018/2/layout/IconCircleList"/>
    <dgm:cxn modelId="{1A655CFA-E715-494E-80D0-DF5E2D6FB772}" type="presParOf" srcId="{09C14087-E5FC-4DDF-80E8-EF049BCCED38}" destId="{D1C342BB-5F47-4FAA-BE92-979529226512}" srcOrd="1" destOrd="0" presId="urn:microsoft.com/office/officeart/2018/2/layout/IconCircleList"/>
    <dgm:cxn modelId="{03EBA718-C3E3-4210-9345-709EA71EDE6D}" type="presParOf" srcId="{09C14087-E5FC-4DDF-80E8-EF049BCCED38}" destId="{50604773-CD4C-4B9E-B8AB-B6A456B38734}" srcOrd="2" destOrd="0" presId="urn:microsoft.com/office/officeart/2018/2/layout/IconCircleList"/>
    <dgm:cxn modelId="{ACF7765A-BC88-4389-BD97-343E3F767341}" type="presParOf" srcId="{09C14087-E5FC-4DDF-80E8-EF049BCCED38}" destId="{D1797477-26BE-444A-931A-787C9CEC02B1}" srcOrd="3" destOrd="0" presId="urn:microsoft.com/office/officeart/2018/2/layout/IconCircleList"/>
    <dgm:cxn modelId="{30E368B4-EF9A-4830-AB61-A11A473D36D6}" type="presParOf" srcId="{DB95A460-6563-4EE2-AC05-F404D316BF6D}" destId="{DEEC95C7-B13A-49CF-88B8-E90ACE7F492B}" srcOrd="7" destOrd="0" presId="urn:microsoft.com/office/officeart/2018/2/layout/IconCircleList"/>
    <dgm:cxn modelId="{1CBA9D4B-EB65-4E6F-90F8-C25BF9240C10}" type="presParOf" srcId="{DB95A460-6563-4EE2-AC05-F404D316BF6D}" destId="{3373AF85-8AB9-4302-B4AA-AB1CB53B9E24}" srcOrd="8" destOrd="0" presId="urn:microsoft.com/office/officeart/2018/2/layout/IconCircleList"/>
    <dgm:cxn modelId="{F3764A5D-08E0-4213-8361-D98DA60205C0}" type="presParOf" srcId="{3373AF85-8AB9-4302-B4AA-AB1CB53B9E24}" destId="{A778C253-CFC4-4911-A426-54E2B43C7E9A}" srcOrd="0" destOrd="0" presId="urn:microsoft.com/office/officeart/2018/2/layout/IconCircleList"/>
    <dgm:cxn modelId="{ADF47D14-F098-4B01-BCAA-3093C5273F6F}" type="presParOf" srcId="{3373AF85-8AB9-4302-B4AA-AB1CB53B9E24}" destId="{13C0F962-8522-44B3-BB4B-47943D1F7CE7}" srcOrd="1" destOrd="0" presId="urn:microsoft.com/office/officeart/2018/2/layout/IconCircleList"/>
    <dgm:cxn modelId="{AEF7971B-9564-44B4-A459-33D7DC3E0B76}" type="presParOf" srcId="{3373AF85-8AB9-4302-B4AA-AB1CB53B9E24}" destId="{A38E88A8-C691-450E-A4E8-ADCFFFCE4A70}" srcOrd="2" destOrd="0" presId="urn:microsoft.com/office/officeart/2018/2/layout/IconCircleList"/>
    <dgm:cxn modelId="{143F8550-9E3F-43B1-9314-E07F32A76A46}" type="presParOf" srcId="{3373AF85-8AB9-4302-B4AA-AB1CB53B9E24}" destId="{B8BD46A0-AB26-45CC-B0A0-C411D4AFE4D4}" srcOrd="3" destOrd="0" presId="urn:microsoft.com/office/officeart/2018/2/layout/IconCircleList"/>
    <dgm:cxn modelId="{52337E60-3B03-4C47-9E64-1BAC06C92914}" type="presParOf" srcId="{DB95A460-6563-4EE2-AC05-F404D316BF6D}" destId="{F76BFD1D-42B4-4D6E-885B-1694CE794A38}" srcOrd="9" destOrd="0" presId="urn:microsoft.com/office/officeart/2018/2/layout/IconCircleList"/>
    <dgm:cxn modelId="{5F598D8C-4AF6-4E1B-BD68-64957565EB70}" type="presParOf" srcId="{DB95A460-6563-4EE2-AC05-F404D316BF6D}" destId="{94F47793-F557-43DB-AA43-B5FE4DFBCEF4}" srcOrd="10" destOrd="0" presId="urn:microsoft.com/office/officeart/2018/2/layout/IconCircleList"/>
    <dgm:cxn modelId="{35B67910-1718-42FB-B131-8B8258A74312}" type="presParOf" srcId="{94F47793-F557-43DB-AA43-B5FE4DFBCEF4}" destId="{98FD01E2-7FD4-4917-B34C-34F930BDAA2D}" srcOrd="0" destOrd="0" presId="urn:microsoft.com/office/officeart/2018/2/layout/IconCircleList"/>
    <dgm:cxn modelId="{68D6FD05-31CD-4003-9C03-7F8D0EB7C741}" type="presParOf" srcId="{94F47793-F557-43DB-AA43-B5FE4DFBCEF4}" destId="{30910C09-78F6-4387-B53F-02AF1DCCF32E}" srcOrd="1" destOrd="0" presId="urn:microsoft.com/office/officeart/2018/2/layout/IconCircleList"/>
    <dgm:cxn modelId="{5D6414C5-1D7F-4D2F-A624-F3136D03DC05}" type="presParOf" srcId="{94F47793-F557-43DB-AA43-B5FE4DFBCEF4}" destId="{EDB6976E-C43C-48DA-8896-FC312257099F}" srcOrd="2" destOrd="0" presId="urn:microsoft.com/office/officeart/2018/2/layout/IconCircleList"/>
    <dgm:cxn modelId="{C50F2850-6829-45CA-989B-7E3074E81B4A}" type="presParOf" srcId="{94F47793-F557-43DB-AA43-B5FE4DFBCEF4}" destId="{9F77C332-FDD1-4889-ADD6-D008DD5DE36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9BC0D3-1A84-4D0E-A742-5BEF751E57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BD64D82-2C1A-4E56-847B-F1A535B0D00E}">
      <dgm:prSet/>
      <dgm:spPr/>
      <dgm:t>
        <a:bodyPr/>
        <a:lstStyle/>
        <a:p>
          <a:r>
            <a:rPr lang="en-US" dirty="0"/>
            <a:t>Risk levels were determined by combining impact, threat and vulnerabilities:</a:t>
          </a:r>
        </a:p>
      </dgm:t>
    </dgm:pt>
    <dgm:pt modelId="{521DCA6E-52EE-43DA-BC9C-EE0901C9AC6E}" type="parTrans" cxnId="{ACA716FE-292C-4E8B-B86C-A1C3F0246B0F}">
      <dgm:prSet/>
      <dgm:spPr/>
      <dgm:t>
        <a:bodyPr/>
        <a:lstStyle/>
        <a:p>
          <a:endParaRPr lang="en-US"/>
        </a:p>
      </dgm:t>
    </dgm:pt>
    <dgm:pt modelId="{6B032DA3-E19B-48D5-8546-47D0CC0720BC}" type="sibTrans" cxnId="{ACA716FE-292C-4E8B-B86C-A1C3F0246B0F}">
      <dgm:prSet/>
      <dgm:spPr/>
      <dgm:t>
        <a:bodyPr/>
        <a:lstStyle/>
        <a:p>
          <a:endParaRPr lang="en-US"/>
        </a:p>
      </dgm:t>
    </dgm:pt>
    <dgm:pt modelId="{C362A086-2799-4B9B-918B-6716DFE853F9}">
      <dgm:prSet/>
      <dgm:spPr/>
      <dgm:t>
        <a:bodyPr/>
        <a:lstStyle/>
        <a:p>
          <a:r>
            <a:rPr lang="en-US"/>
            <a:t>Customer Data: High risk</a:t>
          </a:r>
        </a:p>
      </dgm:t>
    </dgm:pt>
    <dgm:pt modelId="{6A0953AF-3348-4FF6-9BB3-22DF01A38B1D}" type="parTrans" cxnId="{C9D4AAFA-92EE-4930-8397-D6472826B009}">
      <dgm:prSet/>
      <dgm:spPr/>
      <dgm:t>
        <a:bodyPr/>
        <a:lstStyle/>
        <a:p>
          <a:endParaRPr lang="en-US"/>
        </a:p>
      </dgm:t>
    </dgm:pt>
    <dgm:pt modelId="{CF4461FE-4E1B-4463-9588-37D1CB1B3A3B}" type="sibTrans" cxnId="{C9D4AAFA-92EE-4930-8397-D6472826B009}">
      <dgm:prSet/>
      <dgm:spPr/>
      <dgm:t>
        <a:bodyPr/>
        <a:lstStyle/>
        <a:p>
          <a:endParaRPr lang="en-US"/>
        </a:p>
      </dgm:t>
    </dgm:pt>
    <dgm:pt modelId="{3C54A980-5808-45E9-AC22-3FBFAC4A94AE}">
      <dgm:prSet/>
      <dgm:spPr/>
      <dgm:t>
        <a:bodyPr/>
        <a:lstStyle/>
        <a:p>
          <a:r>
            <a:rPr lang="en-US"/>
            <a:t>Operational Data: High risk</a:t>
          </a:r>
        </a:p>
      </dgm:t>
    </dgm:pt>
    <dgm:pt modelId="{E8B5F735-42C6-404C-B1F2-28BDB4EE6680}" type="parTrans" cxnId="{8FBF1F70-AB89-4625-8309-135E493ED22A}">
      <dgm:prSet/>
      <dgm:spPr/>
      <dgm:t>
        <a:bodyPr/>
        <a:lstStyle/>
        <a:p>
          <a:endParaRPr lang="en-US"/>
        </a:p>
      </dgm:t>
    </dgm:pt>
    <dgm:pt modelId="{33382038-1C64-4626-93E2-41747BE7DB7B}" type="sibTrans" cxnId="{8FBF1F70-AB89-4625-8309-135E493ED22A}">
      <dgm:prSet/>
      <dgm:spPr/>
      <dgm:t>
        <a:bodyPr/>
        <a:lstStyle/>
        <a:p>
          <a:endParaRPr lang="en-US"/>
        </a:p>
      </dgm:t>
    </dgm:pt>
    <dgm:pt modelId="{9DB37C35-F99D-467B-AAC3-2A5AD970EDF0}">
      <dgm:prSet/>
      <dgm:spPr/>
      <dgm:t>
        <a:bodyPr/>
        <a:lstStyle/>
        <a:p>
          <a:r>
            <a:rPr lang="en-US"/>
            <a:t>Backup Data: High risk</a:t>
          </a:r>
        </a:p>
      </dgm:t>
    </dgm:pt>
    <dgm:pt modelId="{AAD3A376-6C65-479C-BB09-4892E19FFF5C}" type="parTrans" cxnId="{27DE90F1-4494-4B6D-806C-AEA693C0259F}">
      <dgm:prSet/>
      <dgm:spPr/>
      <dgm:t>
        <a:bodyPr/>
        <a:lstStyle/>
        <a:p>
          <a:endParaRPr lang="en-US"/>
        </a:p>
      </dgm:t>
    </dgm:pt>
    <dgm:pt modelId="{F8EC9FE9-E584-4AD2-A1DF-E317F03570CE}" type="sibTrans" cxnId="{27DE90F1-4494-4B6D-806C-AEA693C0259F}">
      <dgm:prSet/>
      <dgm:spPr/>
      <dgm:t>
        <a:bodyPr/>
        <a:lstStyle/>
        <a:p>
          <a:endParaRPr lang="en-US"/>
        </a:p>
      </dgm:t>
    </dgm:pt>
    <dgm:pt modelId="{2F0F3E6F-73AB-4B54-B9F1-959A005DAF80}">
      <dgm:prSet/>
      <dgm:spPr/>
      <dgm:t>
        <a:bodyPr/>
        <a:lstStyle/>
        <a:p>
          <a:r>
            <a:rPr lang="en-US"/>
            <a:t>Internal SOC Data: Medium risk</a:t>
          </a:r>
        </a:p>
      </dgm:t>
    </dgm:pt>
    <dgm:pt modelId="{354425CF-7C48-4CBC-9A48-7B1C9F079CC3}" type="parTrans" cxnId="{27921230-C0C0-46DF-AAC6-0057F68CBAE2}">
      <dgm:prSet/>
      <dgm:spPr/>
      <dgm:t>
        <a:bodyPr/>
        <a:lstStyle/>
        <a:p>
          <a:endParaRPr lang="en-US"/>
        </a:p>
      </dgm:t>
    </dgm:pt>
    <dgm:pt modelId="{6F18CA94-28F1-4DEA-874C-CC683B5A74E4}" type="sibTrans" cxnId="{27921230-C0C0-46DF-AAC6-0057F68CBAE2}">
      <dgm:prSet/>
      <dgm:spPr/>
      <dgm:t>
        <a:bodyPr/>
        <a:lstStyle/>
        <a:p>
          <a:endParaRPr lang="en-US"/>
        </a:p>
      </dgm:t>
    </dgm:pt>
    <dgm:pt modelId="{47C92C9C-D9CF-4462-B648-8B175943004C}">
      <dgm:prSet/>
      <dgm:spPr/>
      <dgm:t>
        <a:bodyPr/>
        <a:lstStyle/>
        <a:p>
          <a:r>
            <a:rPr lang="en-US"/>
            <a:t>Documentation: Low risk</a:t>
          </a:r>
        </a:p>
      </dgm:t>
    </dgm:pt>
    <dgm:pt modelId="{C79E1B4A-180E-4618-B09A-55EE0F06FBA4}" type="parTrans" cxnId="{AEE93831-3088-4C27-ADB4-123017B74238}">
      <dgm:prSet/>
      <dgm:spPr/>
      <dgm:t>
        <a:bodyPr/>
        <a:lstStyle/>
        <a:p>
          <a:endParaRPr lang="en-US"/>
        </a:p>
      </dgm:t>
    </dgm:pt>
    <dgm:pt modelId="{D1BDE70A-A9ED-4FC1-9AC7-BC37515DAF80}" type="sibTrans" cxnId="{AEE93831-3088-4C27-ADB4-123017B74238}">
      <dgm:prSet/>
      <dgm:spPr/>
      <dgm:t>
        <a:bodyPr/>
        <a:lstStyle/>
        <a:p>
          <a:endParaRPr lang="en-US"/>
        </a:p>
      </dgm:t>
    </dgm:pt>
    <dgm:pt modelId="{5C6DDA7B-3428-424D-A0A7-18CDAD190AD4}" type="pres">
      <dgm:prSet presAssocID="{2E9BC0D3-1A84-4D0E-A742-5BEF751E57FC}" presName="root" presStyleCnt="0">
        <dgm:presLayoutVars>
          <dgm:dir/>
          <dgm:resizeHandles val="exact"/>
        </dgm:presLayoutVars>
      </dgm:prSet>
      <dgm:spPr/>
    </dgm:pt>
    <dgm:pt modelId="{E3D9A9AA-82BB-4F8C-B72E-C2C98295A1AD}" type="pres">
      <dgm:prSet presAssocID="{8BD64D82-2C1A-4E56-847B-F1A535B0D00E}" presName="compNode" presStyleCnt="0"/>
      <dgm:spPr/>
    </dgm:pt>
    <dgm:pt modelId="{1190B14E-51B2-41DC-944D-3519B30FA6AB}" type="pres">
      <dgm:prSet presAssocID="{8BD64D82-2C1A-4E56-847B-F1A535B0D00E}" presName="bgRect" presStyleLbl="bgShp" presStyleIdx="0" presStyleCnt="1"/>
      <dgm:spPr/>
    </dgm:pt>
    <dgm:pt modelId="{A92196EC-4CA0-4028-8993-978B38A844BC}" type="pres">
      <dgm:prSet presAssocID="{8BD64D82-2C1A-4E56-847B-F1A535B0D00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Κίνδυνος"/>
        </a:ext>
      </dgm:extLst>
    </dgm:pt>
    <dgm:pt modelId="{C8E325F3-ECE2-463E-8D8C-BD19555496AE}" type="pres">
      <dgm:prSet presAssocID="{8BD64D82-2C1A-4E56-847B-F1A535B0D00E}" presName="spaceRect" presStyleCnt="0"/>
      <dgm:spPr/>
    </dgm:pt>
    <dgm:pt modelId="{27554709-C14B-4920-88C2-2F651285FD38}" type="pres">
      <dgm:prSet presAssocID="{8BD64D82-2C1A-4E56-847B-F1A535B0D00E}" presName="parTx" presStyleLbl="revTx" presStyleIdx="0" presStyleCnt="2">
        <dgm:presLayoutVars>
          <dgm:chMax val="0"/>
          <dgm:chPref val="0"/>
        </dgm:presLayoutVars>
      </dgm:prSet>
      <dgm:spPr/>
    </dgm:pt>
    <dgm:pt modelId="{8343DE09-3E9F-42B4-A48B-10E5BB671401}" type="pres">
      <dgm:prSet presAssocID="{8BD64D82-2C1A-4E56-847B-F1A535B0D00E}" presName="desTx" presStyleLbl="revTx" presStyleIdx="1" presStyleCnt="2">
        <dgm:presLayoutVars/>
      </dgm:prSet>
      <dgm:spPr/>
    </dgm:pt>
  </dgm:ptLst>
  <dgm:cxnLst>
    <dgm:cxn modelId="{664B9527-91D2-42B5-9893-03419AFC9C6A}" type="presOf" srcId="{2E9BC0D3-1A84-4D0E-A742-5BEF751E57FC}" destId="{5C6DDA7B-3428-424D-A0A7-18CDAD190AD4}" srcOrd="0" destOrd="0" presId="urn:microsoft.com/office/officeart/2018/2/layout/IconVerticalSolidList"/>
    <dgm:cxn modelId="{27921230-C0C0-46DF-AAC6-0057F68CBAE2}" srcId="{8BD64D82-2C1A-4E56-847B-F1A535B0D00E}" destId="{2F0F3E6F-73AB-4B54-B9F1-959A005DAF80}" srcOrd="3" destOrd="0" parTransId="{354425CF-7C48-4CBC-9A48-7B1C9F079CC3}" sibTransId="{6F18CA94-28F1-4DEA-874C-CC683B5A74E4}"/>
    <dgm:cxn modelId="{AEE93831-3088-4C27-ADB4-123017B74238}" srcId="{8BD64D82-2C1A-4E56-847B-F1A535B0D00E}" destId="{47C92C9C-D9CF-4462-B648-8B175943004C}" srcOrd="4" destOrd="0" parTransId="{C79E1B4A-180E-4618-B09A-55EE0F06FBA4}" sibTransId="{D1BDE70A-A9ED-4FC1-9AC7-BC37515DAF80}"/>
    <dgm:cxn modelId="{2645126F-F598-4B45-A30A-2CBA54B07D41}" type="presOf" srcId="{2F0F3E6F-73AB-4B54-B9F1-959A005DAF80}" destId="{8343DE09-3E9F-42B4-A48B-10E5BB671401}" srcOrd="0" destOrd="3" presId="urn:microsoft.com/office/officeart/2018/2/layout/IconVerticalSolidList"/>
    <dgm:cxn modelId="{8FBF1F70-AB89-4625-8309-135E493ED22A}" srcId="{8BD64D82-2C1A-4E56-847B-F1A535B0D00E}" destId="{3C54A980-5808-45E9-AC22-3FBFAC4A94AE}" srcOrd="1" destOrd="0" parTransId="{E8B5F735-42C6-404C-B1F2-28BDB4EE6680}" sibTransId="{33382038-1C64-4626-93E2-41747BE7DB7B}"/>
    <dgm:cxn modelId="{F8020D52-5B2D-4672-AB11-F30C1343C38A}" type="presOf" srcId="{8BD64D82-2C1A-4E56-847B-F1A535B0D00E}" destId="{27554709-C14B-4920-88C2-2F651285FD38}" srcOrd="0" destOrd="0" presId="urn:microsoft.com/office/officeart/2018/2/layout/IconVerticalSolidList"/>
    <dgm:cxn modelId="{79C81C72-ECB3-4694-A4D7-553E1F54B5E7}" type="presOf" srcId="{47C92C9C-D9CF-4462-B648-8B175943004C}" destId="{8343DE09-3E9F-42B4-A48B-10E5BB671401}" srcOrd="0" destOrd="4" presId="urn:microsoft.com/office/officeart/2018/2/layout/IconVerticalSolidList"/>
    <dgm:cxn modelId="{9097387E-E28B-4BD4-A279-14E8C300519F}" type="presOf" srcId="{C362A086-2799-4B9B-918B-6716DFE853F9}" destId="{8343DE09-3E9F-42B4-A48B-10E5BB671401}" srcOrd="0" destOrd="0" presId="urn:microsoft.com/office/officeart/2018/2/layout/IconVerticalSolidList"/>
    <dgm:cxn modelId="{A87A8DB0-EAB9-44F2-BD47-B4780CDAB130}" type="presOf" srcId="{9DB37C35-F99D-467B-AAC3-2A5AD970EDF0}" destId="{8343DE09-3E9F-42B4-A48B-10E5BB671401}" srcOrd="0" destOrd="2" presId="urn:microsoft.com/office/officeart/2018/2/layout/IconVerticalSolidList"/>
    <dgm:cxn modelId="{988BCCB3-5D30-4F6F-A965-8A709B4369D3}" type="presOf" srcId="{3C54A980-5808-45E9-AC22-3FBFAC4A94AE}" destId="{8343DE09-3E9F-42B4-A48B-10E5BB671401}" srcOrd="0" destOrd="1" presId="urn:microsoft.com/office/officeart/2018/2/layout/IconVerticalSolidList"/>
    <dgm:cxn modelId="{27DE90F1-4494-4B6D-806C-AEA693C0259F}" srcId="{8BD64D82-2C1A-4E56-847B-F1A535B0D00E}" destId="{9DB37C35-F99D-467B-AAC3-2A5AD970EDF0}" srcOrd="2" destOrd="0" parTransId="{AAD3A376-6C65-479C-BB09-4892E19FFF5C}" sibTransId="{F8EC9FE9-E584-4AD2-A1DF-E317F03570CE}"/>
    <dgm:cxn modelId="{C9D4AAFA-92EE-4930-8397-D6472826B009}" srcId="{8BD64D82-2C1A-4E56-847B-F1A535B0D00E}" destId="{C362A086-2799-4B9B-918B-6716DFE853F9}" srcOrd="0" destOrd="0" parTransId="{6A0953AF-3348-4FF6-9BB3-22DF01A38B1D}" sibTransId="{CF4461FE-4E1B-4463-9588-37D1CB1B3A3B}"/>
    <dgm:cxn modelId="{ACA716FE-292C-4E8B-B86C-A1C3F0246B0F}" srcId="{2E9BC0D3-1A84-4D0E-A742-5BEF751E57FC}" destId="{8BD64D82-2C1A-4E56-847B-F1A535B0D00E}" srcOrd="0" destOrd="0" parTransId="{521DCA6E-52EE-43DA-BC9C-EE0901C9AC6E}" sibTransId="{6B032DA3-E19B-48D5-8546-47D0CC0720BC}"/>
    <dgm:cxn modelId="{6EE3BEB6-3D5F-432F-A4F5-4FAF38822DA3}" type="presParOf" srcId="{5C6DDA7B-3428-424D-A0A7-18CDAD190AD4}" destId="{E3D9A9AA-82BB-4F8C-B72E-C2C98295A1AD}" srcOrd="0" destOrd="0" presId="urn:microsoft.com/office/officeart/2018/2/layout/IconVerticalSolidList"/>
    <dgm:cxn modelId="{297CA139-AA33-4213-A185-E03A44917F39}" type="presParOf" srcId="{E3D9A9AA-82BB-4F8C-B72E-C2C98295A1AD}" destId="{1190B14E-51B2-41DC-944D-3519B30FA6AB}" srcOrd="0" destOrd="0" presId="urn:microsoft.com/office/officeart/2018/2/layout/IconVerticalSolidList"/>
    <dgm:cxn modelId="{BEAA27AD-D00C-4780-94E8-DF2B931C9A9B}" type="presParOf" srcId="{E3D9A9AA-82BB-4F8C-B72E-C2C98295A1AD}" destId="{A92196EC-4CA0-4028-8993-978B38A844BC}" srcOrd="1" destOrd="0" presId="urn:microsoft.com/office/officeart/2018/2/layout/IconVerticalSolidList"/>
    <dgm:cxn modelId="{4A004058-FAE6-42F9-B103-7B1D0383FCC3}" type="presParOf" srcId="{E3D9A9AA-82BB-4F8C-B72E-C2C98295A1AD}" destId="{C8E325F3-ECE2-463E-8D8C-BD19555496AE}" srcOrd="2" destOrd="0" presId="urn:microsoft.com/office/officeart/2018/2/layout/IconVerticalSolidList"/>
    <dgm:cxn modelId="{47281AA5-C8E1-4B57-A5EE-E5C24FA3F2DD}" type="presParOf" srcId="{E3D9A9AA-82BB-4F8C-B72E-C2C98295A1AD}" destId="{27554709-C14B-4920-88C2-2F651285FD38}" srcOrd="3" destOrd="0" presId="urn:microsoft.com/office/officeart/2018/2/layout/IconVerticalSolidList"/>
    <dgm:cxn modelId="{9843DE65-3E23-4BF6-864B-ED128AA04E79}" type="presParOf" srcId="{E3D9A9AA-82BB-4F8C-B72E-C2C98295A1AD}" destId="{8343DE09-3E9F-42B4-A48B-10E5BB6714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34BA6-7849-465D-98DE-E93C616C0199}">
      <dsp:nvSpPr>
        <dsp:cNvPr id="0" name=""/>
        <dsp:cNvSpPr/>
      </dsp:nvSpPr>
      <dsp:spPr>
        <a:xfrm>
          <a:off x="17" y="504796"/>
          <a:ext cx="529200" cy="5292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68EAA-1642-4977-9B74-6A548DE9BED6}">
      <dsp:nvSpPr>
        <dsp:cNvPr id="0" name=""/>
        <dsp:cNvSpPr/>
      </dsp:nvSpPr>
      <dsp:spPr>
        <a:xfrm>
          <a:off x="111149" y="615928"/>
          <a:ext cx="306935" cy="306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3ABFE-34DB-4EBD-8FD4-A90813C5D5B7}">
      <dsp:nvSpPr>
        <dsp:cNvPr id="0" name=""/>
        <dsp:cNvSpPr/>
      </dsp:nvSpPr>
      <dsp:spPr>
        <a:xfrm>
          <a:off x="601403" y="346613"/>
          <a:ext cx="1329828" cy="845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Impact levels were assessed based on Confidentiality, Integrity, and Availability (CIA triad)</a:t>
          </a:r>
        </a:p>
      </dsp:txBody>
      <dsp:txXfrm>
        <a:off x="601403" y="346613"/>
        <a:ext cx="1329828" cy="845566"/>
      </dsp:txXfrm>
    </dsp:sp>
    <dsp:sp modelId="{6D6D3157-8106-49CC-9074-7C885D7D7742}">
      <dsp:nvSpPr>
        <dsp:cNvPr id="0" name=""/>
        <dsp:cNvSpPr/>
      </dsp:nvSpPr>
      <dsp:spPr>
        <a:xfrm>
          <a:off x="2148582" y="504796"/>
          <a:ext cx="529200" cy="5292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B1BEA-7F49-40B7-9F5A-6BBC47D60D69}">
      <dsp:nvSpPr>
        <dsp:cNvPr id="0" name=""/>
        <dsp:cNvSpPr/>
      </dsp:nvSpPr>
      <dsp:spPr>
        <a:xfrm>
          <a:off x="2259714" y="615928"/>
          <a:ext cx="306935" cy="306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939D9-098D-4651-A5B5-39FD818EEA3D}">
      <dsp:nvSpPr>
        <dsp:cNvPr id="0" name=""/>
        <dsp:cNvSpPr/>
      </dsp:nvSpPr>
      <dsp:spPr>
        <a:xfrm>
          <a:off x="2791182" y="504796"/>
          <a:ext cx="1247399" cy="52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Customer Data: High impact</a:t>
          </a:r>
        </a:p>
      </dsp:txBody>
      <dsp:txXfrm>
        <a:off x="2791182" y="504796"/>
        <a:ext cx="1247399" cy="529200"/>
      </dsp:txXfrm>
    </dsp:sp>
    <dsp:sp modelId="{0ACE3C98-96C4-4E72-86F8-D3F878F7752A}">
      <dsp:nvSpPr>
        <dsp:cNvPr id="0" name=""/>
        <dsp:cNvSpPr/>
      </dsp:nvSpPr>
      <dsp:spPr>
        <a:xfrm>
          <a:off x="17" y="1742118"/>
          <a:ext cx="529200" cy="5292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581FA-41A5-43EF-85DF-C5E3789CFC53}">
      <dsp:nvSpPr>
        <dsp:cNvPr id="0" name=""/>
        <dsp:cNvSpPr/>
      </dsp:nvSpPr>
      <dsp:spPr>
        <a:xfrm>
          <a:off x="111149" y="1853250"/>
          <a:ext cx="306935" cy="306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7F63D-C0E9-4801-B3D1-DACC1C287FB5}">
      <dsp:nvSpPr>
        <dsp:cNvPr id="0" name=""/>
        <dsp:cNvSpPr/>
      </dsp:nvSpPr>
      <dsp:spPr>
        <a:xfrm>
          <a:off x="642617" y="1742118"/>
          <a:ext cx="1247399" cy="52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Operational Data: High impact</a:t>
          </a:r>
        </a:p>
      </dsp:txBody>
      <dsp:txXfrm>
        <a:off x="642617" y="1742118"/>
        <a:ext cx="1247399" cy="529200"/>
      </dsp:txXfrm>
    </dsp:sp>
    <dsp:sp modelId="{6C5A57ED-FFF4-4FE3-9F0D-0EE1509EB5DF}">
      <dsp:nvSpPr>
        <dsp:cNvPr id="0" name=""/>
        <dsp:cNvSpPr/>
      </dsp:nvSpPr>
      <dsp:spPr>
        <a:xfrm>
          <a:off x="2107367" y="1742118"/>
          <a:ext cx="529200" cy="5292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342BB-5F47-4FAA-BE92-979529226512}">
      <dsp:nvSpPr>
        <dsp:cNvPr id="0" name=""/>
        <dsp:cNvSpPr/>
      </dsp:nvSpPr>
      <dsp:spPr>
        <a:xfrm>
          <a:off x="2218499" y="1853250"/>
          <a:ext cx="306935" cy="3069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97477-26BE-444A-931A-787C9CEC02B1}">
      <dsp:nvSpPr>
        <dsp:cNvPr id="0" name=""/>
        <dsp:cNvSpPr/>
      </dsp:nvSpPr>
      <dsp:spPr>
        <a:xfrm>
          <a:off x="2749967" y="1742118"/>
          <a:ext cx="1247399" cy="52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Backup/Historical  Data: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High impact</a:t>
          </a:r>
        </a:p>
      </dsp:txBody>
      <dsp:txXfrm>
        <a:off x="2749967" y="1742118"/>
        <a:ext cx="1247399" cy="529200"/>
      </dsp:txXfrm>
    </dsp:sp>
    <dsp:sp modelId="{A778C253-CFC4-4911-A426-54E2B43C7E9A}">
      <dsp:nvSpPr>
        <dsp:cNvPr id="0" name=""/>
        <dsp:cNvSpPr/>
      </dsp:nvSpPr>
      <dsp:spPr>
        <a:xfrm>
          <a:off x="17" y="2821257"/>
          <a:ext cx="529200" cy="5292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0F962-8522-44B3-BB4B-47943D1F7CE7}">
      <dsp:nvSpPr>
        <dsp:cNvPr id="0" name=""/>
        <dsp:cNvSpPr/>
      </dsp:nvSpPr>
      <dsp:spPr>
        <a:xfrm>
          <a:off x="111149" y="2932389"/>
          <a:ext cx="306935" cy="3069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D46A0-AB26-45CC-B0A0-C411D4AFE4D4}">
      <dsp:nvSpPr>
        <dsp:cNvPr id="0" name=""/>
        <dsp:cNvSpPr/>
      </dsp:nvSpPr>
      <dsp:spPr>
        <a:xfrm>
          <a:off x="642617" y="2821257"/>
          <a:ext cx="1247399" cy="52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Internal SOC Data: Medium impact</a:t>
          </a:r>
          <a:endParaRPr lang="en-US" sz="1100" kern="1200" dirty="0"/>
        </a:p>
      </dsp:txBody>
      <dsp:txXfrm>
        <a:off x="642617" y="2821257"/>
        <a:ext cx="1247399" cy="529200"/>
      </dsp:txXfrm>
    </dsp:sp>
    <dsp:sp modelId="{98FD01E2-7FD4-4917-B34C-34F930BDAA2D}">
      <dsp:nvSpPr>
        <dsp:cNvPr id="0" name=""/>
        <dsp:cNvSpPr/>
      </dsp:nvSpPr>
      <dsp:spPr>
        <a:xfrm>
          <a:off x="2107367" y="2821257"/>
          <a:ext cx="529200" cy="5292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10C09-78F6-4387-B53F-02AF1DCCF32E}">
      <dsp:nvSpPr>
        <dsp:cNvPr id="0" name=""/>
        <dsp:cNvSpPr/>
      </dsp:nvSpPr>
      <dsp:spPr>
        <a:xfrm>
          <a:off x="2218499" y="2932389"/>
          <a:ext cx="306935" cy="30693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7C332-FDD1-4889-ADD6-D008DD5DE362}">
      <dsp:nvSpPr>
        <dsp:cNvPr id="0" name=""/>
        <dsp:cNvSpPr/>
      </dsp:nvSpPr>
      <dsp:spPr>
        <a:xfrm>
          <a:off x="2749967" y="2821257"/>
          <a:ext cx="1247399" cy="52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Documentation: Low impact</a:t>
          </a:r>
          <a:endParaRPr lang="en-US" sz="1100" kern="1200" dirty="0"/>
        </a:p>
      </dsp:txBody>
      <dsp:txXfrm>
        <a:off x="2749967" y="2821257"/>
        <a:ext cx="1247399" cy="529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0B14E-51B2-41DC-944D-3519B30FA6AB}">
      <dsp:nvSpPr>
        <dsp:cNvPr id="0" name=""/>
        <dsp:cNvSpPr/>
      </dsp:nvSpPr>
      <dsp:spPr>
        <a:xfrm>
          <a:off x="0" y="1525133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196EC-4CA0-4028-8993-978B38A844BC}">
      <dsp:nvSpPr>
        <dsp:cNvPr id="0" name=""/>
        <dsp:cNvSpPr/>
      </dsp:nvSpPr>
      <dsp:spPr>
        <a:xfrm>
          <a:off x="395445" y="1819266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54709-C14B-4920-88C2-2F651285FD38}">
      <dsp:nvSpPr>
        <dsp:cNvPr id="0" name=""/>
        <dsp:cNvSpPr/>
      </dsp:nvSpPr>
      <dsp:spPr>
        <a:xfrm>
          <a:off x="1509882" y="1525133"/>
          <a:ext cx="3549015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Risk levels were determined by combining impact, threat and vulnerabilities:</a:t>
          </a:r>
        </a:p>
      </dsp:txBody>
      <dsp:txXfrm>
        <a:off x="1509882" y="1525133"/>
        <a:ext cx="3549015" cy="1307257"/>
      </dsp:txXfrm>
    </dsp:sp>
    <dsp:sp modelId="{8343DE09-3E9F-42B4-A48B-10E5BB671401}">
      <dsp:nvSpPr>
        <dsp:cNvPr id="0" name=""/>
        <dsp:cNvSpPr/>
      </dsp:nvSpPr>
      <dsp:spPr>
        <a:xfrm>
          <a:off x="5058897" y="1525133"/>
          <a:ext cx="2827802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Customer Data: High risk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Operational Data: High risk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Backup Data: High risk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Internal SOC Data: Medium risk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Documentation: Low risk</a:t>
          </a:r>
        </a:p>
      </dsp:txBody>
      <dsp:txXfrm>
        <a:off x="5058897" y="1525133"/>
        <a:ext cx="2827802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5629" y="664972"/>
            <a:ext cx="6858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800" kern="1200" dirty="0">
                <a:latin typeface="+mj-lt"/>
                <a:ea typeface="+mj-ea"/>
                <a:cs typeface="+mj-cs"/>
              </a:rPr>
              <a:t>Risk Management Analysis for Managed SIEM in SOC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978" y="3789168"/>
            <a:ext cx="6193632" cy="16171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900" dirty="0"/>
              <a:t>University of Piraeus</a:t>
            </a:r>
          </a:p>
          <a:p>
            <a:pPr defTabSz="914400">
              <a:lnSpc>
                <a:spcPct val="90000"/>
              </a:lnSpc>
            </a:pPr>
            <a:endParaRPr lang="en-US" sz="900" dirty="0"/>
          </a:p>
          <a:p>
            <a:pPr defTabSz="914400">
              <a:lnSpc>
                <a:spcPct val="90000"/>
              </a:lnSpc>
            </a:pPr>
            <a:r>
              <a:rPr lang="en-US" sz="900" dirty="0"/>
              <a:t>Authors: </a:t>
            </a:r>
            <a:endParaRPr lang="el-GR" sz="900" dirty="0"/>
          </a:p>
          <a:p>
            <a:pPr defTabSz="914400">
              <a:lnSpc>
                <a:spcPct val="90000"/>
              </a:lnSpc>
            </a:pPr>
            <a:r>
              <a:rPr lang="en-US" sz="900" dirty="0"/>
              <a:t>Giannikos Panagiotis</a:t>
            </a:r>
            <a:endParaRPr lang="el-GR" sz="900" dirty="0"/>
          </a:p>
          <a:p>
            <a:pPr defTabSz="914400">
              <a:lnSpc>
                <a:spcPct val="90000"/>
              </a:lnSpc>
            </a:pPr>
            <a:r>
              <a:rPr lang="en-US" sz="900" dirty="0"/>
              <a:t>Baltzis Dimitris</a:t>
            </a:r>
            <a:endParaRPr lang="el-GR" sz="900" dirty="0"/>
          </a:p>
          <a:p>
            <a:pPr defTabSz="914400">
              <a:lnSpc>
                <a:spcPct val="90000"/>
              </a:lnSpc>
            </a:pPr>
            <a:r>
              <a:rPr lang="en-US" sz="900" dirty="0"/>
              <a:t>Raftopoulos Marios</a:t>
            </a:r>
            <a:endParaRPr lang="el-GR" sz="900" dirty="0"/>
          </a:p>
          <a:p>
            <a:pPr defTabSz="914400">
              <a:lnSpc>
                <a:spcPct val="90000"/>
              </a:lnSpc>
            </a:pPr>
            <a:endParaRPr lang="el-GR" sz="900" dirty="0"/>
          </a:p>
          <a:p>
            <a:pPr defTabSz="914400">
              <a:lnSpc>
                <a:spcPct val="90000"/>
              </a:lnSpc>
            </a:pPr>
            <a:endParaRPr lang="el-GR" sz="900" dirty="0"/>
          </a:p>
          <a:p>
            <a:pPr defTabSz="914400">
              <a:lnSpc>
                <a:spcPct val="90000"/>
              </a:lnSpc>
            </a:pPr>
            <a:r>
              <a:rPr lang="en-US" sz="900" dirty="0"/>
              <a:t>Date: 25/02/25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/>
              <a:t>Security Roles &amp; Responsibilities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Key SOC roles and their responsibilities:</a:t>
            </a:r>
          </a:p>
          <a:p>
            <a:r>
              <a:rPr lang="en-US" sz="1900" dirty="0"/>
              <a:t>CISO: Defines cybersecurity strategy</a:t>
            </a:r>
          </a:p>
          <a:p>
            <a:r>
              <a:rPr lang="en-US" sz="1900" dirty="0"/>
              <a:t>SOC Manager: Oversees operations</a:t>
            </a:r>
          </a:p>
          <a:p>
            <a:r>
              <a:rPr lang="en-US" sz="1900" dirty="0"/>
              <a:t>SOC Analysts (L1-L3): Handle incidents and threat analysis</a:t>
            </a:r>
          </a:p>
          <a:p>
            <a:r>
              <a:rPr lang="en-US" sz="1900" dirty="0"/>
              <a:t>Incident Response Team: Manages security breaches</a:t>
            </a:r>
          </a:p>
          <a:p>
            <a:r>
              <a:rPr lang="en-US" sz="1900" dirty="0"/>
              <a:t>Threat Intelligence Team: Monitors and prevents new threats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 dirty="0"/>
              <a:t>Security Policies &amp; Procedures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Essential security policies include:</a:t>
            </a:r>
          </a:p>
          <a:p>
            <a:r>
              <a:rPr lang="en-US" sz="1900" dirty="0"/>
              <a:t>Access Control Policy: Restricting system access (RBAC, MFA).</a:t>
            </a:r>
          </a:p>
          <a:p>
            <a:r>
              <a:rPr lang="en-US" sz="1900" dirty="0"/>
              <a:t>Password Policy: Enforcing strong passwords and rotation.</a:t>
            </a:r>
          </a:p>
          <a:p>
            <a:r>
              <a:rPr lang="en-US" sz="1900" dirty="0"/>
              <a:t>Logging &amp; Monitoring: 24/7 SOC monitoring and log retention.</a:t>
            </a:r>
          </a:p>
          <a:p>
            <a:r>
              <a:rPr lang="en-US" sz="1900" dirty="0"/>
              <a:t>Backup &amp; Recovery: Daily backups, cloud replication, and periodic testing.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ACC0E-4B3F-EE99-AE8B-84015166D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AFE34-B81F-6A1E-0F58-47D62CF2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BFF3C-DE7D-1D46-C584-E753B346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400" dirty="0"/>
              <a:t>Important Security Processes</a:t>
            </a:r>
            <a:endParaRPr lang="en-US" sz="5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7C01D1-64A8-E862-F045-423989906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BDEFB0-2465-803C-1047-4AAD10953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7A27-777D-9870-E458-860B1AE0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Important Security Procedures include:</a:t>
            </a:r>
          </a:p>
          <a:p>
            <a:r>
              <a:rPr lang="en-US" sz="2000" dirty="0"/>
              <a:t>Incident Response: Identify security incidents and respond.</a:t>
            </a:r>
          </a:p>
          <a:p>
            <a:r>
              <a:rPr lang="en-US" sz="2000" dirty="0"/>
              <a:t>Backup Process: Automated backups, store in secure locations</a:t>
            </a:r>
          </a:p>
          <a:p>
            <a:r>
              <a:rPr lang="en-US" sz="2000" dirty="0"/>
              <a:t>User Creation: RBAC for permissions, MFA for security</a:t>
            </a:r>
          </a:p>
          <a:p>
            <a:r>
              <a:rPr lang="en-US" sz="2000" dirty="0"/>
              <a:t>User Deletion: Disable all accounts, remove associated credentials, permissions.</a:t>
            </a:r>
          </a:p>
        </p:txBody>
      </p:sp>
    </p:spTree>
    <p:extLst>
      <p:ext uri="{BB962C8B-B14F-4D97-AF65-F5344CB8AC3E}">
        <p14:creationId xmlns:p14="http://schemas.microsoft.com/office/powerpoint/2010/main" val="404557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DAAAF6-6FA1-D815-959B-048A76385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05A42A-D937-CD64-819F-3F4EAFE55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1E16E-1082-8B7F-F858-C36949F0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Conclusion</a:t>
            </a:r>
            <a:endParaRPr lang="en-US" sz="5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0B6A2-80E8-C482-435E-B3C0927E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30820E-6F0F-98C3-E2CE-6AC7E76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A1F9-2893-7E6F-566B-F37952D5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Key takeaways:</a:t>
            </a:r>
          </a:p>
          <a:p>
            <a:r>
              <a:rPr lang="en-US" sz="2000" dirty="0"/>
              <a:t>Customer, Operational, and Backup Data are the highest risk assets.</a:t>
            </a:r>
          </a:p>
          <a:p>
            <a:r>
              <a:rPr lang="en-US" sz="2000" dirty="0"/>
              <a:t>Strong authentication, access control, and monitoring reduce security threats.</a:t>
            </a:r>
          </a:p>
          <a:p>
            <a:r>
              <a:rPr lang="en-US" sz="2000" dirty="0"/>
              <a:t>Incident handling processes ensure business continuity.</a:t>
            </a:r>
          </a:p>
          <a:p>
            <a:r>
              <a:rPr lang="en-US" sz="2000" dirty="0"/>
              <a:t>A proactive approach to cybersecurity enhances SOC resilience.</a:t>
            </a:r>
          </a:p>
        </p:txBody>
      </p:sp>
    </p:spTree>
    <p:extLst>
      <p:ext uri="{BB962C8B-B14F-4D97-AF65-F5344CB8AC3E}">
        <p14:creationId xmlns:p14="http://schemas.microsoft.com/office/powerpoint/2010/main" val="381233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 dirty="0"/>
              <a:t>Objective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900" dirty="0"/>
              <a:t>Conduct a risk analysis and treatment plan  for a Managed SIEM service in a Security Operations Center (SOC), identifying vulnerabilities, threats, and proposing countermeasures.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B1260F-1A76-BC91-5ED0-A2E292C2A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FC05EB3-B1CF-4024-4D61-E91B4FEDB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3FBBE-D3E3-2B7A-18E5-58790AB6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 dirty="0"/>
              <a:t>Methodology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757B91-AB4E-4084-817D-05ACFE48D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963BF2-46D5-0447-C294-B104B5C0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BDFB-4D61-C684-3B26-4E5618262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1900" dirty="0"/>
              <a:t>The risk management approach follows ISO 27005 guidelines:</a:t>
            </a:r>
          </a:p>
          <a:p>
            <a:pPr marL="0" lvl="0" indent="0" algn="just">
              <a:buNone/>
            </a:pPr>
            <a:endParaRPr lang="en-US" sz="1900" dirty="0"/>
          </a:p>
          <a:p>
            <a:pPr marL="0" lvl="0" indent="0" algn="just">
              <a:buNone/>
            </a:pPr>
            <a:r>
              <a:rPr lang="en-US" sz="1900" dirty="0"/>
              <a:t>The analysis is based on information assets of the mentioned service</a:t>
            </a:r>
          </a:p>
          <a:p>
            <a:pPr algn="just"/>
            <a:r>
              <a:rPr lang="en-US" sz="1900" dirty="0"/>
              <a:t>Identification of information assets</a:t>
            </a:r>
          </a:p>
          <a:p>
            <a:pPr algn="just"/>
            <a:r>
              <a:rPr lang="en-US" sz="1900" dirty="0"/>
              <a:t>Impact assessment (CIA triad)</a:t>
            </a:r>
          </a:p>
          <a:p>
            <a:pPr algn="just"/>
            <a:r>
              <a:rPr lang="en-US" sz="1900" dirty="0"/>
              <a:t>Threat and vulnerability assessment</a:t>
            </a:r>
          </a:p>
          <a:p>
            <a:pPr algn="just"/>
            <a:r>
              <a:rPr lang="en-US" sz="1900" dirty="0"/>
              <a:t>Risk analysis and prioritization</a:t>
            </a:r>
          </a:p>
          <a:p>
            <a:pPr algn="just"/>
            <a:r>
              <a:rPr lang="en-US" sz="1900" dirty="0"/>
              <a:t>Proposed security countermeasures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900" dirty="0"/>
          </a:p>
          <a:p>
            <a:pPr marL="0" lv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475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7190-CAFD-A3DC-9DEC-77643225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81"/>
            <a:ext cx="8229600" cy="1143000"/>
          </a:xfrm>
        </p:spPr>
        <p:txBody>
          <a:bodyPr/>
          <a:lstStyle/>
          <a:p>
            <a:r>
              <a:rPr lang="en-US" dirty="0"/>
              <a:t>Managed SIEM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BD08-5BEA-DB5B-99E4-27E86D50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726512" cy="12350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l-GR" sz="1800" dirty="0"/>
              <a:t>Η υπηρεσία </a:t>
            </a:r>
            <a:r>
              <a:rPr lang="el-GR" sz="1800" dirty="0" err="1"/>
              <a:t>Managed</a:t>
            </a:r>
            <a:r>
              <a:rPr lang="el-GR" sz="1800" dirty="0"/>
              <a:t> SIEM παρέχει:</a:t>
            </a:r>
          </a:p>
          <a:p>
            <a:pPr marL="0" indent="0">
              <a:buNone/>
            </a:pPr>
            <a:r>
              <a:rPr lang="el-GR" sz="1800" dirty="0"/>
              <a:t>Συλλογή και ανάλυση </a:t>
            </a:r>
            <a:r>
              <a:rPr lang="el-GR" sz="1800" dirty="0" err="1"/>
              <a:t>logs</a:t>
            </a:r>
            <a:r>
              <a:rPr lang="el-GR" sz="1800" dirty="0"/>
              <a:t> για </a:t>
            </a:r>
            <a:r>
              <a:rPr lang="el-GR" sz="1800" dirty="0" err="1"/>
              <a:t>κυβερνοαπειλές</a:t>
            </a:r>
            <a:endParaRPr lang="el-GR" sz="1800" dirty="0"/>
          </a:p>
          <a:p>
            <a:pPr marL="0" indent="0">
              <a:buNone/>
            </a:pPr>
            <a:r>
              <a:rPr lang="el-GR" sz="1800" dirty="0"/>
              <a:t> Παρακολούθηση &amp; συσχέτιση συμβάντων ασφαλείας</a:t>
            </a:r>
          </a:p>
          <a:p>
            <a:pPr marL="0" indent="0">
              <a:buNone/>
            </a:pPr>
            <a:r>
              <a:rPr lang="el-GR" sz="1800" dirty="0"/>
              <a:t> Εφαρμογή κανόνων ανίχνευσης και απόκρισης σε επιθέσεις</a:t>
            </a:r>
          </a:p>
          <a:p>
            <a:pPr marL="0" indent="0">
              <a:buNone/>
            </a:pPr>
            <a:r>
              <a:rPr lang="el-GR" sz="1800" dirty="0"/>
              <a:t> Διαχείριση και ανάλυση συμβάντων σε SOC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1D722D-0A49-0497-2990-4EBDDD86DABD}"/>
              </a:ext>
            </a:extLst>
          </p:cNvPr>
          <p:cNvSpPr txBox="1">
            <a:spLocks/>
          </p:cNvSpPr>
          <p:nvPr/>
        </p:nvSpPr>
        <p:spPr>
          <a:xfrm>
            <a:off x="3289" y="29528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/>
              <a:t>Πληροφοριακά Αγαθά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AAD43-CDAA-9FA3-BB13-492F140D949A}"/>
              </a:ext>
            </a:extLst>
          </p:cNvPr>
          <p:cNvSpPr txBox="1"/>
          <p:nvPr/>
        </p:nvSpPr>
        <p:spPr>
          <a:xfrm>
            <a:off x="197352" y="4029270"/>
            <a:ext cx="8223533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• Customer Data (</a:t>
            </a:r>
            <a:r>
              <a:rPr lang="el-GR" dirty="0"/>
              <a:t>Στοιχεία</a:t>
            </a:r>
            <a:r>
              <a:rPr dirty="0"/>
              <a:t> πελατών, </a:t>
            </a:r>
            <a:r>
              <a:rPr lang="el-GR" dirty="0"/>
              <a:t>τοπολογίες</a:t>
            </a:r>
            <a:r>
              <a:rPr dirty="0"/>
              <a:t>, </a:t>
            </a:r>
            <a:r>
              <a:rPr lang="en-US" dirty="0"/>
              <a:t>devices</a:t>
            </a:r>
            <a:r>
              <a:rPr dirty="0"/>
              <a:t>)</a:t>
            </a:r>
          </a:p>
          <a:p>
            <a:r>
              <a:rPr dirty="0"/>
              <a:t>• SOC Internal Data (</a:t>
            </a:r>
            <a:r>
              <a:rPr lang="en-US" dirty="0"/>
              <a:t>Audit logs, </a:t>
            </a:r>
            <a:r>
              <a:rPr lang="el-GR" dirty="0"/>
              <a:t>στοιχεία των </a:t>
            </a:r>
            <a:r>
              <a:rPr lang="en-US" dirty="0"/>
              <a:t>analysts</a:t>
            </a:r>
            <a:r>
              <a:rPr lang="el-GR" dirty="0"/>
              <a:t>, πολιτικές πρόσβασης</a:t>
            </a:r>
            <a:r>
              <a:rPr dirty="0"/>
              <a:t>)</a:t>
            </a:r>
          </a:p>
          <a:p>
            <a:r>
              <a:rPr dirty="0"/>
              <a:t>• Operational Data (SIEM alerts, network traffic analysis)</a:t>
            </a:r>
          </a:p>
          <a:p>
            <a:r>
              <a:rPr dirty="0"/>
              <a:t>• Documentation (Policies, Procedures, Playbooks)</a:t>
            </a:r>
          </a:p>
          <a:p>
            <a:r>
              <a:rPr dirty="0"/>
              <a:t>• Backup &amp; Historical Data (</a:t>
            </a:r>
            <a:r>
              <a:rPr lang="en-US" dirty="0"/>
              <a:t>Log Retention Policies, </a:t>
            </a:r>
            <a:r>
              <a:rPr dirty="0"/>
              <a:t>Forensic data, απ</a:t>
            </a:r>
            <a:r>
              <a:rPr dirty="0" err="1"/>
              <a:t>οθηκευμέν</a:t>
            </a:r>
            <a:r>
              <a:rPr dirty="0"/>
              <a:t>α logs)</a:t>
            </a:r>
          </a:p>
        </p:txBody>
      </p:sp>
    </p:spTree>
    <p:extLst>
      <p:ext uri="{BB962C8B-B14F-4D97-AF65-F5344CB8AC3E}">
        <p14:creationId xmlns:p14="http://schemas.microsoft.com/office/powerpoint/2010/main" val="307579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C1D6C-2A02-20B5-6A4E-E577ED2A2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FFEE802-29B5-FE6A-43ED-B72EC16F3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E9DA0-89EF-7A4F-3863-3868C814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400" dirty="0"/>
              <a:t>Impact Assessment</a:t>
            </a:r>
            <a:endParaRPr lang="en-US" sz="5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655075-2673-DDB6-8C4C-A20AEB57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03E45F-CE19-643C-4F9E-4CDC1F03F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EF6BCE7-CFE4-505B-2596-1A7DA8E624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271770"/>
              </p:ext>
            </p:extLst>
          </p:nvPr>
        </p:nvGraphicFramePr>
        <p:xfrm>
          <a:off x="630936" y="2924793"/>
          <a:ext cx="4038600" cy="3697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Θέση περιεχομένου 5">
            <a:extLst>
              <a:ext uri="{FF2B5EF4-FFF2-40B4-BE49-F238E27FC236}">
                <a16:creationId xmlns:a16="http://schemas.microsoft.com/office/drawing/2014/main" id="{50C8C6F4-6427-8FF1-33E2-F80D92C52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477491"/>
              </p:ext>
            </p:extLst>
          </p:nvPr>
        </p:nvGraphicFramePr>
        <p:xfrm>
          <a:off x="4855039" y="3545101"/>
          <a:ext cx="4103457" cy="27225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76942">
                  <a:extLst>
                    <a:ext uri="{9D8B030D-6E8A-4147-A177-3AD203B41FA5}">
                      <a16:colId xmlns:a16="http://schemas.microsoft.com/office/drawing/2014/main" val="3126889123"/>
                    </a:ext>
                  </a:extLst>
                </a:gridCol>
                <a:gridCol w="1308735">
                  <a:extLst>
                    <a:ext uri="{9D8B030D-6E8A-4147-A177-3AD203B41FA5}">
                      <a16:colId xmlns:a16="http://schemas.microsoft.com/office/drawing/2014/main" val="2006235423"/>
                    </a:ext>
                  </a:extLst>
                </a:gridCol>
                <a:gridCol w="951547">
                  <a:extLst>
                    <a:ext uri="{9D8B030D-6E8A-4147-A177-3AD203B41FA5}">
                      <a16:colId xmlns:a16="http://schemas.microsoft.com/office/drawing/2014/main" val="1308600642"/>
                    </a:ext>
                  </a:extLst>
                </a:gridCol>
                <a:gridCol w="227647">
                  <a:extLst>
                    <a:ext uri="{9D8B030D-6E8A-4147-A177-3AD203B41FA5}">
                      <a16:colId xmlns:a16="http://schemas.microsoft.com/office/drawing/2014/main" val="3440687964"/>
                    </a:ext>
                  </a:extLst>
                </a:gridCol>
                <a:gridCol w="221297">
                  <a:extLst>
                    <a:ext uri="{9D8B030D-6E8A-4147-A177-3AD203B41FA5}">
                      <a16:colId xmlns:a16="http://schemas.microsoft.com/office/drawing/2014/main" val="2301314542"/>
                    </a:ext>
                  </a:extLst>
                </a:gridCol>
                <a:gridCol w="240347">
                  <a:extLst>
                    <a:ext uri="{9D8B030D-6E8A-4147-A177-3AD203B41FA5}">
                      <a16:colId xmlns:a16="http://schemas.microsoft.com/office/drawing/2014/main" val="1732640925"/>
                    </a:ext>
                  </a:extLst>
                </a:gridCol>
                <a:gridCol w="576942">
                  <a:extLst>
                    <a:ext uri="{9D8B030D-6E8A-4147-A177-3AD203B41FA5}">
                      <a16:colId xmlns:a16="http://schemas.microsoft.com/office/drawing/2014/main" val="1226095579"/>
                    </a:ext>
                  </a:extLst>
                </a:gridCol>
              </a:tblGrid>
              <a:tr h="231414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 dirty="0">
                          <a:effectLst/>
                          <a:latin typeface="+mn-lt"/>
                        </a:rPr>
                        <a:t>Impact Assessment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2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Asset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Asset Category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Α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ΜΑΧ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851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</a:t>
                      </a: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l-GR" sz="9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Information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312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SOC Internal  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Information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065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A3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Operational</a:t>
                      </a: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l-GR" sz="9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effectLst/>
                          <a:latin typeface="+mn-lt"/>
                        </a:rPr>
                        <a:t>Information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737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9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Backup</a:t>
                      </a: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l-GR" sz="9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Historical</a:t>
                      </a: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l-GR" sz="9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Information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169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Information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9500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18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/>
              <a:t>Threat &amp; Vulnerability Assessment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Threats were assessed based on their frequency:</a:t>
            </a:r>
          </a:p>
          <a:p>
            <a:r>
              <a:rPr lang="en-US" sz="1900" dirty="0"/>
              <a:t>The most important threats include data destruction, information disclosure, theft/loss of data unauthorized access.</a:t>
            </a:r>
          </a:p>
          <a:p>
            <a:r>
              <a:rPr lang="en-US" sz="1900" dirty="0"/>
              <a:t>Vulnerabilities display the threat level based on the security controls that are in place</a:t>
            </a:r>
          </a:p>
          <a:p>
            <a:r>
              <a:rPr lang="en-US" sz="1900" dirty="0"/>
              <a:t>Threats and Vulnerabilities equal the Likelihood of an incident.</a:t>
            </a:r>
          </a:p>
          <a:p>
            <a:pPr marL="0" indent="0"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/>
              <a:t>Risk 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4B9CE783-E99F-F024-9A09-2071B7CBD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671787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/>
              <a:t>Proposed Security Countermeasures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To mitigate risks, key security measures include:</a:t>
            </a:r>
          </a:p>
          <a:p>
            <a:r>
              <a:rPr lang="en-US" sz="1900" dirty="0"/>
              <a:t>Role-Based Access Control (RBAC)</a:t>
            </a:r>
          </a:p>
          <a:p>
            <a:r>
              <a:rPr lang="en-US" sz="1900" dirty="0"/>
              <a:t>Multi-Factor Authentication (MFA)</a:t>
            </a:r>
          </a:p>
          <a:p>
            <a:r>
              <a:rPr lang="en-US" sz="1900" dirty="0"/>
              <a:t>Immutable backups and redundant storage</a:t>
            </a:r>
          </a:p>
          <a:p>
            <a:r>
              <a:rPr lang="en-US" sz="1900" dirty="0"/>
              <a:t>Data Loss Prevention (DLP) policies</a:t>
            </a:r>
          </a:p>
          <a:p>
            <a:r>
              <a:rPr lang="en-US" sz="1900" dirty="0"/>
              <a:t>Cyber Security Awareness training programs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/>
              <a:t>Implementation Plan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Risk mitigation follows a priority-based approach:</a:t>
            </a:r>
          </a:p>
          <a:p>
            <a:r>
              <a:rPr lang="en-US" sz="1900" dirty="0"/>
              <a:t>Immediate focus on high-risk assets (Customer Data, Operational Data, Backup Data).</a:t>
            </a:r>
          </a:p>
          <a:p>
            <a:r>
              <a:rPr lang="en-US" sz="1900" dirty="0"/>
              <a:t>Strengthening authentication and  encryption.</a:t>
            </a:r>
          </a:p>
          <a:p>
            <a:r>
              <a:rPr lang="en-US" sz="1900" dirty="0"/>
              <a:t>Risk acceptance for medium and low-risk assets.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659</Words>
  <Application>Microsoft Office PowerPoint</Application>
  <PresentationFormat>On-screen Show (4:3)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Risk Management Analysis for Managed SIEM in SOC</vt:lpstr>
      <vt:lpstr>Objective</vt:lpstr>
      <vt:lpstr>Methodology</vt:lpstr>
      <vt:lpstr>Managed SIEM Service</vt:lpstr>
      <vt:lpstr>Impact Assessment</vt:lpstr>
      <vt:lpstr>Threat &amp; Vulnerability Assessment</vt:lpstr>
      <vt:lpstr>Risk Analysis</vt:lpstr>
      <vt:lpstr>Proposed Security Countermeasures</vt:lpstr>
      <vt:lpstr>Implementation Plan</vt:lpstr>
      <vt:lpstr>Security Roles &amp; Responsibilities</vt:lpstr>
      <vt:lpstr>Security Policies &amp; Procedures </vt:lpstr>
      <vt:lpstr>Important Security Processes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Stevy Kakaletri</dc:creator>
  <cp:keywords/>
  <dc:description>generated using python-pptx</dc:description>
  <cp:lastModifiedBy>Marios  Rautopoulos</cp:lastModifiedBy>
  <cp:revision>7</cp:revision>
  <dcterms:created xsi:type="dcterms:W3CDTF">2013-01-27T09:14:16Z</dcterms:created>
  <dcterms:modified xsi:type="dcterms:W3CDTF">2025-02-12T14:49:40Z</dcterms:modified>
  <cp:category/>
</cp:coreProperties>
</file>