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Σκούρο στυ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B6A1-F529-41D9-9BF4-DBA800FB505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5F2C1E-CF0D-4C96-BE22-7FFF48D88615}">
      <dgm:prSet/>
      <dgm:spPr/>
      <dgm:t>
        <a:bodyPr/>
        <a:lstStyle/>
        <a:p>
          <a:r>
            <a:rPr lang="el-GR"/>
            <a:t>Η υπηρεσία Managed SIEM παρέχει:</a:t>
          </a:r>
          <a:endParaRPr lang="en-US"/>
        </a:p>
      </dgm:t>
    </dgm:pt>
    <dgm:pt modelId="{D3B96BDD-7FD1-453C-9139-A99DB34BD64B}" type="parTrans" cxnId="{B76DE1CE-49BE-4AF4-AE05-85AFBB1BB7E7}">
      <dgm:prSet/>
      <dgm:spPr/>
      <dgm:t>
        <a:bodyPr/>
        <a:lstStyle/>
        <a:p>
          <a:endParaRPr lang="en-US"/>
        </a:p>
      </dgm:t>
    </dgm:pt>
    <dgm:pt modelId="{AE767E13-0775-4AAB-AFB5-EA48608FE670}" type="sibTrans" cxnId="{B76DE1CE-49BE-4AF4-AE05-85AFBB1BB7E7}">
      <dgm:prSet/>
      <dgm:spPr/>
      <dgm:t>
        <a:bodyPr/>
        <a:lstStyle/>
        <a:p>
          <a:endParaRPr lang="en-US"/>
        </a:p>
      </dgm:t>
    </dgm:pt>
    <dgm:pt modelId="{78492083-F55B-4F42-88E0-5AFF912B8B43}">
      <dgm:prSet/>
      <dgm:spPr/>
      <dgm:t>
        <a:bodyPr/>
        <a:lstStyle/>
        <a:p>
          <a:r>
            <a:rPr lang="el-GR"/>
            <a:t>Συλλογή και ανάλυση logs για κυβερνοαπειλές</a:t>
          </a:r>
          <a:endParaRPr lang="en-US"/>
        </a:p>
      </dgm:t>
    </dgm:pt>
    <dgm:pt modelId="{783AB60B-BBA2-4CB3-BEB9-A2F80C2B9068}" type="parTrans" cxnId="{C3FFA3B2-80F6-4580-8AB0-58634A67A052}">
      <dgm:prSet/>
      <dgm:spPr/>
      <dgm:t>
        <a:bodyPr/>
        <a:lstStyle/>
        <a:p>
          <a:endParaRPr lang="en-US"/>
        </a:p>
      </dgm:t>
    </dgm:pt>
    <dgm:pt modelId="{6431CED9-1C57-4C84-BB27-A7E272D98FA4}" type="sibTrans" cxnId="{C3FFA3B2-80F6-4580-8AB0-58634A67A052}">
      <dgm:prSet/>
      <dgm:spPr/>
      <dgm:t>
        <a:bodyPr/>
        <a:lstStyle/>
        <a:p>
          <a:endParaRPr lang="en-US"/>
        </a:p>
      </dgm:t>
    </dgm:pt>
    <dgm:pt modelId="{1D6CAA17-9CE1-4E3C-B9B6-9581888FF04C}">
      <dgm:prSet/>
      <dgm:spPr/>
      <dgm:t>
        <a:bodyPr/>
        <a:lstStyle/>
        <a:p>
          <a:r>
            <a:rPr lang="el-GR"/>
            <a:t>Παρακολούθηση &amp; συσχέτιση συμβάντων ασφαλείας</a:t>
          </a:r>
          <a:endParaRPr lang="en-US"/>
        </a:p>
      </dgm:t>
    </dgm:pt>
    <dgm:pt modelId="{D41ECA6C-C7E7-4547-B7B7-F1997E67ECC9}" type="parTrans" cxnId="{CCEEB0B9-06F5-4B07-86D7-0CB00C0F5328}">
      <dgm:prSet/>
      <dgm:spPr/>
      <dgm:t>
        <a:bodyPr/>
        <a:lstStyle/>
        <a:p>
          <a:endParaRPr lang="en-US"/>
        </a:p>
      </dgm:t>
    </dgm:pt>
    <dgm:pt modelId="{65A9FD53-3EEB-4C44-BA90-67A52D3AA4CF}" type="sibTrans" cxnId="{CCEEB0B9-06F5-4B07-86D7-0CB00C0F5328}">
      <dgm:prSet/>
      <dgm:spPr/>
      <dgm:t>
        <a:bodyPr/>
        <a:lstStyle/>
        <a:p>
          <a:endParaRPr lang="en-US"/>
        </a:p>
      </dgm:t>
    </dgm:pt>
    <dgm:pt modelId="{0825DAA9-6900-42F8-8931-FF617844451D}">
      <dgm:prSet/>
      <dgm:spPr/>
      <dgm:t>
        <a:bodyPr/>
        <a:lstStyle/>
        <a:p>
          <a:r>
            <a:rPr lang="el-GR"/>
            <a:t>Εφαρμογή κανόνων ανίχνευσης και απόκρισης σε επιθέσεις</a:t>
          </a:r>
          <a:endParaRPr lang="en-US"/>
        </a:p>
      </dgm:t>
    </dgm:pt>
    <dgm:pt modelId="{DBCF2FEC-2A35-4E13-9B75-644BB97987D5}" type="parTrans" cxnId="{BC7A4173-3F7B-4F2C-856A-058C26796F09}">
      <dgm:prSet/>
      <dgm:spPr/>
      <dgm:t>
        <a:bodyPr/>
        <a:lstStyle/>
        <a:p>
          <a:endParaRPr lang="en-US"/>
        </a:p>
      </dgm:t>
    </dgm:pt>
    <dgm:pt modelId="{8CB8C3C8-5042-4D8B-80A1-11451498D4D9}" type="sibTrans" cxnId="{BC7A4173-3F7B-4F2C-856A-058C26796F09}">
      <dgm:prSet/>
      <dgm:spPr/>
      <dgm:t>
        <a:bodyPr/>
        <a:lstStyle/>
        <a:p>
          <a:endParaRPr lang="en-US"/>
        </a:p>
      </dgm:t>
    </dgm:pt>
    <dgm:pt modelId="{60D10708-57E6-49CA-8D3F-CA32544D05D1}">
      <dgm:prSet/>
      <dgm:spPr/>
      <dgm:t>
        <a:bodyPr/>
        <a:lstStyle/>
        <a:p>
          <a:r>
            <a:rPr lang="el-GR"/>
            <a:t>Διαχείριση και ανάλυση συμβάντων σε SOC</a:t>
          </a:r>
          <a:endParaRPr lang="en-US"/>
        </a:p>
      </dgm:t>
    </dgm:pt>
    <dgm:pt modelId="{A3B8EA0A-0F7C-441B-A5CA-74E8A075D3CB}" type="parTrans" cxnId="{741AA3E4-0A63-46B5-9F47-6D10EE3D9A6D}">
      <dgm:prSet/>
      <dgm:spPr/>
      <dgm:t>
        <a:bodyPr/>
        <a:lstStyle/>
        <a:p>
          <a:endParaRPr lang="en-US"/>
        </a:p>
      </dgm:t>
    </dgm:pt>
    <dgm:pt modelId="{7F1AC51B-1026-477B-BA01-888B0FED2497}" type="sibTrans" cxnId="{741AA3E4-0A63-46B5-9F47-6D10EE3D9A6D}">
      <dgm:prSet/>
      <dgm:spPr/>
      <dgm:t>
        <a:bodyPr/>
        <a:lstStyle/>
        <a:p>
          <a:endParaRPr lang="en-US"/>
        </a:p>
      </dgm:t>
    </dgm:pt>
    <dgm:pt modelId="{4A8D0F41-FF7E-46CA-A423-944F49C49FE0}" type="pres">
      <dgm:prSet presAssocID="{D470B6A1-F529-41D9-9BF4-DBA800FB5054}" presName="diagram" presStyleCnt="0">
        <dgm:presLayoutVars>
          <dgm:dir/>
          <dgm:resizeHandles val="exact"/>
        </dgm:presLayoutVars>
      </dgm:prSet>
      <dgm:spPr/>
    </dgm:pt>
    <dgm:pt modelId="{36BC3E55-3D69-4E7B-8B73-C751B772B5C3}" type="pres">
      <dgm:prSet presAssocID="{B15F2C1E-CF0D-4C96-BE22-7FFF48D88615}" presName="node" presStyleLbl="node1" presStyleIdx="0" presStyleCnt="5">
        <dgm:presLayoutVars>
          <dgm:bulletEnabled val="1"/>
        </dgm:presLayoutVars>
      </dgm:prSet>
      <dgm:spPr/>
    </dgm:pt>
    <dgm:pt modelId="{26731335-DB53-4278-A724-157F17C96BBB}" type="pres">
      <dgm:prSet presAssocID="{AE767E13-0775-4AAB-AFB5-EA48608FE670}" presName="sibTrans" presStyleLbl="sibTrans2D1" presStyleIdx="0" presStyleCnt="4"/>
      <dgm:spPr/>
    </dgm:pt>
    <dgm:pt modelId="{50526325-632C-4726-BAA3-0E221BC53157}" type="pres">
      <dgm:prSet presAssocID="{AE767E13-0775-4AAB-AFB5-EA48608FE670}" presName="connectorText" presStyleLbl="sibTrans2D1" presStyleIdx="0" presStyleCnt="4"/>
      <dgm:spPr/>
    </dgm:pt>
    <dgm:pt modelId="{8039B409-2E84-489A-9A5F-BB32A9454A16}" type="pres">
      <dgm:prSet presAssocID="{78492083-F55B-4F42-88E0-5AFF912B8B43}" presName="node" presStyleLbl="node1" presStyleIdx="1" presStyleCnt="5">
        <dgm:presLayoutVars>
          <dgm:bulletEnabled val="1"/>
        </dgm:presLayoutVars>
      </dgm:prSet>
      <dgm:spPr/>
    </dgm:pt>
    <dgm:pt modelId="{24262197-A12D-47DF-B345-2549BCA42FE9}" type="pres">
      <dgm:prSet presAssocID="{6431CED9-1C57-4C84-BB27-A7E272D98FA4}" presName="sibTrans" presStyleLbl="sibTrans2D1" presStyleIdx="1" presStyleCnt="4"/>
      <dgm:spPr/>
    </dgm:pt>
    <dgm:pt modelId="{AA80FF4A-7A07-4AB8-97EB-66940FEEC683}" type="pres">
      <dgm:prSet presAssocID="{6431CED9-1C57-4C84-BB27-A7E272D98FA4}" presName="connectorText" presStyleLbl="sibTrans2D1" presStyleIdx="1" presStyleCnt="4"/>
      <dgm:spPr/>
    </dgm:pt>
    <dgm:pt modelId="{AC2891D4-7AC5-40FF-85F2-E8B861212C34}" type="pres">
      <dgm:prSet presAssocID="{1D6CAA17-9CE1-4E3C-B9B6-9581888FF04C}" presName="node" presStyleLbl="node1" presStyleIdx="2" presStyleCnt="5">
        <dgm:presLayoutVars>
          <dgm:bulletEnabled val="1"/>
        </dgm:presLayoutVars>
      </dgm:prSet>
      <dgm:spPr/>
    </dgm:pt>
    <dgm:pt modelId="{136B0C59-E972-40C9-A6D9-5D75687F39DC}" type="pres">
      <dgm:prSet presAssocID="{65A9FD53-3EEB-4C44-BA90-67A52D3AA4CF}" presName="sibTrans" presStyleLbl="sibTrans2D1" presStyleIdx="2" presStyleCnt="4"/>
      <dgm:spPr/>
    </dgm:pt>
    <dgm:pt modelId="{B081A23E-0021-4D5B-9CD3-3719826E0196}" type="pres">
      <dgm:prSet presAssocID="{65A9FD53-3EEB-4C44-BA90-67A52D3AA4CF}" presName="connectorText" presStyleLbl="sibTrans2D1" presStyleIdx="2" presStyleCnt="4"/>
      <dgm:spPr/>
    </dgm:pt>
    <dgm:pt modelId="{4231083D-EEAD-4CC2-BF7C-A25EAC5FDC6D}" type="pres">
      <dgm:prSet presAssocID="{0825DAA9-6900-42F8-8931-FF617844451D}" presName="node" presStyleLbl="node1" presStyleIdx="3" presStyleCnt="5">
        <dgm:presLayoutVars>
          <dgm:bulletEnabled val="1"/>
        </dgm:presLayoutVars>
      </dgm:prSet>
      <dgm:spPr/>
    </dgm:pt>
    <dgm:pt modelId="{DD338068-E2AF-4682-8085-D11DD2B221BD}" type="pres">
      <dgm:prSet presAssocID="{8CB8C3C8-5042-4D8B-80A1-11451498D4D9}" presName="sibTrans" presStyleLbl="sibTrans2D1" presStyleIdx="3" presStyleCnt="4"/>
      <dgm:spPr/>
    </dgm:pt>
    <dgm:pt modelId="{45A73E5C-87F2-4D49-BA36-402507943F3A}" type="pres">
      <dgm:prSet presAssocID="{8CB8C3C8-5042-4D8B-80A1-11451498D4D9}" presName="connectorText" presStyleLbl="sibTrans2D1" presStyleIdx="3" presStyleCnt="4"/>
      <dgm:spPr/>
    </dgm:pt>
    <dgm:pt modelId="{F2D9C33A-A6D1-4A77-8612-6A3F68B488E8}" type="pres">
      <dgm:prSet presAssocID="{60D10708-57E6-49CA-8D3F-CA32544D05D1}" presName="node" presStyleLbl="node1" presStyleIdx="4" presStyleCnt="5">
        <dgm:presLayoutVars>
          <dgm:bulletEnabled val="1"/>
        </dgm:presLayoutVars>
      </dgm:prSet>
      <dgm:spPr/>
    </dgm:pt>
  </dgm:ptLst>
  <dgm:cxnLst>
    <dgm:cxn modelId="{D1A9F901-5279-4668-A429-0841AC9A17AC}" type="presOf" srcId="{6431CED9-1C57-4C84-BB27-A7E272D98FA4}" destId="{24262197-A12D-47DF-B345-2549BCA42FE9}" srcOrd="0" destOrd="0" presId="urn:microsoft.com/office/officeart/2005/8/layout/process5"/>
    <dgm:cxn modelId="{02008D07-5EB1-49A1-91CA-2A47866880B4}" type="presOf" srcId="{B15F2C1E-CF0D-4C96-BE22-7FFF48D88615}" destId="{36BC3E55-3D69-4E7B-8B73-C751B772B5C3}" srcOrd="0" destOrd="0" presId="urn:microsoft.com/office/officeart/2005/8/layout/process5"/>
    <dgm:cxn modelId="{3562AF36-D5E3-4C55-BAFF-11B0AD10721D}" type="presOf" srcId="{78492083-F55B-4F42-88E0-5AFF912B8B43}" destId="{8039B409-2E84-489A-9A5F-BB32A9454A16}" srcOrd="0" destOrd="0" presId="urn:microsoft.com/office/officeart/2005/8/layout/process5"/>
    <dgm:cxn modelId="{AAF32768-8729-4A46-AC4C-986C5C22AF88}" type="presOf" srcId="{1D6CAA17-9CE1-4E3C-B9B6-9581888FF04C}" destId="{AC2891D4-7AC5-40FF-85F2-E8B861212C34}" srcOrd="0" destOrd="0" presId="urn:microsoft.com/office/officeart/2005/8/layout/process5"/>
    <dgm:cxn modelId="{BC7A4173-3F7B-4F2C-856A-058C26796F09}" srcId="{D470B6A1-F529-41D9-9BF4-DBA800FB5054}" destId="{0825DAA9-6900-42F8-8931-FF617844451D}" srcOrd="3" destOrd="0" parTransId="{DBCF2FEC-2A35-4E13-9B75-644BB97987D5}" sibTransId="{8CB8C3C8-5042-4D8B-80A1-11451498D4D9}"/>
    <dgm:cxn modelId="{0F985C7C-3414-49DF-8FEB-13FCD460F6D1}" type="presOf" srcId="{8CB8C3C8-5042-4D8B-80A1-11451498D4D9}" destId="{45A73E5C-87F2-4D49-BA36-402507943F3A}" srcOrd="1" destOrd="0" presId="urn:microsoft.com/office/officeart/2005/8/layout/process5"/>
    <dgm:cxn modelId="{05AD939F-2194-4783-9404-075EB9AA3E21}" type="presOf" srcId="{60D10708-57E6-49CA-8D3F-CA32544D05D1}" destId="{F2D9C33A-A6D1-4A77-8612-6A3F68B488E8}" srcOrd="0" destOrd="0" presId="urn:microsoft.com/office/officeart/2005/8/layout/process5"/>
    <dgm:cxn modelId="{C3FFA3B2-80F6-4580-8AB0-58634A67A052}" srcId="{D470B6A1-F529-41D9-9BF4-DBA800FB5054}" destId="{78492083-F55B-4F42-88E0-5AFF912B8B43}" srcOrd="1" destOrd="0" parTransId="{783AB60B-BBA2-4CB3-BEB9-A2F80C2B9068}" sibTransId="{6431CED9-1C57-4C84-BB27-A7E272D98FA4}"/>
    <dgm:cxn modelId="{22E4C2B6-BA5C-4C6F-8476-E52A4B1B5904}" type="presOf" srcId="{8CB8C3C8-5042-4D8B-80A1-11451498D4D9}" destId="{DD338068-E2AF-4682-8085-D11DD2B221BD}" srcOrd="0" destOrd="0" presId="urn:microsoft.com/office/officeart/2005/8/layout/process5"/>
    <dgm:cxn modelId="{CCEEB0B9-06F5-4B07-86D7-0CB00C0F5328}" srcId="{D470B6A1-F529-41D9-9BF4-DBA800FB5054}" destId="{1D6CAA17-9CE1-4E3C-B9B6-9581888FF04C}" srcOrd="2" destOrd="0" parTransId="{D41ECA6C-C7E7-4547-B7B7-F1997E67ECC9}" sibTransId="{65A9FD53-3EEB-4C44-BA90-67A52D3AA4CF}"/>
    <dgm:cxn modelId="{807218C6-E791-46F1-88E6-38A788D6B2C6}" type="presOf" srcId="{65A9FD53-3EEB-4C44-BA90-67A52D3AA4CF}" destId="{136B0C59-E972-40C9-A6D9-5D75687F39DC}" srcOrd="0" destOrd="0" presId="urn:microsoft.com/office/officeart/2005/8/layout/process5"/>
    <dgm:cxn modelId="{366B27C9-4837-4688-BDE6-37AA02AB6B56}" type="presOf" srcId="{65A9FD53-3EEB-4C44-BA90-67A52D3AA4CF}" destId="{B081A23E-0021-4D5B-9CD3-3719826E0196}" srcOrd="1" destOrd="0" presId="urn:microsoft.com/office/officeart/2005/8/layout/process5"/>
    <dgm:cxn modelId="{B76DE1CE-49BE-4AF4-AE05-85AFBB1BB7E7}" srcId="{D470B6A1-F529-41D9-9BF4-DBA800FB5054}" destId="{B15F2C1E-CF0D-4C96-BE22-7FFF48D88615}" srcOrd="0" destOrd="0" parTransId="{D3B96BDD-7FD1-453C-9139-A99DB34BD64B}" sibTransId="{AE767E13-0775-4AAB-AFB5-EA48608FE670}"/>
    <dgm:cxn modelId="{6DC9CED0-3830-4EA8-8F46-E51F0ABCF216}" type="presOf" srcId="{0825DAA9-6900-42F8-8931-FF617844451D}" destId="{4231083D-EEAD-4CC2-BF7C-A25EAC5FDC6D}" srcOrd="0" destOrd="0" presId="urn:microsoft.com/office/officeart/2005/8/layout/process5"/>
    <dgm:cxn modelId="{DE8007D5-D3DE-49DD-BD21-67227C721E20}" type="presOf" srcId="{AE767E13-0775-4AAB-AFB5-EA48608FE670}" destId="{26731335-DB53-4278-A724-157F17C96BBB}" srcOrd="0" destOrd="0" presId="urn:microsoft.com/office/officeart/2005/8/layout/process5"/>
    <dgm:cxn modelId="{2FB608D6-2519-473F-9BFF-77940945C1D9}" type="presOf" srcId="{AE767E13-0775-4AAB-AFB5-EA48608FE670}" destId="{50526325-632C-4726-BAA3-0E221BC53157}" srcOrd="1" destOrd="0" presId="urn:microsoft.com/office/officeart/2005/8/layout/process5"/>
    <dgm:cxn modelId="{3D6B3AD7-D998-4656-8DDE-D314E54AC45E}" type="presOf" srcId="{D470B6A1-F529-41D9-9BF4-DBA800FB5054}" destId="{4A8D0F41-FF7E-46CA-A423-944F49C49FE0}" srcOrd="0" destOrd="0" presId="urn:microsoft.com/office/officeart/2005/8/layout/process5"/>
    <dgm:cxn modelId="{741AA3E4-0A63-46B5-9F47-6D10EE3D9A6D}" srcId="{D470B6A1-F529-41D9-9BF4-DBA800FB5054}" destId="{60D10708-57E6-49CA-8D3F-CA32544D05D1}" srcOrd="4" destOrd="0" parTransId="{A3B8EA0A-0F7C-441B-A5CA-74E8A075D3CB}" sibTransId="{7F1AC51B-1026-477B-BA01-888B0FED2497}"/>
    <dgm:cxn modelId="{B7E368EF-CF48-4FBE-9B27-BC217C6AED6E}" type="presOf" srcId="{6431CED9-1C57-4C84-BB27-A7E272D98FA4}" destId="{AA80FF4A-7A07-4AB8-97EB-66940FEEC683}" srcOrd="1" destOrd="0" presId="urn:microsoft.com/office/officeart/2005/8/layout/process5"/>
    <dgm:cxn modelId="{428436C5-4FC8-4E81-9B87-9DAAE8E60402}" type="presParOf" srcId="{4A8D0F41-FF7E-46CA-A423-944F49C49FE0}" destId="{36BC3E55-3D69-4E7B-8B73-C751B772B5C3}" srcOrd="0" destOrd="0" presId="urn:microsoft.com/office/officeart/2005/8/layout/process5"/>
    <dgm:cxn modelId="{9C11FC36-52A8-42BA-BC5E-85331DCF13F3}" type="presParOf" srcId="{4A8D0F41-FF7E-46CA-A423-944F49C49FE0}" destId="{26731335-DB53-4278-A724-157F17C96BBB}" srcOrd="1" destOrd="0" presId="urn:microsoft.com/office/officeart/2005/8/layout/process5"/>
    <dgm:cxn modelId="{056A9306-6347-4488-AD13-D66B296ACF47}" type="presParOf" srcId="{26731335-DB53-4278-A724-157F17C96BBB}" destId="{50526325-632C-4726-BAA3-0E221BC53157}" srcOrd="0" destOrd="0" presId="urn:microsoft.com/office/officeart/2005/8/layout/process5"/>
    <dgm:cxn modelId="{D917E99A-B5DE-4C67-A389-80C784C5AE86}" type="presParOf" srcId="{4A8D0F41-FF7E-46CA-A423-944F49C49FE0}" destId="{8039B409-2E84-489A-9A5F-BB32A9454A16}" srcOrd="2" destOrd="0" presId="urn:microsoft.com/office/officeart/2005/8/layout/process5"/>
    <dgm:cxn modelId="{65B86BAF-4B1F-4F74-A2FC-0D55BCC4D776}" type="presParOf" srcId="{4A8D0F41-FF7E-46CA-A423-944F49C49FE0}" destId="{24262197-A12D-47DF-B345-2549BCA42FE9}" srcOrd="3" destOrd="0" presId="urn:microsoft.com/office/officeart/2005/8/layout/process5"/>
    <dgm:cxn modelId="{209DD66F-AD17-43D0-8CE6-D518A89735EB}" type="presParOf" srcId="{24262197-A12D-47DF-B345-2549BCA42FE9}" destId="{AA80FF4A-7A07-4AB8-97EB-66940FEEC683}" srcOrd="0" destOrd="0" presId="urn:microsoft.com/office/officeart/2005/8/layout/process5"/>
    <dgm:cxn modelId="{4A9F1515-E60D-41FF-81BE-0295F4DCE6B9}" type="presParOf" srcId="{4A8D0F41-FF7E-46CA-A423-944F49C49FE0}" destId="{AC2891D4-7AC5-40FF-85F2-E8B861212C34}" srcOrd="4" destOrd="0" presId="urn:microsoft.com/office/officeart/2005/8/layout/process5"/>
    <dgm:cxn modelId="{B4B5B8C9-3357-443F-9EBA-E5D9FCB15149}" type="presParOf" srcId="{4A8D0F41-FF7E-46CA-A423-944F49C49FE0}" destId="{136B0C59-E972-40C9-A6D9-5D75687F39DC}" srcOrd="5" destOrd="0" presId="urn:microsoft.com/office/officeart/2005/8/layout/process5"/>
    <dgm:cxn modelId="{8B37CFF8-A3AE-4D00-B69F-5F887CFC12ED}" type="presParOf" srcId="{136B0C59-E972-40C9-A6D9-5D75687F39DC}" destId="{B081A23E-0021-4D5B-9CD3-3719826E0196}" srcOrd="0" destOrd="0" presId="urn:microsoft.com/office/officeart/2005/8/layout/process5"/>
    <dgm:cxn modelId="{90467109-3BA4-4EA4-B942-9DAD64D6A2B0}" type="presParOf" srcId="{4A8D0F41-FF7E-46CA-A423-944F49C49FE0}" destId="{4231083D-EEAD-4CC2-BF7C-A25EAC5FDC6D}" srcOrd="6" destOrd="0" presId="urn:microsoft.com/office/officeart/2005/8/layout/process5"/>
    <dgm:cxn modelId="{00B876C6-01DF-4E82-87E1-AF190D8E67D3}" type="presParOf" srcId="{4A8D0F41-FF7E-46CA-A423-944F49C49FE0}" destId="{DD338068-E2AF-4682-8085-D11DD2B221BD}" srcOrd="7" destOrd="0" presId="urn:microsoft.com/office/officeart/2005/8/layout/process5"/>
    <dgm:cxn modelId="{1AB3D03C-ACD4-494E-B1CC-E77966AF631E}" type="presParOf" srcId="{DD338068-E2AF-4682-8085-D11DD2B221BD}" destId="{45A73E5C-87F2-4D49-BA36-402507943F3A}" srcOrd="0" destOrd="0" presId="urn:microsoft.com/office/officeart/2005/8/layout/process5"/>
    <dgm:cxn modelId="{7DD561CD-A7E5-48C9-97E1-BEAFA6836412}" type="presParOf" srcId="{4A8D0F41-FF7E-46CA-A423-944F49C49FE0}" destId="{F2D9C33A-A6D1-4A77-8612-6A3F68B488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F787F-5253-4D4A-9469-01DAE1F4A94E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E9211C-D008-4F61-B28F-5E87CC8CDBF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l-GR" sz="1300" dirty="0"/>
            <a:t>Τα επίπεδα επιπτώσεων αξιολογήθηκαν με βάση την εμπιστευτικότητα, την ακεραιότητα και τη διαθεσιμότητα (τριάδα CIA).</a:t>
          </a:r>
          <a:endParaRPr lang="en-US" sz="1300" dirty="0"/>
        </a:p>
      </dgm:t>
    </dgm:pt>
    <dgm:pt modelId="{2822D70E-AC7F-4EE8-88A9-A14E80CB9F5D}" type="parTrans" cxnId="{DF690337-A36B-4BCE-96A7-F765BACEECBB}">
      <dgm:prSet/>
      <dgm:spPr/>
      <dgm:t>
        <a:bodyPr/>
        <a:lstStyle/>
        <a:p>
          <a:endParaRPr lang="en-US"/>
        </a:p>
      </dgm:t>
    </dgm:pt>
    <dgm:pt modelId="{D1AC7B5A-F798-4947-9F79-C9A92D4C9054}" type="sibTrans" cxnId="{DF690337-A36B-4BCE-96A7-F765BACEEC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5F3E65-E558-42A5-9696-2548599D4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Data: High impact</a:t>
          </a:r>
        </a:p>
      </dgm:t>
    </dgm:pt>
    <dgm:pt modelId="{E62A8482-5793-461C-BC02-BA6EC8DF49DB}" type="parTrans" cxnId="{AF43220F-DEFD-4F63-85CD-83FA51145F95}">
      <dgm:prSet/>
      <dgm:spPr/>
      <dgm:t>
        <a:bodyPr/>
        <a:lstStyle/>
        <a:p>
          <a:endParaRPr lang="en-US"/>
        </a:p>
      </dgm:t>
    </dgm:pt>
    <dgm:pt modelId="{CB340FE6-19B9-4B1B-B51D-7844D34AAE36}" type="sibTrans" cxnId="{AF43220F-DEFD-4F63-85CD-83FA51145F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935413-CB3E-41FC-8FCF-B4398C5BC0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Operational Data: High impact</a:t>
          </a:r>
        </a:p>
      </dgm:t>
    </dgm:pt>
    <dgm:pt modelId="{D84266F0-F1E6-4DF8-9F74-C2B2CDEC834D}" type="parTrans" cxnId="{311A5BF2-A756-4261-8B9B-8ED8D3422AE9}">
      <dgm:prSet/>
      <dgm:spPr/>
      <dgm:t>
        <a:bodyPr/>
        <a:lstStyle/>
        <a:p>
          <a:endParaRPr lang="en-US"/>
        </a:p>
      </dgm:t>
    </dgm:pt>
    <dgm:pt modelId="{8B6126BD-128A-4371-A4D2-9C722AAA2BA8}" type="sibTrans" cxnId="{311A5BF2-A756-4261-8B9B-8ED8D3422A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889C92-59DC-49F7-989E-56B72D646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Backup/Historical  Data: </a:t>
          </a:r>
        </a:p>
        <a:p>
          <a:pPr>
            <a:lnSpc>
              <a:spcPct val="100000"/>
            </a:lnSpc>
          </a:pPr>
          <a:r>
            <a:rPr lang="en-US" dirty="0"/>
            <a:t>High impact</a:t>
          </a:r>
        </a:p>
      </dgm:t>
    </dgm:pt>
    <dgm:pt modelId="{2490968F-500D-4245-8EDD-E8E4EFB378F6}" type="parTrans" cxnId="{74D90601-8850-479B-AB35-67C024EE2CE1}">
      <dgm:prSet/>
      <dgm:spPr/>
      <dgm:t>
        <a:bodyPr/>
        <a:lstStyle/>
        <a:p>
          <a:endParaRPr lang="en-US"/>
        </a:p>
      </dgm:t>
    </dgm:pt>
    <dgm:pt modelId="{5085E9E3-2021-42A0-8220-88CCAD1B665F}" type="sibTrans" cxnId="{74D90601-8850-479B-AB35-67C024EE2C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B7DB4C-EB4D-4729-BA42-8CE2321C7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Internal SOC Data: Medium impact</a:t>
          </a:r>
          <a:endParaRPr lang="en-US" dirty="0"/>
        </a:p>
      </dgm:t>
    </dgm:pt>
    <dgm:pt modelId="{64DD097B-6065-41A2-9A10-B67B4EB52A60}" type="parTrans" cxnId="{319F90D2-2BBF-4F22-9330-6CA04B270395}">
      <dgm:prSet/>
      <dgm:spPr/>
      <dgm:t>
        <a:bodyPr/>
        <a:lstStyle/>
        <a:p>
          <a:endParaRPr lang="en-US"/>
        </a:p>
      </dgm:t>
    </dgm:pt>
    <dgm:pt modelId="{AD6ADB06-C099-464A-A851-E108A1DB3D70}" type="sibTrans" cxnId="{319F90D2-2BBF-4F22-9330-6CA04B2703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238CC4-03A7-4C86-A36B-A40A788F8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Documentation: Low impact</a:t>
          </a:r>
        </a:p>
      </dgm:t>
    </dgm:pt>
    <dgm:pt modelId="{B39758C9-A892-443F-9AC0-66D28FDBBD13}" type="parTrans" cxnId="{59083129-25BA-4DFE-B719-E989E888BF60}">
      <dgm:prSet/>
      <dgm:spPr/>
      <dgm:t>
        <a:bodyPr/>
        <a:lstStyle/>
        <a:p>
          <a:endParaRPr lang="en-US"/>
        </a:p>
      </dgm:t>
    </dgm:pt>
    <dgm:pt modelId="{BD544AF6-A601-4D8B-867D-13EF753DD1FB}" type="sibTrans" cxnId="{59083129-25BA-4DFE-B719-E989E888BF60}">
      <dgm:prSet/>
      <dgm:spPr/>
      <dgm:t>
        <a:bodyPr/>
        <a:lstStyle/>
        <a:p>
          <a:endParaRPr lang="en-US"/>
        </a:p>
      </dgm:t>
    </dgm:pt>
    <dgm:pt modelId="{241A9822-F607-41F4-8788-299A1DE82E37}" type="pres">
      <dgm:prSet presAssocID="{575F787F-5253-4D4A-9469-01DAE1F4A94E}" presName="root" presStyleCnt="0">
        <dgm:presLayoutVars>
          <dgm:dir/>
          <dgm:resizeHandles val="exact"/>
        </dgm:presLayoutVars>
      </dgm:prSet>
      <dgm:spPr/>
    </dgm:pt>
    <dgm:pt modelId="{DB95A460-6563-4EE2-AC05-F404D316BF6D}" type="pres">
      <dgm:prSet presAssocID="{575F787F-5253-4D4A-9469-01DAE1F4A94E}" presName="container" presStyleCnt="0">
        <dgm:presLayoutVars>
          <dgm:dir/>
          <dgm:resizeHandles val="exact"/>
        </dgm:presLayoutVars>
      </dgm:prSet>
      <dgm:spPr/>
    </dgm:pt>
    <dgm:pt modelId="{2EFAA634-17FB-438C-889A-7D824419E291}" type="pres">
      <dgm:prSet presAssocID="{BDE9211C-D008-4F61-B28F-5E87CC8CDBF1}" presName="compNode" presStyleCnt="0"/>
      <dgm:spPr/>
    </dgm:pt>
    <dgm:pt modelId="{58634BA6-7849-465D-98DE-E93C616C0199}" type="pres">
      <dgm:prSet presAssocID="{BDE9211C-D008-4F61-B28F-5E87CC8CDBF1}" presName="iconBgRect" presStyleLbl="bgShp" presStyleIdx="0" presStyleCnt="6"/>
      <dgm:spPr/>
    </dgm:pt>
    <dgm:pt modelId="{18E68EAA-1642-4977-9B74-6A548DE9BED6}" type="pres">
      <dgm:prSet presAssocID="{BDE9211C-D008-4F61-B28F-5E87CC8CDBF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269A16B-9F1C-48DD-B31F-44D04CC15C17}" type="pres">
      <dgm:prSet presAssocID="{BDE9211C-D008-4F61-B28F-5E87CC8CDBF1}" presName="spaceRect" presStyleCnt="0"/>
      <dgm:spPr/>
    </dgm:pt>
    <dgm:pt modelId="{7A13ABFE-34DB-4EBD-8FD4-A90813C5D5B7}" type="pres">
      <dgm:prSet presAssocID="{BDE9211C-D008-4F61-B28F-5E87CC8CDBF1}" presName="textRect" presStyleLbl="revTx" presStyleIdx="0" presStyleCnt="6" custScaleX="145720" custScaleY="241902" custLinFactNeighborX="17869" custLinFactNeighborY="-6423">
        <dgm:presLayoutVars>
          <dgm:chMax val="1"/>
          <dgm:chPref val="1"/>
        </dgm:presLayoutVars>
      </dgm:prSet>
      <dgm:spPr/>
    </dgm:pt>
    <dgm:pt modelId="{43B94906-CA1C-41A1-A55F-D0D62D61E317}" type="pres">
      <dgm:prSet presAssocID="{D1AC7B5A-F798-4947-9F79-C9A92D4C9054}" presName="sibTrans" presStyleLbl="sibTrans2D1" presStyleIdx="0" presStyleCnt="0"/>
      <dgm:spPr/>
    </dgm:pt>
    <dgm:pt modelId="{154B3CFB-8EDC-4E36-A09A-84B4A31FDAC4}" type="pres">
      <dgm:prSet presAssocID="{3D5F3E65-E558-42A5-9696-2548599D4C39}" presName="compNode" presStyleCnt="0"/>
      <dgm:spPr/>
    </dgm:pt>
    <dgm:pt modelId="{6D6D3157-8106-49CC-9074-7C885D7D7742}" type="pres">
      <dgm:prSet presAssocID="{3D5F3E65-E558-42A5-9696-2548599D4C39}" presName="iconBgRect" presStyleLbl="bgShp" presStyleIdx="1" presStyleCnt="6"/>
      <dgm:spPr/>
    </dgm:pt>
    <dgm:pt modelId="{0BAB1BEA-7F49-40B7-9F5A-6BBC47D60D69}" type="pres">
      <dgm:prSet presAssocID="{3D5F3E65-E558-42A5-9696-2548599D4C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Βάση δεδομένων"/>
        </a:ext>
      </dgm:extLst>
    </dgm:pt>
    <dgm:pt modelId="{155B9948-EA10-4841-BF3A-58429E0159F4}" type="pres">
      <dgm:prSet presAssocID="{3D5F3E65-E558-42A5-9696-2548599D4C39}" presName="spaceRect" presStyleCnt="0"/>
      <dgm:spPr/>
    </dgm:pt>
    <dgm:pt modelId="{E44939D9-098D-4651-A5B5-39FD818EEA3D}" type="pres">
      <dgm:prSet presAssocID="{3D5F3E65-E558-42A5-9696-2548599D4C39}" presName="textRect" presStyleLbl="revTx" presStyleIdx="1" presStyleCnt="6">
        <dgm:presLayoutVars>
          <dgm:chMax val="1"/>
          <dgm:chPref val="1"/>
        </dgm:presLayoutVars>
      </dgm:prSet>
      <dgm:spPr/>
    </dgm:pt>
    <dgm:pt modelId="{EE59C256-C8A3-4426-A668-CC9F6EF33C63}" type="pres">
      <dgm:prSet presAssocID="{CB340FE6-19B9-4B1B-B51D-7844D34AAE36}" presName="sibTrans" presStyleLbl="sibTrans2D1" presStyleIdx="0" presStyleCnt="0"/>
      <dgm:spPr/>
    </dgm:pt>
    <dgm:pt modelId="{A59339F6-DA62-460A-ADDF-0F7C9A08D16E}" type="pres">
      <dgm:prSet presAssocID="{4C935413-CB3E-41FC-8FCF-B4398C5BC077}" presName="compNode" presStyleCnt="0"/>
      <dgm:spPr/>
    </dgm:pt>
    <dgm:pt modelId="{0ACE3C98-96C4-4E72-86F8-D3F878F7752A}" type="pres">
      <dgm:prSet presAssocID="{4C935413-CB3E-41FC-8FCF-B4398C5BC077}" presName="iconBgRect" presStyleLbl="bgShp" presStyleIdx="2" presStyleCnt="6"/>
      <dgm:spPr/>
    </dgm:pt>
    <dgm:pt modelId="{72E581FA-41A5-43EF-85DF-C5E3789CFC53}" type="pres">
      <dgm:prSet presAssocID="{4C935413-CB3E-41FC-8FCF-B4398C5BC0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Γρανάζια"/>
        </a:ext>
      </dgm:extLst>
    </dgm:pt>
    <dgm:pt modelId="{39279411-7439-44F7-B659-32A52D72E86B}" type="pres">
      <dgm:prSet presAssocID="{4C935413-CB3E-41FC-8FCF-B4398C5BC077}" presName="spaceRect" presStyleCnt="0"/>
      <dgm:spPr/>
    </dgm:pt>
    <dgm:pt modelId="{2117F63D-C0E9-4801-B3D1-DACC1C287FB5}" type="pres">
      <dgm:prSet presAssocID="{4C935413-CB3E-41FC-8FCF-B4398C5BC077}" presName="textRect" presStyleLbl="revTx" presStyleIdx="2" presStyleCnt="6">
        <dgm:presLayoutVars>
          <dgm:chMax val="1"/>
          <dgm:chPref val="1"/>
        </dgm:presLayoutVars>
      </dgm:prSet>
      <dgm:spPr/>
    </dgm:pt>
    <dgm:pt modelId="{A5455B03-CE04-4989-B4B9-F4827661AAA4}" type="pres">
      <dgm:prSet presAssocID="{8B6126BD-128A-4371-A4D2-9C722AAA2BA8}" presName="sibTrans" presStyleLbl="sibTrans2D1" presStyleIdx="0" presStyleCnt="0"/>
      <dgm:spPr/>
    </dgm:pt>
    <dgm:pt modelId="{09C14087-E5FC-4DDF-80E8-EF049BCCED38}" type="pres">
      <dgm:prSet presAssocID="{3E889C92-59DC-49F7-989E-56B72D646C2E}" presName="compNode" presStyleCnt="0"/>
      <dgm:spPr/>
    </dgm:pt>
    <dgm:pt modelId="{6C5A57ED-FFF4-4FE3-9F0D-0EE1509EB5DF}" type="pres">
      <dgm:prSet presAssocID="{3E889C92-59DC-49F7-989E-56B72D646C2E}" presName="iconBgRect" presStyleLbl="bgShp" presStyleIdx="3" presStyleCnt="6"/>
      <dgm:spPr/>
    </dgm:pt>
    <dgm:pt modelId="{D1C342BB-5F47-4FAA-BE92-979529226512}" type="pres">
      <dgm:prSet presAssocID="{3E889C92-59DC-49F7-989E-56B72D646C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Δίσκος"/>
        </a:ext>
      </dgm:extLst>
    </dgm:pt>
    <dgm:pt modelId="{50604773-CD4C-4B9E-B8AB-B6A456B38734}" type="pres">
      <dgm:prSet presAssocID="{3E889C92-59DC-49F7-989E-56B72D646C2E}" presName="spaceRect" presStyleCnt="0"/>
      <dgm:spPr/>
    </dgm:pt>
    <dgm:pt modelId="{D1797477-26BE-444A-931A-787C9CEC02B1}" type="pres">
      <dgm:prSet presAssocID="{3E889C92-59DC-49F7-989E-56B72D646C2E}" presName="textRect" presStyleLbl="revTx" presStyleIdx="3" presStyleCnt="6">
        <dgm:presLayoutVars>
          <dgm:chMax val="1"/>
          <dgm:chPref val="1"/>
        </dgm:presLayoutVars>
      </dgm:prSet>
      <dgm:spPr/>
    </dgm:pt>
    <dgm:pt modelId="{DEEC95C7-B13A-49CF-88B8-E90ACE7F492B}" type="pres">
      <dgm:prSet presAssocID="{5085E9E3-2021-42A0-8220-88CCAD1B665F}" presName="sibTrans" presStyleLbl="sibTrans2D1" presStyleIdx="0" presStyleCnt="0"/>
      <dgm:spPr/>
    </dgm:pt>
    <dgm:pt modelId="{3373AF85-8AB9-4302-B4AA-AB1CB53B9E24}" type="pres">
      <dgm:prSet presAssocID="{ECB7DB4C-EB4D-4729-BA42-8CE2321C7767}" presName="compNode" presStyleCnt="0"/>
      <dgm:spPr/>
    </dgm:pt>
    <dgm:pt modelId="{A778C253-CFC4-4911-A426-54E2B43C7E9A}" type="pres">
      <dgm:prSet presAssocID="{ECB7DB4C-EB4D-4729-BA42-8CE2321C7767}" presName="iconBgRect" presStyleLbl="bgShp" presStyleIdx="4" presStyleCnt="6"/>
      <dgm:spPr/>
    </dgm:pt>
    <dgm:pt modelId="{13C0F962-8522-44B3-BB4B-47943D1F7CE7}" type="pres">
      <dgm:prSet presAssocID="{ECB7DB4C-EB4D-4729-BA42-8CE2321C776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38E88A8-C691-450E-A4E8-ADCFFFCE4A70}" type="pres">
      <dgm:prSet presAssocID="{ECB7DB4C-EB4D-4729-BA42-8CE2321C7767}" presName="spaceRect" presStyleCnt="0"/>
      <dgm:spPr/>
    </dgm:pt>
    <dgm:pt modelId="{B8BD46A0-AB26-45CC-B0A0-C411D4AFE4D4}" type="pres">
      <dgm:prSet presAssocID="{ECB7DB4C-EB4D-4729-BA42-8CE2321C7767}" presName="textRect" presStyleLbl="revTx" presStyleIdx="4" presStyleCnt="6">
        <dgm:presLayoutVars>
          <dgm:chMax val="1"/>
          <dgm:chPref val="1"/>
        </dgm:presLayoutVars>
      </dgm:prSet>
      <dgm:spPr/>
    </dgm:pt>
    <dgm:pt modelId="{F76BFD1D-42B4-4D6E-885B-1694CE794A38}" type="pres">
      <dgm:prSet presAssocID="{AD6ADB06-C099-464A-A851-E108A1DB3D70}" presName="sibTrans" presStyleLbl="sibTrans2D1" presStyleIdx="0" presStyleCnt="0"/>
      <dgm:spPr/>
    </dgm:pt>
    <dgm:pt modelId="{94F47793-F557-43DB-AA43-B5FE4DFBCEF4}" type="pres">
      <dgm:prSet presAssocID="{63238CC4-03A7-4C86-A36B-A40A788F86F6}" presName="compNode" presStyleCnt="0"/>
      <dgm:spPr/>
    </dgm:pt>
    <dgm:pt modelId="{98FD01E2-7FD4-4917-B34C-34F930BDAA2D}" type="pres">
      <dgm:prSet presAssocID="{63238CC4-03A7-4C86-A36B-A40A788F86F6}" presName="iconBgRect" presStyleLbl="bgShp" presStyleIdx="5" presStyleCnt="6"/>
      <dgm:spPr/>
    </dgm:pt>
    <dgm:pt modelId="{30910C09-78F6-4387-B53F-02AF1DCCF32E}" type="pres">
      <dgm:prSet presAssocID="{63238CC4-03A7-4C86-A36B-A40A788F86F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Οθόνη"/>
        </a:ext>
      </dgm:extLst>
    </dgm:pt>
    <dgm:pt modelId="{EDB6976E-C43C-48DA-8896-FC312257099F}" type="pres">
      <dgm:prSet presAssocID="{63238CC4-03A7-4C86-A36B-A40A788F86F6}" presName="spaceRect" presStyleCnt="0"/>
      <dgm:spPr/>
    </dgm:pt>
    <dgm:pt modelId="{9F77C332-FDD1-4889-ADD6-D008DD5DE362}" type="pres">
      <dgm:prSet presAssocID="{63238CC4-03A7-4C86-A36B-A40A788F86F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F27D900-5EA3-4B2A-8218-F470E8F6AD2F}" type="presOf" srcId="{CB340FE6-19B9-4B1B-B51D-7844D34AAE36}" destId="{EE59C256-C8A3-4426-A668-CC9F6EF33C63}" srcOrd="0" destOrd="0" presId="urn:microsoft.com/office/officeart/2018/2/layout/IconCircleList"/>
    <dgm:cxn modelId="{74D90601-8850-479B-AB35-67C024EE2CE1}" srcId="{575F787F-5253-4D4A-9469-01DAE1F4A94E}" destId="{3E889C92-59DC-49F7-989E-56B72D646C2E}" srcOrd="3" destOrd="0" parTransId="{2490968F-500D-4245-8EDD-E8E4EFB378F6}" sibTransId="{5085E9E3-2021-42A0-8220-88CCAD1B665F}"/>
    <dgm:cxn modelId="{E3A5FC05-3653-4B98-BEFB-3CEA51FF119F}" type="presOf" srcId="{63238CC4-03A7-4C86-A36B-A40A788F86F6}" destId="{9F77C332-FDD1-4889-ADD6-D008DD5DE362}" srcOrd="0" destOrd="0" presId="urn:microsoft.com/office/officeart/2018/2/layout/IconCircleList"/>
    <dgm:cxn modelId="{AF43220F-DEFD-4F63-85CD-83FA51145F95}" srcId="{575F787F-5253-4D4A-9469-01DAE1F4A94E}" destId="{3D5F3E65-E558-42A5-9696-2548599D4C39}" srcOrd="1" destOrd="0" parTransId="{E62A8482-5793-461C-BC02-BA6EC8DF49DB}" sibTransId="{CB340FE6-19B9-4B1B-B51D-7844D34AAE36}"/>
    <dgm:cxn modelId="{59083129-25BA-4DFE-B719-E989E888BF60}" srcId="{575F787F-5253-4D4A-9469-01DAE1F4A94E}" destId="{63238CC4-03A7-4C86-A36B-A40A788F86F6}" srcOrd="5" destOrd="0" parTransId="{B39758C9-A892-443F-9AC0-66D28FDBBD13}" sibTransId="{BD544AF6-A601-4D8B-867D-13EF753DD1FB}"/>
    <dgm:cxn modelId="{DF690337-A36B-4BCE-96A7-F765BACEECBB}" srcId="{575F787F-5253-4D4A-9469-01DAE1F4A94E}" destId="{BDE9211C-D008-4F61-B28F-5E87CC8CDBF1}" srcOrd="0" destOrd="0" parTransId="{2822D70E-AC7F-4EE8-88A9-A14E80CB9F5D}" sibTransId="{D1AC7B5A-F798-4947-9F79-C9A92D4C9054}"/>
    <dgm:cxn modelId="{E8454238-66E7-4AE7-96C4-BE299A531117}" type="presOf" srcId="{8B6126BD-128A-4371-A4D2-9C722AAA2BA8}" destId="{A5455B03-CE04-4989-B4B9-F4827661AAA4}" srcOrd="0" destOrd="0" presId="urn:microsoft.com/office/officeart/2018/2/layout/IconCircleList"/>
    <dgm:cxn modelId="{B004793A-C91F-4D8E-8120-61FD9A311805}" type="presOf" srcId="{3D5F3E65-E558-42A5-9696-2548599D4C39}" destId="{E44939D9-098D-4651-A5B5-39FD818EEA3D}" srcOrd="0" destOrd="0" presId="urn:microsoft.com/office/officeart/2018/2/layout/IconCircleList"/>
    <dgm:cxn modelId="{BAB4E245-2C73-4EFD-87B2-2393DB9B04AA}" type="presOf" srcId="{AD6ADB06-C099-464A-A851-E108A1DB3D70}" destId="{F76BFD1D-42B4-4D6E-885B-1694CE794A38}" srcOrd="0" destOrd="0" presId="urn:microsoft.com/office/officeart/2018/2/layout/IconCircleList"/>
    <dgm:cxn modelId="{113F3250-D18D-40CA-9A77-0B8EF81C8FA5}" type="presOf" srcId="{D1AC7B5A-F798-4947-9F79-C9A92D4C9054}" destId="{43B94906-CA1C-41A1-A55F-D0D62D61E317}" srcOrd="0" destOrd="0" presId="urn:microsoft.com/office/officeart/2018/2/layout/IconCircleList"/>
    <dgm:cxn modelId="{3B5FB08D-A8C8-4F16-99C6-CD146ED62584}" type="presOf" srcId="{3E889C92-59DC-49F7-989E-56B72D646C2E}" destId="{D1797477-26BE-444A-931A-787C9CEC02B1}" srcOrd="0" destOrd="0" presId="urn:microsoft.com/office/officeart/2018/2/layout/IconCircleList"/>
    <dgm:cxn modelId="{B8B50E8E-5879-4B75-8515-073B371ACE37}" type="presOf" srcId="{ECB7DB4C-EB4D-4729-BA42-8CE2321C7767}" destId="{B8BD46A0-AB26-45CC-B0A0-C411D4AFE4D4}" srcOrd="0" destOrd="0" presId="urn:microsoft.com/office/officeart/2018/2/layout/IconCircleList"/>
    <dgm:cxn modelId="{6C820392-E34F-4BD0-9919-1AC30EB360BA}" type="presOf" srcId="{575F787F-5253-4D4A-9469-01DAE1F4A94E}" destId="{241A9822-F607-41F4-8788-299A1DE82E37}" srcOrd="0" destOrd="0" presId="urn:microsoft.com/office/officeart/2018/2/layout/IconCircleList"/>
    <dgm:cxn modelId="{BDFC34BC-A239-4907-B2E7-DDAE30307B5E}" type="presOf" srcId="{5085E9E3-2021-42A0-8220-88CCAD1B665F}" destId="{DEEC95C7-B13A-49CF-88B8-E90ACE7F492B}" srcOrd="0" destOrd="0" presId="urn:microsoft.com/office/officeart/2018/2/layout/IconCircleList"/>
    <dgm:cxn modelId="{319F90D2-2BBF-4F22-9330-6CA04B270395}" srcId="{575F787F-5253-4D4A-9469-01DAE1F4A94E}" destId="{ECB7DB4C-EB4D-4729-BA42-8CE2321C7767}" srcOrd="4" destOrd="0" parTransId="{64DD097B-6065-41A2-9A10-B67B4EB52A60}" sibTransId="{AD6ADB06-C099-464A-A851-E108A1DB3D70}"/>
    <dgm:cxn modelId="{311A5BF2-A756-4261-8B9B-8ED8D3422AE9}" srcId="{575F787F-5253-4D4A-9469-01DAE1F4A94E}" destId="{4C935413-CB3E-41FC-8FCF-B4398C5BC077}" srcOrd="2" destOrd="0" parTransId="{D84266F0-F1E6-4DF8-9F74-C2B2CDEC834D}" sibTransId="{8B6126BD-128A-4371-A4D2-9C722AAA2BA8}"/>
    <dgm:cxn modelId="{6BBCAFF5-1160-427E-AE3B-3276494C6DD6}" type="presOf" srcId="{BDE9211C-D008-4F61-B28F-5E87CC8CDBF1}" destId="{7A13ABFE-34DB-4EBD-8FD4-A90813C5D5B7}" srcOrd="0" destOrd="0" presId="urn:microsoft.com/office/officeart/2018/2/layout/IconCircleList"/>
    <dgm:cxn modelId="{B45DDAFB-753E-4712-B8AF-AE41ED45C3F2}" type="presOf" srcId="{4C935413-CB3E-41FC-8FCF-B4398C5BC077}" destId="{2117F63D-C0E9-4801-B3D1-DACC1C287FB5}" srcOrd="0" destOrd="0" presId="urn:microsoft.com/office/officeart/2018/2/layout/IconCircleList"/>
    <dgm:cxn modelId="{D213A10F-EC60-4F63-826B-0CAFA750398F}" type="presParOf" srcId="{241A9822-F607-41F4-8788-299A1DE82E37}" destId="{DB95A460-6563-4EE2-AC05-F404D316BF6D}" srcOrd="0" destOrd="0" presId="urn:microsoft.com/office/officeart/2018/2/layout/IconCircleList"/>
    <dgm:cxn modelId="{2E21877A-2E0C-4F9B-92C0-D9736E14FDFF}" type="presParOf" srcId="{DB95A460-6563-4EE2-AC05-F404D316BF6D}" destId="{2EFAA634-17FB-438C-889A-7D824419E291}" srcOrd="0" destOrd="0" presId="urn:microsoft.com/office/officeart/2018/2/layout/IconCircleList"/>
    <dgm:cxn modelId="{DA62DFC1-18AA-4C3F-BE3F-9596290A4457}" type="presParOf" srcId="{2EFAA634-17FB-438C-889A-7D824419E291}" destId="{58634BA6-7849-465D-98DE-E93C616C0199}" srcOrd="0" destOrd="0" presId="urn:microsoft.com/office/officeart/2018/2/layout/IconCircleList"/>
    <dgm:cxn modelId="{88567900-7DC5-410D-A132-C36D0D12BA6B}" type="presParOf" srcId="{2EFAA634-17FB-438C-889A-7D824419E291}" destId="{18E68EAA-1642-4977-9B74-6A548DE9BED6}" srcOrd="1" destOrd="0" presId="urn:microsoft.com/office/officeart/2018/2/layout/IconCircleList"/>
    <dgm:cxn modelId="{598A2C22-40B0-4F38-9C82-BB28248E7143}" type="presParOf" srcId="{2EFAA634-17FB-438C-889A-7D824419E291}" destId="{8269A16B-9F1C-48DD-B31F-44D04CC15C17}" srcOrd="2" destOrd="0" presId="urn:microsoft.com/office/officeart/2018/2/layout/IconCircleList"/>
    <dgm:cxn modelId="{090B701B-EA95-4CEB-ABE5-3C521530ABCD}" type="presParOf" srcId="{2EFAA634-17FB-438C-889A-7D824419E291}" destId="{7A13ABFE-34DB-4EBD-8FD4-A90813C5D5B7}" srcOrd="3" destOrd="0" presId="urn:microsoft.com/office/officeart/2018/2/layout/IconCircleList"/>
    <dgm:cxn modelId="{21B323D7-EC7C-4C8C-91B8-861508006B27}" type="presParOf" srcId="{DB95A460-6563-4EE2-AC05-F404D316BF6D}" destId="{43B94906-CA1C-41A1-A55F-D0D62D61E317}" srcOrd="1" destOrd="0" presId="urn:microsoft.com/office/officeart/2018/2/layout/IconCircleList"/>
    <dgm:cxn modelId="{3E6B530A-B7C7-48A9-8348-06E86BE7489F}" type="presParOf" srcId="{DB95A460-6563-4EE2-AC05-F404D316BF6D}" destId="{154B3CFB-8EDC-4E36-A09A-84B4A31FDAC4}" srcOrd="2" destOrd="0" presId="urn:microsoft.com/office/officeart/2018/2/layout/IconCircleList"/>
    <dgm:cxn modelId="{E7B00F31-171D-4D94-BE97-2E24CCA84852}" type="presParOf" srcId="{154B3CFB-8EDC-4E36-A09A-84B4A31FDAC4}" destId="{6D6D3157-8106-49CC-9074-7C885D7D7742}" srcOrd="0" destOrd="0" presId="urn:microsoft.com/office/officeart/2018/2/layout/IconCircleList"/>
    <dgm:cxn modelId="{CF0C870E-6EA0-4F8A-893E-CCFDDD435521}" type="presParOf" srcId="{154B3CFB-8EDC-4E36-A09A-84B4A31FDAC4}" destId="{0BAB1BEA-7F49-40B7-9F5A-6BBC47D60D69}" srcOrd="1" destOrd="0" presId="urn:microsoft.com/office/officeart/2018/2/layout/IconCircleList"/>
    <dgm:cxn modelId="{B8332629-D1C0-4D1D-A4BC-1FF3D7059F3D}" type="presParOf" srcId="{154B3CFB-8EDC-4E36-A09A-84B4A31FDAC4}" destId="{155B9948-EA10-4841-BF3A-58429E0159F4}" srcOrd="2" destOrd="0" presId="urn:microsoft.com/office/officeart/2018/2/layout/IconCircleList"/>
    <dgm:cxn modelId="{A89F7A04-16C9-4939-981B-45B74BB3A0FD}" type="presParOf" srcId="{154B3CFB-8EDC-4E36-A09A-84B4A31FDAC4}" destId="{E44939D9-098D-4651-A5B5-39FD818EEA3D}" srcOrd="3" destOrd="0" presId="urn:microsoft.com/office/officeart/2018/2/layout/IconCircleList"/>
    <dgm:cxn modelId="{9975D0E6-8933-4EAC-AB76-96E668A85910}" type="presParOf" srcId="{DB95A460-6563-4EE2-AC05-F404D316BF6D}" destId="{EE59C256-C8A3-4426-A668-CC9F6EF33C63}" srcOrd="3" destOrd="0" presId="urn:microsoft.com/office/officeart/2018/2/layout/IconCircleList"/>
    <dgm:cxn modelId="{83F70CE9-EF63-4264-9B6E-D9D0AF58E7B5}" type="presParOf" srcId="{DB95A460-6563-4EE2-AC05-F404D316BF6D}" destId="{A59339F6-DA62-460A-ADDF-0F7C9A08D16E}" srcOrd="4" destOrd="0" presId="urn:microsoft.com/office/officeart/2018/2/layout/IconCircleList"/>
    <dgm:cxn modelId="{8C3352E1-804E-4830-B364-AA3431AC8BBE}" type="presParOf" srcId="{A59339F6-DA62-460A-ADDF-0F7C9A08D16E}" destId="{0ACE3C98-96C4-4E72-86F8-D3F878F7752A}" srcOrd="0" destOrd="0" presId="urn:microsoft.com/office/officeart/2018/2/layout/IconCircleList"/>
    <dgm:cxn modelId="{1A14354F-6561-49D7-9B09-AB824602BBE0}" type="presParOf" srcId="{A59339F6-DA62-460A-ADDF-0F7C9A08D16E}" destId="{72E581FA-41A5-43EF-85DF-C5E3789CFC53}" srcOrd="1" destOrd="0" presId="urn:microsoft.com/office/officeart/2018/2/layout/IconCircleList"/>
    <dgm:cxn modelId="{D57575CE-F02C-48C2-9458-18975C33574C}" type="presParOf" srcId="{A59339F6-DA62-460A-ADDF-0F7C9A08D16E}" destId="{39279411-7439-44F7-B659-32A52D72E86B}" srcOrd="2" destOrd="0" presId="urn:microsoft.com/office/officeart/2018/2/layout/IconCircleList"/>
    <dgm:cxn modelId="{E9BE7129-789A-403A-AF7E-FFF2CCFAF58B}" type="presParOf" srcId="{A59339F6-DA62-460A-ADDF-0F7C9A08D16E}" destId="{2117F63D-C0E9-4801-B3D1-DACC1C287FB5}" srcOrd="3" destOrd="0" presId="urn:microsoft.com/office/officeart/2018/2/layout/IconCircleList"/>
    <dgm:cxn modelId="{7A068BE8-467B-48F0-A753-25F4F5A82067}" type="presParOf" srcId="{DB95A460-6563-4EE2-AC05-F404D316BF6D}" destId="{A5455B03-CE04-4989-B4B9-F4827661AAA4}" srcOrd="5" destOrd="0" presId="urn:microsoft.com/office/officeart/2018/2/layout/IconCircleList"/>
    <dgm:cxn modelId="{7DBEE353-B408-4FF1-88FF-2ECFB3CEC6C4}" type="presParOf" srcId="{DB95A460-6563-4EE2-AC05-F404D316BF6D}" destId="{09C14087-E5FC-4DDF-80E8-EF049BCCED38}" srcOrd="6" destOrd="0" presId="urn:microsoft.com/office/officeart/2018/2/layout/IconCircleList"/>
    <dgm:cxn modelId="{8D2B5D59-B95B-4203-9CC2-0151ECA988BD}" type="presParOf" srcId="{09C14087-E5FC-4DDF-80E8-EF049BCCED38}" destId="{6C5A57ED-FFF4-4FE3-9F0D-0EE1509EB5DF}" srcOrd="0" destOrd="0" presId="urn:microsoft.com/office/officeart/2018/2/layout/IconCircleList"/>
    <dgm:cxn modelId="{1A655CFA-E715-494E-80D0-DF5E2D6FB772}" type="presParOf" srcId="{09C14087-E5FC-4DDF-80E8-EF049BCCED38}" destId="{D1C342BB-5F47-4FAA-BE92-979529226512}" srcOrd="1" destOrd="0" presId="urn:microsoft.com/office/officeart/2018/2/layout/IconCircleList"/>
    <dgm:cxn modelId="{03EBA718-C3E3-4210-9345-709EA71EDE6D}" type="presParOf" srcId="{09C14087-E5FC-4DDF-80E8-EF049BCCED38}" destId="{50604773-CD4C-4B9E-B8AB-B6A456B38734}" srcOrd="2" destOrd="0" presId="urn:microsoft.com/office/officeart/2018/2/layout/IconCircleList"/>
    <dgm:cxn modelId="{ACF7765A-BC88-4389-BD97-343E3F767341}" type="presParOf" srcId="{09C14087-E5FC-4DDF-80E8-EF049BCCED38}" destId="{D1797477-26BE-444A-931A-787C9CEC02B1}" srcOrd="3" destOrd="0" presId="urn:microsoft.com/office/officeart/2018/2/layout/IconCircleList"/>
    <dgm:cxn modelId="{30E368B4-EF9A-4830-AB61-A11A473D36D6}" type="presParOf" srcId="{DB95A460-6563-4EE2-AC05-F404D316BF6D}" destId="{DEEC95C7-B13A-49CF-88B8-E90ACE7F492B}" srcOrd="7" destOrd="0" presId="urn:microsoft.com/office/officeart/2018/2/layout/IconCircleList"/>
    <dgm:cxn modelId="{1CBA9D4B-EB65-4E6F-90F8-C25BF9240C10}" type="presParOf" srcId="{DB95A460-6563-4EE2-AC05-F404D316BF6D}" destId="{3373AF85-8AB9-4302-B4AA-AB1CB53B9E24}" srcOrd="8" destOrd="0" presId="urn:microsoft.com/office/officeart/2018/2/layout/IconCircleList"/>
    <dgm:cxn modelId="{F3764A5D-08E0-4213-8361-D98DA60205C0}" type="presParOf" srcId="{3373AF85-8AB9-4302-B4AA-AB1CB53B9E24}" destId="{A778C253-CFC4-4911-A426-54E2B43C7E9A}" srcOrd="0" destOrd="0" presId="urn:microsoft.com/office/officeart/2018/2/layout/IconCircleList"/>
    <dgm:cxn modelId="{ADF47D14-F098-4B01-BCAA-3093C5273F6F}" type="presParOf" srcId="{3373AF85-8AB9-4302-B4AA-AB1CB53B9E24}" destId="{13C0F962-8522-44B3-BB4B-47943D1F7CE7}" srcOrd="1" destOrd="0" presId="urn:microsoft.com/office/officeart/2018/2/layout/IconCircleList"/>
    <dgm:cxn modelId="{AEF7971B-9564-44B4-A459-33D7DC3E0B76}" type="presParOf" srcId="{3373AF85-8AB9-4302-B4AA-AB1CB53B9E24}" destId="{A38E88A8-C691-450E-A4E8-ADCFFFCE4A70}" srcOrd="2" destOrd="0" presId="urn:microsoft.com/office/officeart/2018/2/layout/IconCircleList"/>
    <dgm:cxn modelId="{143F8550-9E3F-43B1-9314-E07F32A76A46}" type="presParOf" srcId="{3373AF85-8AB9-4302-B4AA-AB1CB53B9E24}" destId="{B8BD46A0-AB26-45CC-B0A0-C411D4AFE4D4}" srcOrd="3" destOrd="0" presId="urn:microsoft.com/office/officeart/2018/2/layout/IconCircleList"/>
    <dgm:cxn modelId="{52337E60-3B03-4C47-9E64-1BAC06C92914}" type="presParOf" srcId="{DB95A460-6563-4EE2-AC05-F404D316BF6D}" destId="{F76BFD1D-42B4-4D6E-885B-1694CE794A38}" srcOrd="9" destOrd="0" presId="urn:microsoft.com/office/officeart/2018/2/layout/IconCircleList"/>
    <dgm:cxn modelId="{5F598D8C-4AF6-4E1B-BD68-64957565EB70}" type="presParOf" srcId="{DB95A460-6563-4EE2-AC05-F404D316BF6D}" destId="{94F47793-F557-43DB-AA43-B5FE4DFBCEF4}" srcOrd="10" destOrd="0" presId="urn:microsoft.com/office/officeart/2018/2/layout/IconCircleList"/>
    <dgm:cxn modelId="{35B67910-1718-42FB-B131-8B8258A74312}" type="presParOf" srcId="{94F47793-F557-43DB-AA43-B5FE4DFBCEF4}" destId="{98FD01E2-7FD4-4917-B34C-34F930BDAA2D}" srcOrd="0" destOrd="0" presId="urn:microsoft.com/office/officeart/2018/2/layout/IconCircleList"/>
    <dgm:cxn modelId="{68D6FD05-31CD-4003-9C03-7F8D0EB7C741}" type="presParOf" srcId="{94F47793-F557-43DB-AA43-B5FE4DFBCEF4}" destId="{30910C09-78F6-4387-B53F-02AF1DCCF32E}" srcOrd="1" destOrd="0" presId="urn:microsoft.com/office/officeart/2018/2/layout/IconCircleList"/>
    <dgm:cxn modelId="{5D6414C5-1D7F-4D2F-A624-F3136D03DC05}" type="presParOf" srcId="{94F47793-F557-43DB-AA43-B5FE4DFBCEF4}" destId="{EDB6976E-C43C-48DA-8896-FC312257099F}" srcOrd="2" destOrd="0" presId="urn:microsoft.com/office/officeart/2018/2/layout/IconCircleList"/>
    <dgm:cxn modelId="{C50F2850-6829-45CA-989B-7E3074E81B4A}" type="presParOf" srcId="{94F47793-F557-43DB-AA43-B5FE4DFBCEF4}" destId="{9F77C332-FDD1-4889-ADD6-D008DD5DE3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C3E55-3D69-4E7B-8B73-C751B772B5C3}">
      <dsp:nvSpPr>
        <dsp:cNvPr id="0" name=""/>
        <dsp:cNvSpPr/>
      </dsp:nvSpPr>
      <dsp:spPr>
        <a:xfrm>
          <a:off x="3848" y="439957"/>
          <a:ext cx="1192931" cy="71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Η υπηρεσία Managed SIEM παρέχει:</a:t>
          </a:r>
          <a:endParaRPr lang="en-US" sz="1000" kern="1200"/>
        </a:p>
      </dsp:txBody>
      <dsp:txXfrm>
        <a:off x="24812" y="460921"/>
        <a:ext cx="1151003" cy="673830"/>
      </dsp:txXfrm>
    </dsp:sp>
    <dsp:sp modelId="{26731335-DB53-4278-A724-157F17C96BBB}">
      <dsp:nvSpPr>
        <dsp:cNvPr id="0" name=""/>
        <dsp:cNvSpPr/>
      </dsp:nvSpPr>
      <dsp:spPr>
        <a:xfrm>
          <a:off x="1301757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01757" y="709082"/>
        <a:ext cx="177031" cy="177508"/>
      </dsp:txXfrm>
    </dsp:sp>
    <dsp:sp modelId="{8039B409-2E84-489A-9A5F-BB32A9454A16}">
      <dsp:nvSpPr>
        <dsp:cNvPr id="0" name=""/>
        <dsp:cNvSpPr/>
      </dsp:nvSpPr>
      <dsp:spPr>
        <a:xfrm>
          <a:off x="1673952" y="439957"/>
          <a:ext cx="1192931" cy="71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Συλλογή και ανάλυση logs για κυβερνοαπειλές</a:t>
          </a:r>
          <a:endParaRPr lang="en-US" sz="1000" kern="1200"/>
        </a:p>
      </dsp:txBody>
      <dsp:txXfrm>
        <a:off x="1694916" y="460921"/>
        <a:ext cx="1151003" cy="673830"/>
      </dsp:txXfrm>
    </dsp:sp>
    <dsp:sp modelId="{24262197-A12D-47DF-B345-2549BCA42FE9}">
      <dsp:nvSpPr>
        <dsp:cNvPr id="0" name=""/>
        <dsp:cNvSpPr/>
      </dsp:nvSpPr>
      <dsp:spPr>
        <a:xfrm>
          <a:off x="2971861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71861" y="709082"/>
        <a:ext cx="177031" cy="177508"/>
      </dsp:txXfrm>
    </dsp:sp>
    <dsp:sp modelId="{AC2891D4-7AC5-40FF-85F2-E8B861212C34}">
      <dsp:nvSpPr>
        <dsp:cNvPr id="0" name=""/>
        <dsp:cNvSpPr/>
      </dsp:nvSpPr>
      <dsp:spPr>
        <a:xfrm>
          <a:off x="3344055" y="439957"/>
          <a:ext cx="1192931" cy="71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Παρακολούθηση &amp; συσχέτιση συμβάντων ασφαλείας</a:t>
          </a:r>
          <a:endParaRPr lang="en-US" sz="1000" kern="1200"/>
        </a:p>
      </dsp:txBody>
      <dsp:txXfrm>
        <a:off x="3365019" y="460921"/>
        <a:ext cx="1151003" cy="673830"/>
      </dsp:txXfrm>
    </dsp:sp>
    <dsp:sp modelId="{136B0C59-E972-40C9-A6D9-5D75687F39DC}">
      <dsp:nvSpPr>
        <dsp:cNvPr id="0" name=""/>
        <dsp:cNvSpPr/>
      </dsp:nvSpPr>
      <dsp:spPr>
        <a:xfrm>
          <a:off x="4641965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641965" y="709082"/>
        <a:ext cx="177031" cy="177508"/>
      </dsp:txXfrm>
    </dsp:sp>
    <dsp:sp modelId="{4231083D-EEAD-4CC2-BF7C-A25EAC5FDC6D}">
      <dsp:nvSpPr>
        <dsp:cNvPr id="0" name=""/>
        <dsp:cNvSpPr/>
      </dsp:nvSpPr>
      <dsp:spPr>
        <a:xfrm>
          <a:off x="5014159" y="439957"/>
          <a:ext cx="1192931" cy="71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Εφαρμογή κανόνων ανίχνευσης και απόκρισης σε επιθέσεις</a:t>
          </a:r>
          <a:endParaRPr lang="en-US" sz="1000" kern="1200"/>
        </a:p>
      </dsp:txBody>
      <dsp:txXfrm>
        <a:off x="5035123" y="460921"/>
        <a:ext cx="1151003" cy="673830"/>
      </dsp:txXfrm>
    </dsp:sp>
    <dsp:sp modelId="{DD338068-E2AF-4682-8085-D11DD2B221BD}">
      <dsp:nvSpPr>
        <dsp:cNvPr id="0" name=""/>
        <dsp:cNvSpPr/>
      </dsp:nvSpPr>
      <dsp:spPr>
        <a:xfrm>
          <a:off x="6312068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312068" y="709082"/>
        <a:ext cx="177031" cy="177508"/>
      </dsp:txXfrm>
    </dsp:sp>
    <dsp:sp modelId="{F2D9C33A-A6D1-4A77-8612-6A3F68B488E8}">
      <dsp:nvSpPr>
        <dsp:cNvPr id="0" name=""/>
        <dsp:cNvSpPr/>
      </dsp:nvSpPr>
      <dsp:spPr>
        <a:xfrm>
          <a:off x="6684263" y="439957"/>
          <a:ext cx="1192931" cy="71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Διαχείριση και ανάλυση συμβάντων σε SOC</a:t>
          </a:r>
          <a:endParaRPr lang="en-US" sz="1000" kern="1200"/>
        </a:p>
      </dsp:txBody>
      <dsp:txXfrm>
        <a:off x="6705227" y="460921"/>
        <a:ext cx="1151003" cy="6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34BA6-7849-465D-98DE-E93C616C0199}">
      <dsp:nvSpPr>
        <dsp:cNvPr id="0" name=""/>
        <dsp:cNvSpPr/>
      </dsp:nvSpPr>
      <dsp:spPr>
        <a:xfrm>
          <a:off x="2316" y="582781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8EAA-1642-4977-9B74-6A548DE9BED6}">
      <dsp:nvSpPr>
        <dsp:cNvPr id="0" name=""/>
        <dsp:cNvSpPr/>
      </dsp:nvSpPr>
      <dsp:spPr>
        <a:xfrm>
          <a:off x="106998" y="687463"/>
          <a:ext cx="289122" cy="289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3ABFE-34DB-4EBD-8FD4-A90813C5D5B7}">
      <dsp:nvSpPr>
        <dsp:cNvPr id="0" name=""/>
        <dsp:cNvSpPr/>
      </dsp:nvSpPr>
      <dsp:spPr>
        <a:xfrm>
          <a:off x="548978" y="197081"/>
          <a:ext cx="1712219" cy="1205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Τα επίπεδα επιπτώσεων αξιολογήθηκαν με βάση την εμπιστευτικότητα, την ακεραιότητα και τη διαθεσιμότητα (τριάδα CIA).</a:t>
          </a:r>
          <a:endParaRPr lang="en-US" sz="1300" kern="1200" dirty="0"/>
        </a:p>
      </dsp:txBody>
      <dsp:txXfrm>
        <a:off x="548978" y="197081"/>
        <a:ext cx="1712219" cy="1205851"/>
      </dsp:txXfrm>
    </dsp:sp>
    <dsp:sp modelId="{6D6D3157-8106-49CC-9074-7C885D7D7742}">
      <dsp:nvSpPr>
        <dsp:cNvPr id="0" name=""/>
        <dsp:cNvSpPr/>
      </dsp:nvSpPr>
      <dsp:spPr>
        <a:xfrm>
          <a:off x="2255971" y="582781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B1BEA-7F49-40B7-9F5A-6BBC47D60D69}">
      <dsp:nvSpPr>
        <dsp:cNvPr id="0" name=""/>
        <dsp:cNvSpPr/>
      </dsp:nvSpPr>
      <dsp:spPr>
        <a:xfrm>
          <a:off x="2360653" y="687463"/>
          <a:ext cx="289122" cy="2891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39D9-098D-4651-A5B5-39FD818EEA3D}">
      <dsp:nvSpPr>
        <dsp:cNvPr id="0" name=""/>
        <dsp:cNvSpPr/>
      </dsp:nvSpPr>
      <dsp:spPr>
        <a:xfrm>
          <a:off x="2861277" y="582781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Data: High impact</a:t>
          </a:r>
        </a:p>
      </dsp:txBody>
      <dsp:txXfrm>
        <a:off x="2861277" y="582781"/>
        <a:ext cx="1175006" cy="498487"/>
      </dsp:txXfrm>
    </dsp:sp>
    <dsp:sp modelId="{0ACE3C98-96C4-4E72-86F8-D3F878F7752A}">
      <dsp:nvSpPr>
        <dsp:cNvPr id="0" name=""/>
        <dsp:cNvSpPr/>
      </dsp:nvSpPr>
      <dsp:spPr>
        <a:xfrm>
          <a:off x="2316" y="1952973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581FA-41A5-43EF-85DF-C5E3789CFC53}">
      <dsp:nvSpPr>
        <dsp:cNvPr id="0" name=""/>
        <dsp:cNvSpPr/>
      </dsp:nvSpPr>
      <dsp:spPr>
        <a:xfrm>
          <a:off x="106998" y="2057655"/>
          <a:ext cx="289122" cy="2891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F63D-C0E9-4801-B3D1-DACC1C287FB5}">
      <dsp:nvSpPr>
        <dsp:cNvPr id="0" name=""/>
        <dsp:cNvSpPr/>
      </dsp:nvSpPr>
      <dsp:spPr>
        <a:xfrm>
          <a:off x="607622" y="1952973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Operational Data: High impact</a:t>
          </a:r>
        </a:p>
      </dsp:txBody>
      <dsp:txXfrm>
        <a:off x="607622" y="1952973"/>
        <a:ext cx="1175006" cy="498487"/>
      </dsp:txXfrm>
    </dsp:sp>
    <dsp:sp modelId="{6C5A57ED-FFF4-4FE3-9F0D-0EE1509EB5DF}">
      <dsp:nvSpPr>
        <dsp:cNvPr id="0" name=""/>
        <dsp:cNvSpPr/>
      </dsp:nvSpPr>
      <dsp:spPr>
        <a:xfrm>
          <a:off x="1987364" y="1952973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342BB-5F47-4FAA-BE92-979529226512}">
      <dsp:nvSpPr>
        <dsp:cNvPr id="0" name=""/>
        <dsp:cNvSpPr/>
      </dsp:nvSpPr>
      <dsp:spPr>
        <a:xfrm>
          <a:off x="2092047" y="2057655"/>
          <a:ext cx="289122" cy="2891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97477-26BE-444A-931A-787C9CEC02B1}">
      <dsp:nvSpPr>
        <dsp:cNvPr id="0" name=""/>
        <dsp:cNvSpPr/>
      </dsp:nvSpPr>
      <dsp:spPr>
        <a:xfrm>
          <a:off x="2592671" y="1952973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Backup/Historical  Data: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 impact</a:t>
          </a:r>
        </a:p>
      </dsp:txBody>
      <dsp:txXfrm>
        <a:off x="2592671" y="1952973"/>
        <a:ext cx="1175006" cy="498487"/>
      </dsp:txXfrm>
    </dsp:sp>
    <dsp:sp modelId="{A778C253-CFC4-4911-A426-54E2B43C7E9A}">
      <dsp:nvSpPr>
        <dsp:cNvPr id="0" name=""/>
        <dsp:cNvSpPr/>
      </dsp:nvSpPr>
      <dsp:spPr>
        <a:xfrm>
          <a:off x="2316" y="2969484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0F962-8522-44B3-BB4B-47943D1F7CE7}">
      <dsp:nvSpPr>
        <dsp:cNvPr id="0" name=""/>
        <dsp:cNvSpPr/>
      </dsp:nvSpPr>
      <dsp:spPr>
        <a:xfrm>
          <a:off x="106998" y="3074166"/>
          <a:ext cx="289122" cy="2891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D46A0-AB26-45CC-B0A0-C411D4AFE4D4}">
      <dsp:nvSpPr>
        <dsp:cNvPr id="0" name=""/>
        <dsp:cNvSpPr/>
      </dsp:nvSpPr>
      <dsp:spPr>
        <a:xfrm>
          <a:off x="607622" y="2969484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Internal SOC Data: Medium impact</a:t>
          </a:r>
          <a:endParaRPr lang="en-US" sz="1100" kern="1200" dirty="0"/>
        </a:p>
      </dsp:txBody>
      <dsp:txXfrm>
        <a:off x="607622" y="2969484"/>
        <a:ext cx="1175006" cy="498487"/>
      </dsp:txXfrm>
    </dsp:sp>
    <dsp:sp modelId="{98FD01E2-7FD4-4917-B34C-34F930BDAA2D}">
      <dsp:nvSpPr>
        <dsp:cNvPr id="0" name=""/>
        <dsp:cNvSpPr/>
      </dsp:nvSpPr>
      <dsp:spPr>
        <a:xfrm>
          <a:off x="1987364" y="2969484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10C09-78F6-4387-B53F-02AF1DCCF32E}">
      <dsp:nvSpPr>
        <dsp:cNvPr id="0" name=""/>
        <dsp:cNvSpPr/>
      </dsp:nvSpPr>
      <dsp:spPr>
        <a:xfrm>
          <a:off x="2092047" y="3074166"/>
          <a:ext cx="289122" cy="2891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7C332-FDD1-4889-ADD6-D008DD5DE362}">
      <dsp:nvSpPr>
        <dsp:cNvPr id="0" name=""/>
        <dsp:cNvSpPr/>
      </dsp:nvSpPr>
      <dsp:spPr>
        <a:xfrm>
          <a:off x="2592671" y="2969484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Documentation: Low impact</a:t>
          </a:r>
        </a:p>
      </dsp:txBody>
      <dsp:txXfrm>
        <a:off x="2592671" y="2969484"/>
        <a:ext cx="1175006" cy="49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629" y="664972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l-GR" sz="4800" kern="1200" dirty="0">
                <a:latin typeface="+mj-lt"/>
                <a:ea typeface="+mj-ea"/>
                <a:cs typeface="+mj-cs"/>
              </a:rPr>
              <a:t>Ανάλυση και Διαχείριση Επικινδυνότητας υπηρεσίας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Managed SIEM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978" y="3789168"/>
            <a:ext cx="6193632" cy="16171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l-GR" sz="900" dirty="0"/>
              <a:t>Πανεπιστήμιο Πειραιώς</a:t>
            </a:r>
            <a:endParaRPr lang="en-US" sz="900" dirty="0"/>
          </a:p>
          <a:p>
            <a:pPr defTabSz="914400">
              <a:lnSpc>
                <a:spcPct val="90000"/>
              </a:lnSpc>
            </a:pPr>
            <a:endParaRPr lang="en-US" sz="900" dirty="0"/>
          </a:p>
          <a:p>
            <a:pPr defTabSz="914400">
              <a:lnSpc>
                <a:spcPct val="90000"/>
              </a:lnSpc>
            </a:pPr>
            <a:r>
              <a:rPr lang="el-GR" sz="900" dirty="0"/>
              <a:t>Συγγραφείς</a:t>
            </a:r>
            <a:r>
              <a:rPr lang="en-US" sz="900" dirty="0"/>
              <a:t>: </a:t>
            </a: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l-GR" sz="900" dirty="0"/>
              <a:t>Γιαννίκος Παναγιώτης</a:t>
            </a:r>
          </a:p>
          <a:p>
            <a:pPr defTabSz="914400">
              <a:lnSpc>
                <a:spcPct val="90000"/>
              </a:lnSpc>
            </a:pPr>
            <a:r>
              <a:rPr lang="el-GR" sz="900" dirty="0"/>
              <a:t>Μπαλτζής Δημήτρης</a:t>
            </a:r>
          </a:p>
          <a:p>
            <a:pPr defTabSz="914400">
              <a:lnSpc>
                <a:spcPct val="90000"/>
              </a:lnSpc>
            </a:pPr>
            <a:r>
              <a:rPr lang="el-GR" sz="900" dirty="0"/>
              <a:t>Ραυτόπουλος Μάριος</a:t>
            </a:r>
          </a:p>
          <a:p>
            <a:pPr defTabSz="914400">
              <a:lnSpc>
                <a:spcPct val="90000"/>
              </a:lnSpc>
            </a:pPr>
            <a:endParaRPr lang="el-GR" sz="900" dirty="0"/>
          </a:p>
          <a:p>
            <a:pPr defTabSz="914400">
              <a:lnSpc>
                <a:spcPct val="90000"/>
              </a:lnSpc>
            </a:pP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l-GR" sz="900" dirty="0"/>
              <a:t>Ημερομηνία</a:t>
            </a:r>
            <a:r>
              <a:rPr lang="en-US" sz="900" dirty="0"/>
              <a:t>: 25/02/25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 fontScale="90000"/>
          </a:bodyPr>
          <a:lstStyle/>
          <a:p>
            <a:r>
              <a:rPr lang="el-GR" sz="5200" dirty="0"/>
              <a:t>Κατανομή οργανωτικών δομών και αρμοδιοτήτων ασφαλείας</a:t>
            </a:r>
            <a:r>
              <a:rPr lang="en-US" sz="52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Βασικοί ρόλοι SOC και οι αρμοδιότητές τους:</a:t>
            </a:r>
          </a:p>
          <a:p>
            <a:r>
              <a:rPr lang="el-GR" sz="1900" dirty="0"/>
              <a:t>CISO: Καθορίζει τη στρατηγική κυβερνοασφάλειας.</a:t>
            </a:r>
          </a:p>
          <a:p>
            <a:r>
              <a:rPr lang="el-GR" sz="1900" dirty="0"/>
              <a:t>Διευθυντής SOC: Επιβλέπει τις λειτουργίες</a:t>
            </a:r>
          </a:p>
          <a:p>
            <a:r>
              <a:rPr lang="el-GR" sz="1900" dirty="0"/>
              <a:t>Αναλυτές SOC (L1-L3): χειρίζονται περιστατικά και αναλύουν απειλές</a:t>
            </a:r>
          </a:p>
          <a:p>
            <a:r>
              <a:rPr lang="el-GR" sz="1900" dirty="0"/>
              <a:t>Ομάδα αντιμετώπισης περιστατικών: Διαχειρίζεται παραβιάσεις ασφάλειας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Βασικές Πολιτικές ασφαλείας</a:t>
            </a:r>
            <a:r>
              <a:rPr lang="en-US" sz="52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Οι βασικές πολιτικές ασφαλείας περιλαμβάνουν:</a:t>
            </a:r>
          </a:p>
          <a:p>
            <a:r>
              <a:rPr lang="el-GR" sz="1900" dirty="0"/>
              <a:t>Πολιτική ελέγχου πρόσβασης: (RBAC, MFA).</a:t>
            </a:r>
          </a:p>
          <a:p>
            <a:r>
              <a:rPr lang="el-GR" sz="1900" dirty="0"/>
              <a:t>Πολιτική κωδικού πρόσβασης: Επιβολή ισχυρών κωδικών πρόσβασης Καταγραφή και παρακολούθηση: 24/7 παρακολούθηση SOC και διατήρηση αρχείων καταγραφής.</a:t>
            </a:r>
          </a:p>
          <a:p>
            <a:r>
              <a:rPr lang="el-GR" sz="1900" dirty="0"/>
              <a:t>Δημιουργία αντιγράφων ασφαλείας και ανάκτηση: καθημερινά αντίγραφα ασφαλείας.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ACC0E-4B3F-EE99-AE8B-84015166D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AFE34-B81F-6A1E-0F58-47D62CF2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BFF3C-DE7D-1D46-C584-E753B34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400" dirty="0"/>
              <a:t>Βασικές Διαδικασίες Ασφαλείας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7C01D1-64A8-E862-F045-423989906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DEFB0-2465-803C-1047-4AAD1095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7A27-777D-9870-E458-860B1AE0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/>
              <a:t>Οι σημαντικές διαδικασίες ασφαλείας περιλαμβάνουν:</a:t>
            </a:r>
          </a:p>
          <a:p>
            <a:r>
              <a:rPr lang="el-GR" sz="2000" dirty="0"/>
              <a:t>Αντιμετώπιση περιστατικών: Εντοπισμός περιστατικών ασφαλείας και ανταπόκριση.</a:t>
            </a:r>
          </a:p>
          <a:p>
            <a:r>
              <a:rPr lang="el-GR" sz="2000" dirty="0"/>
              <a:t>Διαδικασία δημιουργίας αντιγράφων ασφαλείας: Αποθήκευση σε ασφαλείς τοποθεσίες.</a:t>
            </a:r>
          </a:p>
          <a:p>
            <a:r>
              <a:rPr lang="el-GR" sz="2000" dirty="0"/>
              <a:t>Δημιουργία χρηστών: RBAC για δικαιώματα, MFA για ασφάλεια</a:t>
            </a:r>
          </a:p>
          <a:p>
            <a:r>
              <a:rPr lang="el-GR" sz="2000" dirty="0"/>
              <a:t>Διαγραφή χρηστών: Απενεργοποίηση όλων των λογαριασμών, κατάργηση των σχετικών διαπιστευτηρίων, δικαιωμάτων.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5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DAAAF6-6FA1-D815-959B-048A7638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05A42A-D937-CD64-819F-3F4EAFE55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1E16E-1082-8B7F-F858-C36949F0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400" dirty="0"/>
              <a:t>Επίλογος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0B6A2-80E8-C482-435E-B3C0927E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30820E-6F0F-98C3-E2CE-6AC7E76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A1F9-2893-7E6F-566B-F37952D5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2000" dirty="0"/>
              <a:t>Βασικά συμπεράσματα:</a:t>
            </a:r>
          </a:p>
          <a:p>
            <a:pPr marL="0" indent="0">
              <a:buNone/>
            </a:pPr>
            <a:r>
              <a:rPr lang="el-GR" sz="2000" dirty="0"/>
              <a:t>Τα δεδομένα πελατών, τα επιχειρησιακά δεδομένα και τα εφεδρικά δεδομένα είναι τα περιουσιακά στοιχεία με τον υψηλότερο κίνδυνο.</a:t>
            </a:r>
          </a:p>
          <a:p>
            <a:pPr marL="0" indent="0">
              <a:buNone/>
            </a:pPr>
            <a:r>
              <a:rPr lang="el-GR" sz="2000" dirty="0"/>
              <a:t>Ο ισχυρός έλεγχος ταυτότητας, ο έλεγχος πρόσβασης και η παρακολούθηση μειώνουν τις απειλές ασφαλείας.</a:t>
            </a:r>
          </a:p>
          <a:p>
            <a:pPr marL="0" indent="0">
              <a:buNone/>
            </a:pPr>
            <a:r>
              <a:rPr lang="el-GR" sz="2000" dirty="0"/>
              <a:t>Οι διαδικασίες χειρισμού περιστατικών διασφαλίζουν την επιχειρησιακή συνέχεια.</a:t>
            </a:r>
          </a:p>
          <a:p>
            <a:pPr marL="0" indent="0">
              <a:buNone/>
            </a:pPr>
            <a:r>
              <a:rPr lang="el-GR" sz="2000" dirty="0"/>
              <a:t>Η προληπτική προσέγγιση της ασφάλειας στον κυβερνοχώρο ενισχύει την ανθεκτικότητα των SOC.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23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Στόχοι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1900" dirty="0"/>
              <a:t>Διεξαγωγή ανάλυσης κινδύνου και σχεδίου αντιμετώπισης για την υπηρεσία Managed SIEM σε ένα Κέντρο Επιχειρήσεων Ασφαλείας (SOC), προσδιορίζοντας τρωτά σημεία, απειλές και προτείνοντας αντίμετρα.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1260F-1A76-BC91-5ED0-A2E292C2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FC05EB3-B1CF-4024-4D61-E91B4FED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3FBBE-D3E3-2B7A-18E5-58790AB6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/>
              <a:t>Μεθοδολογία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757B91-AB4E-4084-817D-05ACFE48D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963BF2-46D5-0447-C294-B104B5C0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BDFB-4D61-C684-3B26-4E561826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 fontScale="85000" lnSpcReduction="20000"/>
          </a:bodyPr>
          <a:lstStyle/>
          <a:p>
            <a:pPr marL="0"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Η μεθοδολογία που ακολουθείται βασίζεται στις πρακτικές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ISO</a:t>
            </a: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27005 για τη διαχείριση και αποτίμηση κινδύνων. Η ανάλυση επικεντρώνεται στα πληροφοριακά αγαθά που σχετίζονται με την υπηρεσία 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Managed SIEM </a:t>
            </a: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που παρέχει το 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 Operations Center</a:t>
            </a: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</a:t>
            </a: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Βήματα:</a:t>
            </a:r>
            <a:endParaRPr lang="el-GR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Προσδιορισμός των πληροφοριακών αγαθών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Εκτίμηση επιπτώσεων (τριάδα CIA)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Αξιολόγηση απειλών και τρωτών σημείων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Ανάλυση και ιεράρχηση κινδύνων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Προτεινόμενα αντίμετρα ασφαλείας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endParaRPr lang="en-US" sz="900"/>
          </a:p>
          <a:p>
            <a:pPr marL="0" lv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475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7190-CAFD-A3DC-9DEC-77643225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81"/>
            <a:ext cx="8229600" cy="1143000"/>
          </a:xfrm>
        </p:spPr>
        <p:txBody>
          <a:bodyPr/>
          <a:lstStyle/>
          <a:p>
            <a:r>
              <a:rPr lang="el-GR" dirty="0"/>
              <a:t>Περιγραφή της Υπηρεσίας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3AA6324-C258-25EF-91AE-1A19F9BC64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8557" y="1373046"/>
          <a:ext cx="7881043" cy="1595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41D722D-0A49-0497-2990-4EBDDD86DABD}"/>
              </a:ext>
            </a:extLst>
          </p:cNvPr>
          <p:cNvSpPr txBox="1">
            <a:spLocks/>
          </p:cNvSpPr>
          <p:nvPr/>
        </p:nvSpPr>
        <p:spPr>
          <a:xfrm>
            <a:off x="3289" y="29528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Εντοπισμός Πληροφοριακών Αγαθών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AAD43-CDAA-9FA3-BB13-492F140D949A}"/>
              </a:ext>
            </a:extLst>
          </p:cNvPr>
          <p:cNvSpPr txBox="1"/>
          <p:nvPr/>
        </p:nvSpPr>
        <p:spPr>
          <a:xfrm>
            <a:off x="197352" y="4029270"/>
            <a:ext cx="822353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Customer Data (</a:t>
            </a:r>
            <a:r>
              <a:rPr lang="el-GR" dirty="0"/>
              <a:t>Στοιχεία</a:t>
            </a:r>
            <a:r>
              <a:rPr dirty="0"/>
              <a:t> πελατών, </a:t>
            </a:r>
            <a:r>
              <a:rPr lang="el-GR" dirty="0"/>
              <a:t>τοπολογίες</a:t>
            </a:r>
            <a:r>
              <a:rPr dirty="0"/>
              <a:t>, </a:t>
            </a:r>
            <a:r>
              <a:rPr lang="en-US" dirty="0"/>
              <a:t>devices</a:t>
            </a:r>
            <a:r>
              <a:rPr dirty="0"/>
              <a:t>)</a:t>
            </a:r>
          </a:p>
          <a:p>
            <a:r>
              <a:rPr dirty="0"/>
              <a:t>• SOC Internal Data (</a:t>
            </a:r>
            <a:r>
              <a:rPr lang="en-US" dirty="0"/>
              <a:t>Audit logs, </a:t>
            </a:r>
            <a:r>
              <a:rPr lang="el-GR" dirty="0"/>
              <a:t>στοιχεία των </a:t>
            </a:r>
            <a:r>
              <a:rPr lang="en-US" dirty="0"/>
              <a:t>analysts</a:t>
            </a:r>
            <a:r>
              <a:rPr lang="el-GR" dirty="0"/>
              <a:t>, πολιτικές πρόσβασης</a:t>
            </a:r>
            <a:r>
              <a:rPr dirty="0"/>
              <a:t>)</a:t>
            </a:r>
          </a:p>
          <a:p>
            <a:r>
              <a:rPr dirty="0"/>
              <a:t>• Operational Data (SIEM alerts, network traffic analysis)</a:t>
            </a:r>
            <a:endParaRPr lang="el-GR" dirty="0"/>
          </a:p>
          <a:p>
            <a:r>
              <a:rPr lang="en-US" dirty="0"/>
              <a:t>• Backup &amp; Historical Data (Log Retention Policies, Forensic data, </a:t>
            </a:r>
            <a:r>
              <a:rPr lang="el-GR" dirty="0"/>
              <a:t>αποθηκευμένα </a:t>
            </a:r>
            <a:r>
              <a:rPr lang="en-US" dirty="0"/>
              <a:t>logs)</a:t>
            </a:r>
          </a:p>
          <a:p>
            <a:r>
              <a:rPr dirty="0"/>
              <a:t>• Documentation (Policies, Procedures, Playbooks)</a:t>
            </a:r>
          </a:p>
        </p:txBody>
      </p:sp>
    </p:spTree>
    <p:extLst>
      <p:ext uri="{BB962C8B-B14F-4D97-AF65-F5344CB8AC3E}">
        <p14:creationId xmlns:p14="http://schemas.microsoft.com/office/powerpoint/2010/main" val="30757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C1D6C-2A02-20B5-6A4E-E577ED2A2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FFEE802-29B5-FE6A-43ED-B72EC16F3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E9DA0-89EF-7A4F-3863-3868C814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Impact Assessment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655075-2673-DDB6-8C4C-A20AEB57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03E45F-CE19-643C-4F9E-4CDC1F03F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F6BCE7-CFE4-505B-2596-1A7DA8E62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114023"/>
              </p:ext>
            </p:extLst>
          </p:nvPr>
        </p:nvGraphicFramePr>
        <p:xfrm>
          <a:off x="630936" y="2924793"/>
          <a:ext cx="4038600" cy="369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Θέση περιεχομένου 5">
            <a:extLst>
              <a:ext uri="{FF2B5EF4-FFF2-40B4-BE49-F238E27FC236}">
                <a16:creationId xmlns:a16="http://schemas.microsoft.com/office/drawing/2014/main" id="{50C8C6F4-6427-8FF1-33E2-F80D92C52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66470"/>
              </p:ext>
            </p:extLst>
          </p:nvPr>
        </p:nvGraphicFramePr>
        <p:xfrm>
          <a:off x="4855039" y="3545101"/>
          <a:ext cx="4103457" cy="27225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6942">
                  <a:extLst>
                    <a:ext uri="{9D8B030D-6E8A-4147-A177-3AD203B41FA5}">
                      <a16:colId xmlns:a16="http://schemas.microsoft.com/office/drawing/2014/main" val="3126889123"/>
                    </a:ext>
                  </a:extLst>
                </a:gridCol>
                <a:gridCol w="1308735">
                  <a:extLst>
                    <a:ext uri="{9D8B030D-6E8A-4147-A177-3AD203B41FA5}">
                      <a16:colId xmlns:a16="http://schemas.microsoft.com/office/drawing/2014/main" val="2006235423"/>
                    </a:ext>
                  </a:extLst>
                </a:gridCol>
                <a:gridCol w="951547">
                  <a:extLst>
                    <a:ext uri="{9D8B030D-6E8A-4147-A177-3AD203B41FA5}">
                      <a16:colId xmlns:a16="http://schemas.microsoft.com/office/drawing/2014/main" val="1308600642"/>
                    </a:ext>
                  </a:extLst>
                </a:gridCol>
                <a:gridCol w="227647">
                  <a:extLst>
                    <a:ext uri="{9D8B030D-6E8A-4147-A177-3AD203B41FA5}">
                      <a16:colId xmlns:a16="http://schemas.microsoft.com/office/drawing/2014/main" val="3440687964"/>
                    </a:ext>
                  </a:extLst>
                </a:gridCol>
                <a:gridCol w="221297">
                  <a:extLst>
                    <a:ext uri="{9D8B030D-6E8A-4147-A177-3AD203B41FA5}">
                      <a16:colId xmlns:a16="http://schemas.microsoft.com/office/drawing/2014/main" val="2301314542"/>
                    </a:ext>
                  </a:extLst>
                </a:gridCol>
                <a:gridCol w="240347">
                  <a:extLst>
                    <a:ext uri="{9D8B030D-6E8A-4147-A177-3AD203B41FA5}">
                      <a16:colId xmlns:a16="http://schemas.microsoft.com/office/drawing/2014/main" val="173264092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226095579"/>
                    </a:ext>
                  </a:extLst>
                </a:gridCol>
              </a:tblGrid>
              <a:tr h="231414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 dirty="0">
                          <a:effectLst/>
                          <a:latin typeface="+mn-lt"/>
                        </a:rPr>
                        <a:t>Impact Assessment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2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 Category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Α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ΜΑΧ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851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12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 Internal  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065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Operational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37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Backup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Historical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169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95007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BB5899-5D92-F8EC-DAA0-9B7CDE934B9F}"/>
              </a:ext>
            </a:extLst>
          </p:cNvPr>
          <p:cNvSpPr txBox="1"/>
          <p:nvPr/>
        </p:nvSpPr>
        <p:spPr>
          <a:xfrm>
            <a:off x="5300472" y="6261950"/>
            <a:ext cx="4103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Very Low=0 Low=1Medium=2 High=3 Very High=4</a:t>
            </a:r>
          </a:p>
        </p:txBody>
      </p:sp>
    </p:spTree>
    <p:extLst>
      <p:ext uri="{BB962C8B-B14F-4D97-AF65-F5344CB8AC3E}">
        <p14:creationId xmlns:p14="http://schemas.microsoft.com/office/powerpoint/2010/main" val="15121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Threat &amp; Vulnerability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300"/>
              <a:t>Οι απειλές αξιολογήθηκαν με βάση τη συχνότητά τους: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l-GR" sz="1300"/>
              <a:t>Οι σημαντικότερες απειλές περιλαμβάνουν την καταστροφή δεδομένων, την αποκάλυψη πληροφοριών, την κλοπή/απώλεια δεδομένων, τη μη εξουσιοδοτημένη πρόσβαση.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l-GR" sz="1300"/>
              <a:t>Τα τρωτά σημεία εμφανίζουν το επίπεδο απειλής με βάση τους ελέγχους ασφαλείας που εφαρμόζονται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l-GR" sz="1300"/>
              <a:t>Οι απειλές και οι τρωτότητες ισούνται με την πιθανότητα ενός συμβάντος.</a:t>
            </a:r>
            <a:endParaRPr lang="en-US" sz="13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B03DEF-A431-C11E-FB4C-B1A97623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94866"/>
              </p:ext>
            </p:extLst>
          </p:nvPr>
        </p:nvGraphicFramePr>
        <p:xfrm>
          <a:off x="3892277" y="1590720"/>
          <a:ext cx="4799048" cy="4067685"/>
        </p:xfrm>
        <a:graphic>
          <a:graphicData uri="http://schemas.openxmlformats.org/drawingml/2006/table">
            <a:tbl>
              <a:tblPr/>
              <a:tblGrid>
                <a:gridCol w="150613">
                  <a:extLst>
                    <a:ext uri="{9D8B030D-6E8A-4147-A177-3AD203B41FA5}">
                      <a16:colId xmlns:a16="http://schemas.microsoft.com/office/drawing/2014/main" val="4171642296"/>
                    </a:ext>
                  </a:extLst>
                </a:gridCol>
                <a:gridCol w="1665865">
                  <a:extLst>
                    <a:ext uri="{9D8B030D-6E8A-4147-A177-3AD203B41FA5}">
                      <a16:colId xmlns:a16="http://schemas.microsoft.com/office/drawing/2014/main" val="370427862"/>
                    </a:ext>
                  </a:extLst>
                </a:gridCol>
                <a:gridCol w="947354">
                  <a:extLst>
                    <a:ext uri="{9D8B030D-6E8A-4147-A177-3AD203B41FA5}">
                      <a16:colId xmlns:a16="http://schemas.microsoft.com/office/drawing/2014/main" val="1934699553"/>
                    </a:ext>
                  </a:extLst>
                </a:gridCol>
                <a:gridCol w="371959">
                  <a:extLst>
                    <a:ext uri="{9D8B030D-6E8A-4147-A177-3AD203B41FA5}">
                      <a16:colId xmlns:a16="http://schemas.microsoft.com/office/drawing/2014/main" val="2254719388"/>
                    </a:ext>
                  </a:extLst>
                </a:gridCol>
                <a:gridCol w="371959">
                  <a:extLst>
                    <a:ext uri="{9D8B030D-6E8A-4147-A177-3AD203B41FA5}">
                      <a16:colId xmlns:a16="http://schemas.microsoft.com/office/drawing/2014/main" val="3372104062"/>
                    </a:ext>
                  </a:extLst>
                </a:gridCol>
                <a:gridCol w="645649">
                  <a:extLst>
                    <a:ext uri="{9D8B030D-6E8A-4147-A177-3AD203B41FA5}">
                      <a16:colId xmlns:a16="http://schemas.microsoft.com/office/drawing/2014/main" val="470894653"/>
                    </a:ext>
                  </a:extLst>
                </a:gridCol>
                <a:gridCol w="645649">
                  <a:extLst>
                    <a:ext uri="{9D8B030D-6E8A-4147-A177-3AD203B41FA5}">
                      <a16:colId xmlns:a16="http://schemas.microsoft.com/office/drawing/2014/main" val="38074749"/>
                    </a:ext>
                  </a:extLst>
                </a:gridCol>
              </a:tblGrid>
              <a:tr h="230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#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Asset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Threat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Threat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Threat Value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Vulnerability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Vulnerability Value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666457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Customer Data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52636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35045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31748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Unauthorised Access. E.g Hacking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08440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SOC Internal 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59654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Accidental/Intentional disclosure of information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10902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24975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Unauthorised Access. E.g Hacking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0180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Operational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20330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51252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51734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Unauthorised Access. E.g Hacking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64429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Backup/Historical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703872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40718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32978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Unauthorised Access. E.g Hacking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28628"/>
                  </a:ext>
                </a:extLst>
              </a:tr>
              <a:tr h="1535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Documentation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061374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608005"/>
                  </a:ext>
                </a:extLst>
              </a:tr>
              <a:tr h="1535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07878"/>
                  </a:ext>
                </a:extLst>
              </a:tr>
              <a:tr h="23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Unauthorised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Access.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E.g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Hacking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462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386C47-554A-6DE3-E4C3-D44679B22AC2}"/>
              </a:ext>
            </a:extLst>
          </p:cNvPr>
          <p:cNvSpPr txBox="1"/>
          <p:nvPr/>
        </p:nvSpPr>
        <p:spPr>
          <a:xfrm>
            <a:off x="5375773" y="5658405"/>
            <a:ext cx="4133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Low=0 Medium=1 High=2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Graph on document with pen">
            <a:extLst>
              <a:ext uri="{FF2B5EF4-FFF2-40B4-BE49-F238E27FC236}">
                <a16:creationId xmlns:a16="http://schemas.microsoft.com/office/drawing/2014/main" id="{F1BDA95F-B6D2-D43A-8394-CA3D7844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56" r="1" b="1"/>
          <a:stretch/>
        </p:blipFill>
        <p:spPr>
          <a:xfrm>
            <a:off x="-7754" y="-70006"/>
            <a:ext cx="9146585" cy="687974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" y="5550043"/>
            <a:ext cx="5945838" cy="4687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Risk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433E2E-B6C7-CBF7-6FA8-2A233EA16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33198"/>
              </p:ext>
            </p:extLst>
          </p:nvPr>
        </p:nvGraphicFramePr>
        <p:xfrm>
          <a:off x="236220" y="403860"/>
          <a:ext cx="8492399" cy="5076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553">
                  <a:extLst>
                    <a:ext uri="{9D8B030D-6E8A-4147-A177-3AD203B41FA5}">
                      <a16:colId xmlns:a16="http://schemas.microsoft.com/office/drawing/2014/main" val="188315706"/>
                    </a:ext>
                  </a:extLst>
                </a:gridCol>
                <a:gridCol w="87985">
                  <a:extLst>
                    <a:ext uri="{9D8B030D-6E8A-4147-A177-3AD203B41FA5}">
                      <a16:colId xmlns:a16="http://schemas.microsoft.com/office/drawing/2014/main" val="3702771870"/>
                    </a:ext>
                  </a:extLst>
                </a:gridCol>
                <a:gridCol w="55991">
                  <a:extLst>
                    <a:ext uri="{9D8B030D-6E8A-4147-A177-3AD203B41FA5}">
                      <a16:colId xmlns:a16="http://schemas.microsoft.com/office/drawing/2014/main" val="160692129"/>
                    </a:ext>
                  </a:extLst>
                </a:gridCol>
                <a:gridCol w="79987">
                  <a:extLst>
                    <a:ext uri="{9D8B030D-6E8A-4147-A177-3AD203B41FA5}">
                      <a16:colId xmlns:a16="http://schemas.microsoft.com/office/drawing/2014/main" val="2347640245"/>
                    </a:ext>
                  </a:extLst>
                </a:gridCol>
                <a:gridCol w="1991678">
                  <a:extLst>
                    <a:ext uri="{9D8B030D-6E8A-4147-A177-3AD203B41FA5}">
                      <a16:colId xmlns:a16="http://schemas.microsoft.com/office/drawing/2014/main" val="4044876384"/>
                    </a:ext>
                  </a:extLst>
                </a:gridCol>
                <a:gridCol w="888202">
                  <a:extLst>
                    <a:ext uri="{9D8B030D-6E8A-4147-A177-3AD203B41FA5}">
                      <a16:colId xmlns:a16="http://schemas.microsoft.com/office/drawing/2014/main" val="349374775"/>
                    </a:ext>
                  </a:extLst>
                </a:gridCol>
                <a:gridCol w="520708">
                  <a:extLst>
                    <a:ext uri="{9D8B030D-6E8A-4147-A177-3AD203B41FA5}">
                      <a16:colId xmlns:a16="http://schemas.microsoft.com/office/drawing/2014/main" val="2760354384"/>
                    </a:ext>
                  </a:extLst>
                </a:gridCol>
                <a:gridCol w="127101">
                  <a:extLst>
                    <a:ext uri="{9D8B030D-6E8A-4147-A177-3AD203B41FA5}">
                      <a16:colId xmlns:a16="http://schemas.microsoft.com/office/drawing/2014/main" val="1846362254"/>
                    </a:ext>
                  </a:extLst>
                </a:gridCol>
                <a:gridCol w="125734">
                  <a:extLst>
                    <a:ext uri="{9D8B030D-6E8A-4147-A177-3AD203B41FA5}">
                      <a16:colId xmlns:a16="http://schemas.microsoft.com/office/drawing/2014/main" val="2885374178"/>
                    </a:ext>
                  </a:extLst>
                </a:gridCol>
                <a:gridCol w="143502">
                  <a:extLst>
                    <a:ext uri="{9D8B030D-6E8A-4147-A177-3AD203B41FA5}">
                      <a16:colId xmlns:a16="http://schemas.microsoft.com/office/drawing/2014/main" val="1252559945"/>
                    </a:ext>
                  </a:extLst>
                </a:gridCol>
                <a:gridCol w="224136">
                  <a:extLst>
                    <a:ext uri="{9D8B030D-6E8A-4147-A177-3AD203B41FA5}">
                      <a16:colId xmlns:a16="http://schemas.microsoft.com/office/drawing/2014/main" val="1294771152"/>
                    </a:ext>
                  </a:extLst>
                </a:gridCol>
                <a:gridCol w="586309">
                  <a:extLst>
                    <a:ext uri="{9D8B030D-6E8A-4147-A177-3AD203B41FA5}">
                      <a16:colId xmlns:a16="http://schemas.microsoft.com/office/drawing/2014/main" val="4019689193"/>
                    </a:ext>
                  </a:extLst>
                </a:gridCol>
                <a:gridCol w="967614">
                  <a:extLst>
                    <a:ext uri="{9D8B030D-6E8A-4147-A177-3AD203B41FA5}">
                      <a16:colId xmlns:a16="http://schemas.microsoft.com/office/drawing/2014/main" val="860916034"/>
                    </a:ext>
                  </a:extLst>
                </a:gridCol>
                <a:gridCol w="1689225">
                  <a:extLst>
                    <a:ext uri="{9D8B030D-6E8A-4147-A177-3AD203B41FA5}">
                      <a16:colId xmlns:a16="http://schemas.microsoft.com/office/drawing/2014/main" val="332667566"/>
                    </a:ext>
                  </a:extLst>
                </a:gridCol>
                <a:gridCol w="546674">
                  <a:extLst>
                    <a:ext uri="{9D8B030D-6E8A-4147-A177-3AD203B41FA5}">
                      <a16:colId xmlns:a16="http://schemas.microsoft.com/office/drawing/2014/main" val="3552026245"/>
                    </a:ext>
                  </a:extLst>
                </a:gridCol>
              </a:tblGrid>
              <a:tr h="978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Asset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l-GR" sz="400" u="none" strike="noStrike">
                          <a:effectLst/>
                        </a:rPr>
                        <a:t>Α</a:t>
                      </a:r>
                      <a:endParaRPr lang="el-GR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Threat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Threat Value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Vulnerability Value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R-</a:t>
                      </a:r>
                      <a:r>
                        <a:rPr lang="el-GR" sz="400" u="none" strike="noStrike">
                          <a:effectLst/>
                        </a:rPr>
                        <a:t>Α</a:t>
                      </a:r>
                      <a:endParaRPr lang="el-GR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 -</a:t>
                      </a:r>
                      <a:r>
                        <a:rPr lang="el-GR" sz="400" u="none" strike="noStrike">
                          <a:effectLst/>
                        </a:rPr>
                        <a:t>Ι</a:t>
                      </a:r>
                      <a:endParaRPr lang="el-GR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 - C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Risk Value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Strategy 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(acceptance, avoidance, transference, mitigation)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Control Implentation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Residual Risk 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6860150"/>
                  </a:ext>
                </a:extLst>
              </a:tr>
              <a:tr h="164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Risk Level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41943"/>
                  </a:ext>
                </a:extLst>
              </a:tr>
              <a:tr h="193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Customer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Data Destruction ( Ransomware attacks, insider threats, hardware/software failure)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Immutable Backups,, Redundant storage (RAID, Cloud replication),SIEM monitoring </a:t>
                      </a:r>
                      <a:r>
                        <a:rPr lang="el-GR" sz="400" u="none" strike="noStrike">
                          <a:effectLst/>
                        </a:rPr>
                        <a:t>για ανίχνευση διαγραφών</a:t>
                      </a:r>
                      <a:endParaRPr lang="el-GR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1701008"/>
                  </a:ext>
                </a:extLst>
              </a:tr>
              <a:tr h="240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SOC Internal 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8062464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Operational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Immutable Backups,, Redundant storage (RAID, Cloud replication),SIEM monitoring </a:t>
                      </a:r>
                      <a:r>
                        <a:rPr lang="el-GR" sz="400" u="none" strike="noStrike">
                          <a:effectLst/>
                        </a:rPr>
                        <a:t>για ανίχνευση διαγραφών</a:t>
                      </a:r>
                      <a:endParaRPr lang="el-GR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4510358"/>
                  </a:ext>
                </a:extLst>
              </a:tr>
              <a:tr h="2133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Backup/Historical 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Immutable Backups,, Redundant storage (RAID, Cloud replication),SIEM monitoring </a:t>
                      </a:r>
                      <a:r>
                        <a:rPr lang="el-GR" sz="400" u="none" strike="noStrike">
                          <a:effectLst/>
                        </a:rPr>
                        <a:t>για ανίχνευση διαγραφών</a:t>
                      </a:r>
                      <a:endParaRPr lang="el-GR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4378445"/>
                  </a:ext>
                </a:extLst>
              </a:tr>
              <a:tr h="263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Documentation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4505143"/>
                  </a:ext>
                </a:extLst>
              </a:tr>
              <a:tr h="2475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Customer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Accidental/Intentional disclosure of information ( phishing, misconfigured oermissions, insider threats)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400" u="none" strike="noStrike">
                          <a:effectLst/>
                        </a:rPr>
                        <a:t>Εσωτερικές επιθεωρήσεις και </a:t>
                      </a:r>
                      <a:r>
                        <a:rPr lang="en-US" sz="400" u="none" strike="noStrike">
                          <a:effectLst/>
                        </a:rPr>
                        <a:t>log auditing. Cyber Security Awareness Training programs, Identity Access Mangement,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096351"/>
                  </a:ext>
                </a:extLst>
              </a:tr>
              <a:tr h="2504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SOC Internal 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400" u="none" strike="noStrike">
                          <a:effectLst/>
                        </a:rPr>
                        <a:t>Εσωτερικές επιθεωρήσεις και </a:t>
                      </a:r>
                      <a:r>
                        <a:rPr lang="en-US" sz="400" u="none" strike="noStrike">
                          <a:effectLst/>
                        </a:rPr>
                        <a:t>log auditing. Cyber Security Awareness Training programs, Identity Access Mangement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4302455"/>
                  </a:ext>
                </a:extLst>
              </a:tr>
              <a:tr h="234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Operational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400" u="none" strike="noStrike">
                          <a:effectLst/>
                        </a:rPr>
                        <a:t>Εσωτερικές επιθεωρήσεις και </a:t>
                      </a:r>
                      <a:r>
                        <a:rPr lang="en-US" sz="400" u="none" strike="noStrike">
                          <a:effectLst/>
                        </a:rPr>
                        <a:t>log auditing. Cyber Security Awareness Training programs, Identity Access Mangement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6743749"/>
                  </a:ext>
                </a:extLst>
              </a:tr>
              <a:tr h="2603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Backup/Historical 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8414636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Documentation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3973344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Customer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 Theft/Loss of data ( malware, lost/stolen devices, unauthorized API access) 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Endpoint Security, USB/Device control policies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2832133"/>
                  </a:ext>
                </a:extLst>
              </a:tr>
              <a:tr h="2564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SOC Internal 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Endpoint Security, USB/Device control policies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5976996"/>
                  </a:ext>
                </a:extLst>
              </a:tr>
              <a:tr h="216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Operational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Endpoint Security, USB/Device control policies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136213"/>
                  </a:ext>
                </a:extLst>
              </a:tr>
              <a:tr h="237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Backup/Historical 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5027898"/>
                  </a:ext>
                </a:extLst>
              </a:tr>
              <a:tr h="20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Documentation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2121"/>
                  </a:ext>
                </a:extLst>
              </a:tr>
              <a:tr h="2133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Customer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Unauthorized Access. E.g Hacking( brute force attacks, default credentials, privilege escalation)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MFA everywhere, least privilege policy, Cyber Security Awareness Training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7107351"/>
                  </a:ext>
                </a:extLst>
              </a:tr>
              <a:tr h="222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SOC Internal 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MFA everywhere, least privilege policy, Cyber Security Awareness Training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750051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Operational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MFA everywhere, least privilege policy, Cyber Security Awareness Training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4784530"/>
                  </a:ext>
                </a:extLst>
              </a:tr>
              <a:tr h="2319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Backup/Historical  Data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8375373"/>
                  </a:ext>
                </a:extLst>
              </a:tr>
              <a:tr h="2660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Documentation</a:t>
                      </a:r>
                      <a:endParaRPr lang="en-US" sz="3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41386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52017F-6716-0256-65D4-2AC1FB29E98C}"/>
              </a:ext>
            </a:extLst>
          </p:cNvPr>
          <p:cNvSpPr txBox="1"/>
          <p:nvPr/>
        </p:nvSpPr>
        <p:spPr>
          <a:xfrm>
            <a:off x="4215197" y="5480036"/>
            <a:ext cx="355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Low=0-2 Medium=3-5 High=6-8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Προτεινόμενα μέτρα προστασίας</a:t>
            </a:r>
            <a:endParaRPr lang="en-US" sz="5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Για τον μετριασμό των κινδύνων, τα βασικά μέτρα ασφαλείας περιλαμβάνουν:</a:t>
            </a:r>
          </a:p>
          <a:p>
            <a:r>
              <a:rPr lang="el-GR" sz="1900" dirty="0"/>
              <a:t>Αμετάβλητα αντίγραφα ασφαλείας</a:t>
            </a:r>
            <a:endParaRPr lang="en-US" sz="1900" dirty="0"/>
          </a:p>
          <a:p>
            <a:r>
              <a:rPr lang="el-GR" sz="1900" dirty="0"/>
              <a:t>Εσωτερικές επιθεωρήσεις και έλεγχος καταγραφής. </a:t>
            </a:r>
            <a:endParaRPr lang="en-US" sz="1900" dirty="0"/>
          </a:p>
          <a:p>
            <a:r>
              <a:rPr lang="el-GR" sz="1900" dirty="0"/>
              <a:t>Εκπαιδευτικά προγράμματα ευαισθητοποίησης για την ασφάλεια στον κυβερνοχώρο</a:t>
            </a:r>
            <a:endParaRPr lang="en-US" sz="1900" dirty="0"/>
          </a:p>
          <a:p>
            <a:r>
              <a:rPr lang="el-GR" sz="1900" dirty="0"/>
              <a:t>Ασφάλεια τελικών σημείων, πολιτικές ελέγχου USB/συσκευών</a:t>
            </a:r>
            <a:endParaRPr lang="en-US" sz="1900" dirty="0"/>
          </a:p>
          <a:p>
            <a:r>
              <a:rPr lang="el-GR" sz="1900" dirty="0"/>
              <a:t>MFA, πολιτική ελαχίστων προνομίων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Σχέδιο υλοποίησης μέτρων προστασίας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Ο μετριασμός των κινδύνων ακολουθεί μια προσέγγιση βάσει προτεραιοτήτων:</a:t>
            </a:r>
          </a:p>
          <a:p>
            <a:pPr marL="0" indent="0">
              <a:buNone/>
            </a:pPr>
            <a:r>
              <a:rPr lang="el-GR" sz="1900" dirty="0"/>
              <a:t>Άμεση εστίαση στα περιουσιακά στοιχεία υψηλού κινδύνου (δεδομένα πελατών, επιχειρησιακά δεδομένα, εφεδρικά δεδομένα).</a:t>
            </a:r>
          </a:p>
          <a:p>
            <a:pPr marL="0" indent="0">
              <a:buNone/>
            </a:pPr>
            <a:r>
              <a:rPr lang="el-GR" sz="1900" dirty="0"/>
              <a:t>Αποδοχή κινδύνου για περιουσιακά στοιχεία μεσαίου και χαμηλού κινδύνου.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1463</Words>
  <Application>Microsoft Office PowerPoint</Application>
  <PresentationFormat>On-screen Show (4:3)</PresentationFormat>
  <Paragraphs>546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Tahoma</vt:lpstr>
      <vt:lpstr>Times New Roman</vt:lpstr>
      <vt:lpstr>Verdana</vt:lpstr>
      <vt:lpstr>Office Theme</vt:lpstr>
      <vt:lpstr>Ανάλυση και Διαχείριση Επικινδυνότητας υπηρεσίας Managed SIEM</vt:lpstr>
      <vt:lpstr>Στόχοι</vt:lpstr>
      <vt:lpstr>Μεθοδολογία</vt:lpstr>
      <vt:lpstr>Περιγραφή της Υπηρεσίας</vt:lpstr>
      <vt:lpstr>Impact Assessment</vt:lpstr>
      <vt:lpstr>Threat &amp; Vulnerability Assessment</vt:lpstr>
      <vt:lpstr>Risk Analysis</vt:lpstr>
      <vt:lpstr>Προτεινόμενα μέτρα προστασίας</vt:lpstr>
      <vt:lpstr>Σχέδιο υλοποίησης μέτρων προστασίας</vt:lpstr>
      <vt:lpstr>Κατανομή οργανωτικών δομών και αρμοδιοτήτων ασφαλείας </vt:lpstr>
      <vt:lpstr>Βασικές Πολιτικές ασφαλείας </vt:lpstr>
      <vt:lpstr>Βασικές Διαδικασίες Ασφαλείας</vt:lpstr>
      <vt:lpstr>Επίλογος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Stevy Kakaletri</dc:creator>
  <cp:keywords/>
  <dc:description>generated using python-pptx</dc:description>
  <cp:lastModifiedBy>Μάριος Ραυτόπουλος</cp:lastModifiedBy>
  <cp:revision>19</cp:revision>
  <dcterms:created xsi:type="dcterms:W3CDTF">2013-01-27T09:14:16Z</dcterms:created>
  <dcterms:modified xsi:type="dcterms:W3CDTF">2025-02-12T19:45:51Z</dcterms:modified>
  <cp:category/>
</cp:coreProperties>
</file>