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371" r:id="rId3"/>
    <p:sldId id="360" r:id="rId4"/>
    <p:sldId id="359" r:id="rId5"/>
    <p:sldId id="362" r:id="rId6"/>
    <p:sldId id="363" r:id="rId7"/>
    <p:sldId id="367" r:id="rId8"/>
    <p:sldId id="364" r:id="rId9"/>
    <p:sldId id="365" r:id="rId10"/>
    <p:sldId id="366" r:id="rId11"/>
    <p:sldId id="3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A407720-F18A-4AE5-B80F-A72657D6641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5951D9B-0E96-4A28-B802-272A8FCF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4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7720-F18A-4AE5-B80F-A72657D6641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1D9B-0E96-4A28-B802-272A8FCF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6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7720-F18A-4AE5-B80F-A72657D6641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1D9B-0E96-4A28-B802-272A8FCF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2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7720-F18A-4AE5-B80F-A72657D6641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1D9B-0E96-4A28-B802-272A8FCFD09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216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7720-F18A-4AE5-B80F-A72657D6641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1D9B-0E96-4A28-B802-272A8FCF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73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7720-F18A-4AE5-B80F-A72657D6641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1D9B-0E96-4A28-B802-272A8FCF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07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7720-F18A-4AE5-B80F-A72657D6641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1D9B-0E96-4A28-B802-272A8FCF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85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7720-F18A-4AE5-B80F-A72657D6641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1D9B-0E96-4A28-B802-272A8FCF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09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7720-F18A-4AE5-B80F-A72657D6641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1D9B-0E96-4A28-B802-272A8FCF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47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770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7720-F18A-4AE5-B80F-A72657D6641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1D9B-0E96-4A28-B802-272A8FCF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4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7720-F18A-4AE5-B80F-A72657D6641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1D9B-0E96-4A28-B802-272A8FCF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6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7720-F18A-4AE5-B80F-A72657D6641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1D9B-0E96-4A28-B802-272A8FCF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2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7720-F18A-4AE5-B80F-A72657D6641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1D9B-0E96-4A28-B802-272A8FCF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7720-F18A-4AE5-B80F-A72657D6641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1D9B-0E96-4A28-B802-272A8FCF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7720-F18A-4AE5-B80F-A72657D6641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1D9B-0E96-4A28-B802-272A8FCF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7720-F18A-4AE5-B80F-A72657D6641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1D9B-0E96-4A28-B802-272A8FCF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7720-F18A-4AE5-B80F-A72657D6641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51D9B-0E96-4A28-B802-272A8FCF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7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07720-F18A-4AE5-B80F-A72657D6641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51D9B-0E96-4A28-B802-272A8FCF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3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6502-586F-1946-DECA-795C96463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Διαχειριση Ασφαλειας Συστηματων Τεχνητης Νουμοσυνης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C8B85-2AA3-4C52-B313-606019E90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SteelInspectAI - </a:t>
            </a:r>
            <a:r>
              <a:rPr lang="el-GR" cap="none" dirty="0"/>
              <a:t>Ανάλυση, Απειλές</a:t>
            </a:r>
            <a:r>
              <a:rPr lang="en-US" cap="none" dirty="0"/>
              <a:t> </a:t>
            </a:r>
            <a:r>
              <a:rPr lang="el-GR" cap="none" dirty="0"/>
              <a:t>και Αντίμετρα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2025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E7FD0-20C2-8FDC-5BED-F25431654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CF2AA4-5900-6CFC-4EB7-9A5A79271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736" y="241135"/>
            <a:ext cx="11573197" cy="724247"/>
          </a:xfrm>
        </p:spPr>
        <p:txBody>
          <a:bodyPr/>
          <a:lstStyle/>
          <a:p>
            <a:r>
              <a:rPr lang="el-GR" sz="2400" dirty="0"/>
              <a:t>Ανάλυση Επικινδυνότητας</a:t>
            </a:r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EBF863-A07E-E48B-474E-F6A098FAB04A}"/>
              </a:ext>
            </a:extLst>
          </p:cNvPr>
          <p:cNvGrpSpPr/>
          <p:nvPr/>
        </p:nvGrpSpPr>
        <p:grpSpPr>
          <a:xfrm>
            <a:off x="646145" y="821048"/>
            <a:ext cx="10899710" cy="3634214"/>
            <a:chOff x="6172619" y="1307408"/>
            <a:chExt cx="1490282" cy="19060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5DAF1C-1A77-76DE-83D7-DBB80E796507}"/>
                </a:ext>
              </a:extLst>
            </p:cNvPr>
            <p:cNvSpPr txBox="1"/>
            <p:nvPr/>
          </p:nvSpPr>
          <p:spPr>
            <a:xfrm>
              <a:off x="6205555" y="1433695"/>
              <a:ext cx="1457346" cy="64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5D4926-8EC4-556D-3B8B-6FC87BCC2E22}"/>
                </a:ext>
              </a:extLst>
            </p:cNvPr>
            <p:cNvSpPr txBox="1"/>
            <p:nvPr/>
          </p:nvSpPr>
          <p:spPr>
            <a:xfrm>
              <a:off x="6172619" y="1307408"/>
              <a:ext cx="1468314" cy="16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endParaRPr lang="el-GR" sz="1400" dirty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616022C4-5FAD-B0AC-9E48-95A3F1FD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811" y="2832989"/>
            <a:ext cx="9070648" cy="30542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CC5EEB-18E8-D76A-D97D-280DC1F708A7}"/>
              </a:ext>
            </a:extLst>
          </p:cNvPr>
          <p:cNvSpPr txBox="1"/>
          <p:nvPr/>
        </p:nvSpPr>
        <p:spPr>
          <a:xfrm>
            <a:off x="1348032" y="1055945"/>
            <a:ext cx="95341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Ε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πίπεδο επικινδυνότητας της απειλής στο αγαθό (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Threat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Ε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πίπεδο της ευπάθειας του αγαθού στην απειλή (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Vulnerability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Σ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υνέπεια στο αγαθό (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Likelihood of Impact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endParaRPr lang="el-GR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l-GR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l-G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Risk=Threat * Vulnerability * Likelihood of Impact</a:t>
            </a:r>
            <a:r>
              <a:rPr lang="el-G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l-G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l-GR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 Πολύ Χαμηλή, 2 Χαμηλή, 3 Μεσαία, 4 Υψηλή, 5 Πολύ Υψηλή)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0481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6778086D-DBF6-33DF-A4ED-A1BAF6037DE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14064" y="2588920"/>
            <a:ext cx="1158177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Η ασφάλεια των ΤΝ απαιτεί συνεχή έλεγχο και αναβαθμίσεις.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Τα δεδομένα είναι το πιο κρίσιμο στοιχείο για την αξιοπιστία των ΤΝ συστημάτων.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Η ασφάλεια πρέπει να είναι ενσωματωμένη σε κάθε φάση του κύκλου ζωής του ΤΝ.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Η πρόληψη και η συνεχής ανάλυση των απειλών είναι το κλειδί για την προστασία των συστημάτων ΤΝ.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72321-A637-0EC0-4EC4-54A8AA2CFB97}"/>
              </a:ext>
            </a:extLst>
          </p:cNvPr>
          <p:cNvSpPr txBox="1"/>
          <p:nvPr/>
        </p:nvSpPr>
        <p:spPr>
          <a:xfrm>
            <a:off x="1774479" y="443620"/>
            <a:ext cx="7405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7200" dirty="0"/>
              <a:t>ΕΠΙΛΟΓΟΣ</a:t>
            </a:r>
            <a:endParaRPr lang="en-US" sz="7200" dirty="0"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8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97D3-FF79-CE64-26B0-7C624CD8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cap="none" dirty="0"/>
              <a:t>Περιεχόμενα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5663-3129-8753-16DE-E72A21E21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/>
              <a:t>1 Περιγραφή του συστήματος ΤΝ</a:t>
            </a:r>
          </a:p>
          <a:p>
            <a:r>
              <a:rPr lang="el-GR" dirty="0"/>
              <a:t>2 Βασικές Συνιστώσες</a:t>
            </a:r>
          </a:p>
          <a:p>
            <a:r>
              <a:rPr lang="el-GR" dirty="0"/>
              <a:t>3 Στοιχεία Συστήματος</a:t>
            </a:r>
          </a:p>
          <a:p>
            <a:r>
              <a:rPr lang="el-GR" dirty="0"/>
              <a:t>4 Κύκλος Ζωής</a:t>
            </a:r>
          </a:p>
          <a:p>
            <a:r>
              <a:rPr lang="el-GR" dirty="0"/>
              <a:t>5 Αναγνώριση Απειλών</a:t>
            </a:r>
          </a:p>
          <a:p>
            <a:r>
              <a:rPr lang="el-GR" dirty="0"/>
              <a:t>6 Αντίμετρα</a:t>
            </a:r>
          </a:p>
          <a:p>
            <a:r>
              <a:rPr lang="el-GR" dirty="0"/>
              <a:t>7 Ανάλυση Επικινδυνότητας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7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31B11-F539-A76C-8406-96FE697C7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679C7D-B4D4-D41A-855B-B35CB2BBC2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l-GR" sz="2400" dirty="0"/>
              <a:t>Περιγραφή του συστήματος ΤΝ</a:t>
            </a:r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85A3EC-B915-C3B2-F18C-9E2153B2A6F4}"/>
              </a:ext>
            </a:extLst>
          </p:cNvPr>
          <p:cNvGrpSpPr/>
          <p:nvPr/>
        </p:nvGrpSpPr>
        <p:grpSpPr>
          <a:xfrm>
            <a:off x="681254" y="1253982"/>
            <a:ext cx="10898296" cy="2948672"/>
            <a:chOff x="6205555" y="1433695"/>
            <a:chExt cx="1462789" cy="6162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7BD362-AB19-969E-8C39-2FE99B7DEB39}"/>
                </a:ext>
              </a:extLst>
            </p:cNvPr>
            <p:cNvSpPr txBox="1"/>
            <p:nvPr/>
          </p:nvSpPr>
          <p:spPr>
            <a:xfrm>
              <a:off x="6205555" y="1433695"/>
              <a:ext cx="1457346" cy="146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l-GR" altLang="ko-KR" sz="1400" dirty="0">
                  <a:latin typeface="Times New Roman" panose="02020603050405020304" pitchFamily="18" charset="0"/>
                </a:rPr>
                <a:t>Σύστημα ΤΝ (</a:t>
              </a:r>
              <a:r>
                <a:rPr lang="en-US" altLang="ko-KR" sz="1400" dirty="0">
                  <a:latin typeface="Times New Roman" panose="02020603050405020304" pitchFamily="18" charset="0"/>
                </a:rPr>
                <a:t>SteelInspectAI</a:t>
              </a:r>
              <a:r>
                <a:rPr lang="el-GR" altLang="ko-KR" sz="1400" dirty="0">
                  <a:latin typeface="Times New Roman" panose="02020603050405020304" pitchFamily="18" charset="0"/>
                </a:rPr>
                <a:t>)</a:t>
              </a:r>
              <a:r>
                <a:rPr lang="en-US" altLang="ko-KR" sz="1400" dirty="0">
                  <a:latin typeface="Times New Roman" panose="02020603050405020304" pitchFamily="18" charset="0"/>
                </a:rPr>
                <a:t> </a:t>
              </a:r>
              <a:r>
                <a:rPr lang="el-GR" altLang="ko-KR" sz="1400" dirty="0">
                  <a:latin typeface="Times New Roman" panose="02020603050405020304" pitchFamily="18" charset="0"/>
                </a:rPr>
                <a:t>που χρησιμοποιείται σε ένα εργοστάσιο χάλυβα</a:t>
              </a:r>
              <a:r>
                <a:rPr lang="en-US" altLang="ko-KR" sz="1400" dirty="0">
                  <a:latin typeface="Times New Roman" panose="02020603050405020304" pitchFamily="18" charset="0"/>
                </a:rPr>
                <a:t> </a:t>
              </a:r>
              <a:r>
                <a:rPr lang="el-GR" altLang="ko-KR" sz="1400" dirty="0">
                  <a:latin typeface="Times New Roman" panose="02020603050405020304" pitchFamily="18" charset="0"/>
                </a:rPr>
                <a:t>για την αυτοματοποιημένη αξιολόγηση της ποιότητας των παραγόμενων προϊόντων</a:t>
              </a:r>
              <a:endParaRPr lang="ko-KR" alt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594E65-2ED6-1757-789D-BE41D3AD1234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366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l-GR" altLang="ko-KR" sz="1400" dirty="0">
                  <a:latin typeface="Times New Roman" panose="02020603050405020304" pitchFamily="18" charset="0"/>
                </a:rPr>
                <a:t>Κύριες Λειτουργίες </a:t>
              </a:r>
            </a:p>
            <a:p>
              <a:pPr marL="342900" marR="0" lvl="0" indent="-342900">
                <a:lnSpc>
                  <a:spcPct val="150000"/>
                </a:lnSpc>
                <a:buFont typeface="Symbol" panose="05050102010706020507" pitchFamily="18" charset="2"/>
                <a:buChar char=""/>
              </a:pPr>
              <a:r>
                <a:rPr lang="el-GR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Ανάλυση οπτικών δεδομένων από αισθητήρες και κάμερες</a:t>
              </a:r>
            </a:p>
            <a:p>
              <a:pPr marL="342900" marR="0" lvl="0" indent="-342900">
                <a:lnSpc>
                  <a:spcPct val="150000"/>
                </a:lnSpc>
                <a:buFont typeface="Symbol" panose="05050102010706020507" pitchFamily="18" charset="2"/>
                <a:buChar char=""/>
              </a:pPr>
              <a:r>
                <a:rPr lang="el-GR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Συγκριτική αξιολόγηση με πρότυπα ποιότητας</a:t>
              </a:r>
            </a:p>
            <a:p>
              <a:pPr marL="342900" marR="0" lvl="0" indent="-342900">
                <a:lnSpc>
                  <a:spcPct val="150000"/>
                </a:lnSpc>
                <a:buFont typeface="Symbol" panose="05050102010706020507" pitchFamily="18" charset="2"/>
                <a:buChar char=""/>
              </a:pPr>
              <a:r>
                <a:rPr lang="el-GR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Παροχή συστάσεων για διορθωτικές ενέργειες</a:t>
              </a:r>
            </a:p>
            <a:p>
              <a:endParaRPr lang="el-G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802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AF2F0-AE22-324A-E207-9FE24A110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8AE764-C593-9019-12B1-6E1752D04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736" y="241135"/>
            <a:ext cx="11573197" cy="724247"/>
          </a:xfrm>
        </p:spPr>
        <p:txBody>
          <a:bodyPr/>
          <a:lstStyle/>
          <a:p>
            <a:r>
              <a:rPr lang="el-GR" sz="2400" dirty="0"/>
              <a:t>Βασικές συνιστώσες του Συστήματος ΤΝ</a:t>
            </a:r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93F9A0-7A61-51DC-6C24-DA79A3B494E4}"/>
              </a:ext>
            </a:extLst>
          </p:cNvPr>
          <p:cNvGrpSpPr/>
          <p:nvPr/>
        </p:nvGrpSpPr>
        <p:grpSpPr>
          <a:xfrm>
            <a:off x="606037" y="603257"/>
            <a:ext cx="10899710" cy="6786473"/>
            <a:chOff x="6172619" y="1258235"/>
            <a:chExt cx="1490282" cy="199277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8084C3-4E5A-B6B0-36BB-D7A6B13C59A3}"/>
                </a:ext>
              </a:extLst>
            </p:cNvPr>
            <p:cNvSpPr txBox="1"/>
            <p:nvPr/>
          </p:nvSpPr>
          <p:spPr>
            <a:xfrm>
              <a:off x="6205555" y="1433695"/>
              <a:ext cx="1457346" cy="64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19B8518-4A42-C583-5B23-741EFE108CDE}"/>
                </a:ext>
              </a:extLst>
            </p:cNvPr>
            <p:cNvSpPr txBox="1"/>
            <p:nvPr/>
          </p:nvSpPr>
          <p:spPr>
            <a:xfrm>
              <a:off x="6172619" y="1258235"/>
              <a:ext cx="1468314" cy="1992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>
                <a:lnSpc>
                  <a:spcPct val="150000"/>
                </a:lnSpc>
                <a:buFont typeface="Symbol" panose="05050102010706020507" pitchFamily="18" charset="2"/>
                <a:buChar char=""/>
              </a:pPr>
              <a:r>
                <a:rPr lang="el-GR" sz="1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Είσοδος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3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Εικόνες/βίντεο προϊόντων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3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Δεδομένα αισθητήρων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3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Ιστορικά δεδομένα ποιότητας και προδιαγραφές προϊόντων</a:t>
              </a:r>
            </a:p>
            <a:p>
              <a:pPr marL="342900" marR="0" lvl="0" indent="-342900">
                <a:lnSpc>
                  <a:spcPct val="150000"/>
                </a:lnSpc>
                <a:buFont typeface="Symbol" panose="05050102010706020507" pitchFamily="18" charset="2"/>
                <a:buChar char=""/>
              </a:pPr>
              <a:r>
                <a:rPr lang="el-GR" sz="1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Αλγόριθμοι και Μοντέλα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3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Ανίχνευση και ταξινόμηση ατελειών 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3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Πρόβλεψη ποιότητας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3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Βελτιστοποίηση παραγωγής</a:t>
              </a:r>
              <a:endParaRPr lang="el-GR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42900" marR="0" lvl="0" indent="-342900">
                <a:lnSpc>
                  <a:spcPct val="150000"/>
                </a:lnSpc>
                <a:buFont typeface="Symbol" panose="05050102010706020507" pitchFamily="18" charset="2"/>
                <a:buChar char=""/>
              </a:pPr>
              <a:r>
                <a:rPr lang="el-GR" sz="13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Διαδικασίες Λειτουργίας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300" dirty="0">
                  <a:latin typeface="Times New Roman" panose="02020603050405020304" pitchFamily="18" charset="0"/>
                </a:rPr>
                <a:t>Εκπαίδευση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300" dirty="0">
                  <a:latin typeface="Times New Roman" panose="02020603050405020304" pitchFamily="18" charset="0"/>
                </a:rPr>
                <a:t>Δοκιμή και αξιοπιστία 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300" dirty="0">
                  <a:latin typeface="Times New Roman" panose="02020603050405020304" pitchFamily="18" charset="0"/>
                </a:rPr>
                <a:t>Λειτουργία και επανεκπαίδευση </a:t>
              </a:r>
            </a:p>
            <a:p>
              <a:pPr marL="342900" marR="0" lvl="0" indent="-342900">
                <a:lnSpc>
                  <a:spcPct val="150000"/>
                </a:lnSpc>
                <a:buFont typeface="Symbol" panose="05050102010706020507" pitchFamily="18" charset="2"/>
                <a:buChar char=""/>
              </a:pPr>
              <a:r>
                <a:rPr lang="el-GR" sz="1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Έξοδος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300" dirty="0">
                  <a:latin typeface="Times New Roman" panose="02020603050405020304" pitchFamily="18" charset="0"/>
                </a:rPr>
                <a:t>Αναφορές ποιότητας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300" dirty="0">
                  <a:latin typeface="Times New Roman" panose="02020603050405020304" pitchFamily="18" charset="0"/>
                </a:rPr>
                <a:t>Ειδοποιήσεις ανίχνευσης σοβαρών προβλημάτων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300" dirty="0">
                  <a:latin typeface="Times New Roman" panose="02020603050405020304" pitchFamily="18" charset="0"/>
                </a:rPr>
                <a:t>Συστάσεις βελτιστοποίησης για την ανίχνευση και ταξινόμηση ατελειών </a:t>
              </a:r>
            </a:p>
            <a:p>
              <a:pPr marL="342900" marR="0" lvl="0" indent="-342900">
                <a:lnSpc>
                  <a:spcPct val="150000"/>
                </a:lnSpc>
                <a:buFont typeface="Symbol" panose="05050102010706020507" pitchFamily="18" charset="2"/>
                <a:buChar char=""/>
              </a:pPr>
              <a:r>
                <a:rPr lang="el-GR" sz="13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Υποδομή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300" dirty="0">
                  <a:latin typeface="Times New Roman" panose="02020603050405020304" pitchFamily="18" charset="0"/>
                </a:rPr>
                <a:t>Βιομηχανικές κάμερες υψηλής ανάλυσης 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300" dirty="0">
                  <a:latin typeface="Times New Roman" panose="02020603050405020304" pitchFamily="18" charset="0"/>
                </a:rPr>
                <a:t>Εξοπλισμό αισθητήρων για δεδομένα παραγωγής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300" dirty="0">
                  <a:latin typeface="Times New Roman" panose="02020603050405020304" pitchFamily="18" charset="0"/>
                </a:rPr>
                <a:t>Εξυπηρετητές επεξεργασίας δεδομένων παραγωγής</a:t>
              </a:r>
            </a:p>
            <a:p>
              <a:pPr marR="0" lvl="0">
                <a:lnSpc>
                  <a:spcPct val="150000"/>
                </a:lnSpc>
              </a:pPr>
              <a:endParaRPr lang="el-G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endParaRPr lang="el-G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60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59CDD-40BF-5C42-BA8D-FB3916EEA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706858-6257-8DA4-91B0-E13D87025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736" y="241135"/>
            <a:ext cx="11573197" cy="724247"/>
          </a:xfrm>
        </p:spPr>
        <p:txBody>
          <a:bodyPr/>
          <a:lstStyle/>
          <a:p>
            <a:r>
              <a:rPr lang="el-GR" sz="2400" dirty="0"/>
              <a:t>Στοιχεία του Συστήματος ΤΝ</a:t>
            </a:r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7F576F-BA95-FB70-6E67-68572D38A8DB}"/>
              </a:ext>
            </a:extLst>
          </p:cNvPr>
          <p:cNvGrpSpPr/>
          <p:nvPr/>
        </p:nvGrpSpPr>
        <p:grpSpPr>
          <a:xfrm>
            <a:off x="726479" y="783344"/>
            <a:ext cx="10899710" cy="6201689"/>
            <a:chOff x="6172619" y="1307408"/>
            <a:chExt cx="1490282" cy="3252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89B488-86BC-5D6F-8265-04DE65645FAD}"/>
                </a:ext>
              </a:extLst>
            </p:cNvPr>
            <p:cNvSpPr txBox="1"/>
            <p:nvPr/>
          </p:nvSpPr>
          <p:spPr>
            <a:xfrm>
              <a:off x="6205555" y="1433695"/>
              <a:ext cx="1457346" cy="64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EE83A7-BA92-9239-95CC-C2B799BE9189}"/>
                </a:ext>
              </a:extLst>
            </p:cNvPr>
            <p:cNvSpPr txBox="1"/>
            <p:nvPr/>
          </p:nvSpPr>
          <p:spPr>
            <a:xfrm>
              <a:off x="6172619" y="1307408"/>
              <a:ext cx="1468314" cy="32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l-GR" sz="1400" dirty="0">
                  <a:latin typeface="Times New Roman" panose="02020603050405020304" pitchFamily="18" charset="0"/>
                </a:rPr>
                <a:t>Δεδομένα και Βάσεις Δεδομένων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 err="1">
                  <a:latin typeface="Times New Roman" panose="02020603050405020304" pitchFamily="18" charset="0"/>
                </a:rPr>
                <a:t>SteelData</a:t>
              </a:r>
              <a:r>
                <a:rPr lang="el-GR" sz="1400" dirty="0">
                  <a:latin typeface="Times New Roman" panose="02020603050405020304" pitchFamily="18" charset="0"/>
                </a:rPr>
                <a:t>, βάση δεδομένων με ιστορικά δεδομένα παραγωγής και ποιότητας</a:t>
              </a:r>
              <a:endParaRPr lang="en-US" sz="1400" dirty="0">
                <a:latin typeface="Times New Roman" panose="02020603050405020304" pitchFamily="18" charset="0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Times New Roman" panose="02020603050405020304" pitchFamily="18" charset="0"/>
                </a:rPr>
                <a:t>Back Storage AWS</a:t>
              </a:r>
              <a:r>
                <a:rPr lang="el-GR" sz="1400" dirty="0">
                  <a:latin typeface="Times New Roman" panose="02020603050405020304" pitchFamily="18" charset="0"/>
                </a:rPr>
                <a:t>, αντίγραφα ασφαλείας δεδομένων για αποκατάσταση σε περίπτωση απώλειας</a:t>
              </a:r>
              <a:endParaRPr lang="en-US" sz="1400" dirty="0">
                <a:latin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l-GR" sz="1400" dirty="0">
                  <a:latin typeface="Times New Roman" panose="02020603050405020304" pitchFamily="18" charset="0"/>
                </a:rPr>
                <a:t>Υποδομές Μηχανικής Μάθησης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400" dirty="0" err="1">
                  <a:latin typeface="Times New Roman" panose="02020603050405020304" pitchFamily="18" charset="0"/>
                </a:rPr>
                <a:t>QualityAI</a:t>
              </a:r>
              <a:r>
                <a:rPr lang="el-GR" sz="1400" dirty="0">
                  <a:latin typeface="Times New Roman" panose="02020603050405020304" pitchFamily="18" charset="0"/>
                </a:rPr>
                <a:t>, μοντέλο ΤΝ για την αξιολόγηση ποιότητας</a:t>
              </a:r>
              <a:r>
                <a:rPr lang="el-G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l-GR" sz="1400" dirty="0">
                <a:latin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l-GR" sz="1400" dirty="0">
                  <a:latin typeface="Times New Roman" panose="02020603050405020304" pitchFamily="18" charset="0"/>
                </a:rPr>
                <a:t>Εξοπλισμός Παρακολούθησης και Ανάλυσης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400" dirty="0" err="1">
                  <a:latin typeface="Times New Roman" panose="02020603050405020304" pitchFamily="18" charset="0"/>
                </a:rPr>
                <a:t>InspectionCameras</a:t>
              </a:r>
              <a:r>
                <a:rPr lang="el-GR" sz="1400" dirty="0">
                  <a:latin typeface="Times New Roman" panose="02020603050405020304" pitchFamily="18" charset="0"/>
                </a:rPr>
                <a:t>&amp;</a:t>
              </a:r>
              <a:r>
                <a:rPr lang="en-US" sz="1400" dirty="0">
                  <a:latin typeface="Times New Roman" panose="02020603050405020304" pitchFamily="18" charset="0"/>
                </a:rPr>
                <a:t>Sensors</a:t>
              </a:r>
              <a:r>
                <a:rPr lang="el-GR" sz="1400" dirty="0">
                  <a:latin typeface="Times New Roman" panose="02020603050405020304" pitchFamily="18" charset="0"/>
                </a:rPr>
                <a:t>, κάμερες υψηλής ανάλυσης και </a:t>
              </a:r>
              <a:r>
                <a:rPr lang="el-GR" sz="1400" dirty="0" err="1">
                  <a:latin typeface="Times New Roman" panose="02020603050405020304" pitchFamily="18" charset="0"/>
                </a:rPr>
                <a:t>σένσορες</a:t>
              </a:r>
              <a:r>
                <a:rPr lang="el-GR" sz="1400" dirty="0">
                  <a:latin typeface="Times New Roman" panose="02020603050405020304" pitchFamily="18" charset="0"/>
                </a:rPr>
                <a:t> τοποθετημένα στη γραμμή παραγωγής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l-GR" sz="1400" dirty="0">
                  <a:latin typeface="Times New Roman" panose="02020603050405020304" pitchFamily="18" charset="0"/>
                </a:rPr>
                <a:t>Υποδομές επεξεργασίας και δικτύωσης 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400" dirty="0" err="1">
                  <a:latin typeface="Times New Roman" panose="02020603050405020304" pitchFamily="18" charset="0"/>
                </a:rPr>
                <a:t>SteelInspectAI</a:t>
              </a:r>
              <a:r>
                <a:rPr lang="en-US" sz="1400" dirty="0">
                  <a:latin typeface="Times New Roman" panose="02020603050405020304" pitchFamily="18" charset="0"/>
                </a:rPr>
                <a:t>Server</a:t>
              </a:r>
              <a:r>
                <a:rPr lang="el-GR" sz="1400" dirty="0">
                  <a:latin typeface="Times New Roman" panose="02020603050405020304" pitchFamily="18" charset="0"/>
                </a:rPr>
                <a:t>, εξυπηρετητής εκτέλεσης της υπηρεσίας διασύνδεσης με το σύστημα ΑΙ</a:t>
              </a:r>
              <a:endParaRPr lang="el-GR" altLang="ko-KR" sz="1400" dirty="0">
                <a:latin typeface="Times New Roman" panose="02020603050405020304" pitchFamily="18" charset="0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400" dirty="0" err="1">
                  <a:latin typeface="Times New Roman" panose="02020603050405020304" pitchFamily="18" charset="0"/>
                </a:rPr>
                <a:t>FactoryServer</a:t>
              </a:r>
              <a:r>
                <a:rPr lang="el-GR" sz="1400" dirty="0">
                  <a:latin typeface="Times New Roman" panose="02020603050405020304" pitchFamily="18" charset="0"/>
                </a:rPr>
                <a:t>, εξυπηρετητής επεξεργασίας δεδομένων παραγωγής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400" dirty="0" err="1">
                  <a:latin typeface="Times New Roman" panose="02020603050405020304" pitchFamily="18" charset="0"/>
                </a:rPr>
                <a:t>Firewall_FORTINET</a:t>
              </a:r>
              <a:r>
                <a:rPr lang="el-GR" sz="1400" dirty="0">
                  <a:latin typeface="Times New Roman" panose="02020603050405020304" pitchFamily="18" charset="0"/>
                </a:rPr>
                <a:t>, προστασία του δικτύου εργοστασίου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l-GR" sz="1400" dirty="0" err="1">
                  <a:latin typeface="Times New Roman" panose="02020603050405020304" pitchFamily="18" charset="0"/>
                </a:rPr>
                <a:t>Διεπαφές</a:t>
              </a:r>
              <a:r>
                <a:rPr lang="el-GR" sz="1400" dirty="0">
                  <a:latin typeface="Times New Roman" panose="02020603050405020304" pitchFamily="18" charset="0"/>
                </a:rPr>
                <a:t> και Διαχείριση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400" dirty="0" err="1">
                  <a:latin typeface="Times New Roman" panose="02020603050405020304" pitchFamily="18" charset="0"/>
                </a:rPr>
                <a:t>FactoryControlPortal</a:t>
              </a:r>
              <a:r>
                <a:rPr lang="el-GR" sz="1400" dirty="0">
                  <a:latin typeface="Times New Roman" panose="02020603050405020304" pitchFamily="18" charset="0"/>
                </a:rPr>
                <a:t>, διαδικτυακή πλατφόρμα για την παρακολούθηση της παραγωγής και τη δημιουργία αναφορών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400" dirty="0" err="1">
                  <a:latin typeface="Times New Roman" panose="02020603050405020304" pitchFamily="18" charset="0"/>
                </a:rPr>
                <a:t>MaintenanceBot</a:t>
              </a:r>
              <a:r>
                <a:rPr lang="el-GR" sz="1400" dirty="0">
                  <a:latin typeface="Times New Roman" panose="02020603050405020304" pitchFamily="18" charset="0"/>
                </a:rPr>
                <a:t>, αυτοματοποιημένος μηχανισμός διαγνωστικών και συντήρησης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l-GR" sz="1400" dirty="0">
                  <a:latin typeface="Times New Roman" panose="02020603050405020304" pitchFamily="18" charset="0"/>
                </a:rPr>
                <a:t>Εξειδικευμένο Ανθρώπινο Δυναμικό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Times New Roman" panose="02020603050405020304" pitchFamily="18" charset="0"/>
                </a:rPr>
                <a:t>Alex Steel</a:t>
              </a:r>
              <a:r>
                <a:rPr lang="el-GR" sz="1400" dirty="0">
                  <a:latin typeface="Times New Roman" panose="02020603050405020304" pitchFamily="18" charset="0"/>
                </a:rPr>
                <a:t> (</a:t>
              </a:r>
              <a:r>
                <a:rPr lang="en-US" sz="1400" dirty="0">
                  <a:latin typeface="Times New Roman" panose="02020603050405020304" pitchFamily="18" charset="0"/>
                </a:rPr>
                <a:t>Data Analyst</a:t>
              </a:r>
              <a:r>
                <a:rPr lang="el-GR" sz="1400" dirty="0">
                  <a:latin typeface="Times New Roman" panose="02020603050405020304" pitchFamily="18" charset="0"/>
                </a:rPr>
                <a:t>), αναλυτής υπεύθυνος για την ερμηνεία αποτελεσμάτων από το μοντέλο ΤΝ 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400" dirty="0" err="1">
                  <a:latin typeface="Times New Roman" panose="02020603050405020304" pitchFamily="18" charset="0"/>
                </a:rPr>
                <a:t>John</a:t>
              </a:r>
              <a:r>
                <a:rPr lang="el-GR" sz="1400" dirty="0">
                  <a:latin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</a:rPr>
                <a:t>Greek</a:t>
              </a:r>
              <a:r>
                <a:rPr lang="el-GR" sz="1400" dirty="0">
                  <a:latin typeface="Times New Roman" panose="02020603050405020304" pitchFamily="18" charset="0"/>
                </a:rPr>
                <a:t> (AI/</a:t>
              </a:r>
              <a:r>
                <a:rPr lang="en-US" sz="1400" dirty="0">
                  <a:latin typeface="Times New Roman" panose="02020603050405020304" pitchFamily="18" charset="0"/>
                </a:rPr>
                <a:t>ML </a:t>
              </a:r>
              <a:r>
                <a:rPr lang="el-GR" sz="1400" dirty="0" err="1">
                  <a:latin typeface="Times New Roman" panose="02020603050405020304" pitchFamily="18" charset="0"/>
                </a:rPr>
                <a:t>Engineer</a:t>
              </a:r>
              <a:r>
                <a:rPr lang="el-GR" sz="1400" dirty="0">
                  <a:latin typeface="Times New Roman" panose="02020603050405020304" pitchFamily="18" charset="0"/>
                </a:rPr>
                <a:t>), υπεύθυνος για την ανάπτυξη και τη συντήρηση του μοντέλου ΤΝ</a:t>
              </a:r>
            </a:p>
            <a:p>
              <a:pPr marL="342900" indent="-342900">
                <a:buFont typeface="+mj-lt"/>
                <a:buAutoNum type="arabicPeriod"/>
              </a:pPr>
              <a:endParaRPr lang="el-GR" sz="1400" dirty="0">
                <a:latin typeface="Times New Roman" panose="02020603050405020304" pitchFamily="18" charset="0"/>
              </a:endParaRPr>
            </a:p>
            <a:p>
              <a:pPr lvl="1"/>
              <a:endParaRPr lang="el-GR" sz="140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67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11625-DF36-EEB1-C195-F53A1AD3B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FE20FE-E09C-66BF-EF2C-C9915435AF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736" y="241135"/>
            <a:ext cx="11573197" cy="724247"/>
          </a:xfrm>
        </p:spPr>
        <p:txBody>
          <a:bodyPr/>
          <a:lstStyle/>
          <a:p>
            <a:r>
              <a:rPr lang="el-GR" sz="2400" dirty="0"/>
              <a:t>Κύκλος ζωής του συστήματος ΤΝ</a:t>
            </a:r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098C3C-2DA2-C94B-C8DB-756FD0B6C6F1}"/>
              </a:ext>
            </a:extLst>
          </p:cNvPr>
          <p:cNvGrpSpPr/>
          <p:nvPr/>
        </p:nvGrpSpPr>
        <p:grpSpPr>
          <a:xfrm>
            <a:off x="646145" y="689787"/>
            <a:ext cx="10899710" cy="5870652"/>
            <a:chOff x="6172619" y="1300524"/>
            <a:chExt cx="1490282" cy="3079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004F79-F8B0-EF72-CB44-4558A50A2AA2}"/>
                </a:ext>
              </a:extLst>
            </p:cNvPr>
            <p:cNvSpPr txBox="1"/>
            <p:nvPr/>
          </p:nvSpPr>
          <p:spPr>
            <a:xfrm>
              <a:off x="6205555" y="1433695"/>
              <a:ext cx="1457346" cy="64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5AFA2F-FC74-DE7D-582A-B6123200C0EC}"/>
                </a:ext>
              </a:extLst>
            </p:cNvPr>
            <p:cNvSpPr txBox="1"/>
            <p:nvPr/>
          </p:nvSpPr>
          <p:spPr>
            <a:xfrm>
              <a:off x="6172619" y="1300524"/>
              <a:ext cx="1468314" cy="307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l-GR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Σχεδίαση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Καθορισμός απαιτήσεων 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4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Σχεδίαση διαδικασιών συλλογής δεδομένων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Επιλογή τύπου αλγορίθμων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l-GR" sz="1400" dirty="0">
                  <a:latin typeface="Times New Roman" panose="02020603050405020304" pitchFamily="18" charset="0"/>
                </a:rPr>
                <a:t>Ανάπτυξη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400" dirty="0">
                  <a:latin typeface="Times New Roman" panose="02020603050405020304" pitchFamily="18" charset="0"/>
                </a:rPr>
                <a:t>Επιλογή κατάλληλων αλγορίθμων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400" dirty="0">
                  <a:latin typeface="Times New Roman" panose="02020603050405020304" pitchFamily="18" charset="0"/>
                </a:rPr>
                <a:t>Εκπαίδευση του μοντέλου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400" dirty="0">
                  <a:latin typeface="Times New Roman" panose="02020603050405020304" pitchFamily="18" charset="0"/>
                </a:rPr>
                <a:t>Επικύρωση του μοντέλου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l-GR" sz="1400" dirty="0">
                  <a:latin typeface="Times New Roman" panose="02020603050405020304" pitchFamily="18" charset="0"/>
                </a:rPr>
                <a:t>Έλεγχος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400" dirty="0">
                  <a:latin typeface="Times New Roman" panose="02020603050405020304" pitchFamily="18" charset="0"/>
                </a:rPr>
                <a:t>Αξιολόγηση ακρίβειας και αξιοπιστίας του μοντέλου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400" dirty="0">
                  <a:latin typeface="Times New Roman" panose="02020603050405020304" pitchFamily="18" charset="0"/>
                </a:rPr>
                <a:t>Ανίχνευση και διόρθωση προβλημάτων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l-GR" sz="1400" dirty="0">
                  <a:latin typeface="Times New Roman" panose="02020603050405020304" pitchFamily="18" charset="0"/>
                </a:rPr>
                <a:t>Εφαρμογή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400" dirty="0">
                  <a:latin typeface="Times New Roman" panose="02020603050405020304" pitchFamily="18" charset="0"/>
                </a:rPr>
                <a:t>Εγκατάσταση του συστήματος σε περιβάλλον παραγωγής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l-GR" sz="1400" dirty="0">
                  <a:latin typeface="Times New Roman" panose="02020603050405020304" pitchFamily="18" charset="0"/>
                </a:rPr>
                <a:t>Συντήρηση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400" dirty="0">
                  <a:latin typeface="Times New Roman" panose="02020603050405020304" pitchFamily="18" charset="0"/>
                </a:rPr>
                <a:t>Διόρθωση και ενημέρωση του μοντέλου σε περίπτωση σφαλμάτων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l-GR" sz="1400" dirty="0">
                  <a:latin typeface="Times New Roman" panose="02020603050405020304" pitchFamily="18" charset="0"/>
                </a:rPr>
                <a:t>Αναβάθμιση και Απόσυρση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400" dirty="0">
                  <a:latin typeface="Times New Roman" panose="02020603050405020304" pitchFamily="18" charset="0"/>
                </a:rPr>
                <a:t>Αναβάθμιση συστήματος για βελτίωση απόδοσης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400" dirty="0">
                  <a:latin typeface="Times New Roman" panose="02020603050405020304" pitchFamily="18" charset="0"/>
                </a:rPr>
                <a:t>Απόσυρση παρωχημένων συστημάτων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33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683A8-BB1A-29FD-BEAA-A2E59200C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4C2BB-4C64-0CD6-BE9E-45BB58AD3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736" y="241135"/>
            <a:ext cx="11573197" cy="724247"/>
          </a:xfrm>
        </p:spPr>
        <p:txBody>
          <a:bodyPr/>
          <a:lstStyle/>
          <a:p>
            <a:r>
              <a:rPr lang="el-GR" sz="2400" dirty="0"/>
              <a:t>Αναγνώριση Απειλών</a:t>
            </a:r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EACEA8-888B-E3CF-BF85-34264ACD8672}"/>
              </a:ext>
            </a:extLst>
          </p:cNvPr>
          <p:cNvGrpSpPr/>
          <p:nvPr/>
        </p:nvGrpSpPr>
        <p:grpSpPr>
          <a:xfrm>
            <a:off x="646145" y="754455"/>
            <a:ext cx="10899710" cy="3672518"/>
            <a:chOff x="6172619" y="1305399"/>
            <a:chExt cx="1490282" cy="1926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EFFE38-03C6-483F-BC4A-AE9068542C14}"/>
                </a:ext>
              </a:extLst>
            </p:cNvPr>
            <p:cNvSpPr txBox="1"/>
            <p:nvPr/>
          </p:nvSpPr>
          <p:spPr>
            <a:xfrm>
              <a:off x="6205555" y="1433695"/>
              <a:ext cx="1457346" cy="64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C9CF758-4DEC-FDD0-E15F-A522883B0234}"/>
                </a:ext>
              </a:extLst>
            </p:cNvPr>
            <p:cNvSpPr txBox="1"/>
            <p:nvPr/>
          </p:nvSpPr>
          <p:spPr>
            <a:xfrm>
              <a:off x="6172619" y="1305399"/>
              <a:ext cx="1468314" cy="87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l-GR" sz="1400" dirty="0">
                  <a:latin typeface="Times New Roman" panose="02020603050405020304" pitchFamily="18" charset="0"/>
                </a:rPr>
                <a:t>Κατηγοριοποίηση των απειλών με βάση τ</a:t>
              </a:r>
              <a:r>
                <a:rPr lang="en-US" sz="1400" dirty="0">
                  <a:latin typeface="Times New Roman" panose="02020603050405020304" pitchFamily="18" charset="0"/>
                </a:rPr>
                <a:t>o</a:t>
              </a:r>
              <a:r>
                <a:rPr lang="el-GR" sz="1400" dirty="0">
                  <a:latin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</a:rPr>
                <a:t>OWASP</a:t>
              </a:r>
              <a:endParaRPr lang="el-GR" sz="1400" dirty="0">
                <a:latin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400" dirty="0">
                  <a:latin typeface="Times New Roman" panose="02020603050405020304" pitchFamily="18" charset="0"/>
                </a:rPr>
                <a:t>κατά τη διάρκεια ανάπτυξης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400" dirty="0">
                  <a:latin typeface="Times New Roman" panose="02020603050405020304" pitchFamily="18" charset="0"/>
                </a:rPr>
                <a:t>κατά τη χρήση του μοντέλου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l-GR" sz="1400" dirty="0">
                  <a:latin typeface="Times New Roman" panose="02020603050405020304" pitchFamily="18" charset="0"/>
                </a:rPr>
                <a:t>κατά τη διάρκεια εκτέλεσης σε περιβάλλον παραγωγής</a:t>
              </a:r>
              <a:endParaRPr lang="el-G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l-GR" sz="1400" dirty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B3862835-E27F-A068-33EF-A25962E0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039" y="2137615"/>
            <a:ext cx="6621921" cy="375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7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217D9-CCB0-C334-5B9F-84C4C4580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36B36E-1B2B-6260-E940-89487B63DB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736" y="241135"/>
            <a:ext cx="11573197" cy="724247"/>
          </a:xfrm>
        </p:spPr>
        <p:txBody>
          <a:bodyPr/>
          <a:lstStyle/>
          <a:p>
            <a:r>
              <a:rPr lang="el-GR" sz="2400" dirty="0"/>
              <a:t>Αναγνώριση Απειλών</a:t>
            </a:r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36A5FB-5E0A-FF6A-ECB1-6C448A8F5FFA}"/>
              </a:ext>
            </a:extLst>
          </p:cNvPr>
          <p:cNvGrpSpPr/>
          <p:nvPr/>
        </p:nvGrpSpPr>
        <p:grpSpPr>
          <a:xfrm>
            <a:off x="646145" y="821048"/>
            <a:ext cx="10899710" cy="3634214"/>
            <a:chOff x="6172619" y="1307408"/>
            <a:chExt cx="1490282" cy="19060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6C9C8B-4D2B-31FB-7894-37D6A945AD02}"/>
                </a:ext>
              </a:extLst>
            </p:cNvPr>
            <p:cNvSpPr txBox="1"/>
            <p:nvPr/>
          </p:nvSpPr>
          <p:spPr>
            <a:xfrm>
              <a:off x="6205555" y="1433695"/>
              <a:ext cx="1457346" cy="64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57FEF6-BB8A-C204-FEFC-6AE2CC5FCA09}"/>
                </a:ext>
              </a:extLst>
            </p:cNvPr>
            <p:cNvSpPr txBox="1"/>
            <p:nvPr/>
          </p:nvSpPr>
          <p:spPr>
            <a:xfrm>
              <a:off x="6172619" y="1307408"/>
              <a:ext cx="1468314" cy="16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endParaRPr lang="el-GR" sz="1400" dirty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12F62D44-F683-233A-6C4E-242877D59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118" y="1254839"/>
            <a:ext cx="7754432" cy="647790"/>
          </a:xfrm>
          <a:prstGeom prst="rect">
            <a:avLst/>
          </a:prstGeom>
        </p:spPr>
      </p:pic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997CB60C-5530-1D9E-1F54-B366A0A42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938" y="1902629"/>
            <a:ext cx="7783011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6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10DA0-ABF8-E3FD-7843-E7E3EC617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1D7681-6910-BF4D-2336-D26BABC854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736" y="241135"/>
            <a:ext cx="11573197" cy="724247"/>
          </a:xfrm>
        </p:spPr>
        <p:txBody>
          <a:bodyPr/>
          <a:lstStyle/>
          <a:p>
            <a:r>
              <a:rPr lang="el-GR" sz="2400" dirty="0"/>
              <a:t>Αντίμετρα αντιμετώπισης των απειλών</a:t>
            </a:r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EC8796-B020-E15D-CBD6-9FB296E6A193}"/>
              </a:ext>
            </a:extLst>
          </p:cNvPr>
          <p:cNvGrpSpPr/>
          <p:nvPr/>
        </p:nvGrpSpPr>
        <p:grpSpPr>
          <a:xfrm>
            <a:off x="646145" y="821048"/>
            <a:ext cx="10899710" cy="3634214"/>
            <a:chOff x="6172619" y="1307408"/>
            <a:chExt cx="1490282" cy="19060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3D55E7-678E-CEF7-8711-AB5EF1EDB612}"/>
                </a:ext>
              </a:extLst>
            </p:cNvPr>
            <p:cNvSpPr txBox="1"/>
            <p:nvPr/>
          </p:nvSpPr>
          <p:spPr>
            <a:xfrm>
              <a:off x="6205555" y="1433695"/>
              <a:ext cx="1457346" cy="64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AEB8EA-40FF-71EE-F284-2297FBA49DB8}"/>
                </a:ext>
              </a:extLst>
            </p:cNvPr>
            <p:cNvSpPr txBox="1"/>
            <p:nvPr/>
          </p:nvSpPr>
          <p:spPr>
            <a:xfrm>
              <a:off x="6172619" y="1307408"/>
              <a:ext cx="1468314" cy="16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endParaRPr lang="el-GR" sz="1400" dirty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EC4DE1AA-26E8-AC05-DD1F-79E5D761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986" y="1152207"/>
            <a:ext cx="7668695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12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</TotalTime>
  <Words>504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</vt:lpstr>
      <vt:lpstr>Arial</vt:lpstr>
      <vt:lpstr>Symbol</vt:lpstr>
      <vt:lpstr>Times New Roman</vt:lpstr>
      <vt:lpstr>Tw Cen MT</vt:lpstr>
      <vt:lpstr>Circuit</vt:lpstr>
      <vt:lpstr>Διαχειριση Ασφαλειας Συστηματων Τεχνητης Νουμοσυνης</vt:lpstr>
      <vt:lpstr>Περιεχόμενα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Μάριος Ραυτόπουλος</dc:creator>
  <cp:lastModifiedBy>Μάριος Ραυτόπουλος</cp:lastModifiedBy>
  <cp:revision>4</cp:revision>
  <dcterms:created xsi:type="dcterms:W3CDTF">2025-02-25T07:52:10Z</dcterms:created>
  <dcterms:modified xsi:type="dcterms:W3CDTF">2025-02-25T08:57:43Z</dcterms:modified>
</cp:coreProperties>
</file>