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98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9" r:id="rId23"/>
    <p:sldId id="299" r:id="rId24"/>
    <p:sldId id="290" r:id="rId25"/>
    <p:sldId id="291" r:id="rId26"/>
    <p:sldId id="399" r:id="rId27"/>
    <p:sldId id="380" r:id="rId28"/>
    <p:sldId id="411" r:id="rId29"/>
    <p:sldId id="280" r:id="rId30"/>
    <p:sldId id="281" r:id="rId31"/>
    <p:sldId id="282" r:id="rId32"/>
    <p:sldId id="283" r:id="rId33"/>
    <p:sldId id="284" r:id="rId34"/>
    <p:sldId id="285" r:id="rId35"/>
    <p:sldId id="288" r:id="rId36"/>
    <p:sldId id="412" r:id="rId37"/>
    <p:sldId id="292" r:id="rId38"/>
    <p:sldId id="295" r:id="rId39"/>
    <p:sldId id="296" r:id="rId40"/>
    <p:sldId id="297" r:id="rId41"/>
    <p:sldId id="293" r:id="rId42"/>
    <p:sldId id="294" r:id="rId43"/>
    <p:sldId id="27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466164-3DE5-4E1F-8ECD-BECB3C0FAC36}">
          <p14:sldIdLst>
            <p14:sldId id="256"/>
            <p14:sldId id="257"/>
            <p14:sldId id="298"/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9"/>
            <p14:sldId id="299"/>
            <p14:sldId id="290"/>
            <p14:sldId id="291"/>
            <p14:sldId id="399"/>
            <p14:sldId id="380"/>
            <p14:sldId id="411"/>
            <p14:sldId id="280"/>
            <p14:sldId id="281"/>
            <p14:sldId id="282"/>
            <p14:sldId id="283"/>
            <p14:sldId id="284"/>
            <p14:sldId id="285"/>
            <p14:sldId id="288"/>
            <p14:sldId id="412"/>
            <p14:sldId id="292"/>
            <p14:sldId id="295"/>
            <p14:sldId id="296"/>
            <p14:sldId id="297"/>
            <p14:sldId id="293"/>
            <p14:sldId id="294"/>
            <p14:sldId id="279"/>
          </p14:sldIdLst>
        </p14:section>
        <p14:section name="Untitled Section" id="{055A217E-2CEF-47F3-B0A1-6B26AB1BEF2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0810E-EA9E-4EBB-A934-8E367553232E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43F75-444E-4A92-8AA0-61445BD8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88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ACA63040-E631-4185-A81F-29C77BCBB8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53ABA04-8546-4A29-B4FC-CCF5CEDFC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 </a:t>
            </a:r>
          </a:p>
          <a:p>
            <a:r>
              <a:rPr lang="en-US" altLang="en-US"/>
              <a:t>C B</a:t>
            </a:r>
          </a:p>
          <a:p>
            <a:endParaRPr lang="en-US" altLang="en-US"/>
          </a:p>
          <a:p>
            <a:r>
              <a:rPr lang="en-US" altLang="en-US"/>
              <a:t>C</a:t>
            </a:r>
          </a:p>
          <a:p>
            <a:r>
              <a:rPr lang="en-US" altLang="en-US"/>
              <a:t>B A</a:t>
            </a:r>
          </a:p>
          <a:p>
            <a:r>
              <a:rPr lang="en-US" altLang="en-US"/>
              <a:t>A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CF1B-9301-4690-B762-8FBFEE63A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EDE80-9D24-4A06-B8D5-29CEE7A2F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7C05-DC7C-4B0A-A4B7-01AB831E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0CCD-6384-47A0-A819-80BB41F99429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52917-1689-4E95-8F72-159F0EBE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7469E-C67F-4109-8DF8-2ABAAD69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0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1E31-D720-42FA-82D8-1DBA9457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878B6-C7D8-4EEA-AB0E-7D8675C1D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09D46-2560-4CAE-8369-A13D8B6D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37FE-4002-4691-ACDD-E7D1DF0D0551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C658A-0189-4812-8E9D-8F9E17B9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2D975-84D8-4E2B-8025-CE232D9D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8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93AF9-F9ED-4A5A-AECD-21A10103D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09FE6-9AF1-4803-8A5F-192F4D40A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C10C2-24E5-49F8-8F72-9DE52BC4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5813-93BC-41D5-9C42-1088260D5260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EA020-63F3-4E2E-AE64-357DC396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4B0DE-E33D-48B2-B9C9-2EDAF810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9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40E4-996D-4EDD-9F7E-A73AF013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08DB-4319-48FE-AE89-BB8715D32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391DA-B5E4-404B-9EC7-4C829759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56DB-6F42-4F94-B3EF-E1AB4AC3B466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E5063-FC1D-4803-BF77-865DA1F8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13222-7FB6-4473-9C75-7651B80F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9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C39C-F1A0-4455-A290-5572D56B1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3BA71-5D3E-4146-A2CB-10C5D0F76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2E40A-6FBD-4903-ACCF-69097158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4781-3067-4F8C-BBDD-AB9E0C52A1A1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D006D-C2F8-41D0-94CC-2D276322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59A08-5926-4746-A11D-B3364747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1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1199-6A08-449F-BC46-7E05ECE1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6BCF-7B0C-4A24-8077-6A4C60BAE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A665A-70BF-4DED-B843-17018676B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B62AE-7FBC-475E-997E-94336F82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63B6-8196-42B3-8720-534027E4C78E}" type="datetime1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094A7-04EC-4E3D-8D73-04195670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2CC58-82FE-4AE4-B997-8AF716A3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2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588A-82A0-4D8C-9FA7-A48828A7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3E1ED-142F-452E-BD46-77DDE5DC8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839AE-3335-47AF-80E7-7BBBF36C7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ABF9F-4DEC-4537-8C51-DA8381D00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7EE1E-7D16-45FD-9E8C-4AFC6403F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FA570-A007-4068-9DE1-3101A39C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3C8C-5E7A-4025-A3C3-579C6E5DCBD7}" type="datetime1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A3843-9769-4668-A6A2-0500A3C4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6C0AC-0671-47A6-9C0B-405749D6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4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E73D-75DD-4F70-AF66-EDFEF4F6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17193-4320-4A74-8AA2-3FD26A05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8877-0326-4D9E-B098-94346C9656E6}" type="datetime1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096A3-48E5-4A8A-85E3-8CD7F7BB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B16D0-BD09-4857-90A2-A1D5763C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5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E1DAE-861E-4631-AF25-9F31DC53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3CD79-97E4-41FA-B0EB-B89E57488257}" type="datetime1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21352-10E2-4EEC-BE62-9FBF0E2A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BDC72-B099-4DD7-A741-8784DCD4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2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1AB6-E9FB-4794-99DC-95870C75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56D89-8E8A-449D-90E8-5E5916FB4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46574-EFAD-4D89-92D6-EEB7B21F2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F2476-973D-4F7F-A6B0-9F4E149E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51D68-F0C3-4438-B398-1B868E8FC194}" type="datetime1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7DB3D-CD2F-464C-983F-E2D8B2F3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B8A74-5866-47C8-8700-B1692292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2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677F-26A5-482A-9C42-8E607B93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2F01D-93EE-49EB-870B-5047E401A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5D7E0-84DA-41B8-AE7D-6921B3986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7EFB1-E06C-47FC-9FAD-0AC20F20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7CA9-2892-4BC5-A654-13E169C18152}" type="datetime1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5CDC7-7CF8-4761-B4D5-F7A87A2D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3EF33-DDF5-4C55-9D76-B31FF9C3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70DC1-EE6F-48E2-9192-0CF87914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DD47D-A6D7-4DCC-B821-286BE29A0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F9561-E088-4462-B679-2D8D8090B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ACD8-54EA-47CC-A9FB-D6FAAB6B66BB}" type="datetime1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C0A73-ABC1-4EFF-99FE-29524BFAE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15720-91C6-44C5-B3F1-23BCD75F4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96838-2279-4277-8EDB-5E37EB79F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CZ3tsQIoGU&amp;list=PLHmN7Pq-WTcz3F1pY3IzcZlJyS05jASob&amp;index=2" TargetMode="External"/><Relationship Id="rId2" Type="http://schemas.openxmlformats.org/officeDocument/2006/relationships/hyperlink" Target="https://www.youtube.com/watch?v=cKl7WV_EKDU&amp;list=PLHmN7Pq-WTcz3F1pY3IzcZlJyS05jASo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B27E-D90E-4F94-A120-4BE6068DA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Decision Tree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94D5A-B6E9-4D51-8F8F-B84EF17A8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9EF2E-E599-4146-8BAA-7E21EEAC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9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4CF6-0F38-49F0-AC2F-7BADC1D8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C7AD-919C-4E79-ACA1-9CFD85223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Jenny Lind is a writer of romance novels. A movie company and a TV network both want exclusive rights to one of her more popular works. If she signs with the network, she will receive a single lump sum, but if she signs with the movie company, the amount she will receive depends on the market response to her movie. What should she do?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B795F-63D8-4B71-87A6-0717DB0B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7C9B-2FB6-48AF-B7AA-F14E62FB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F24CA3-EC27-4590-AB1D-067FDC6484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259" y="2296525"/>
            <a:ext cx="6391482" cy="407777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BFF2-D58A-49B0-872C-977BF5BD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51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6F47-5AC3-4F03-BBF4-73FA3D8F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Payouts and Probabilities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6BD3-CD35-4C7E-8CA1-B5F47E837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</a:t>
            </a:r>
            <a:r>
              <a:rPr lang="en-US" dirty="0"/>
              <a:t> Movie company Payouts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</a:t>
            </a:r>
            <a:r>
              <a:rPr lang="en-US" dirty="0"/>
              <a:t> Small box office - $200,000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</a:t>
            </a:r>
            <a:r>
              <a:rPr lang="en-US" dirty="0"/>
              <a:t> Medium box office - $1,000,000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</a:t>
            </a:r>
            <a:r>
              <a:rPr lang="en-US" dirty="0"/>
              <a:t> Large box office - $3,000,000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</a:t>
            </a:r>
            <a:r>
              <a:rPr lang="en-US" dirty="0"/>
              <a:t> TV Network Payout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</a:t>
            </a:r>
            <a:r>
              <a:rPr lang="en-US" dirty="0"/>
              <a:t> Flat rate - $900,000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</a:t>
            </a:r>
            <a:r>
              <a:rPr lang="en-US" dirty="0"/>
              <a:t> Probabilities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</a:t>
            </a:r>
            <a:r>
              <a:rPr lang="en-US" dirty="0"/>
              <a:t> P(Small Box Office) = 0.3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</a:t>
            </a:r>
            <a:r>
              <a:rPr lang="en-US" dirty="0"/>
              <a:t> P(Medium Box Office) = 0.6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</a:t>
            </a:r>
            <a:r>
              <a:rPr lang="en-US" dirty="0"/>
              <a:t> P(Large Box Office) = 0.1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E3E8F-04EE-440A-8C29-18CD42AA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89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D004-444D-4044-B237-E103D230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30"/>
            <a:ext cx="10515600" cy="1325563"/>
          </a:xfrm>
        </p:spPr>
        <p:txBody>
          <a:bodyPr/>
          <a:lstStyle/>
          <a:p>
            <a:r>
              <a:rPr lang="en-US" b="1" dirty="0"/>
              <a:t>Step B: Use Quantitative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89A1-F9AB-4DC9-8DE1-2AA82EB03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</a:t>
            </a:r>
            <a:r>
              <a:rPr lang="en-US" b="1" dirty="0"/>
              <a:t>. Data in Decision Tree: Payoff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C17AA-AC79-40E1-9A3B-DED68451A4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8032" y="2606950"/>
            <a:ext cx="7015935" cy="25879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2DE93-F208-4BDF-82E6-203F249A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46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0C2E-EF59-43F9-B0E5-2F079F85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A9AD3E-9919-420C-8481-8493D839B9F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333" y="2360716"/>
            <a:ext cx="6885333" cy="331121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FC70B-9629-4A4D-BF7C-818A4D4E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70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E224-58FC-47FA-943D-7DA73AF1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3AB63-DE54-4FDB-BDB7-8C6DA6821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ii. Probability of payoff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051D1-9383-47E0-9B64-7A4B61CAFB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35966" y="2480434"/>
            <a:ext cx="7301948" cy="332401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24F92-E508-4E44-9EE7-E947E3F1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10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B410-D640-4C51-9AF8-4C55282F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Expected Value Equation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D16273-D28C-45A8-811D-CF69B43799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362" y="2534444"/>
            <a:ext cx="6391275" cy="29337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0579D-38EA-4C09-A5BD-9DA3E9E4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54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BBD5-DDE3-4BE3-92E0-53D85796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5CCFA-8EFE-473B-A925-836A874A2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iii. Expected Return Criteria</a:t>
            </a:r>
            <a:br>
              <a:rPr lang="en-US" dirty="0"/>
            </a:br>
            <a:r>
              <a:rPr lang="en-US" dirty="0" err="1"/>
              <a:t>EVmovie</a:t>
            </a:r>
            <a:r>
              <a:rPr lang="en-US" dirty="0"/>
              <a:t> = 0.3(200,000)+0.6(1,000,000)+0.1(3,000,000) = $960,000 = </a:t>
            </a:r>
            <a:r>
              <a:rPr lang="en-US" dirty="0" err="1"/>
              <a:t>EVBest</a:t>
            </a:r>
            <a:br>
              <a:rPr lang="en-US" dirty="0"/>
            </a:br>
            <a:r>
              <a:rPr lang="en-US" dirty="0" err="1"/>
              <a:t>EVtv</a:t>
            </a:r>
            <a:r>
              <a:rPr lang="en-US" dirty="0"/>
              <a:t>  = 0.3(900,000)+0.6(900,000)+0.1(900,000) = $900,000</a:t>
            </a:r>
            <a:br>
              <a:rPr lang="en-US" dirty="0"/>
            </a:br>
            <a:r>
              <a:rPr lang="en-US" dirty="0"/>
              <a:t>Select alternative with largest expected value(EV).</a:t>
            </a:r>
            <a:br>
              <a:rPr lang="en-US" dirty="0"/>
            </a:br>
            <a:r>
              <a:rPr lang="en-US" dirty="0"/>
              <a:t>Therefore, using this criteria, Jenny should select the movie contract.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70ED7-2EF2-4E87-A88F-991D38E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84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CA8C-DB8C-4783-9A6D-D413465D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5C6F2-CDC0-45C0-B4B9-8CE47F646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99922" cy="4351338"/>
          </a:xfrm>
        </p:spPr>
        <p:txBody>
          <a:bodyPr/>
          <a:lstStyle/>
          <a:p>
            <a:r>
              <a:rPr lang="en-US" dirty="0"/>
              <a:t>Jenny’s decision is only going to be made one time, and she will earn either $200,000,</a:t>
            </a:r>
            <a:br>
              <a:rPr lang="en-US" dirty="0"/>
            </a:br>
            <a:r>
              <a:rPr lang="en-US" dirty="0"/>
              <a:t>$1,000,000 or $3,000,000 if she signs the movie contract, not the calculated EV of $960,000!! Nevertheless, this amount is useful for decision making, as it will maximize Jenny’s expected returns in the long run if she continues to use this approach.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13A87-C04E-4FA1-96B2-85658A6755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97148" y="1710193"/>
            <a:ext cx="4982817" cy="39882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636C2-1813-4CF2-9B9F-EB9EA571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78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3012-A609-4C94-A0EB-C4F0F181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5B45A-2CB8-4B7D-AD74-2678A81E2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iv. Expected Value of Perfect Information (</a:t>
            </a:r>
            <a:r>
              <a:rPr lang="en-US" b="1" i="1" dirty="0"/>
              <a:t>EVPI</a:t>
            </a:r>
            <a:r>
              <a:rPr lang="en-US" b="1" dirty="0"/>
              <a:t>)</a:t>
            </a:r>
            <a:endParaRPr lang="en-US" dirty="0"/>
          </a:p>
          <a:p>
            <a:r>
              <a:rPr lang="en-US" i="1" dirty="0"/>
              <a:t>EVPI </a:t>
            </a:r>
            <a:r>
              <a:rPr lang="en-US" dirty="0"/>
              <a:t>places an upper bound on what one would pay for additional information.</a:t>
            </a:r>
          </a:p>
          <a:p>
            <a:r>
              <a:rPr lang="en-US" dirty="0"/>
              <a:t>EVPI is the maximum you should pay to learn the future.</a:t>
            </a:r>
          </a:p>
          <a:p>
            <a:r>
              <a:rPr lang="en-US" i="1" dirty="0"/>
              <a:t>EVPI </a:t>
            </a:r>
            <a:r>
              <a:rPr lang="en-US" dirty="0"/>
              <a:t>is the expected value under certainty (EVUC) minus the maximum EV.</a:t>
            </a:r>
          </a:p>
          <a:p>
            <a:r>
              <a:rPr lang="en-US" i="1" dirty="0"/>
              <a:t>EVPI = EVUC - </a:t>
            </a:r>
            <a:r>
              <a:rPr lang="en-US" dirty="0"/>
              <a:t>maximum </a:t>
            </a:r>
            <a:r>
              <a:rPr lang="en-US" i="1" dirty="0"/>
              <a:t>EV</a:t>
            </a:r>
            <a:endParaRPr lang="en-US" dirty="0"/>
          </a:p>
          <a:p>
            <a:r>
              <a:rPr lang="en-US" dirty="0"/>
              <a:t>Expected Value of Perfect Information (EVPI)</a:t>
            </a:r>
            <a:br>
              <a:rPr lang="en-US" dirty="0"/>
            </a:br>
            <a:r>
              <a:rPr lang="en-US" dirty="0"/>
              <a:t>What is the most that Jenny should be willing to pay to learn what the size of the box office will be before she decides with whom to sign?</a:t>
            </a:r>
          </a:p>
          <a:p>
            <a:r>
              <a:rPr lang="en-US" b="1" dirty="0"/>
              <a:t>EVPI Calculation</a:t>
            </a:r>
            <a:br>
              <a:rPr lang="en-US" dirty="0"/>
            </a:br>
            <a:r>
              <a:rPr lang="en-US" dirty="0" err="1"/>
              <a:t>EVwPI</a:t>
            </a:r>
            <a:r>
              <a:rPr lang="en-US" dirty="0"/>
              <a:t> (or </a:t>
            </a:r>
            <a:r>
              <a:rPr lang="en-US" dirty="0" err="1"/>
              <a:t>EVc</a:t>
            </a:r>
            <a:r>
              <a:rPr lang="en-US" dirty="0"/>
              <a:t>) = 0.3(900,000)+0.6(1,000,000)+0.1(3,000,000) = $1,170,000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0.3(max(200,000 and 900,000))+0.6(max(1,000,000 and 900,000))+0.1(max(3,000,000 and 900,000))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EVBest</a:t>
            </a:r>
            <a:r>
              <a:rPr lang="en-US" dirty="0"/>
              <a:t>  = 0.3(200,000)+0.6(1,000,000)+0.1(3,000,000) = $960,000</a:t>
            </a:r>
            <a:br>
              <a:rPr lang="en-US" dirty="0"/>
            </a:br>
            <a:r>
              <a:rPr lang="en-US" dirty="0"/>
              <a:t>EVPI = $1,170,000 - $960,000 = $210,000</a:t>
            </a:r>
            <a:br>
              <a:rPr lang="en-US" dirty="0"/>
            </a:br>
            <a:r>
              <a:rPr lang="en-US" dirty="0"/>
              <a:t>Therefore, Jenny would be willing to spend up to $210,000 to learn additional information before making a decision.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888FD-12B1-4D5C-A3E2-03BC58E6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7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339C-D466-48DC-AB43-9317C3D0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512D6-ABA4-43A2-A658-536BBF2C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Visual Representation of Choices, Consequences, Probabilities, and Opportunities.</a:t>
            </a:r>
            <a:br>
              <a:rPr lang="en-US" dirty="0"/>
            </a:br>
            <a:r>
              <a:rPr lang="en-US" dirty="0"/>
              <a:t>• A Way of Breaking Down Complicated Situations Down to Easier-to-Understand Scenarios.</a:t>
            </a:r>
            <a:br>
              <a:rPr lang="en-US" dirty="0"/>
            </a:br>
            <a:r>
              <a:rPr lang="en-US" dirty="0"/>
              <a:t>• By applying</a:t>
            </a:r>
            <a:br>
              <a:rPr lang="en-US" dirty="0"/>
            </a:br>
            <a:r>
              <a:rPr lang="en-US" dirty="0"/>
              <a:t>- Logic</a:t>
            </a:r>
            <a:br>
              <a:rPr lang="en-US" dirty="0"/>
            </a:br>
            <a:r>
              <a:rPr lang="en-US" dirty="0"/>
              <a:t>- Likely Outcome</a:t>
            </a:r>
            <a:br>
              <a:rPr lang="en-US" dirty="0"/>
            </a:br>
            <a:r>
              <a:rPr lang="en-US" dirty="0"/>
              <a:t>- Quantitative decision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1CF6C-56EC-40B3-BEE3-6EBAAA75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5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5919-C85E-4FCD-806F-153D0407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Decision Trees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579B3-6AC3-4EB0-ACD1-BCC3DEC8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</a:t>
            </a:r>
            <a:r>
              <a:rPr lang="en-US" dirty="0"/>
              <a:t> Scientific analysis to decision making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</a:t>
            </a:r>
            <a:r>
              <a:rPr lang="en-US" dirty="0"/>
              <a:t> visual aids to structure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</a:t>
            </a:r>
            <a:r>
              <a:rPr lang="en-US" dirty="0"/>
              <a:t> solve sequential decision problems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</a:t>
            </a:r>
            <a:r>
              <a:rPr lang="en-US" dirty="0"/>
              <a:t> Especially beneficial when the complexity of the problem grows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</a:t>
            </a:r>
            <a:r>
              <a:rPr lang="en-US" dirty="0"/>
              <a:t> Useful for operational decision making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</a:t>
            </a:r>
            <a:r>
              <a:rPr lang="en-US" dirty="0"/>
              <a:t> Encourage clear thinking and planning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E212A-8188-4710-A347-383D4AA0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68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23AE-7BBF-41DB-A408-672959D2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Tree 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98B4F-D1F8-4D53-A1E5-060B9959E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</a:t>
            </a:r>
            <a:r>
              <a:rPr lang="en-US" dirty="0"/>
              <a:t> local optimal solution not global optimal solution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</a:t>
            </a:r>
            <a:r>
              <a:rPr lang="en-US" dirty="0"/>
              <a:t> Possibility of duplication with the same sub-tree on different paths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</a:t>
            </a:r>
            <a:r>
              <a:rPr lang="en-US" dirty="0"/>
              <a:t> Possibility of spurious relationships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C68B7-8DAA-4D06-8AC8-D8D2EDDB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6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6CD2-B3EB-4E76-9394-DC0C6EBA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22AE7F-294B-4BE1-911B-BF8E8F6A9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775" y="2467769"/>
            <a:ext cx="7410450" cy="30670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4242E-4299-4FC2-8CB7-FD21F8C5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02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494F-7C48-483E-B51C-1AB27498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Anatomy of a decision tree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8EBC01-62C2-48FC-B063-FC95E4F11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275" y="1690688"/>
            <a:ext cx="7317450" cy="39547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8DB17-2F20-4AB4-AC0F-01A8E660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01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10C5-19A0-4A65-BBC5-A4B8C20E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Learning Algorithms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D225CB-4234-4D30-901F-A918CFBCD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244" y="2356782"/>
            <a:ext cx="8509552" cy="33366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D885C-9164-4649-8F59-21AB9410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57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9B48-C0FA-4AE1-9096-577D921A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B34877-6B96-4845-A6CF-9B2CED672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869" y="1690688"/>
            <a:ext cx="9322343" cy="36553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C663E-455D-498C-AD9D-4884CE43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98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743062A3-568A-4865-BC30-BFFE752236A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Information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699768C-7458-43FA-9F0F-11BD1F83C4C2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400" dirty="0"/>
              <a:t>Information: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reduction in uncertainty (amount of surprise in the outcome)</a:t>
            </a:r>
          </a:p>
          <a:p>
            <a:endParaRPr lang="en-US" altLang="en-US" sz="2400" dirty="0"/>
          </a:p>
        </p:txBody>
      </p:sp>
      <p:graphicFrame>
        <p:nvGraphicFramePr>
          <p:cNvPr id="80900" name="Object 4">
            <a:extLst>
              <a:ext uri="{FF2B5EF4-FFF2-40B4-BE49-F238E27FC236}">
                <a16:creationId xmlns:a16="http://schemas.microsoft.com/office/drawing/2014/main" id="{BDEE0633-DADD-45FA-9489-CABA5254FE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1951" y="2636839"/>
          <a:ext cx="349567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4" imgW="1904760" imgH="419040" progId="Equation.DSMT4">
                  <p:embed/>
                </p:oleObj>
              </mc:Choice>
              <mc:Fallback>
                <p:oleObj name="Equation" r:id="rId4" imgW="1904760" imgH="419040" progId="Equation.DSMT4">
                  <p:embed/>
                  <p:pic>
                    <p:nvPicPr>
                      <p:cNvPr id="80900" name="Object 4">
                        <a:extLst>
                          <a:ext uri="{FF2B5EF4-FFF2-40B4-BE49-F238E27FC236}">
                            <a16:creationId xmlns:a16="http://schemas.microsoft.com/office/drawing/2014/main" id="{BDEE0633-DADD-45FA-9489-CABA5254FE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1" y="2636839"/>
                        <a:ext cx="3495675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1" name="Rectangle 5">
            <a:extLst>
              <a:ext uri="{FF2B5EF4-FFF2-40B4-BE49-F238E27FC236}">
                <a16:creationId xmlns:a16="http://schemas.microsoft.com/office/drawing/2014/main" id="{51C6D2A6-3BA9-47EF-A780-7C13808BE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4156076"/>
            <a:ext cx="45720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 dirty="0">
              <a:latin typeface="Calibri" panose="020F0502020204030204" pitchFamily="34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000" dirty="0">
                <a:latin typeface="Calibri" panose="020F0502020204030204" pitchFamily="34" charset="0"/>
              </a:rPr>
              <a:t>Observing the outcome of a coin flip 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     is head</a:t>
            </a:r>
          </a:p>
          <a:p>
            <a:pPr eaLnBrk="1" hangingPunct="1">
              <a:buFontTx/>
              <a:buAutoNum type="arabicPeriod" startAt="2"/>
            </a:pPr>
            <a:r>
              <a:rPr lang="en-US" altLang="en-US" sz="2000" dirty="0">
                <a:latin typeface="Calibri" panose="020F0502020204030204" pitchFamily="34" charset="0"/>
              </a:rPr>
              <a:t>Observe the outcome of a dice is </a:t>
            </a:r>
          </a:p>
          <a:p>
            <a:pPr eaLnBrk="1" hangingPunct="1"/>
            <a:r>
              <a:rPr lang="en-US" altLang="en-US" sz="2000" dirty="0">
                <a:latin typeface="Calibri" panose="020F0502020204030204" pitchFamily="34" charset="0"/>
              </a:rPr>
              <a:t>     </a:t>
            </a:r>
          </a:p>
          <a:p>
            <a:pPr eaLnBrk="1" hangingPunct="1"/>
            <a:endParaRPr lang="en-US" altLang="en-US" sz="2000" dirty="0">
              <a:latin typeface="Calibri" panose="020F0502020204030204" pitchFamily="34" charset="0"/>
            </a:endParaRPr>
          </a:p>
          <a:p>
            <a:pPr eaLnBrk="1" hangingPunct="1"/>
            <a:endParaRPr lang="en-US" altLang="en-US" sz="2000" dirty="0">
              <a:latin typeface="Calibri" panose="020F0502020204030204" pitchFamily="34" charset="0"/>
            </a:endParaRPr>
          </a:p>
        </p:txBody>
      </p:sp>
      <p:sp>
        <p:nvSpPr>
          <p:cNvPr id="80905" name="Line 9">
            <a:extLst>
              <a:ext uri="{FF2B5EF4-FFF2-40B4-BE49-F238E27FC236}">
                <a16:creationId xmlns:a16="http://schemas.microsoft.com/office/drawing/2014/main" id="{C68652B0-BA7D-4893-B760-25C8778C3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438" y="4684713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0907" name="Object 11">
            <a:extLst>
              <a:ext uri="{FF2B5EF4-FFF2-40B4-BE49-F238E27FC236}">
                <a16:creationId xmlns:a16="http://schemas.microsoft.com/office/drawing/2014/main" id="{28057776-0AD4-4294-AE49-3EE6FC53E0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9600" y="4445000"/>
          <a:ext cx="19573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6" imgW="1066680" imgH="228600" progId="Equation.DSMT4">
                  <p:embed/>
                </p:oleObj>
              </mc:Choice>
              <mc:Fallback>
                <p:oleObj name="Equation" r:id="rId6" imgW="1066680" imgH="228600" progId="Equation.DSMT4">
                  <p:embed/>
                  <p:pic>
                    <p:nvPicPr>
                      <p:cNvPr id="80907" name="Object 11">
                        <a:extLst>
                          <a:ext uri="{FF2B5EF4-FFF2-40B4-BE49-F238E27FC236}">
                            <a16:creationId xmlns:a16="http://schemas.microsoft.com/office/drawing/2014/main" id="{28057776-0AD4-4294-AE49-3EE6FC53E0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4445000"/>
                        <a:ext cx="195738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8" name="Line 12">
            <a:extLst>
              <a:ext uri="{FF2B5EF4-FFF2-40B4-BE49-F238E27FC236}">
                <a16:creationId xmlns:a16="http://schemas.microsoft.com/office/drawing/2014/main" id="{8FBD3B4B-888B-498E-A30F-F4A69FE3F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38" y="530860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0909" name="Object 13">
            <a:extLst>
              <a:ext uri="{FF2B5EF4-FFF2-40B4-BE49-F238E27FC236}">
                <a16:creationId xmlns:a16="http://schemas.microsoft.com/office/drawing/2014/main" id="{24506C8E-B15C-4F6F-B37C-0902620ACB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9601" y="5103814"/>
          <a:ext cx="23526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8" imgW="1282680" imgH="228600" progId="Equation.DSMT4">
                  <p:embed/>
                </p:oleObj>
              </mc:Choice>
              <mc:Fallback>
                <p:oleObj name="Equation" r:id="rId8" imgW="1282680" imgH="228600" progId="Equation.DSMT4">
                  <p:embed/>
                  <p:pic>
                    <p:nvPicPr>
                      <p:cNvPr id="80909" name="Object 13">
                        <a:extLst>
                          <a:ext uri="{FF2B5EF4-FFF2-40B4-BE49-F238E27FC236}">
                            <a16:creationId xmlns:a16="http://schemas.microsoft.com/office/drawing/2014/main" id="{24506C8E-B15C-4F6F-B37C-0902620ACB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1" y="5103814"/>
                        <a:ext cx="235267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1" name="Text Box 15">
            <a:extLst>
              <a:ext uri="{FF2B5EF4-FFF2-40B4-BE49-F238E27FC236}">
                <a16:creationId xmlns:a16="http://schemas.microsoft.com/office/drawing/2014/main" id="{21C737BA-B22C-446F-9F83-F1D48283B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3357564"/>
            <a:ext cx="68659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Calibri" panose="020F0502020204030204" pitchFamily="34" charset="0"/>
              </a:rPr>
              <a:t>If the probability of this event happening is small and it happens </a:t>
            </a:r>
          </a:p>
          <a:p>
            <a:r>
              <a:rPr lang="en-US" altLang="en-US" sz="2000" dirty="0">
                <a:latin typeface="Calibri" panose="020F0502020204030204" pitchFamily="34" charset="0"/>
              </a:rPr>
              <a:t>the information is large.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44E096-93F5-43B9-98F6-170E7738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87626AF-D5FC-4D13-A8AF-4FC24154E10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Entropy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92F9911-277B-4CFE-A0C3-118519C30670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400"/>
              <a:t>     The </a:t>
            </a:r>
            <a:r>
              <a:rPr lang="en-US" altLang="en-US" sz="2400" i="1">
                <a:solidFill>
                  <a:srgbClr val="CC0000"/>
                </a:solidFill>
              </a:rPr>
              <a:t>expected amount of information</a:t>
            </a:r>
            <a:r>
              <a:rPr lang="en-US" altLang="en-US" sz="2400"/>
              <a:t> when observing the output of a random variable X</a:t>
            </a:r>
          </a:p>
        </p:txBody>
      </p:sp>
      <p:graphicFrame>
        <p:nvGraphicFramePr>
          <p:cNvPr id="58372" name="Object 4">
            <a:extLst>
              <a:ext uri="{FF2B5EF4-FFF2-40B4-BE49-F238E27FC236}">
                <a16:creationId xmlns:a16="http://schemas.microsoft.com/office/drawing/2014/main" id="{DE99CA1B-CD35-4946-B5AB-540B2508A8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4" y="2852739"/>
          <a:ext cx="626903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3416040" imgH="342720" progId="Equation.DSMT4">
                  <p:embed/>
                </p:oleObj>
              </mc:Choice>
              <mc:Fallback>
                <p:oleObj name="Equation" r:id="rId3" imgW="3416040" imgH="342720" progId="Equation.DSMT4">
                  <p:embed/>
                  <p:pic>
                    <p:nvPicPr>
                      <p:cNvPr id="58372" name="Object 4">
                        <a:extLst>
                          <a:ext uri="{FF2B5EF4-FFF2-40B4-BE49-F238E27FC236}">
                            <a16:creationId xmlns:a16="http://schemas.microsoft.com/office/drawing/2014/main" id="{DE99CA1B-CD35-4946-B5AB-540B2508A8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2852739"/>
                        <a:ext cx="6269037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5">
            <a:extLst>
              <a:ext uri="{FF2B5EF4-FFF2-40B4-BE49-F238E27FC236}">
                <a16:creationId xmlns:a16="http://schemas.microsoft.com/office/drawing/2014/main" id="{16260F9D-D519-44D0-ADEF-AE36E0CA5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5" y="3794125"/>
            <a:ext cx="76136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600">
                <a:latin typeface="Calibri" panose="020F0502020204030204" pitchFamily="34" charset="0"/>
              </a:rPr>
              <a:t>If there X can have 8 outcomes and all are equally likely</a:t>
            </a:r>
          </a:p>
        </p:txBody>
      </p:sp>
      <p:graphicFrame>
        <p:nvGraphicFramePr>
          <p:cNvPr id="58374" name="Object 6">
            <a:extLst>
              <a:ext uri="{FF2B5EF4-FFF2-40B4-BE49-F238E27FC236}">
                <a16:creationId xmlns:a16="http://schemas.microsoft.com/office/drawing/2014/main" id="{1A3E88EE-CF35-4EC7-835A-4F3D662420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9513" y="4652964"/>
          <a:ext cx="340201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1854000" imgH="342720" progId="Equation.DSMT4">
                  <p:embed/>
                </p:oleObj>
              </mc:Choice>
              <mc:Fallback>
                <p:oleObj name="Equation" r:id="rId5" imgW="1854000" imgH="342720" progId="Equation.DSMT4">
                  <p:embed/>
                  <p:pic>
                    <p:nvPicPr>
                      <p:cNvPr id="58374" name="Object 6">
                        <a:extLst>
                          <a:ext uri="{FF2B5EF4-FFF2-40B4-BE49-F238E27FC236}">
                            <a16:creationId xmlns:a16="http://schemas.microsoft.com/office/drawing/2014/main" id="{1A3E88EE-CF35-4EC7-835A-4F3D662420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4652964"/>
                        <a:ext cx="3402012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7">
            <a:extLst>
              <a:ext uri="{FF2B5EF4-FFF2-40B4-BE49-F238E27FC236}">
                <a16:creationId xmlns:a16="http://schemas.microsoft.com/office/drawing/2014/main" id="{7A79EE5C-013D-47D4-BC29-78E3F2DFA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2013" y="4652963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47FB51-B61B-4C14-9B31-58ED7660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9BD5E11C-9F59-413A-AF28-2B923A22545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/>
              <a:t>Information gain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C4B84123-79A9-43E0-98CD-87C8A0E20332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0"/>
              <a:t>IG(X,Y)=H(X)-H(X|Y)</a:t>
            </a:r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D78D7357-9BC4-4C87-9996-60246322B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2519364"/>
            <a:ext cx="76327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000">
                <a:latin typeface="Calibri" panose="020F0502020204030204" pitchFamily="34" charset="0"/>
              </a:rPr>
              <a:t>Reduction in uncertainty by knowing Y</a:t>
            </a:r>
          </a:p>
        </p:txBody>
      </p:sp>
      <p:sp>
        <p:nvSpPr>
          <p:cNvPr id="94342" name="Rectangle 134">
            <a:extLst>
              <a:ext uri="{FF2B5EF4-FFF2-40B4-BE49-F238E27FC236}">
                <a16:creationId xmlns:a16="http://schemas.microsoft.com/office/drawing/2014/main" id="{99CD6844-D841-4174-9710-2E71B8325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3573464"/>
            <a:ext cx="727233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600">
                <a:latin typeface="Calibri" panose="020F0502020204030204" pitchFamily="34" charset="0"/>
              </a:rPr>
              <a:t>Information gain: </a:t>
            </a:r>
          </a:p>
          <a:p>
            <a:r>
              <a:rPr lang="en-US" altLang="zh-TW" sz="2600">
                <a:solidFill>
                  <a:srgbClr val="CC0000"/>
                </a:solidFill>
                <a:latin typeface="Calibri" panose="020F0502020204030204" pitchFamily="34" charset="0"/>
              </a:rPr>
              <a:t>(information before split) – (information after split)</a:t>
            </a:r>
            <a:endParaRPr lang="en-US" altLang="en-US" sz="260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316DA-0B73-4EBC-AEDC-DC010220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EE6D-1038-424F-B9B3-1D3CEA227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69F21F-2652-407A-B9D2-FF8F8E9DC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D39401-B053-420D-A270-51D87E608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157" y="2212193"/>
            <a:ext cx="7982142" cy="357820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6B7D1-1BDB-4732-B4D7-0B1B4B79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6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5FD3-2601-4E18-A8A5-CB34661A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FCCF-F29F-429D-8BFF-601525C7E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Non-linear classifier</a:t>
            </a:r>
          </a:p>
          <a:p>
            <a:r>
              <a:rPr lang="en-US" altLang="en-US" dirty="0"/>
              <a:t>Easy to use </a:t>
            </a:r>
          </a:p>
          <a:p>
            <a:r>
              <a:rPr lang="en-US" altLang="en-US" dirty="0"/>
              <a:t>Easy to interpret</a:t>
            </a:r>
          </a:p>
          <a:p>
            <a:r>
              <a:rPr lang="en-US" altLang="en-US" dirty="0"/>
              <a:t>Susceptible to overfitting but can be avoided.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51381-8771-47B0-BA2A-DFCD35CD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07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F8A9-6219-4D04-882A-68F58E53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B1BE0-C22F-4BBE-9502-006E8CBAA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Play ball-&gt;P=9(Yes) &amp; n=5(No)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FB975-F732-4329-80AD-6200F09A4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303974" cy="439330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33E27-5527-4480-B1D5-5DEF3417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33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ECB3-917F-453E-829E-EE32A707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78A5E0-2A07-471B-9CD2-C366C305A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339" y="1690687"/>
            <a:ext cx="4917776" cy="4590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702005-39D6-4D56-A642-6D33B04CB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184" y="1690687"/>
            <a:ext cx="5899416" cy="45908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EA376-62DA-4DAF-A647-B5E8D079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70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AF0E-60D2-46A4-B371-AFD904DE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92AAC3-6128-43E0-B36A-AD0FCF55E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0" y="1783453"/>
            <a:ext cx="7391400" cy="53732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30630-A522-42EA-A4A2-8DA2A8F4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19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A06F-9AB1-4FE3-B2DF-7AFD6BBD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7CE518-17C5-4EB1-BF65-98840676F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715" y="1816796"/>
            <a:ext cx="7637312" cy="489491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A8908-345B-4885-A090-781B74B4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BB070-8F18-4BCA-965A-999C5B8B5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789" y="2061594"/>
            <a:ext cx="3716211" cy="19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8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D5F7-03F2-413C-BB96-460076B7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57D381-56A6-447C-8432-5DDAEA000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9557" y="1948276"/>
            <a:ext cx="5538110" cy="45445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73B36E-95B3-42FD-890E-0FC72BCFA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1948276"/>
            <a:ext cx="4782570" cy="45445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8D62-75BB-4504-B7C5-9C975244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94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4780-791E-473B-AC44-689116AA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EB9CDC-9EE0-4C79-8217-14D938C5D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1980" y="1848864"/>
            <a:ext cx="5374378" cy="4763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5C7F7-A57B-4243-BA2D-5FBF2DD60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42" y="2191164"/>
            <a:ext cx="4292994" cy="145318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62730-6B0E-4D09-B810-09060CE8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94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4780-791E-473B-AC44-689116AA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62730-6B0E-4D09-B810-09060CE8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36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503AE0-0E81-4C90-AC17-F6882E368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018" y="1860861"/>
            <a:ext cx="9717963" cy="383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38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BE65-7F9E-4839-BE43-7C12A13F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CE2D30-4EFC-4321-B041-48821C3AA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496" y="1989240"/>
            <a:ext cx="7883801" cy="403717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77D41-BCE4-4B78-8F8B-2E74DBE1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A705-DF68-4987-BD3C-5ADFFC80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BCAA-EA56-4DBE-A44A-C7417D3AD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9FA4A-DD14-4D48-BABD-534AFC6D3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79" y="1690688"/>
            <a:ext cx="5770182" cy="46378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2A46-5521-4A96-A213-AB1E5807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48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EE95-94AF-4BB0-8AC4-D6B50528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1EC2EE-879A-452F-ADD9-25A663033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1023" y="2083663"/>
            <a:ext cx="4769954" cy="379184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41015-E9D0-4F18-A0FD-688E33B2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6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0485-201A-4CC7-BBBD-F1295603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E67E20-1DB2-489A-967E-B73C8F09E40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561" y="1825625"/>
            <a:ext cx="6264878" cy="43513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676CA-3E50-4CE0-8DC5-928E2BD7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02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625-D6B2-4638-AF6F-CB828BD3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EFF7-DD73-4332-8488-E0E93C5FF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019DD-7FF9-4660-BB2C-681076B81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769799"/>
            <a:ext cx="4487310" cy="446298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AB6F7-8E68-4CDF-B90E-31BFFBF4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01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9918-78ED-436A-B0B3-867FC194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of DT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9970E7-3E24-4D44-97AE-87DF49D31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835" y="1820545"/>
            <a:ext cx="6962775" cy="326034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F7C1C-4D7F-400F-977D-5EB4B778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17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D110-2D3B-4A4D-8E91-6CE1D51C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 of DT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261ADD-6A92-4091-9536-EA4EC42A6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496" y="2411312"/>
            <a:ext cx="7673007" cy="31450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647F5-1B32-479F-B460-B16AAE66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08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79D3-4D4B-45E5-963F-4A602F00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42B64-D92F-4540-AE5A-4E44DA62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https://www.youtube.com/watch?v=cKl7WV_EKDU&amp;list=PLHmN7Pq-WTcz3F1pY3IzcZlJyS05jASob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https://www.youtube.com/watch?v=DCZ3tsQIoGU&amp;list=PLHmN7Pq-WTcz3F1pY3IzcZlJyS05jASob&amp;index=2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52167-41C0-4C54-A91F-2F11435E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E44F-F65E-4581-B706-9F616B7B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A4C68C-C39F-46B8-A57C-9DC024D666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278" y="2792447"/>
            <a:ext cx="3619296" cy="2190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33DB36-E827-4AC4-B4CA-1C58CF9D11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30343" y="2792447"/>
            <a:ext cx="3619295" cy="208435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1E575-8317-4874-8224-111C17A0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1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D770-5B80-434A-9020-692FE381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D1B06-9C2F-41A3-9FB3-C6D9580BC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Solving the tree involves pruning all but the best decisions at decision nodes, and finding expected values of all possible states of nature at chance nodes</a:t>
            </a:r>
          </a:p>
          <a:p>
            <a:pPr lvl="0"/>
            <a:r>
              <a:rPr lang="en-US" dirty="0"/>
              <a:t>Works like a flow chart</a:t>
            </a:r>
          </a:p>
          <a:p>
            <a:pPr lvl="0"/>
            <a:r>
              <a:rPr lang="en-US" dirty="0"/>
              <a:t>All paths - mutually exclusive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07B73-7BFA-4BEF-9B96-8CEC76A0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7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2DA4-2AF3-4BB8-9AE1-6A052847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5460-DACC-4C28-BEC8-3A84D0D2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Mary is the CEO of a gadget factory.</a:t>
            </a:r>
            <a:br>
              <a:rPr lang="en-US" dirty="0"/>
            </a:br>
            <a:r>
              <a:rPr lang="en-US" dirty="0"/>
              <a:t>She is wondering whether or not it is a good idea to expand her factory this year. The cost to expand her factory is $1.5M. If she expands the factory, she expects to receive $6M if</a:t>
            </a:r>
            <a:br>
              <a:rPr lang="en-US" dirty="0"/>
            </a:br>
            <a:r>
              <a:rPr lang="en-US" dirty="0"/>
              <a:t>economy is good and people continue to buy lots of gadgets, and $2M if economy is bad.</a:t>
            </a:r>
            <a:br>
              <a:rPr lang="en-US" dirty="0"/>
            </a:br>
            <a:r>
              <a:rPr lang="en-US" dirty="0"/>
              <a:t>If she does nothing and the economy stays good she expects $3M in revenue; while only $1M if the economy is bad. She also assumes that there is a 40% chance of a good economy and a 60% chance of a bad economy.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9C986-9496-47C4-8B95-CF6F2A12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4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4F3D-AFC9-4301-B40E-B1F8161E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Continued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FA4977-33FC-4F35-AC1D-FE5ACCCD2D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1387" y="2362994"/>
            <a:ext cx="5229225" cy="32766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11DDE-6197-4AFB-AEEB-5AD6DB6A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993E-0EAB-4DA1-A19C-89DD82A8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to make up a decision 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26679-DCCE-4A0A-BDDF-0F3C60C89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Draw the Diagram</a:t>
            </a:r>
            <a:br>
              <a:rPr lang="en-US" dirty="0"/>
            </a:br>
            <a:r>
              <a:rPr lang="en-US" dirty="0"/>
              <a:t>B. Use quantitative data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. Payoff Table and Probability</a:t>
            </a:r>
            <a:br>
              <a:rPr lang="en-US" dirty="0"/>
            </a:br>
            <a:r>
              <a:rPr lang="en-US" dirty="0"/>
              <a:t>	ii. Decision under uncertainty</a:t>
            </a:r>
            <a:br>
              <a:rPr lang="en-US" dirty="0"/>
            </a:br>
            <a:r>
              <a:rPr lang="en-US" dirty="0"/>
              <a:t>	iii. Expected Return</a:t>
            </a:r>
            <a:br>
              <a:rPr lang="en-US" dirty="0"/>
            </a:br>
            <a:r>
              <a:rPr lang="en-US" dirty="0"/>
              <a:t>	iv. Expected value of perfect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AAC09-7B5B-4230-B7EC-200FE795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6838-2279-4277-8EDB-5E37EB79F2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3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1082</Words>
  <Application>Microsoft Office PowerPoint</Application>
  <PresentationFormat>Widescreen</PresentationFormat>
  <Paragraphs>123</Paragraphs>
  <Slides>43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Equation</vt:lpstr>
      <vt:lpstr>Decision Tree </vt:lpstr>
      <vt:lpstr>Decision Tree</vt:lpstr>
      <vt:lpstr>Properties</vt:lpstr>
      <vt:lpstr>Notation</vt:lpstr>
      <vt:lpstr>Example</vt:lpstr>
      <vt:lpstr>How to solve a problem?</vt:lpstr>
      <vt:lpstr>Example</vt:lpstr>
      <vt:lpstr>Example Continued</vt:lpstr>
      <vt:lpstr>Steps to make up a decision tree</vt:lpstr>
      <vt:lpstr>Example</vt:lpstr>
      <vt:lpstr>PowerPoint Presentation</vt:lpstr>
      <vt:lpstr>Payouts and Probabilities</vt:lpstr>
      <vt:lpstr>Step B: Use Quantitative</vt:lpstr>
      <vt:lpstr>PowerPoint Presentation</vt:lpstr>
      <vt:lpstr>PowerPoint Presentation</vt:lpstr>
      <vt:lpstr>Expected Value Equation</vt:lpstr>
      <vt:lpstr>PowerPoint Presentation</vt:lpstr>
      <vt:lpstr>PowerPoint Presentation</vt:lpstr>
      <vt:lpstr>PowerPoint Presentation</vt:lpstr>
      <vt:lpstr>Using Decision Trees</vt:lpstr>
      <vt:lpstr>Decision Tree Limitations</vt:lpstr>
      <vt:lpstr>Decision Tree Learning</vt:lpstr>
      <vt:lpstr>Anatomy of a decision tree</vt:lpstr>
      <vt:lpstr>Decision Tree Learning Algorithms</vt:lpstr>
      <vt:lpstr>ID3 Algorithm</vt:lpstr>
      <vt:lpstr>Information</vt:lpstr>
      <vt:lpstr>Entropy</vt:lpstr>
      <vt:lpstr>Information gain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CART Algorithm</vt:lpstr>
      <vt:lpstr>PowerPoint Presentation</vt:lpstr>
      <vt:lpstr>Example</vt:lpstr>
      <vt:lpstr>PowerPoint Presentation</vt:lpstr>
      <vt:lpstr>Pros of DT</vt:lpstr>
      <vt:lpstr>Cons of DT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54</cp:revision>
  <dcterms:created xsi:type="dcterms:W3CDTF">2019-04-28T05:26:13Z</dcterms:created>
  <dcterms:modified xsi:type="dcterms:W3CDTF">2019-11-29T07:56:37Z</dcterms:modified>
</cp:coreProperties>
</file>