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82" r:id="rId10"/>
    <p:sldId id="280" r:id="rId11"/>
    <p:sldId id="265" r:id="rId12"/>
    <p:sldId id="266" r:id="rId13"/>
    <p:sldId id="267" r:id="rId14"/>
    <p:sldId id="291" r:id="rId15"/>
    <p:sldId id="268" r:id="rId16"/>
    <p:sldId id="290" r:id="rId17"/>
    <p:sldId id="283" r:id="rId18"/>
    <p:sldId id="284" r:id="rId19"/>
    <p:sldId id="285" r:id="rId20"/>
    <p:sldId id="286" r:id="rId21"/>
    <p:sldId id="28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0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2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7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7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0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1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8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0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8SUUaMX5Rg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" y="1371600"/>
            <a:ext cx="9137073" cy="4788799"/>
          </a:xfrm>
        </p:spPr>
        <p:txBody>
          <a:bodyPr>
            <a:normAutofit/>
          </a:bodyPr>
          <a:lstStyle/>
          <a:p>
            <a:r>
              <a:rPr lang="it-IT" sz="3000" b="1" dirty="0"/>
              <a:t>Pattern Recognition </a:t>
            </a:r>
            <a:r>
              <a:rPr lang="it-IT" sz="3000" dirty="0"/>
              <a:t>is the study of how machine can :</a:t>
            </a:r>
          </a:p>
          <a:p>
            <a:pPr marL="1476000"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/>
              <a:t> observe  the environment .</a:t>
            </a:r>
          </a:p>
          <a:p>
            <a:pPr marL="1476000"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/>
              <a:t> learn to distinguish the  object of interest.</a:t>
            </a:r>
          </a:p>
          <a:p>
            <a:pPr marL="1476000"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it-IT" dirty="0"/>
              <a:t> make  sound and reasonable decisions about the category of the pattern</a:t>
            </a:r>
          </a:p>
          <a:p>
            <a:pPr marL="1247400" lvl="2" indent="0">
              <a:lnSpc>
                <a:spcPct val="150000"/>
              </a:lnSpc>
              <a:buNone/>
            </a:pPr>
            <a:endParaRPr lang="it-IT" dirty="0"/>
          </a:p>
          <a:p>
            <a:pPr marL="914400" lvl="2" indent="0">
              <a:buNone/>
            </a:pPr>
            <a:endParaRPr lang="it-IT" sz="16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>
                <a:solidFill>
                  <a:schemeClr val="tx1"/>
                </a:solidFill>
              </a:rPr>
              <a:t>Slide Credit: Luis Gustavo Martins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09" y="4191000"/>
            <a:ext cx="2733141" cy="181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137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Classificassion or Detection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6755642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6994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How can a Machine learn from data?</a:t>
            </a:r>
            <a:br>
              <a:rPr lang="it-IT" b="1" dirty="0">
                <a:solidFill>
                  <a:schemeClr val="tx2"/>
                </a:solidFill>
              </a:rPr>
            </a:b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029200"/>
          </a:xfrm>
        </p:spPr>
        <p:txBody>
          <a:bodyPr>
            <a:normAutofit/>
          </a:bodyPr>
          <a:lstStyle/>
          <a:p>
            <a:pPr algn="just"/>
            <a:r>
              <a:rPr lang="it-IT" b="1" dirty="0"/>
              <a:t>Supervised Learning: </a:t>
            </a:r>
            <a:r>
              <a:rPr lang="en-US" sz="2800" dirty="0"/>
              <a:t>a teacher provides a category label or cost for each pattern in the training set.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400" dirty="0"/>
              <a:t> Classification</a:t>
            </a:r>
          </a:p>
          <a:p>
            <a:pPr algn="just"/>
            <a:r>
              <a:rPr lang="en-US" b="1" dirty="0"/>
              <a:t>Unsupervised Learning: </a:t>
            </a:r>
            <a:r>
              <a:rPr lang="en-US" sz="2800" dirty="0"/>
              <a:t>the system forms clusters or natural groupings of the input patterns (based on some </a:t>
            </a:r>
            <a:r>
              <a:rPr lang="it-IT" sz="2800" dirty="0"/>
              <a:t>similarity criteria).</a:t>
            </a: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it-IT" sz="2400" b="1" dirty="0"/>
              <a:t> </a:t>
            </a:r>
            <a:r>
              <a:rPr lang="it-IT" sz="2400" dirty="0"/>
              <a:t>Clustering </a:t>
            </a:r>
          </a:p>
          <a:p>
            <a:pPr algn="just"/>
            <a:r>
              <a:rPr lang="en-US" sz="3600" b="1" dirty="0"/>
              <a:t>Reinforcement learning: </a:t>
            </a:r>
            <a:r>
              <a:rPr lang="en-US" sz="2800" dirty="0"/>
              <a:t>no desired category is given but the teacher provides feedback to the system such as the decision is right or wrong.</a:t>
            </a:r>
          </a:p>
          <a:p>
            <a:pPr lvl="3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it-IT" sz="24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121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/>
          <a:p>
            <a:r>
              <a:rPr lang="en-US" dirty="0"/>
              <a:t>a “teacher” provides labeled training sets, used to train a classifier.</a:t>
            </a:r>
          </a:p>
          <a:p>
            <a:endParaRPr lang="it-IT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8" y="2667000"/>
            <a:ext cx="8307704" cy="296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425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/>
          <a:lstStyle/>
          <a:p>
            <a:pPr algn="just"/>
            <a:r>
              <a:rPr lang="it-IT" sz="2400" dirty="0"/>
              <a:t>No labeled training set is provided.</a:t>
            </a:r>
          </a:p>
          <a:p>
            <a:pPr algn="just"/>
            <a:r>
              <a:rPr lang="it-IT" sz="2400" dirty="0"/>
              <a:t>system applies specific clustering/grouping criteria to unlabeled dataset.</a:t>
            </a:r>
          </a:p>
          <a:p>
            <a:pPr algn="just"/>
            <a:r>
              <a:rPr lang="it-IT" sz="2400" dirty="0"/>
              <a:t> Clusters/groups together to most similar objects (according  to given criteria</a:t>
            </a:r>
            <a:r>
              <a:rPr lang="it-IT" sz="2400" dirty="0" smtClean="0"/>
              <a:t>)</a:t>
            </a:r>
          </a:p>
          <a:p>
            <a:pPr algn="just"/>
            <a:r>
              <a:rPr lang="en-US" sz="2400" dirty="0"/>
              <a:t>K-Means, Density-Based Spatial (DBSCAN), Mean Shift, </a:t>
            </a:r>
            <a:r>
              <a:rPr lang="en-US" sz="2400" dirty="0" smtClean="0"/>
              <a:t>Agglomerative, </a:t>
            </a:r>
            <a:r>
              <a:rPr lang="en-US" sz="2400" dirty="0"/>
              <a:t>K-Means ensemble agglomerative </a:t>
            </a:r>
            <a:r>
              <a:rPr lang="en-US" sz="2400" dirty="0"/>
              <a:t/>
            </a:r>
            <a:br>
              <a:rPr lang="en-US" sz="2400" dirty="0"/>
            </a:b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095240"/>
            <a:ext cx="4819650" cy="242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12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Reinforcement </a:t>
            </a:r>
            <a:r>
              <a:rPr lang="en-US" b="1" dirty="0" smtClean="0"/>
              <a:t>learning applications</a:t>
            </a:r>
            <a:endParaRPr lang="it-IT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4906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b="1" dirty="0" smtClean="0"/>
              <a:t>Enables </a:t>
            </a:r>
            <a:r>
              <a:rPr lang="en-US" sz="2400" b="1" dirty="0"/>
              <a:t>a robot to autonomously discover an optimal behavior through trial-and-error interactions with its environment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Health care, clinical </a:t>
            </a:r>
            <a:r>
              <a:rPr lang="en-US" sz="2400" dirty="0"/>
              <a:t>observations and patient assessments provide the input data, with the algorithm outputting treatment options to provide the patient's most desirable environmental state. RL is used </a:t>
            </a:r>
            <a:r>
              <a:rPr lang="en-US" sz="2400" b="1" dirty="0"/>
              <a:t>to automate decision-making within these ongoing treatment regimes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Bussiness, One </a:t>
            </a:r>
            <a:r>
              <a:rPr lang="en-US" sz="2400" dirty="0"/>
              <a:t>example of reinforcement learning e-commerce is </a:t>
            </a:r>
            <a:r>
              <a:rPr lang="en-US" sz="2400" b="1" dirty="0"/>
              <a:t>product recommendation systems</a:t>
            </a:r>
            <a:r>
              <a:rPr lang="en-US" sz="2400" dirty="0"/>
              <a:t>. These systems use RL algorithms to learn from customer behavior, such as search queries, clickstream data, and purchase history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n NLP, RL can be used in </a:t>
            </a:r>
            <a:r>
              <a:rPr lang="en-US" sz="2400" b="1" dirty="0"/>
              <a:t>text summarization, question answering, and machine </a:t>
            </a:r>
            <a:r>
              <a:rPr lang="en-US" sz="2400" b="1" dirty="0" smtClean="0"/>
              <a:t>translation</a:t>
            </a:r>
          </a:p>
          <a:p>
            <a:pPr algn="just"/>
            <a:r>
              <a:rPr lang="en-US" sz="2400" b="1" dirty="0" smtClean="0"/>
              <a:t>Self-driving cars, </a:t>
            </a:r>
            <a:r>
              <a:rPr lang="en-US" sz="2400" dirty="0"/>
              <a:t>s</a:t>
            </a:r>
            <a:r>
              <a:rPr lang="en-US" sz="2400" dirty="0" smtClean="0"/>
              <a:t>ome </a:t>
            </a:r>
            <a:r>
              <a:rPr lang="en-US" sz="2400" dirty="0"/>
              <a:t>of the autonomous driving tasks where reinforcement learning could be applied include trajectory optimization, motion planning, dynamic pathing, controller optimization, and scenario-based learning policies for highways. </a:t>
            </a:r>
            <a:endParaRPr lang="it-IT" sz="24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651" y="5680504"/>
            <a:ext cx="581025" cy="60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683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Pattern Recognition Proces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067800" cy="4906963"/>
          </a:xfrm>
        </p:spPr>
        <p:txBody>
          <a:bodyPr>
            <a:normAutofit fontScale="77500" lnSpcReduction="20000"/>
          </a:bodyPr>
          <a:lstStyle/>
          <a:p>
            <a:r>
              <a:rPr lang="it-IT" b="1" i="1" dirty="0"/>
              <a:t>Data acquisition and sensing: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Measurements of physical variables.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Important issues: bandwidth, resolution , etc.</a:t>
            </a:r>
          </a:p>
          <a:p>
            <a:r>
              <a:rPr lang="it-IT" b="1" i="1" dirty="0"/>
              <a:t>Pre-processing: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Removal of noise in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Isolation of patterns of interest from the background.</a:t>
            </a:r>
          </a:p>
          <a:p>
            <a:r>
              <a:rPr lang="it-IT" b="1" i="1" dirty="0"/>
              <a:t>Feature extraction: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Finding a new representation in terms of features.</a:t>
            </a:r>
          </a:p>
          <a:p>
            <a:r>
              <a:rPr lang="it-IT" b="1" i="1" dirty="0"/>
              <a:t>Classification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Using features and learned models to assign a </a:t>
            </a:r>
          </a:p>
          <a:p>
            <a:pPr marL="457200" lvl="1" indent="0">
              <a:buNone/>
            </a:pPr>
            <a:r>
              <a:rPr lang="en-US" dirty="0"/>
              <a:t>Pattern  to a </a:t>
            </a:r>
            <a:r>
              <a:rPr lang="it-IT" dirty="0"/>
              <a:t>category.</a:t>
            </a:r>
          </a:p>
          <a:p>
            <a:r>
              <a:rPr lang="it-IT" b="1" i="1" dirty="0"/>
              <a:t>Post-processing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Evaluation of confidence in decisions.</a:t>
            </a:r>
            <a:endParaRPr lang="it-IT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16" y="1600200"/>
            <a:ext cx="2192784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85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select an appropriate algorithm efficiently in ML?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/>
          <a:p>
            <a:r>
              <a:rPr lang="en-US" dirty="0" smtClean="0"/>
              <a:t>How much data you have and is it cotinuous?</a:t>
            </a:r>
          </a:p>
          <a:p>
            <a:r>
              <a:rPr lang="en-US" dirty="0" smtClean="0"/>
              <a:t>Is it a classification or regression problem?</a:t>
            </a:r>
          </a:p>
          <a:p>
            <a:r>
              <a:rPr lang="en-US" dirty="0" smtClean="0"/>
              <a:t>Whether the data is labeled or unlabeled?</a:t>
            </a:r>
          </a:p>
          <a:p>
            <a:r>
              <a:rPr lang="en-US" dirty="0" smtClean="0"/>
              <a:t>Visualize the data to understant the pattern in the given data set.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6019800"/>
            <a:ext cx="8229600" cy="609600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2"/>
              </a:rPr>
              <a:t>www.youtube.com/watch?v=38SUUaMX5Rg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https://www.youtube.com/watch?v=dzH69iV-4MM&amp;t=102s</a:t>
            </a:r>
          </a:p>
        </p:txBody>
      </p:sp>
    </p:spTree>
    <p:extLst>
      <p:ext uri="{BB962C8B-B14F-4D97-AF65-F5344CB8AC3E}">
        <p14:creationId xmlns:p14="http://schemas.microsoft.com/office/powerpoint/2010/main" val="2593860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9467"/>
            <a:ext cx="5257800" cy="344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4002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2" y="2367756"/>
            <a:ext cx="4986338" cy="3112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40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401094"/>
            <a:ext cx="5766916" cy="316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Human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915400" cy="47545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Humans have developed highly sophisticated skills for sensing their environment and taking actions according to what they observe, e.g.,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Recognizing a face.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Understanding the spoken words.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Reading handwriting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 Distinguishing fresh food from its smell.</a:t>
            </a:r>
          </a:p>
          <a:p>
            <a:pPr lvl="3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………………………………………</a:t>
            </a:r>
          </a:p>
          <a:p>
            <a:r>
              <a:rPr lang="en-US" sz="3000" dirty="0"/>
              <a:t>We would like to give similar capabilities to </a:t>
            </a:r>
            <a:r>
              <a:rPr lang="it-IT" sz="3000" dirty="0"/>
              <a:t>machines.</a:t>
            </a:r>
            <a:r>
              <a:rPr lang="en-US" sz="3000" dirty="0"/>
              <a:t> </a:t>
            </a:r>
            <a:endParaRPr lang="it-IT" sz="30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514600"/>
            <a:ext cx="14287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3631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453481"/>
            <a:ext cx="6267450" cy="3031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279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696369"/>
            <a:ext cx="3162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24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458200" cy="4983163"/>
          </a:xfrm>
        </p:spPr>
        <p:txBody>
          <a:bodyPr/>
          <a:lstStyle/>
          <a:p>
            <a:r>
              <a:rPr lang="it-IT" b="1" dirty="0"/>
              <a:t>Problem Definition: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sz="2400" dirty="0"/>
              <a:t>Sorting incoming fish </a:t>
            </a:r>
            <a:r>
              <a:rPr lang="en-US" sz="2400" dirty="0"/>
              <a:t>on a conveyor belt </a:t>
            </a:r>
          </a:p>
          <a:p>
            <a:pPr marL="457200" lvl="1" indent="0">
              <a:buNone/>
            </a:pPr>
            <a:r>
              <a:rPr lang="en-US" sz="2400" dirty="0"/>
              <a:t>      according to </a:t>
            </a:r>
            <a:r>
              <a:rPr lang="it-IT" sz="2400" dirty="0"/>
              <a:t>species.</a:t>
            </a:r>
          </a:p>
          <a:p>
            <a:pPr marL="457200" lvl="1" indent="0">
              <a:buNone/>
            </a:pPr>
            <a:endParaRPr lang="it-IT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 Assume that we have only  kinds of Fish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2000" dirty="0"/>
              <a:t> Sea Bass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2000" dirty="0"/>
              <a:t>Salmon</a:t>
            </a:r>
          </a:p>
          <a:p>
            <a:pPr marL="914400" lvl="2" indent="0">
              <a:buNone/>
            </a:pPr>
            <a:endParaRPr lang="it-IT" sz="2000" dirty="0"/>
          </a:p>
          <a:p>
            <a:pPr marL="914400" lvl="2" indent="0">
              <a:buNone/>
            </a:pPr>
            <a:endParaRPr lang="it-IT" sz="20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639940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2978624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674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135563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Chanllenges: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it-IT" sz="2600" dirty="0"/>
              <a:t>Lighting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dirty="0"/>
              <a:t> Position of the fish in the conveyor betl.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dirty="0"/>
              <a:t> Camera noise.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dirty="0"/>
              <a:t> etc..</a:t>
            </a:r>
          </a:p>
          <a:p>
            <a:r>
              <a:rPr lang="it-IT" b="1" dirty="0"/>
              <a:t>Exisiting Works or State-of-the-art.</a:t>
            </a:r>
          </a:p>
          <a:p>
            <a:r>
              <a:rPr lang="it-IT" b="1" dirty="0"/>
              <a:t>Propose Solutions: </a:t>
            </a:r>
            <a:r>
              <a:rPr lang="it-IT" sz="2400" dirty="0"/>
              <a:t>Possible steps could be: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 </a:t>
            </a:r>
            <a:r>
              <a:rPr lang="it-IT" sz="2600" i="1" dirty="0"/>
              <a:t>Campturing image.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i="1" dirty="0"/>
              <a:t> Isolate Fish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i="1" dirty="0"/>
              <a:t> Take measurements.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600" i="1" dirty="0"/>
              <a:t> make decision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it-IT" b="1" dirty="0"/>
          </a:p>
          <a:p>
            <a:pPr lvl="1">
              <a:buFont typeface="Wingdings" panose="05000000000000000000" pitchFamily="2" charset="2"/>
              <a:buChar char="Ø"/>
            </a:pPr>
            <a:endParaRPr lang="it-IT" b="1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944402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65586"/>
            <a:ext cx="6934200" cy="478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515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r>
              <a:rPr lang="it-IT" b="1" dirty="0"/>
              <a:t>Pre-processing: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 Image enhancement.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 Separating touching or occluding fish.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 Finding the boundary of the fish.</a:t>
            </a:r>
          </a:p>
          <a:p>
            <a:r>
              <a:rPr lang="it-IT" b="1" dirty="0"/>
              <a:t>Features:</a:t>
            </a:r>
          </a:p>
          <a:p>
            <a:pPr lvl="2"/>
            <a:r>
              <a:rPr lang="it-IT" dirty="0"/>
              <a:t>Length</a:t>
            </a:r>
          </a:p>
          <a:p>
            <a:pPr lvl="2"/>
            <a:r>
              <a:rPr lang="it-IT" dirty="0"/>
              <a:t>Lightness</a:t>
            </a:r>
          </a:p>
          <a:p>
            <a:pPr lvl="2"/>
            <a:r>
              <a:rPr lang="it-IT" dirty="0"/>
              <a:t>Width</a:t>
            </a:r>
          </a:p>
          <a:p>
            <a:pPr lvl="2"/>
            <a:r>
              <a:rPr lang="en-US" dirty="0"/>
              <a:t>Number and shape of fins</a:t>
            </a:r>
          </a:p>
          <a:p>
            <a:pPr lvl="2"/>
            <a:r>
              <a:rPr lang="it-IT" dirty="0"/>
              <a:t>Position of the mouth</a:t>
            </a:r>
          </a:p>
          <a:p>
            <a:pPr lvl="2"/>
            <a:r>
              <a:rPr lang="it-IT" dirty="0"/>
              <a:t>Etc … 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258991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534400" cy="4983163"/>
          </a:xfrm>
        </p:spPr>
        <p:txBody>
          <a:bodyPr>
            <a:normAutofit/>
          </a:bodyPr>
          <a:lstStyle/>
          <a:p>
            <a:r>
              <a:rPr lang="it-IT" b="1" dirty="0"/>
              <a:t>Selecting Features:</a:t>
            </a:r>
          </a:p>
          <a:p>
            <a:pPr lvl="2" algn="just"/>
            <a:r>
              <a:rPr lang="en-US" dirty="0"/>
              <a:t>Assume a fisherman told us that a sea bass is generally longer than a salmon.</a:t>
            </a:r>
          </a:p>
          <a:p>
            <a:pPr lvl="2" algn="just"/>
            <a:r>
              <a:rPr lang="en-US" dirty="0"/>
              <a:t>We can use length as a feature and decide between sea bass and salmon according to a threshold on length.</a:t>
            </a:r>
          </a:p>
          <a:p>
            <a:pPr lvl="2" algn="just"/>
            <a:r>
              <a:rPr lang="en-US" dirty="0"/>
              <a:t>How can we choose this threshold?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69" y="3760038"/>
            <a:ext cx="7203931" cy="243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10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r>
              <a:rPr lang="it-IT" b="1" dirty="0"/>
              <a:t>Selecting Features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Average lightness of the fish scale.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44173"/>
            <a:ext cx="8817741" cy="323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7282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534400" cy="4830763"/>
          </a:xfrm>
        </p:spPr>
        <p:txBody>
          <a:bodyPr/>
          <a:lstStyle/>
          <a:p>
            <a:r>
              <a:rPr lang="it-IT" b="1" dirty="0"/>
              <a:t>Multiple Features: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400" b="1" dirty="0"/>
              <a:t> </a:t>
            </a:r>
            <a:r>
              <a:rPr lang="it-IT" sz="2400" dirty="0"/>
              <a:t>Single feature might not yield the best performance.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400" dirty="0"/>
              <a:t>To improve accuracy, we might have to use more than one feature at a time.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it-IT" sz="2400" dirty="0"/>
              <a:t>Combinations of features might yield better performance.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5" y="3733800"/>
            <a:ext cx="7781289" cy="243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5916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4830763"/>
          </a:xfrm>
        </p:spPr>
        <p:txBody>
          <a:bodyPr/>
          <a:lstStyle/>
          <a:p>
            <a:r>
              <a:rPr lang="it-IT" dirty="0"/>
              <a:t>Designing a </a:t>
            </a:r>
            <a:r>
              <a:rPr lang="it-IT" b="1" dirty="0"/>
              <a:t>Classifier:</a:t>
            </a:r>
          </a:p>
          <a:p>
            <a:pPr lvl="1"/>
            <a:r>
              <a:rPr lang="it-IT" b="1" dirty="0"/>
              <a:t> </a:t>
            </a:r>
            <a:r>
              <a:rPr lang="it-IT" dirty="0"/>
              <a:t>Can we do better with another decision rule?</a:t>
            </a:r>
          </a:p>
          <a:p>
            <a:pPr lvl="1"/>
            <a:r>
              <a:rPr lang="it-IT" dirty="0"/>
              <a:t> More complex models result in more complex boundary.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sp>
        <p:nvSpPr>
          <p:cNvPr id="5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3276599"/>
            <a:ext cx="8258661" cy="288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45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Human &amp; Machine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686800" cy="46783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are often influenced by the knowledge of how patterns are modeled and recognized in nature when we </a:t>
            </a:r>
            <a:r>
              <a:rPr lang="it-IT" sz="2400" dirty="0"/>
              <a:t>develop pattern recognition algorithms.</a:t>
            </a:r>
          </a:p>
          <a:p>
            <a:pPr algn="just"/>
            <a:endParaRPr lang="it-IT" sz="2400" dirty="0"/>
          </a:p>
          <a:p>
            <a:pPr algn="just"/>
            <a:r>
              <a:rPr lang="en-US" sz="2400" dirty="0"/>
              <a:t>Research on machine perception also helps us gain deeper understanding and appreciation for pattern </a:t>
            </a:r>
            <a:r>
              <a:rPr lang="it-IT" sz="2400" dirty="0"/>
              <a:t>recognition systems in nature.</a:t>
            </a:r>
          </a:p>
          <a:p>
            <a:pPr algn="just"/>
            <a:endParaRPr lang="it-IT" sz="2400" dirty="0"/>
          </a:p>
          <a:p>
            <a:r>
              <a:rPr lang="en-US" sz="2400" dirty="0"/>
              <a:t>Yet, we also apply many techniques that are purely numerical and do not have any correspondence in </a:t>
            </a:r>
            <a:r>
              <a:rPr lang="it-IT" sz="2400" dirty="0"/>
              <a:t>natural systems.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5101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/>
          <a:lstStyle/>
          <a:p>
            <a:r>
              <a:rPr lang="it-IT" dirty="0"/>
              <a:t>Designing a </a:t>
            </a:r>
            <a:r>
              <a:rPr lang="it-IT" b="1" dirty="0"/>
              <a:t>Classifier:</a:t>
            </a:r>
          </a:p>
          <a:p>
            <a:pPr lvl="1" algn="just"/>
            <a:r>
              <a:rPr lang="it-IT" b="1" dirty="0"/>
              <a:t> </a:t>
            </a:r>
            <a:r>
              <a:rPr lang="it-IT" sz="2400" dirty="0"/>
              <a:t>a tradeoff between decision rules and their performance for unknown sample.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b="1" dirty="0">
                <a:solidFill>
                  <a:schemeClr val="tx2"/>
                </a:solidFill>
              </a:rPr>
              <a:t>A Case Study: Fish Classification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09681"/>
            <a:ext cx="6400800" cy="280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4945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5029200"/>
          </a:xfrm>
        </p:spPr>
        <p:txBody>
          <a:bodyPr>
            <a:normAutofit/>
          </a:bodyPr>
          <a:lstStyle/>
          <a:p>
            <a:pPr algn="just"/>
            <a:r>
              <a:rPr lang="it-IT" sz="3000" dirty="0"/>
              <a:t>Pattern Analysis enables the Machine to learn about the given data.</a:t>
            </a:r>
          </a:p>
          <a:p>
            <a:pPr algn="just"/>
            <a:r>
              <a:rPr lang="it-IT" sz="3000" dirty="0"/>
              <a:t>Proper Features extractions leads to better performance.</a:t>
            </a:r>
          </a:p>
          <a:p>
            <a:pPr algn="just"/>
            <a:r>
              <a:rPr lang="it-IT" sz="3000"/>
              <a:t>Desiging </a:t>
            </a:r>
            <a:r>
              <a:rPr lang="it-IT" sz="3000" dirty="0"/>
              <a:t>better decision boundary is necessary for better performance.</a:t>
            </a:r>
          </a:p>
          <a:p>
            <a:pPr algn="just"/>
            <a:r>
              <a:rPr lang="it-IT" sz="3000" dirty="0"/>
              <a:t>Combination of better features and improve boundary.</a:t>
            </a:r>
          </a:p>
        </p:txBody>
      </p:sp>
    </p:spTree>
    <p:extLst>
      <p:ext uri="{BB962C8B-B14F-4D97-AF65-F5344CB8AC3E}">
        <p14:creationId xmlns:p14="http://schemas.microsoft.com/office/powerpoint/2010/main" val="355699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Example of Applications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31518"/>
            <a:ext cx="7208589" cy="469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2526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What is a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4754563"/>
          </a:xfrm>
        </p:spPr>
        <p:txBody>
          <a:bodyPr>
            <a:normAutofit/>
          </a:bodyPr>
          <a:lstStyle/>
          <a:p>
            <a:pPr algn="just"/>
            <a:r>
              <a:rPr lang="it-IT" sz="2800" dirty="0"/>
              <a:t>A </a:t>
            </a:r>
            <a:r>
              <a:rPr lang="it-IT" sz="2800" b="1" dirty="0"/>
              <a:t>Pattern</a:t>
            </a:r>
            <a:r>
              <a:rPr lang="it-IT" sz="2800" dirty="0"/>
              <a:t> is an abstract object, or a set of measurements describing a physical object.</a:t>
            </a:r>
          </a:p>
          <a:p>
            <a:pPr algn="just"/>
            <a:r>
              <a:rPr lang="it-IT" sz="2800" dirty="0"/>
              <a:t>Many types exist:</a:t>
            </a:r>
          </a:p>
          <a:p>
            <a:pPr lvl="1" algn="just"/>
            <a:r>
              <a:rPr lang="it-IT" sz="2400" dirty="0"/>
              <a:t> Visual, temporal, sonic, logical.......</a:t>
            </a:r>
          </a:p>
          <a:p>
            <a:pPr lvl="1" algn="just"/>
            <a:endParaRPr lang="it-IT" sz="2400" dirty="0"/>
          </a:p>
          <a:p>
            <a:pPr lvl="1" algn="just"/>
            <a:endParaRPr lang="it-IT" sz="24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45094"/>
            <a:ext cx="4584585" cy="255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84" y="3731581"/>
            <a:ext cx="4011465" cy="2186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297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>
                <a:solidFill>
                  <a:schemeClr val="tx2"/>
                </a:solidFill>
              </a:rPr>
              <a:t>What is a Pattern Class (Category)?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 </a:t>
            </a:r>
            <a:r>
              <a:rPr lang="it-IT" b="1" dirty="0"/>
              <a:t>pattern class </a:t>
            </a:r>
            <a:r>
              <a:rPr lang="it-IT" dirty="0"/>
              <a:t>is: </a:t>
            </a:r>
          </a:p>
          <a:p>
            <a:pPr lvl="1"/>
            <a:r>
              <a:rPr lang="it-IT" dirty="0"/>
              <a:t>a set of patterns sharing  common attirbutes.</a:t>
            </a:r>
          </a:p>
          <a:p>
            <a:pPr lvl="1"/>
            <a:r>
              <a:rPr lang="it-IT" dirty="0"/>
              <a:t> </a:t>
            </a:r>
            <a:r>
              <a:rPr lang="en-US" dirty="0"/>
              <a:t>a collection of “similar”, not necessarily identical, objects.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During </a:t>
            </a:r>
            <a:r>
              <a:rPr lang="en-US" b="1" dirty="0"/>
              <a:t>recognition </a:t>
            </a:r>
            <a:r>
              <a:rPr lang="en-US" dirty="0"/>
              <a:t>given objects are assigned</a:t>
            </a:r>
          </a:p>
          <a:p>
            <a:pPr marL="0" indent="0">
              <a:buNone/>
            </a:pPr>
            <a:r>
              <a:rPr lang="it-IT" dirty="0"/>
              <a:t>     to prescribed classes.</a:t>
            </a:r>
          </a:p>
          <a:p>
            <a:endParaRPr lang="it-IT" sz="2800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2936557"/>
            <a:ext cx="4286250" cy="2168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592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What is Pattern Recognition?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r>
              <a:rPr lang="it-IT" b="1" dirty="0"/>
              <a:t>Pattern Recognition(Classification) </a:t>
            </a:r>
            <a:r>
              <a:rPr lang="it-IT" dirty="0"/>
              <a:t>is: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it-IT" dirty="0"/>
              <a:t> The process of assigning given objects to prescribed classes.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600" dirty="0"/>
              <a:t>Theory, algorithms, systems to put Patterns</a:t>
            </a:r>
            <a:r>
              <a:rPr lang="it-IT" sz="2600" dirty="0"/>
              <a:t> into     Categories.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it-IT" sz="2600" dirty="0"/>
              <a:t> </a:t>
            </a:r>
            <a:r>
              <a:rPr lang="en-US" sz="2600" dirty="0"/>
              <a:t>Relate perceived Pattern to previously p</a:t>
            </a:r>
            <a:r>
              <a:rPr lang="it-IT" sz="2600" dirty="0"/>
              <a:t>erceived      Patterns.</a:t>
            </a:r>
          </a:p>
          <a:p>
            <a:pPr lvl="1" algn="just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 Learn to distinguish patterns of interest from</a:t>
            </a:r>
            <a:r>
              <a:rPr lang="it-IT" sz="2600" dirty="0"/>
              <a:t> their background</a:t>
            </a:r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36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Pattern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219200"/>
            <a:ext cx="8763000" cy="4678363"/>
          </a:xfrm>
        </p:spPr>
        <p:txBody>
          <a:bodyPr/>
          <a:lstStyle/>
          <a:p>
            <a:r>
              <a:rPr lang="it-IT" dirty="0"/>
              <a:t>Two phase process: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 Training /Learning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dirty="0"/>
              <a:t> </a:t>
            </a:r>
            <a:r>
              <a:rPr lang="en-US" dirty="0"/>
              <a:t>Learning is hard and time consuming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System must be exposed to several examples of each class.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Creates a “model” for each class.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 Once learned, it becomes natural.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dirty="0"/>
              <a:t> Detecting /Classifying</a:t>
            </a:r>
            <a:endParaRPr lang="it-IT" dirty="0"/>
          </a:p>
        </p:txBody>
      </p:sp>
      <p:sp>
        <p:nvSpPr>
          <p:cNvPr id="4" name="Rettangolo 6"/>
          <p:cNvSpPr/>
          <p:nvPr/>
        </p:nvSpPr>
        <p:spPr>
          <a:xfrm>
            <a:off x="0" y="6160399"/>
            <a:ext cx="9144000" cy="692696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1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classifier is a machine which performs the classification.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2"/>
                </a:solidFill>
              </a:rPr>
              <a:t>What is Classifier?</a:t>
            </a:r>
          </a:p>
        </p:txBody>
      </p:sp>
    </p:spTree>
    <p:extLst>
      <p:ext uri="{BB962C8B-B14F-4D97-AF65-F5344CB8AC3E}">
        <p14:creationId xmlns:p14="http://schemas.microsoft.com/office/powerpoint/2010/main" val="17429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rgbClr val="0070C0"/>
            </a:gs>
            <a:gs pos="100000">
              <a:schemeClr val="bg1"/>
            </a:gs>
          </a:gsLst>
          <a:lin ang="0" scaled="1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2346</TotalTime>
  <Words>1137</Words>
  <Application>Microsoft Office PowerPoint</Application>
  <PresentationFormat>On-screen Show (4:3)</PresentationFormat>
  <Paragraphs>158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Wingdings</vt:lpstr>
      <vt:lpstr>Office Theme</vt:lpstr>
      <vt:lpstr>Introduction</vt:lpstr>
      <vt:lpstr>Human Perception</vt:lpstr>
      <vt:lpstr>Human &amp; Machine Perception</vt:lpstr>
      <vt:lpstr>Example of Applications</vt:lpstr>
      <vt:lpstr>What is a Pattern?</vt:lpstr>
      <vt:lpstr>What is a Pattern Class (Category)?</vt:lpstr>
      <vt:lpstr>What is Pattern Recognition?</vt:lpstr>
      <vt:lpstr>Pattern Recognition</vt:lpstr>
      <vt:lpstr>What is Classifier?</vt:lpstr>
      <vt:lpstr>Classificassion or Detection</vt:lpstr>
      <vt:lpstr>How can a Machine learn from data? </vt:lpstr>
      <vt:lpstr>Supervised Learning</vt:lpstr>
      <vt:lpstr>Unsupervised Learning</vt:lpstr>
      <vt:lpstr>Reinforcement learning applications</vt:lpstr>
      <vt:lpstr>Pattern Recognition Proces</vt:lpstr>
      <vt:lpstr>How to select an appropriate algorithm efficiently in ML?</vt:lpstr>
      <vt:lpstr>Example</vt:lpstr>
      <vt:lpstr>Example</vt:lpstr>
      <vt:lpstr>Example</vt:lpstr>
      <vt:lpstr>Example</vt:lpstr>
      <vt:lpstr>More Features</vt:lpstr>
      <vt:lpstr>A Case Study: Fish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Amran Bhuiyan</dc:creator>
  <cp:lastModifiedBy>CSE</cp:lastModifiedBy>
  <cp:revision>86</cp:revision>
  <dcterms:created xsi:type="dcterms:W3CDTF">2006-08-16T00:00:00Z</dcterms:created>
  <dcterms:modified xsi:type="dcterms:W3CDTF">2023-10-16T13:32:43Z</dcterms:modified>
</cp:coreProperties>
</file>