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304" r:id="rId4"/>
    <p:sldId id="305" r:id="rId5"/>
    <p:sldId id="306" r:id="rId6"/>
    <p:sldId id="307" r:id="rId7"/>
    <p:sldId id="264" r:id="rId8"/>
    <p:sldId id="309" r:id="rId9"/>
    <p:sldId id="310" r:id="rId10"/>
    <p:sldId id="311" r:id="rId11"/>
    <p:sldId id="316" r:id="rId12"/>
    <p:sldId id="317" r:id="rId13"/>
    <p:sldId id="318" r:id="rId14"/>
    <p:sldId id="320" r:id="rId15"/>
    <p:sldId id="319" r:id="rId16"/>
    <p:sldId id="315" r:id="rId17"/>
    <p:sldId id="289" r:id="rId18"/>
    <p:sldId id="290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12" r:id="rId30"/>
    <p:sldId id="313" r:id="rId31"/>
    <p:sldId id="314" r:id="rId32"/>
    <p:sldId id="302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87EE3-0FCB-40E7-9EDF-A775ECFC8C2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9905B-F219-4602-AC01-1EC0490D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2494-B73C-4193-9ED2-15D1563B2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37800-E101-4308-A93B-35671E57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EDC9-2F79-4C08-B638-39B6E898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75DA-97FD-47B6-9D7E-1C95FCFC9C3B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A936-754A-48BC-B3F1-D850DA1A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A0D5A-925F-40E9-97A2-CD105D19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A716-8D0F-4EFE-A0B8-6CBB5062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C83A5-4107-49A3-AA43-09CB3163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886A-0753-463D-87E2-33F3BD22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9FB-E51A-46BB-B840-DF0D76333BB8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3A138-5103-4266-8881-A9D402BF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564F-F142-4266-8C73-98105D27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8E13C-F814-4F58-9029-E08553464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94C73-A3C8-4E40-800B-3BC4F458F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3A7F-D59E-4C68-8DFF-8D78C9C3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E64-F495-4201-A7B8-860575680E35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F94-7A5F-4762-B2DD-424F40AE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C4D9-6A56-4E05-B6B0-65F014E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2858-92A6-4A07-85A1-9CBA06E6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E2E9-0D35-4CAE-9171-AB84363D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4E14-EBC3-4767-8C41-6C39BA30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8BAF-4FA8-4CDE-9ECA-EC18A4F9E14A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88B5-AC3E-442C-B026-291E56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C0588-C756-483A-A964-7796A626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1521-5870-411B-887A-64AAF6E4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49E1-3A93-4672-8FF7-72F59852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CCF4-79CD-403C-AE2F-3F8E3643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79C5-3C69-4FE5-9058-EBE7373BF3C6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975D-494E-44D9-B82E-17CCF9CF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3D6A-9FB3-449D-B359-9E002473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2F99-753D-43C9-BD75-6C964AE2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5E5C-D8B3-4EE2-BFB7-E1411DDE5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5DFF1-7CC1-48C6-9583-12B0E8AEB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049D-3FFB-4646-88B5-EC47A603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1666-27EB-4692-83EB-B05FED92F47C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CBE2-CEE8-40E3-B261-514A96B8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10744-4979-459C-BD94-487FCD50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2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4188-322E-4370-92AD-CC9AA6F4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F69EF-954C-4759-B86B-72EE2B71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BFBE8-1168-45F1-92A3-CECF0FFC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71729-6C2A-46D4-ADFD-42790DCC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92993-D023-41F3-AD7D-2E591BEBC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FDFFA-DCE4-4BF8-99A0-63AF8420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83-ABC8-426B-85A6-AD93F2E59F8E}" type="datetime1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24FFD-9529-489F-B3D4-266B8400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27A15-822A-46E7-8B8E-9ABA411D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C0C0-8FFD-4CC1-90B0-BBF19F3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B4A8C-F7E9-4BC9-9A13-79ACACB5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9C94-B8FF-4F4B-ADD1-545654ABC4E2}" type="datetime1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23E5-DD1B-4C33-9FFE-376D62F3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F999F-44F9-46BE-A4C6-3F0135CF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A3EEA-D767-4B4A-8172-B862FEFE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2F07-E83C-4163-9435-3760DBB2B8C9}" type="datetime1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24605-ACE2-4B9E-A839-04172C99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DC1B-8439-46F5-9BCA-1B3B6C26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412E-D9EA-4C23-A0D5-64B18A6E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6ACC-D1A7-4D5C-94FD-5E064639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98952-8E80-41FA-ADDC-D6DE2C995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4D458-7FAC-47CD-B750-5FC93729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867D-E649-473B-919E-ED1D435F4CA7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A85D8-39BD-488C-A9A5-48FEB180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26D78-19E7-4EBF-8561-932BA1DD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3BF9-BB56-4095-89F8-7D80B8CA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18DCB-18D3-4034-9F1B-1A09C787B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A0166-D87C-48AF-A705-E88685DA9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4E8B-409D-47D9-A29C-64E54981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B084-C5F9-48C2-877E-987384DBD8E3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EAB4C-E108-4F0B-893D-FC0659F1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C772A-E3D6-49F0-A113-168ECC59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CFDAF-526F-43A1-A105-FFA69BF3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7C1B-3567-4B99-8982-E6811DAD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34A38-F663-47E3-A0E6-D15E5843D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DE07-F580-4E1D-8956-09F116779F58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44A7-8A22-4192-B39D-8BA975EEA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926DE-4DA3-40D3-A11D-C34ECEE9D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69857-0B9E-4B0D-9212-C26A2CC24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D01DF-D62E-4253-B279-DF1A088D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4597E-EC35-44DF-99DB-16B0444E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064" y="2041978"/>
            <a:ext cx="6894536" cy="39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6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Silhouette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405" y="1690688"/>
            <a:ext cx="9027795" cy="353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3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Silhouette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41" y="1870075"/>
            <a:ext cx="9363917" cy="38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Silhouette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498" y="1847123"/>
            <a:ext cx="6603003" cy="43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3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Silhouette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53" y="1870075"/>
            <a:ext cx="8648701" cy="37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Silhouette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84" y="1937796"/>
            <a:ext cx="6004832" cy="41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3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Distance Measure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 measure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squared </a:t>
            </a:r>
            <a:r>
              <a:rPr lang="en-US" dirty="0" smtClean="0"/>
              <a:t>Euclidean </a:t>
            </a:r>
            <a:r>
              <a:rPr lang="en-US" dirty="0"/>
              <a:t>distance </a:t>
            </a:r>
            <a:r>
              <a:rPr lang="en-US" dirty="0" smtClean="0"/>
              <a:t>measure</a:t>
            </a:r>
          </a:p>
          <a:p>
            <a:r>
              <a:rPr lang="en-US" dirty="0"/>
              <a:t>Manhattan distance measure  </a:t>
            </a:r>
            <a:endParaRPr lang="en-US" dirty="0" smtClean="0"/>
          </a:p>
          <a:p>
            <a:r>
              <a:rPr lang="en-US" dirty="0" smtClean="0"/>
              <a:t>Cosine </a:t>
            </a:r>
            <a:r>
              <a:rPr lang="en-US" dirty="0"/>
              <a:t>distance measure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53" y="1690688"/>
            <a:ext cx="1781886" cy="684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83" y="2262529"/>
            <a:ext cx="1802854" cy="638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71" y="2790141"/>
            <a:ext cx="1964212" cy="627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092" y="3756139"/>
            <a:ext cx="4013723" cy="24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474AC-642B-4840-BF37-54F21A8E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K-means Algorithm  (using K=3) (Example1)</a:t>
            </a:r>
            <a:endParaRPr lang="en-US" sz="5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8F52A710-73BE-4C5E-83D1-6F1A324C5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57853"/>
            <a:ext cx="11496821" cy="27017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EDE23-885F-48C1-A834-CD3B10EF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02BF4-D073-4423-B796-F73D043D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10C778-9843-4687-9C2A-66035CEED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27319"/>
            <a:ext cx="11496821" cy="33628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05F3E-6189-4B73-9494-0338831C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 continued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5321FD-7FB9-4C9C-A225-99382B500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068477"/>
            <a:ext cx="5455917" cy="271431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ECA35BB-2CBC-4B92-BED8-53C8BD0F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40F0B-90AA-41C0-9E42-8B4BA8C5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3BE0A6-46DD-4454-B0F2-487175A93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FFFFFF"/>
                </a:solidFill>
              </a:rPr>
              <a:t/>
            </a:r>
            <a:br>
              <a:rPr lang="en-US" altLang="en-US" sz="4000" dirty="0">
                <a:solidFill>
                  <a:srgbClr val="FFFFFF"/>
                </a:solidFill>
              </a:rPr>
            </a:br>
            <a:r>
              <a:rPr lang="en-US" altLang="en-US" sz="4000" b="1" dirty="0" smtClean="0">
                <a:solidFill>
                  <a:srgbClr val="000000"/>
                </a:solidFill>
              </a:rPr>
              <a:t>CLUSTER</a:t>
            </a:r>
            <a:endParaRPr lang="en-US" altLang="en-US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50B7FF8-9EEA-4B7D-926A-39B364B48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110864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Clustering</a:t>
            </a:r>
            <a:r>
              <a:rPr lang="en-US" altLang="en-US" sz="2000" dirty="0">
                <a:solidFill>
                  <a:srgbClr val="000000"/>
                </a:solidFill>
              </a:rPr>
              <a:t> is the classification of objects into different groups, or more precisely, </a:t>
            </a:r>
            <a:r>
              <a:rPr lang="en-US" altLang="en-US" sz="2000" dirty="0" smtClean="0">
                <a:solidFill>
                  <a:srgbClr val="000000"/>
                </a:solidFill>
              </a:rPr>
              <a:t>the partitioning </a:t>
            </a:r>
            <a:r>
              <a:rPr lang="en-US" altLang="en-US" sz="2000" dirty="0">
                <a:solidFill>
                  <a:srgbClr val="000000"/>
                </a:solidFill>
              </a:rPr>
              <a:t>of a data set into subsets (clusters), so that the data in each subset (ideally) share some common trait - often according to some defined distance measure</a:t>
            </a:r>
            <a:r>
              <a:rPr lang="en-US" altLang="en-US" sz="2000" dirty="0" smtClean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altLang="en-US" sz="2000" b="1" dirty="0" smtClean="0">
                <a:solidFill>
                  <a:srgbClr val="000000"/>
                </a:solidFill>
              </a:rPr>
              <a:t>K</a:t>
            </a:r>
            <a:r>
              <a:rPr lang="en-US" altLang="en-US" sz="2000" dirty="0" smtClean="0">
                <a:solidFill>
                  <a:srgbClr val="000000"/>
                </a:solidFill>
              </a:rPr>
              <a:t> denotes number of clusters in K-means clustering.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01ECF-C75F-49A7-B833-9AC0AF2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22" y="3456443"/>
            <a:ext cx="3929882" cy="3099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50" y="3564441"/>
            <a:ext cx="3773502" cy="3064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continued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671A3-B609-435E-B142-6C911F28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30" y="1178445"/>
            <a:ext cx="7301131" cy="45011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99F5C9-21F3-4063-B877-810ECBA2585E}"/>
              </a:ext>
            </a:extLst>
          </p:cNvPr>
          <p:cNvSpPr/>
          <p:nvPr/>
        </p:nvSpPr>
        <p:spPr>
          <a:xfrm>
            <a:off x="9886122" y="1550505"/>
            <a:ext cx="2107096" cy="1683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 cluster for minimum distance.</a:t>
            </a:r>
          </a:p>
          <a:p>
            <a:pPr algn="ctr"/>
            <a:r>
              <a:rPr lang="en-US" dirty="0"/>
              <a:t>Min(0,5,9) = 0</a:t>
            </a:r>
          </a:p>
          <a:p>
            <a:pPr algn="ctr"/>
            <a:r>
              <a:rPr lang="en-US" dirty="0"/>
              <a:t>Cluster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F1EB-25C7-4430-8DE1-5B8C0D52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3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continued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E156-9639-4E40-B7F9-525FF294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3ED3E-2526-4BB8-B367-8B3D5733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28" y="1933892"/>
            <a:ext cx="6955743" cy="41348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F0DF-DC09-4A71-8941-8D74950E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continued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E156-9639-4E40-B7F9-525FF294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0DAA-A021-4EEE-AC81-22728A47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00" y="2296658"/>
            <a:ext cx="7393599" cy="34092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4986C3-44AB-4899-AFE0-20F6EC83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4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E156-9639-4E40-B7F9-525FF294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71C5E-6010-43F3-A725-C5634567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97" y="1866900"/>
            <a:ext cx="7411206" cy="43100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CC3E3-0A19-4152-85F0-DD1EC9F2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E156-9639-4E40-B7F9-525FF294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558F0-ADB6-4760-9083-35A0DF8F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08" y="2283899"/>
            <a:ext cx="7875583" cy="34347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B02B6-B53D-40CF-8361-04DD8053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E156-9639-4E40-B7F9-525FF294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0863E-080C-423F-BA2C-104FA25F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73" y="1991256"/>
            <a:ext cx="7129453" cy="402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7CEA-9FD0-43BD-BD67-D76FA274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E156-9639-4E40-B7F9-525FF294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B5D32-A083-450E-B66D-CC228022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87" y="1837885"/>
            <a:ext cx="7083026" cy="31822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6CC1D9-066D-4BF1-8C44-6FC40616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continued(Plot)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E156-9639-4E40-B7F9-525FF294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7C132-A731-4CAA-8A5E-8AE491C9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498" y="1690688"/>
            <a:ext cx="5767755" cy="44771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D1C6A-53E6-4544-93E4-DDFEDD0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3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continued(Plot)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E156-9639-4E40-B7F9-525FF294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C3164-3539-4D65-89DA-63A4E95F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46" y="2399042"/>
            <a:ext cx="7403507" cy="32045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A99AA-FEE9-467F-949F-D263A3F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E156-9639-4E40-B7F9-525FF294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Use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Unlabeled Data</a:t>
            </a:r>
          </a:p>
          <a:p>
            <a:r>
              <a:rPr lang="en-US" dirty="0"/>
              <a:t>Result Interpretation</a:t>
            </a:r>
          </a:p>
          <a:p>
            <a:r>
              <a:rPr lang="en-US" dirty="0"/>
              <a:t>Scales to large data sets</a:t>
            </a:r>
            <a:r>
              <a:rPr lang="en-US" dirty="0" smtClean="0"/>
              <a:t>.</a:t>
            </a:r>
          </a:p>
          <a:p>
            <a:r>
              <a:rPr lang="en-US" dirty="0"/>
              <a:t>Easily adapts to new examples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A99AA-FEE9-467F-949F-D263A3F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3BE0A6-46DD-4454-B0F2-487175A93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FFFFFF"/>
                </a:solidFill>
              </a:rPr>
              <a:t/>
            </a:r>
            <a:br>
              <a:rPr lang="en-US" altLang="en-US" sz="4000" dirty="0">
                <a:solidFill>
                  <a:srgbClr val="FFFFFF"/>
                </a:solidFill>
              </a:rPr>
            </a:br>
            <a:r>
              <a:rPr lang="en-US" altLang="en-US" sz="4000" b="1" dirty="0" smtClean="0">
                <a:solidFill>
                  <a:srgbClr val="000000"/>
                </a:solidFill>
              </a:rPr>
              <a:t>CLUSTERING STEPS</a:t>
            </a:r>
            <a:endParaRPr lang="en-US" altLang="en-US" sz="4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01ECF-C75F-49A7-B833-9AC0AF2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02" y="1799870"/>
            <a:ext cx="5911182" cy="3550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303"/>
            <a:ext cx="5372742" cy="30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isadvantages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E156-9639-4E40-B7F9-525FF294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smtClean="0"/>
              <a:t>(k) manually</a:t>
            </a:r>
          </a:p>
          <a:p>
            <a:r>
              <a:rPr lang="en-US" dirty="0"/>
              <a:t>Being dependent on initial </a:t>
            </a:r>
            <a:r>
              <a:rPr lang="en-US" dirty="0" smtClean="0"/>
              <a:t>values</a:t>
            </a:r>
          </a:p>
          <a:p>
            <a:r>
              <a:rPr lang="en-US" dirty="0"/>
              <a:t>Clustering </a:t>
            </a:r>
            <a:r>
              <a:rPr lang="en-US" dirty="0" smtClean="0"/>
              <a:t>outliers</a:t>
            </a:r>
          </a:p>
          <a:p>
            <a:r>
              <a:rPr lang="en-US" dirty="0"/>
              <a:t>Scaling with number of </a:t>
            </a:r>
            <a:r>
              <a:rPr lang="en-US" dirty="0" smtClean="0"/>
              <a:t>dimensions</a:t>
            </a:r>
          </a:p>
          <a:p>
            <a:r>
              <a:rPr lang="en-US" dirty="0"/>
              <a:t>Inability to Handle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A99AA-FEE9-467F-949F-D263A3F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9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2EF7-348D-49F8-B793-2866392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E156-9639-4E40-B7F9-525FF294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performance </a:t>
            </a:r>
          </a:p>
          <a:p>
            <a:r>
              <a:rPr lang="en-US" dirty="0"/>
              <a:t>Diagnostic systems </a:t>
            </a:r>
          </a:p>
          <a:p>
            <a:r>
              <a:rPr lang="en-US" dirty="0"/>
              <a:t>Search engines </a:t>
            </a:r>
          </a:p>
          <a:p>
            <a:r>
              <a:rPr lang="en-US" dirty="0"/>
              <a:t>Wireless sensor networks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A99AA-FEE9-467F-949F-D263A3F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37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758DE4-93D6-4091-ADE5-C84432BE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Reference</a:t>
            </a:r>
            <a:br>
              <a:rPr lang="en-US" sz="6600" dirty="0">
                <a:solidFill>
                  <a:srgbClr val="FFFFFF"/>
                </a:solidFill>
              </a:rPr>
            </a:b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5FFB93-7F67-436F-8916-B90A03E9C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89"/>
            <a:ext cx="9416898" cy="1539012"/>
          </a:xfrm>
        </p:spPr>
        <p:txBody>
          <a:bodyPr anchor="t"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https://</a:t>
            </a:r>
            <a:r>
              <a:rPr lang="en-US" sz="1800" dirty="0" smtClean="0"/>
              <a:t>www.youtube.com/watch?v=EItlUEPCIzM&amp;list=PLeo1K3hjS3uvCeTYTeyfe0-rN5r8zn9rw&amp;index=14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https://</a:t>
            </a:r>
            <a:r>
              <a:rPr lang="en-US" sz="1800" dirty="0" smtClean="0"/>
              <a:t>www.simplilearn.com/tutorials/machine-learning-tutorial/k-means-clustering-algorithm#applications_of_kmeans_clustering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https://www.youtube.com/watch?v=wW1tgWtkj4I</a:t>
            </a: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https://www.javatpoint.com/k-means-clustering-algorithm-in-machine-learning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22FC2-109D-4FF7-8B58-6C07C88C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2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71BBC96-F8F6-4680-A58C-1A1B7A82F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069CA04-B215-47EC-8A67-C861B2E5B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1811D-9235-4D12-B8AE-A14EDE94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3BE0A6-46DD-4454-B0F2-487175A93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FFFFFF"/>
                </a:solidFill>
              </a:rPr>
              <a:t/>
            </a:r>
            <a:br>
              <a:rPr lang="en-US" altLang="en-US" sz="4000" dirty="0">
                <a:solidFill>
                  <a:srgbClr val="FFFFFF"/>
                </a:solidFill>
              </a:rPr>
            </a:br>
            <a:r>
              <a:rPr lang="en-US" altLang="en-US" sz="4000" b="1" dirty="0">
                <a:solidFill>
                  <a:srgbClr val="000000"/>
                </a:solidFill>
              </a:rPr>
              <a:t>CLUSTERING 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STEPS</a:t>
            </a:r>
            <a:endParaRPr lang="en-US" altLang="en-US" sz="4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01ECF-C75F-49A7-B833-9AC0AF2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54" y="1690688"/>
            <a:ext cx="5934450" cy="3372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04" y="1826205"/>
            <a:ext cx="5448958" cy="32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3BE0A6-46DD-4454-B0F2-487175A93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FFFFFF"/>
                </a:solidFill>
              </a:rPr>
              <a:t/>
            </a:r>
            <a:br>
              <a:rPr lang="en-US" altLang="en-US" sz="4000" dirty="0">
                <a:solidFill>
                  <a:srgbClr val="FFFFFF"/>
                </a:solidFill>
              </a:rPr>
            </a:br>
            <a:r>
              <a:rPr lang="en-US" altLang="en-US" sz="4000" b="1" dirty="0">
                <a:solidFill>
                  <a:srgbClr val="000000"/>
                </a:solidFill>
              </a:rPr>
              <a:t>CLUSTERING STEPS</a:t>
            </a:r>
            <a:endParaRPr lang="en-US" altLang="en-US" sz="4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01ECF-C75F-49A7-B833-9AC0AF2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7" y="2350851"/>
            <a:ext cx="5882108" cy="3633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25" y="2087100"/>
            <a:ext cx="6181375" cy="38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2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3BE0A6-46DD-4454-B0F2-487175A93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 smtClean="0"/>
              <a:t>FINAL CLUSTERS</a:t>
            </a:r>
            <a:endParaRPr lang="en-US" alt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01ECF-C75F-49A7-B833-9AC0AF2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2076308"/>
            <a:ext cx="5953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C1878D3-B9FE-4A5D-AA0C-FB219818D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the K-Mean Clustering algorithm works?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5" descr="K means clustering algorithm">
            <a:extLst>
              <a:ext uri="{FF2B5EF4-FFF2-40B4-BE49-F238E27FC236}">
                <a16:creationId xmlns:a16="http://schemas.microsoft.com/office/drawing/2014/main" id="{4854D268-AEB9-453D-8832-4A4B039238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01" y="492573"/>
            <a:ext cx="5915186" cy="5880796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FA95FF-C913-4B70-86EE-C01EA81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3BE0A6-46DD-4454-B0F2-487175A93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 smtClean="0"/>
              <a:t>How to determine correct K?</a:t>
            </a:r>
            <a:endParaRPr lang="en-US" alt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01ECF-C75F-49A7-B833-9AC0AF2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31" y="2110023"/>
            <a:ext cx="5299738" cy="44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5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3BE0A6-46DD-4454-B0F2-487175A93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 smtClean="0"/>
              <a:t>Elbow Method</a:t>
            </a:r>
            <a:endParaRPr lang="en-US" alt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01ECF-C75F-49A7-B833-9AC0AF2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22" y="1825815"/>
            <a:ext cx="75247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242</Words>
  <Application>Microsoft Office PowerPoint</Application>
  <PresentationFormat>Widescreen</PresentationFormat>
  <Paragraphs>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K-means Clustering</vt:lpstr>
      <vt:lpstr> CLUSTER</vt:lpstr>
      <vt:lpstr> CLUSTERING STEPS</vt:lpstr>
      <vt:lpstr> CLUSTERING STEPS</vt:lpstr>
      <vt:lpstr> CLUSTERING STEPS</vt:lpstr>
      <vt:lpstr>FINAL CLUSTERS</vt:lpstr>
      <vt:lpstr>How the K-Mean Clustering algorithm works?</vt:lpstr>
      <vt:lpstr>How to determine correct K?</vt:lpstr>
      <vt:lpstr>Elbow Method</vt:lpstr>
      <vt:lpstr>PowerPoint Presentation</vt:lpstr>
      <vt:lpstr>Silhouette Method</vt:lpstr>
      <vt:lpstr>Silhouette Method</vt:lpstr>
      <vt:lpstr>Silhouette Method</vt:lpstr>
      <vt:lpstr>Silhouette Method</vt:lpstr>
      <vt:lpstr>Silhouette Method</vt:lpstr>
      <vt:lpstr>Distance Measure </vt:lpstr>
      <vt:lpstr>K-means Algorithm  (using K=3) (Example1)</vt:lpstr>
      <vt:lpstr>Solution</vt:lpstr>
      <vt:lpstr>Example continued</vt:lpstr>
      <vt:lpstr>Example continued</vt:lpstr>
      <vt:lpstr>Example continued</vt:lpstr>
      <vt:lpstr>Example continued</vt:lpstr>
      <vt:lpstr>Example continued</vt:lpstr>
      <vt:lpstr>Example continued</vt:lpstr>
      <vt:lpstr>Example continued</vt:lpstr>
      <vt:lpstr>Example continued</vt:lpstr>
      <vt:lpstr>Example continued(Plot)</vt:lpstr>
      <vt:lpstr>Example continued(Plot)</vt:lpstr>
      <vt:lpstr>Advantages</vt:lpstr>
      <vt:lpstr>Disadvantages</vt:lpstr>
      <vt:lpstr>Applications</vt:lpstr>
      <vt:lpstr>Reference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USER</dc:creator>
  <cp:lastModifiedBy>Arifur</cp:lastModifiedBy>
  <cp:revision>54</cp:revision>
  <dcterms:created xsi:type="dcterms:W3CDTF">2019-04-24T13:59:19Z</dcterms:created>
  <dcterms:modified xsi:type="dcterms:W3CDTF">2023-12-01T13:23:11Z</dcterms:modified>
</cp:coreProperties>
</file>