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66" r:id="rId5"/>
    <p:sldId id="271" r:id="rId6"/>
    <p:sldId id="259" r:id="rId7"/>
    <p:sldId id="260" r:id="rId8"/>
    <p:sldId id="268" r:id="rId9"/>
    <p:sldId id="267" r:id="rId10"/>
    <p:sldId id="261" r:id="rId11"/>
    <p:sldId id="262" r:id="rId12"/>
    <p:sldId id="263" r:id="rId13"/>
    <p:sldId id="264" r:id="rId14"/>
    <p:sldId id="265" r:id="rId15"/>
    <p:sldId id="269" r:id="rId16"/>
    <p:sldId id="270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472B5D1-BECF-409C-ABD0-8C27B61066D4}">
          <p14:sldIdLst>
            <p14:sldId id="256"/>
            <p14:sldId id="257"/>
            <p14:sldId id="258"/>
            <p14:sldId id="266"/>
            <p14:sldId id="271"/>
            <p14:sldId id="259"/>
            <p14:sldId id="260"/>
            <p14:sldId id="268"/>
            <p14:sldId id="267"/>
          </p14:sldIdLst>
        </p14:section>
        <p14:section name="Untitled Section" id="{11831BD6-ABA5-4507-9A6F-AE4FD6B904EC}">
          <p14:sldIdLst>
            <p14:sldId id="261"/>
            <p14:sldId id="262"/>
            <p14:sldId id="263"/>
            <p14:sldId id="264"/>
            <p14:sldId id="265"/>
            <p14:sldId id="269"/>
            <p14:sldId id="270"/>
            <p14:sldId id="27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163568-F50D-4406-8B7C-883BE7FD5025}" type="datetimeFigureOut">
              <a:rPr lang="en-US" smtClean="0"/>
              <a:t>3/25/2019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7C8C4D-91F5-4C89-8449-B1C528E0B1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9148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004FB-449A-49E2-9DBF-09E6264F7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0E7E48-D0D7-45F1-B672-6939725BE1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83A769-7AB1-4A2C-A235-E3DB5A505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410FB5-ADDE-4017-9E68-7A4143B59157}" type="datetime1">
              <a:rPr lang="en-US" smtClean="0"/>
              <a:t>3/25/2019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FD0407-61DA-4005-A399-82190D0BD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EA208E-9EDA-4E82-AD41-B393E4394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08C9C-AA73-4DCD-96E5-1B030ECA2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896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4D31B-34D1-400C-84BC-DFDB7D528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B37948-FCAC-48E7-9EA9-B10C9A8042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89B077-2BED-4310-8B13-8E6C2938B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6FCCC8-9888-44A5-BBE9-473E5B8E89EC}" type="datetime1">
              <a:rPr lang="en-US" smtClean="0"/>
              <a:t>3/25/2019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3CBF1-2EF6-42B3-B055-EBD19BC5C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07DCEE-1EA9-491C-8AAC-A8C2C545C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08C9C-AA73-4DCD-96E5-1B030ECA2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55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FC1529-1D4E-4992-834F-AB41BA50915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ECC631-6EE9-4038-8EE3-AACD8A0233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4E2116-BD59-447B-B5DD-3E99D5222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4737C-69C5-4FE8-BF46-94E407D82D7C}" type="datetime1">
              <a:rPr lang="en-US" smtClean="0"/>
              <a:t>3/25/2019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33D600-5193-45BC-AB56-7A19BA0E3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93D20-927D-4912-9749-A386160BC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08C9C-AA73-4DCD-96E5-1B030ECA2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84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D307E-28CF-4740-B8FA-DDD49AB8B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EF65EB-FD0A-4C5B-9FAA-189C613736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31C185-5BF0-4074-992F-B7211C331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6167A-604A-4E55-85DE-21BD60C01097}" type="datetime1">
              <a:rPr lang="en-US" smtClean="0"/>
              <a:t>3/25/2019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18EE13-2309-4E4C-A49A-6D649A43F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172A79-F81B-4482-AED5-EB55EFDCC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08C9C-AA73-4DCD-96E5-1B030ECA2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6315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DBD11-F0EB-4106-80C9-4A62BE372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4F5622-8536-4BB8-86CF-C04286F027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D5D989-FDFD-4251-B371-3F0D3593B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A8FC7-B537-4ABA-8129-553B23AE7C32}" type="datetime1">
              <a:rPr lang="en-US" smtClean="0"/>
              <a:t>3/25/2019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EDE781-4C54-4C42-B1A6-CB7D13F80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7D12C4-3AEC-4E82-9D67-D4D757CD1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08C9C-AA73-4DCD-96E5-1B030ECA2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35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A95C9-65D2-4E5C-B7DD-E026DAA0B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35F709-D751-4680-9522-C5092A1688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A54A9C-6908-4917-9DFD-4B90153DEF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FD9C91-759B-493E-B5BA-AF18FC095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49C1C-A753-428B-A11A-1B142B8464BD}" type="datetime1">
              <a:rPr lang="en-US" smtClean="0"/>
              <a:t>3/25/2019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209ACA-BBF4-4ABC-A482-63C934FC3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7CEA91-CB8F-4023-9930-E2ED352D7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08C9C-AA73-4DCD-96E5-1B030ECA2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267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5A673-1E4A-4F06-BD01-D14BA82C3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3D4D15-3D7E-47A0-B3F9-2456B9B972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C44E3F-069F-4EC5-B60F-E01F8F02AD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114B36-939C-4DF1-901B-99E30C6FB2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59CADD-392F-478D-81C7-5661AB2DA0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BC86A9-75B9-470D-8DB6-E30448701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4CB778-CB8E-4C21-9966-4A423065D525}" type="datetime1">
              <a:rPr lang="en-US" smtClean="0"/>
              <a:t>3/25/2019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40A7F3-85B1-44AC-8E17-DAB91ED60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420400-8766-4BB4-A14E-4D7917CDA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08C9C-AA73-4DCD-96E5-1B030ECA2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025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5E2B6-A7D5-4E2B-9ABD-FB46CD3781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869A9F-EB25-439A-8065-18B1CE4A2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A27B2-20C2-481D-8400-ECABF8268544}" type="datetime1">
              <a:rPr lang="en-US" smtClean="0"/>
              <a:t>3/25/2019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8F0D16-358C-4303-843C-EC45C272F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F0820F-4686-46C0-AA61-C32230CDF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08C9C-AA73-4DCD-96E5-1B030ECA2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863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1C3BC3-79D0-4837-ACD9-69E521765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50A17-AB14-479B-9B12-8EBD3C5979BA}" type="datetime1">
              <a:rPr lang="en-US" smtClean="0"/>
              <a:t>3/25/2019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21FCE3-1659-4C9C-9C10-67DEB6BDA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F220F3-1ED7-4A8D-A24D-B64B0BF1C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08C9C-AA73-4DCD-96E5-1B030ECA2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226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C6617-D663-47A6-89B2-1EE7E261E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C4E52-078C-4218-BC5B-BD4D698D42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7954A5-C535-4E67-808B-C5D2C76C0E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980272-EADF-4148-9DAD-63F43DC37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CB7B9-6B50-4F88-AA15-11DF40F73108}" type="datetime1">
              <a:rPr lang="en-US" smtClean="0"/>
              <a:t>3/25/2019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3497EF-A52C-4C07-AA4A-403D89082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0E9F21-A7FE-4237-86D0-C1C3BC696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08C9C-AA73-4DCD-96E5-1B030ECA2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315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EE474-3C85-4B94-802C-A4BE5EBEB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A9A35A-F722-4896-A497-5DF28319AA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949CD2-9E25-4DBB-815B-AC557CD5C3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138ADB-A106-4CAC-9BAB-55CE527E8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831E7-83E2-4753-AA5A-52C19F12229E}" type="datetime1">
              <a:rPr lang="en-US" smtClean="0"/>
              <a:t>3/25/2019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F5E879-7925-4E1D-9EEF-2486B8074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E03B43-E47D-49B9-AB32-2ABDFB9A2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08C9C-AA73-4DCD-96E5-1B030ECA2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710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399C3F-93F7-40F0-8423-3B1A3CB27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8FC472-6B52-47F1-8A0D-04326F9109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A8D0BA-BE19-4C23-9600-4DE5F2832A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2F9F62-CE13-4085-AB85-9A2B67A80D97}" type="datetime1">
              <a:rPr lang="en-US" smtClean="0"/>
              <a:t>3/25/2019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919ADC-3A48-44DB-8525-A09CAD4F91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A06E7B-556A-4253-9DE7-A3E7945C0F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08C9C-AA73-4DCD-96E5-1B030ECA2B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419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2YQHPfwVuF8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8BC1B-AD5C-4C60-A234-4513D036C5D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K-NN(Nearest Neighbor)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0334DB-B835-4A01-9CE2-A4FCC9F45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08C9C-AA73-4DCD-96E5-1B030ECA2B0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5534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14AB6-4F2D-4373-BA88-5B01F5FC1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Similarity Calculation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D078DC7-EDFA-48E5-BAD3-34DE536E96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38400" y="1916919"/>
            <a:ext cx="7434470" cy="3073468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0301EF-AA55-4857-92D4-A87776CD2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08C9C-AA73-4DCD-96E5-1B030ECA2B0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3956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0D0FF-DBDD-479F-90AC-4C92B8EBB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Rank these Attributes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CB21F9B-42A7-4C72-BADC-82BCB298F5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63078" y="2136257"/>
            <a:ext cx="6665844" cy="3560712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FD421B-AB29-4252-9EAA-3EACDFC29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08C9C-AA73-4DCD-96E5-1B030ECA2B0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0145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C024E-CFCE-45EA-B995-71B2FF9D5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K=1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D42686-1BDE-48BF-AC75-17BF9BE510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52E4FD2-ACD1-494E-B160-F91F0752D1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3443" y="1722192"/>
            <a:ext cx="6785113" cy="4558204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EF54F4D-7DFC-47C7-B096-E00061F39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08C9C-AA73-4DCD-96E5-1B030ECA2B0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7116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83784-DBF0-4A23-B876-0CACCB4A6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K=2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E39A66-742C-41F2-8480-9CD87FD31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CF41B4E-4D7C-47B5-A7EA-67F95B4475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3145" y="1690688"/>
            <a:ext cx="6245709" cy="4038664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EEEC6EE-D6AF-4073-8FA8-8D8C8851C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08C9C-AA73-4DCD-96E5-1B030ECA2B0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9612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83784-DBF0-4A23-B876-0CACCB4A6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K=3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6B1335C-E25B-47AE-9F92-D6FE000CB2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E2080A6-1FE4-47D4-8460-0CC99BCE9B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2659" y="1963959"/>
            <a:ext cx="6086682" cy="4213004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81FB3D-E70F-412A-ADBC-5096025D3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08C9C-AA73-4DCD-96E5-1B030ECA2B0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1363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83784-DBF0-4A23-B876-0CACCB4A6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6B1335C-E25B-47AE-9F92-D6FE000CB2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Can be applied to the data from any distribution for example, data does not have to be separable with a linear boundary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dirty="0"/>
              <a:t>Simple technique that is easily implemented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Good classification if the number of samples is large enough</a:t>
            </a:r>
            <a:endParaRPr lang="en-US" alt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dirty="0"/>
              <a:t>Building model is inexpensive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dirty="0"/>
              <a:t>Extremely flexible classification scheme</a:t>
            </a:r>
          </a:p>
          <a:p>
            <a:pPr marL="793750" lvl="1" indent="-342900">
              <a:buFont typeface="Wingdings" panose="05000000000000000000" pitchFamily="2" charset="2"/>
              <a:buChar char="Ø"/>
            </a:pPr>
            <a:r>
              <a:rPr lang="en-US" altLang="en-US" dirty="0"/>
              <a:t>does not involve preprocessing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E6A592D-3C18-4E8C-8E8C-A92AB770E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08C9C-AA73-4DCD-96E5-1B030ECA2B0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5541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83784-DBF0-4A23-B876-0CACCB4A6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6B1335C-E25B-47AE-9F92-D6FE000CB2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Dependent on K Value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Test stage is computationally expensive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No training stage, all the work is done during the test stage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This is actually the opposite of what we want. Usually we can afford training step to take a long time, but we want fast test step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Need large number of samples for accuracy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dirty="0"/>
              <a:t>Classifying unknown records are relatively expensive</a:t>
            </a:r>
          </a:p>
          <a:p>
            <a:pPr marL="793750" lvl="1" indent="-342900">
              <a:buFont typeface="Wingdings" panose="05000000000000000000" pitchFamily="2" charset="2"/>
              <a:buChar char="Ø"/>
            </a:pPr>
            <a:r>
              <a:rPr lang="en-US" altLang="en-US" dirty="0"/>
              <a:t>Requires distance computation of k-nearest neighbors</a:t>
            </a:r>
          </a:p>
          <a:p>
            <a:pPr marL="793750" lvl="1" indent="-342900">
              <a:buFont typeface="Wingdings" panose="05000000000000000000" pitchFamily="2" charset="2"/>
              <a:buChar char="Ø"/>
            </a:pPr>
            <a:r>
              <a:rPr lang="en-US" altLang="en-US" dirty="0"/>
              <a:t>Computationally intensive, especially when the size of the training set grows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dirty="0"/>
              <a:t>Accuracy can be severely degraded by the presence of noisy or irrelevant features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8A24D1-2B46-487D-AE9A-2D1D8FC32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08C9C-AA73-4DCD-96E5-1B030ECA2B0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7821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C79F8-F7B8-4F66-87F3-1CC175503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93903B-5A1F-4421-87C7-5C2BD390F2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hlinkClick r:id="rId2"/>
              </a:rPr>
              <a:t>https://www.youtube.com/watch?v=2YQHPfwVuF8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808D0D-A62F-47F9-B4D2-CF17FADB6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08C9C-AA73-4DCD-96E5-1B030ECA2B0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449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FF19F-C315-4C9D-9B50-77562AFE6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Eager vs Lazy Learners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D18A2E3-6FB5-4725-B80D-3741B41DAC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61861" y="1690688"/>
            <a:ext cx="6268278" cy="3868157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FE585E-9136-4707-9F63-090669FD4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08C9C-AA73-4DCD-96E5-1B030ECA2B0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087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462EA-8B59-4A10-94B5-DCB1339E3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K-NN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E7F3E2-B2EF-4339-AF54-BF2B7EEF6A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K-Nearest Neighbor is considered a lazy learning algorithm that classifies data sets based on their similarity with neighbors.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Non-parametric method used for classification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Prediction for test data is done on the basis of its neighbor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K is </a:t>
            </a:r>
            <a:r>
              <a:rPr lang="en-US"/>
              <a:t>an integer, </a:t>
            </a:r>
            <a:r>
              <a:rPr lang="en-US" dirty="0"/>
              <a:t>If k=1, K is assigned to the class of single nearest neighbor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processing defers with respect to K value.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Result is generated after analysis of stored data.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BDBC7D1-E95D-4788-A576-B676C2536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08C9C-AA73-4DCD-96E5-1B030ECA2B0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378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462EA-8B59-4A10-94B5-DCB1339E3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en-US" dirty="0"/>
              <a:t>WHY NEAREST NEIGHBOR?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2960DFF-9ECA-4F14-ADB7-1A0826210D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32972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en-US" dirty="0"/>
              <a:t>Used to classify objects based on closest training examples in the feature space</a:t>
            </a:r>
          </a:p>
          <a:p>
            <a:pPr marL="793750" lvl="1" indent="-342900">
              <a:buFont typeface="Wingdings" panose="05000000000000000000" pitchFamily="2" charset="2"/>
              <a:buChar char="Ø"/>
            </a:pPr>
            <a:r>
              <a:rPr lang="en-US" altLang="en-US" dirty="0"/>
              <a:t>Feature space: raw data transformed into sample vectors of fixed length using feature extraction (Training Data)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dirty="0"/>
              <a:t>Top 10 Data Mining Algorithm</a:t>
            </a:r>
          </a:p>
          <a:p>
            <a:pPr marL="793750" lvl="1" indent="-342900">
              <a:buFont typeface="Wingdings" panose="05000000000000000000" pitchFamily="2" charset="2"/>
              <a:buChar char="Ø"/>
            </a:pPr>
            <a:r>
              <a:rPr lang="en-US" altLang="en-US" dirty="0"/>
              <a:t>ICDM paper – December 2007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dirty="0"/>
              <a:t>Among the simplest of all Data Mining Algorithms</a:t>
            </a:r>
          </a:p>
          <a:p>
            <a:pPr marL="793750" lvl="1" indent="-342900">
              <a:buFont typeface="Wingdings" panose="05000000000000000000" pitchFamily="2" charset="2"/>
              <a:buChar char="Ø"/>
            </a:pPr>
            <a:r>
              <a:rPr lang="en-US" altLang="en-US" dirty="0"/>
              <a:t>Classification Method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dirty="0"/>
              <a:t>Implementation of lazy learner</a:t>
            </a:r>
          </a:p>
          <a:p>
            <a:pPr marL="793750" lvl="1" indent="-342900">
              <a:buFont typeface="Wingdings" panose="05000000000000000000" pitchFamily="2" charset="2"/>
              <a:buChar char="Ø"/>
            </a:pPr>
            <a:r>
              <a:rPr lang="en-US" altLang="en-US" dirty="0"/>
              <a:t>All computation deferred until  classification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881C08E-EB5D-4AB5-9B47-94AB8627A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08C9C-AA73-4DCD-96E5-1B030ECA2B0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558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462EA-8B59-4A10-94B5-DCB1339E3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 i="1" dirty="0">
                <a:solidFill>
                  <a:srgbClr val="595D63"/>
                </a:solidFill>
              </a:rPr>
              <a:t>K- </a:t>
            </a:r>
            <a:r>
              <a:rPr lang="en-US" altLang="en-US" dirty="0"/>
              <a:t>NEAREST NEIGHBOR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A2F2B1-85AE-413B-94CB-95ADC0FC9E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6674" y="1253331"/>
            <a:ext cx="6012766" cy="5239544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en-US" dirty="0"/>
              <a:t>Requires 3 things:</a:t>
            </a:r>
          </a:p>
          <a:p>
            <a:pPr marL="736600" lvl="1" indent="-285750">
              <a:buFont typeface="Wingdings" panose="05000000000000000000" pitchFamily="2" charset="2"/>
              <a:buChar char="Ø"/>
            </a:pPr>
            <a:r>
              <a:rPr lang="en-US" altLang="en-US" dirty="0"/>
              <a:t>Feature Space(Training Data)</a:t>
            </a:r>
          </a:p>
          <a:p>
            <a:pPr marL="736600" lvl="1" indent="-285750">
              <a:buFont typeface="Wingdings" panose="05000000000000000000" pitchFamily="2" charset="2"/>
              <a:buChar char="Ø"/>
            </a:pPr>
            <a:r>
              <a:rPr lang="en-US" altLang="en-US" dirty="0"/>
              <a:t>Distance metric </a:t>
            </a:r>
          </a:p>
          <a:p>
            <a:pPr marL="1011238" lvl="2" indent="-285750">
              <a:buFont typeface="Wingdings" panose="05000000000000000000" pitchFamily="2" charset="2"/>
              <a:buChar char="Ø"/>
            </a:pPr>
            <a:r>
              <a:rPr lang="en-US" altLang="en-US" dirty="0"/>
              <a:t>to compute distance between records</a:t>
            </a:r>
          </a:p>
          <a:p>
            <a:pPr marL="736600" lvl="1" indent="-285750">
              <a:buFont typeface="Wingdings" panose="05000000000000000000" pitchFamily="2" charset="2"/>
              <a:buChar char="Ø"/>
            </a:pPr>
            <a:r>
              <a:rPr lang="en-US" altLang="en-US" dirty="0"/>
              <a:t>The value of </a:t>
            </a:r>
            <a:r>
              <a:rPr lang="en-US" altLang="en-US" i="1" dirty="0"/>
              <a:t>k</a:t>
            </a:r>
          </a:p>
          <a:p>
            <a:pPr marL="1011238" lvl="2" indent="-285750">
              <a:buFont typeface="Wingdings" panose="05000000000000000000" pitchFamily="2" charset="2"/>
              <a:buChar char="Ø"/>
            </a:pPr>
            <a:r>
              <a:rPr lang="en-US" altLang="en-US" dirty="0"/>
              <a:t> the number of nearest neighbors to retrieve from which to get majority class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altLang="en-US" dirty="0"/>
              <a:t>To classify an unknown record:</a:t>
            </a:r>
          </a:p>
          <a:p>
            <a:pPr marL="736600" lvl="1" indent="-285750">
              <a:buFont typeface="Wingdings" panose="05000000000000000000" pitchFamily="2" charset="2"/>
              <a:buChar char="Ø"/>
            </a:pPr>
            <a:r>
              <a:rPr lang="en-US" altLang="en-US" dirty="0"/>
              <a:t>Compute distance to other training records</a:t>
            </a:r>
          </a:p>
          <a:p>
            <a:pPr marL="736600" lvl="1" indent="-285750">
              <a:buFont typeface="Wingdings" panose="05000000000000000000" pitchFamily="2" charset="2"/>
              <a:buChar char="Ø"/>
            </a:pPr>
            <a:r>
              <a:rPr lang="en-US" altLang="en-US" dirty="0"/>
              <a:t>Identify </a:t>
            </a:r>
            <a:r>
              <a:rPr lang="en-US" altLang="en-US" i="1" dirty="0"/>
              <a:t>k</a:t>
            </a:r>
            <a:r>
              <a:rPr lang="en-US" altLang="en-US" dirty="0"/>
              <a:t> nearest neighbors</a:t>
            </a:r>
          </a:p>
          <a:p>
            <a:pPr marL="736600" lvl="1" indent="-285750">
              <a:buFont typeface="Wingdings" panose="05000000000000000000" pitchFamily="2" charset="2"/>
              <a:buChar char="Ø"/>
            </a:pPr>
            <a:r>
              <a:rPr lang="en-US" altLang="en-US" dirty="0"/>
              <a:t>Use class labels of nearest neighbors to determine the class label of unknown record </a:t>
            </a:r>
          </a:p>
        </p:txBody>
      </p:sp>
      <p:pic>
        <p:nvPicPr>
          <p:cNvPr id="7" name="Content Placeholder 5">
            <a:extLst>
              <a:ext uri="{FF2B5EF4-FFF2-40B4-BE49-F238E27FC236}">
                <a16:creationId xmlns:a16="http://schemas.microsoft.com/office/drawing/2014/main" id="{695EFD70-77E9-4D77-A32A-EC7895973B0B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7860323" y="2000813"/>
            <a:ext cx="3493477" cy="2757268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AC9F8A-B6C5-4908-8242-BB64A387E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08C9C-AA73-4DCD-96E5-1B030ECA2B0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702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F6B7E-B61D-4E94-B7B4-981E9EF7C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997F2C0-9DF6-4309-8941-E43D0D33C1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63078" y="2025683"/>
            <a:ext cx="6665843" cy="3824277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17573D-C537-4A98-838A-CEFE94EA3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08C9C-AA73-4DCD-96E5-1B030ECA2B0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1340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ADCE1-ECA0-4328-8E0F-E7B0B387D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Similarity Measure (Euclidean distance)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5C708A-FA95-4278-9E47-F1D9BFCD1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Ex: Given X = {-2,2} &amp; Y = {2,5}</a:t>
            </a:r>
            <a:br>
              <a:rPr lang="en-US" dirty="0"/>
            </a:br>
            <a:r>
              <a:rPr lang="en-US" dirty="0"/>
              <a:t>Euclidean Distance = </a:t>
            </a:r>
            <a:r>
              <a:rPr lang="en-US" dirty="0" err="1"/>
              <a:t>dist</a:t>
            </a:r>
            <a:r>
              <a:rPr lang="en-US" dirty="0"/>
              <a:t>(X,Y) = [ (-2-2)^2 + (2-5)^2 ]^(1/2)</a:t>
            </a:r>
            <a:br>
              <a:rPr lang="en-US" dirty="0"/>
            </a:br>
            <a:r>
              <a:rPr lang="en-US" dirty="0"/>
              <a:t>= </a:t>
            </a:r>
            <a:r>
              <a:rPr lang="en-US" dirty="0" err="1"/>
              <a:t>dist</a:t>
            </a:r>
            <a:r>
              <a:rPr lang="en-US" dirty="0"/>
              <a:t>(X,Y) = (16 + 9)^(1/2)</a:t>
            </a:r>
            <a:br>
              <a:rPr lang="en-US" dirty="0"/>
            </a:br>
            <a:r>
              <a:rPr lang="en-US" dirty="0"/>
              <a:t>= </a:t>
            </a:r>
            <a:r>
              <a:rPr lang="en-US" dirty="0" err="1"/>
              <a:t>dist</a:t>
            </a:r>
            <a:r>
              <a:rPr lang="en-US" dirty="0"/>
              <a:t>(X,Y) = 5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81F4EE-0622-4E69-9715-32C80BFD8EF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181570" y="1690688"/>
            <a:ext cx="5828860" cy="1844333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832F8F4-0C63-425A-9A64-E9F0724BC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08C9C-AA73-4DCD-96E5-1B030ECA2B0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866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ADCE1-ECA0-4328-8E0F-E7B0B387D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Similarity Measure (Euclidean distance)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708073B-8FAE-4FBD-BC17-F5674D7F9D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8041" y="2202240"/>
            <a:ext cx="9115917" cy="2453519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0DFE68-30A8-4CB0-9617-BB9F3B9FC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08C9C-AA73-4DCD-96E5-1B030ECA2B0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5548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ADCE1-ECA0-4328-8E0F-E7B0B387D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Similarity Measure (</a:t>
            </a:r>
            <a:r>
              <a:rPr lang="en-US" b="1" dirty="0"/>
              <a:t>Manhattan Distance</a:t>
            </a:r>
            <a:r>
              <a:rPr lang="en-US" dirty="0"/>
              <a:t>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CD6EFD0-8DE6-4818-A526-A1EA749815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Ex: Given X = {1, 2} &amp; Y = {2, 5}</a:t>
            </a:r>
            <a:br>
              <a:rPr lang="en-US" dirty="0"/>
            </a:br>
            <a:r>
              <a:rPr lang="en-US" dirty="0"/>
              <a:t> Manhattan Distance = </a:t>
            </a:r>
            <a:r>
              <a:rPr lang="en-US" dirty="0" err="1"/>
              <a:t>dist</a:t>
            </a:r>
            <a:r>
              <a:rPr lang="en-US" dirty="0"/>
              <a:t>(X,Y) = |1-2|+|2-5| = 1+3= 4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C04C8D6-8DDA-4089-963D-C142AD3B658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3556781" y="1825625"/>
            <a:ext cx="5078437" cy="1342440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28EA31-769A-4C2D-B5DE-08724915B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908C9C-AA73-4DCD-96E5-1B030ECA2B0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471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462</Words>
  <Application>Microsoft Office PowerPoint</Application>
  <PresentationFormat>Widescreen</PresentationFormat>
  <Paragraphs>84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Wingdings</vt:lpstr>
      <vt:lpstr>Office Theme</vt:lpstr>
      <vt:lpstr>K-NN(Nearest Neighbor)</vt:lpstr>
      <vt:lpstr>Eager vs Lazy Learners</vt:lpstr>
      <vt:lpstr>K-NN</vt:lpstr>
      <vt:lpstr>WHY NEAREST NEIGHBOR?</vt:lpstr>
      <vt:lpstr>K- NEAREST NEIGHBOR</vt:lpstr>
      <vt:lpstr>Example</vt:lpstr>
      <vt:lpstr>Similarity Measure (Euclidean distance)</vt:lpstr>
      <vt:lpstr>Similarity Measure (Euclidean distance)</vt:lpstr>
      <vt:lpstr>Similarity Measure (Manhattan Distance)</vt:lpstr>
      <vt:lpstr>Similarity Calculation</vt:lpstr>
      <vt:lpstr>Rank these Attributes</vt:lpstr>
      <vt:lpstr>K=1</vt:lpstr>
      <vt:lpstr>K=2</vt:lpstr>
      <vt:lpstr>K=3</vt:lpstr>
      <vt:lpstr>Advantages</vt:lpstr>
      <vt:lpstr>Disadvantages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35</cp:revision>
  <dcterms:created xsi:type="dcterms:W3CDTF">2019-02-19T09:31:21Z</dcterms:created>
  <dcterms:modified xsi:type="dcterms:W3CDTF">2019-03-25T17:19:38Z</dcterms:modified>
</cp:coreProperties>
</file>