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74" r:id="rId4"/>
    <p:sldId id="275" r:id="rId5"/>
    <p:sldId id="276" r:id="rId6"/>
    <p:sldId id="267" r:id="rId7"/>
    <p:sldId id="268" r:id="rId8"/>
    <p:sldId id="269" r:id="rId9"/>
    <p:sldId id="270" r:id="rId10"/>
    <p:sldId id="277" r:id="rId11"/>
    <p:sldId id="279" r:id="rId12"/>
    <p:sldId id="281" r:id="rId13"/>
    <p:sldId id="257" r:id="rId14"/>
    <p:sldId id="283" r:id="rId15"/>
    <p:sldId id="259" r:id="rId16"/>
    <p:sldId id="260" r:id="rId17"/>
    <p:sldId id="282" r:id="rId18"/>
    <p:sldId id="261" r:id="rId19"/>
    <p:sldId id="262" r:id="rId20"/>
    <p:sldId id="263" r:id="rId21"/>
    <p:sldId id="264" r:id="rId22"/>
    <p:sldId id="265"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B410-392F-467A-9044-66B09A356B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1DA0A9-26F6-4A43-B4F5-C0B4F80C9D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EC4231-F5D1-4744-AFFF-F2304330542D}"/>
              </a:ext>
            </a:extLst>
          </p:cNvPr>
          <p:cNvSpPr>
            <a:spLocks noGrp="1"/>
          </p:cNvSpPr>
          <p:nvPr>
            <p:ph type="dt" sz="half" idx="10"/>
          </p:nvPr>
        </p:nvSpPr>
        <p:spPr/>
        <p:txBody>
          <a:bodyPr/>
          <a:lstStyle/>
          <a:p>
            <a:fld id="{1FF1E3AE-62BB-4B48-A26E-B5F0ACEB15C0}" type="datetimeFigureOut">
              <a:rPr lang="en-US" smtClean="0"/>
              <a:t>18-Nov-22</a:t>
            </a:fld>
            <a:endParaRPr lang="en-US"/>
          </a:p>
        </p:txBody>
      </p:sp>
      <p:sp>
        <p:nvSpPr>
          <p:cNvPr id="5" name="Footer Placeholder 4">
            <a:extLst>
              <a:ext uri="{FF2B5EF4-FFF2-40B4-BE49-F238E27FC236}">
                <a16:creationId xmlns:a16="http://schemas.microsoft.com/office/drawing/2014/main" id="{5AFB9F20-70BF-4885-B18A-906AEDB3C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94AEA3-4D0D-436A-815D-E5DB3C2426A1}"/>
              </a:ext>
            </a:extLst>
          </p:cNvPr>
          <p:cNvSpPr>
            <a:spLocks noGrp="1"/>
          </p:cNvSpPr>
          <p:nvPr>
            <p:ph type="sldNum" sz="quarter" idx="12"/>
          </p:nvPr>
        </p:nvSpPr>
        <p:spPr/>
        <p:txBody>
          <a:bodyPr/>
          <a:lstStyle/>
          <a:p>
            <a:fld id="{9EE878ED-13D0-4570-85A7-26A51D1CC64C}" type="slidenum">
              <a:rPr lang="en-US" smtClean="0"/>
              <a:t>‹#›</a:t>
            </a:fld>
            <a:endParaRPr lang="en-US"/>
          </a:p>
        </p:txBody>
      </p:sp>
    </p:spTree>
    <p:extLst>
      <p:ext uri="{BB962C8B-B14F-4D97-AF65-F5344CB8AC3E}">
        <p14:creationId xmlns:p14="http://schemas.microsoft.com/office/powerpoint/2010/main" val="45442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09989-26F1-4A9F-979C-83AAC83523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ED1DEE-A4A0-46A1-9958-DF02EDF0B4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82BB6A-F2D9-48B3-AFF9-19FEF300145B}"/>
              </a:ext>
            </a:extLst>
          </p:cNvPr>
          <p:cNvSpPr>
            <a:spLocks noGrp="1"/>
          </p:cNvSpPr>
          <p:nvPr>
            <p:ph type="dt" sz="half" idx="10"/>
          </p:nvPr>
        </p:nvSpPr>
        <p:spPr/>
        <p:txBody>
          <a:bodyPr/>
          <a:lstStyle/>
          <a:p>
            <a:fld id="{1FF1E3AE-62BB-4B48-A26E-B5F0ACEB15C0}" type="datetimeFigureOut">
              <a:rPr lang="en-US" smtClean="0"/>
              <a:t>18-Nov-22</a:t>
            </a:fld>
            <a:endParaRPr lang="en-US"/>
          </a:p>
        </p:txBody>
      </p:sp>
      <p:sp>
        <p:nvSpPr>
          <p:cNvPr id="5" name="Footer Placeholder 4">
            <a:extLst>
              <a:ext uri="{FF2B5EF4-FFF2-40B4-BE49-F238E27FC236}">
                <a16:creationId xmlns:a16="http://schemas.microsoft.com/office/drawing/2014/main" id="{2846BE42-E934-447E-898C-4D752CA2B0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26C7C2-484E-4132-AFDD-121D8B8C50C2}"/>
              </a:ext>
            </a:extLst>
          </p:cNvPr>
          <p:cNvSpPr>
            <a:spLocks noGrp="1"/>
          </p:cNvSpPr>
          <p:nvPr>
            <p:ph type="sldNum" sz="quarter" idx="12"/>
          </p:nvPr>
        </p:nvSpPr>
        <p:spPr/>
        <p:txBody>
          <a:bodyPr/>
          <a:lstStyle/>
          <a:p>
            <a:fld id="{9EE878ED-13D0-4570-85A7-26A51D1CC64C}" type="slidenum">
              <a:rPr lang="en-US" smtClean="0"/>
              <a:t>‹#›</a:t>
            </a:fld>
            <a:endParaRPr lang="en-US"/>
          </a:p>
        </p:txBody>
      </p:sp>
    </p:spTree>
    <p:extLst>
      <p:ext uri="{BB962C8B-B14F-4D97-AF65-F5344CB8AC3E}">
        <p14:creationId xmlns:p14="http://schemas.microsoft.com/office/powerpoint/2010/main" val="2619385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BF1174-65FE-4361-BF9E-82DD5C7649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8756E6-14C1-4CC0-8CB9-5E79E5C20D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BBAD41-4CA9-46EB-AAAA-84B56C040B50}"/>
              </a:ext>
            </a:extLst>
          </p:cNvPr>
          <p:cNvSpPr>
            <a:spLocks noGrp="1"/>
          </p:cNvSpPr>
          <p:nvPr>
            <p:ph type="dt" sz="half" idx="10"/>
          </p:nvPr>
        </p:nvSpPr>
        <p:spPr/>
        <p:txBody>
          <a:bodyPr/>
          <a:lstStyle/>
          <a:p>
            <a:fld id="{1FF1E3AE-62BB-4B48-A26E-B5F0ACEB15C0}" type="datetimeFigureOut">
              <a:rPr lang="en-US" smtClean="0"/>
              <a:t>18-Nov-22</a:t>
            </a:fld>
            <a:endParaRPr lang="en-US"/>
          </a:p>
        </p:txBody>
      </p:sp>
      <p:sp>
        <p:nvSpPr>
          <p:cNvPr id="5" name="Footer Placeholder 4">
            <a:extLst>
              <a:ext uri="{FF2B5EF4-FFF2-40B4-BE49-F238E27FC236}">
                <a16:creationId xmlns:a16="http://schemas.microsoft.com/office/drawing/2014/main" id="{3B0B3363-E41C-4DA2-AD10-136E20506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88EE07-4433-45B4-BBB5-1A5EDB638BDA}"/>
              </a:ext>
            </a:extLst>
          </p:cNvPr>
          <p:cNvSpPr>
            <a:spLocks noGrp="1"/>
          </p:cNvSpPr>
          <p:nvPr>
            <p:ph type="sldNum" sz="quarter" idx="12"/>
          </p:nvPr>
        </p:nvSpPr>
        <p:spPr/>
        <p:txBody>
          <a:bodyPr/>
          <a:lstStyle/>
          <a:p>
            <a:fld id="{9EE878ED-13D0-4570-85A7-26A51D1CC64C}" type="slidenum">
              <a:rPr lang="en-US" smtClean="0"/>
              <a:t>‹#›</a:t>
            </a:fld>
            <a:endParaRPr lang="en-US"/>
          </a:p>
        </p:txBody>
      </p:sp>
    </p:spTree>
    <p:extLst>
      <p:ext uri="{BB962C8B-B14F-4D97-AF65-F5344CB8AC3E}">
        <p14:creationId xmlns:p14="http://schemas.microsoft.com/office/powerpoint/2010/main" val="2147615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2BF5B-A350-4086-A697-9E05FFEDDA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F07D18-C658-48D9-A7EA-E6FAA6FB26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DCE1D8-87C4-45F9-A878-3F569647507A}"/>
              </a:ext>
            </a:extLst>
          </p:cNvPr>
          <p:cNvSpPr>
            <a:spLocks noGrp="1"/>
          </p:cNvSpPr>
          <p:nvPr>
            <p:ph type="dt" sz="half" idx="10"/>
          </p:nvPr>
        </p:nvSpPr>
        <p:spPr/>
        <p:txBody>
          <a:bodyPr/>
          <a:lstStyle/>
          <a:p>
            <a:fld id="{1FF1E3AE-62BB-4B48-A26E-B5F0ACEB15C0}" type="datetimeFigureOut">
              <a:rPr lang="en-US" smtClean="0"/>
              <a:t>18-Nov-22</a:t>
            </a:fld>
            <a:endParaRPr lang="en-US"/>
          </a:p>
        </p:txBody>
      </p:sp>
      <p:sp>
        <p:nvSpPr>
          <p:cNvPr id="5" name="Footer Placeholder 4">
            <a:extLst>
              <a:ext uri="{FF2B5EF4-FFF2-40B4-BE49-F238E27FC236}">
                <a16:creationId xmlns:a16="http://schemas.microsoft.com/office/drawing/2014/main" id="{11B784D8-69FF-4FAC-AB68-BEA5848FF3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CFEF45-8F5C-448E-B5FC-6490085D8497}"/>
              </a:ext>
            </a:extLst>
          </p:cNvPr>
          <p:cNvSpPr>
            <a:spLocks noGrp="1"/>
          </p:cNvSpPr>
          <p:nvPr>
            <p:ph type="sldNum" sz="quarter" idx="12"/>
          </p:nvPr>
        </p:nvSpPr>
        <p:spPr/>
        <p:txBody>
          <a:bodyPr/>
          <a:lstStyle/>
          <a:p>
            <a:fld id="{9EE878ED-13D0-4570-85A7-26A51D1CC64C}" type="slidenum">
              <a:rPr lang="en-US" smtClean="0"/>
              <a:t>‹#›</a:t>
            </a:fld>
            <a:endParaRPr lang="en-US"/>
          </a:p>
        </p:txBody>
      </p:sp>
    </p:spTree>
    <p:extLst>
      <p:ext uri="{BB962C8B-B14F-4D97-AF65-F5344CB8AC3E}">
        <p14:creationId xmlns:p14="http://schemas.microsoft.com/office/powerpoint/2010/main" val="1687736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9C7D-F6A5-49BC-93B9-BA50CA523F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C1DF23-4E25-481B-B213-5CA73BFE68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261CF9-F3B9-42DC-A343-4407AF4750BF}"/>
              </a:ext>
            </a:extLst>
          </p:cNvPr>
          <p:cNvSpPr>
            <a:spLocks noGrp="1"/>
          </p:cNvSpPr>
          <p:nvPr>
            <p:ph type="dt" sz="half" idx="10"/>
          </p:nvPr>
        </p:nvSpPr>
        <p:spPr/>
        <p:txBody>
          <a:bodyPr/>
          <a:lstStyle/>
          <a:p>
            <a:fld id="{1FF1E3AE-62BB-4B48-A26E-B5F0ACEB15C0}" type="datetimeFigureOut">
              <a:rPr lang="en-US" smtClean="0"/>
              <a:t>18-Nov-22</a:t>
            </a:fld>
            <a:endParaRPr lang="en-US"/>
          </a:p>
        </p:txBody>
      </p:sp>
      <p:sp>
        <p:nvSpPr>
          <p:cNvPr id="5" name="Footer Placeholder 4">
            <a:extLst>
              <a:ext uri="{FF2B5EF4-FFF2-40B4-BE49-F238E27FC236}">
                <a16:creationId xmlns:a16="http://schemas.microsoft.com/office/drawing/2014/main" id="{5809F23F-4AC5-4C28-952A-DFF799BFF4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963B00-DE24-446C-B557-01E295307CC7}"/>
              </a:ext>
            </a:extLst>
          </p:cNvPr>
          <p:cNvSpPr>
            <a:spLocks noGrp="1"/>
          </p:cNvSpPr>
          <p:nvPr>
            <p:ph type="sldNum" sz="quarter" idx="12"/>
          </p:nvPr>
        </p:nvSpPr>
        <p:spPr/>
        <p:txBody>
          <a:bodyPr/>
          <a:lstStyle/>
          <a:p>
            <a:fld id="{9EE878ED-13D0-4570-85A7-26A51D1CC64C}" type="slidenum">
              <a:rPr lang="en-US" smtClean="0"/>
              <a:t>‹#›</a:t>
            </a:fld>
            <a:endParaRPr lang="en-US"/>
          </a:p>
        </p:txBody>
      </p:sp>
    </p:spTree>
    <p:extLst>
      <p:ext uri="{BB962C8B-B14F-4D97-AF65-F5344CB8AC3E}">
        <p14:creationId xmlns:p14="http://schemas.microsoft.com/office/powerpoint/2010/main" val="3756695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7AABA-B4BF-4230-8293-B627AD7F15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1AE325-F90C-4F32-8168-3D10C741C8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1D7254-6541-455B-9C16-355DB799C3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9800DE-AAC6-4664-857B-FCF0A405C4E2}"/>
              </a:ext>
            </a:extLst>
          </p:cNvPr>
          <p:cNvSpPr>
            <a:spLocks noGrp="1"/>
          </p:cNvSpPr>
          <p:nvPr>
            <p:ph type="dt" sz="half" idx="10"/>
          </p:nvPr>
        </p:nvSpPr>
        <p:spPr/>
        <p:txBody>
          <a:bodyPr/>
          <a:lstStyle/>
          <a:p>
            <a:fld id="{1FF1E3AE-62BB-4B48-A26E-B5F0ACEB15C0}" type="datetimeFigureOut">
              <a:rPr lang="en-US" smtClean="0"/>
              <a:t>18-Nov-22</a:t>
            </a:fld>
            <a:endParaRPr lang="en-US"/>
          </a:p>
        </p:txBody>
      </p:sp>
      <p:sp>
        <p:nvSpPr>
          <p:cNvPr id="6" name="Footer Placeholder 5">
            <a:extLst>
              <a:ext uri="{FF2B5EF4-FFF2-40B4-BE49-F238E27FC236}">
                <a16:creationId xmlns:a16="http://schemas.microsoft.com/office/drawing/2014/main" id="{4DD654C6-0A8A-4A89-8198-5481F0F6F4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F49361-504D-4B7B-9E02-890E2AC45504}"/>
              </a:ext>
            </a:extLst>
          </p:cNvPr>
          <p:cNvSpPr>
            <a:spLocks noGrp="1"/>
          </p:cNvSpPr>
          <p:nvPr>
            <p:ph type="sldNum" sz="quarter" idx="12"/>
          </p:nvPr>
        </p:nvSpPr>
        <p:spPr/>
        <p:txBody>
          <a:bodyPr/>
          <a:lstStyle/>
          <a:p>
            <a:fld id="{9EE878ED-13D0-4570-85A7-26A51D1CC64C}" type="slidenum">
              <a:rPr lang="en-US" smtClean="0"/>
              <a:t>‹#›</a:t>
            </a:fld>
            <a:endParaRPr lang="en-US"/>
          </a:p>
        </p:txBody>
      </p:sp>
    </p:spTree>
    <p:extLst>
      <p:ext uri="{BB962C8B-B14F-4D97-AF65-F5344CB8AC3E}">
        <p14:creationId xmlns:p14="http://schemas.microsoft.com/office/powerpoint/2010/main" val="2013657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DE330-3AD8-4BC5-8351-D18EA29461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732CD0-A9A1-47BA-9025-F9740A7DFA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C8597-142B-473B-AE93-0EE666C637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38A6FB-9B35-4569-892D-37F1C5D85B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FB4943-FDA6-41EC-8FD9-D483E52782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1ABF89-6087-4959-A173-858461488A15}"/>
              </a:ext>
            </a:extLst>
          </p:cNvPr>
          <p:cNvSpPr>
            <a:spLocks noGrp="1"/>
          </p:cNvSpPr>
          <p:nvPr>
            <p:ph type="dt" sz="half" idx="10"/>
          </p:nvPr>
        </p:nvSpPr>
        <p:spPr/>
        <p:txBody>
          <a:bodyPr/>
          <a:lstStyle/>
          <a:p>
            <a:fld id="{1FF1E3AE-62BB-4B48-A26E-B5F0ACEB15C0}" type="datetimeFigureOut">
              <a:rPr lang="en-US" smtClean="0"/>
              <a:t>18-Nov-22</a:t>
            </a:fld>
            <a:endParaRPr lang="en-US"/>
          </a:p>
        </p:txBody>
      </p:sp>
      <p:sp>
        <p:nvSpPr>
          <p:cNvPr id="8" name="Footer Placeholder 7">
            <a:extLst>
              <a:ext uri="{FF2B5EF4-FFF2-40B4-BE49-F238E27FC236}">
                <a16:creationId xmlns:a16="http://schemas.microsoft.com/office/drawing/2014/main" id="{7318E753-54BA-4093-BCE4-34CED7A26F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FD161C-DCC8-4620-93F8-E36AB62F78BE}"/>
              </a:ext>
            </a:extLst>
          </p:cNvPr>
          <p:cNvSpPr>
            <a:spLocks noGrp="1"/>
          </p:cNvSpPr>
          <p:nvPr>
            <p:ph type="sldNum" sz="quarter" idx="12"/>
          </p:nvPr>
        </p:nvSpPr>
        <p:spPr/>
        <p:txBody>
          <a:bodyPr/>
          <a:lstStyle/>
          <a:p>
            <a:fld id="{9EE878ED-13D0-4570-85A7-26A51D1CC64C}" type="slidenum">
              <a:rPr lang="en-US" smtClean="0"/>
              <a:t>‹#›</a:t>
            </a:fld>
            <a:endParaRPr lang="en-US"/>
          </a:p>
        </p:txBody>
      </p:sp>
    </p:spTree>
    <p:extLst>
      <p:ext uri="{BB962C8B-B14F-4D97-AF65-F5344CB8AC3E}">
        <p14:creationId xmlns:p14="http://schemas.microsoft.com/office/powerpoint/2010/main" val="1032995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79584-E019-4C2B-9A82-E772593AAC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36F365-F1FD-46CE-8D81-D50423E745AB}"/>
              </a:ext>
            </a:extLst>
          </p:cNvPr>
          <p:cNvSpPr>
            <a:spLocks noGrp="1"/>
          </p:cNvSpPr>
          <p:nvPr>
            <p:ph type="dt" sz="half" idx="10"/>
          </p:nvPr>
        </p:nvSpPr>
        <p:spPr/>
        <p:txBody>
          <a:bodyPr/>
          <a:lstStyle/>
          <a:p>
            <a:fld id="{1FF1E3AE-62BB-4B48-A26E-B5F0ACEB15C0}" type="datetimeFigureOut">
              <a:rPr lang="en-US" smtClean="0"/>
              <a:t>18-Nov-22</a:t>
            </a:fld>
            <a:endParaRPr lang="en-US"/>
          </a:p>
        </p:txBody>
      </p:sp>
      <p:sp>
        <p:nvSpPr>
          <p:cNvPr id="4" name="Footer Placeholder 3">
            <a:extLst>
              <a:ext uri="{FF2B5EF4-FFF2-40B4-BE49-F238E27FC236}">
                <a16:creationId xmlns:a16="http://schemas.microsoft.com/office/drawing/2014/main" id="{C136C692-56DA-4AF3-83B4-9D25953D79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E5B2BE-AA25-45DF-87D4-5573C216CAAA}"/>
              </a:ext>
            </a:extLst>
          </p:cNvPr>
          <p:cNvSpPr>
            <a:spLocks noGrp="1"/>
          </p:cNvSpPr>
          <p:nvPr>
            <p:ph type="sldNum" sz="quarter" idx="12"/>
          </p:nvPr>
        </p:nvSpPr>
        <p:spPr/>
        <p:txBody>
          <a:bodyPr/>
          <a:lstStyle/>
          <a:p>
            <a:fld id="{9EE878ED-13D0-4570-85A7-26A51D1CC64C}" type="slidenum">
              <a:rPr lang="en-US" smtClean="0"/>
              <a:t>‹#›</a:t>
            </a:fld>
            <a:endParaRPr lang="en-US"/>
          </a:p>
        </p:txBody>
      </p:sp>
    </p:spTree>
    <p:extLst>
      <p:ext uri="{BB962C8B-B14F-4D97-AF65-F5344CB8AC3E}">
        <p14:creationId xmlns:p14="http://schemas.microsoft.com/office/powerpoint/2010/main" val="754161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7F474C-2A37-4D85-95B1-0A8319FA94A4}"/>
              </a:ext>
            </a:extLst>
          </p:cNvPr>
          <p:cNvSpPr>
            <a:spLocks noGrp="1"/>
          </p:cNvSpPr>
          <p:nvPr>
            <p:ph type="dt" sz="half" idx="10"/>
          </p:nvPr>
        </p:nvSpPr>
        <p:spPr/>
        <p:txBody>
          <a:bodyPr/>
          <a:lstStyle/>
          <a:p>
            <a:fld id="{1FF1E3AE-62BB-4B48-A26E-B5F0ACEB15C0}" type="datetimeFigureOut">
              <a:rPr lang="en-US" smtClean="0"/>
              <a:t>18-Nov-22</a:t>
            </a:fld>
            <a:endParaRPr lang="en-US"/>
          </a:p>
        </p:txBody>
      </p:sp>
      <p:sp>
        <p:nvSpPr>
          <p:cNvPr id="3" name="Footer Placeholder 2">
            <a:extLst>
              <a:ext uri="{FF2B5EF4-FFF2-40B4-BE49-F238E27FC236}">
                <a16:creationId xmlns:a16="http://schemas.microsoft.com/office/drawing/2014/main" id="{04A98CD4-AEF5-47A1-86D3-0899A79362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D1D996-5D99-40B0-839E-421775D962FC}"/>
              </a:ext>
            </a:extLst>
          </p:cNvPr>
          <p:cNvSpPr>
            <a:spLocks noGrp="1"/>
          </p:cNvSpPr>
          <p:nvPr>
            <p:ph type="sldNum" sz="quarter" idx="12"/>
          </p:nvPr>
        </p:nvSpPr>
        <p:spPr/>
        <p:txBody>
          <a:bodyPr/>
          <a:lstStyle/>
          <a:p>
            <a:fld id="{9EE878ED-13D0-4570-85A7-26A51D1CC64C}" type="slidenum">
              <a:rPr lang="en-US" smtClean="0"/>
              <a:t>‹#›</a:t>
            </a:fld>
            <a:endParaRPr lang="en-US"/>
          </a:p>
        </p:txBody>
      </p:sp>
    </p:spTree>
    <p:extLst>
      <p:ext uri="{BB962C8B-B14F-4D97-AF65-F5344CB8AC3E}">
        <p14:creationId xmlns:p14="http://schemas.microsoft.com/office/powerpoint/2010/main" val="3365433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8A6A-B071-47BF-9DEC-9072EBB033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130C5E-C90B-45F6-864A-35D9918E20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A9F0FC-4B3C-4A1D-BA46-63117440D5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28DA96-2D6A-404C-A296-D44B99D9902E}"/>
              </a:ext>
            </a:extLst>
          </p:cNvPr>
          <p:cNvSpPr>
            <a:spLocks noGrp="1"/>
          </p:cNvSpPr>
          <p:nvPr>
            <p:ph type="dt" sz="half" idx="10"/>
          </p:nvPr>
        </p:nvSpPr>
        <p:spPr/>
        <p:txBody>
          <a:bodyPr/>
          <a:lstStyle/>
          <a:p>
            <a:fld id="{1FF1E3AE-62BB-4B48-A26E-B5F0ACEB15C0}" type="datetimeFigureOut">
              <a:rPr lang="en-US" smtClean="0"/>
              <a:t>18-Nov-22</a:t>
            </a:fld>
            <a:endParaRPr lang="en-US"/>
          </a:p>
        </p:txBody>
      </p:sp>
      <p:sp>
        <p:nvSpPr>
          <p:cNvPr id="6" name="Footer Placeholder 5">
            <a:extLst>
              <a:ext uri="{FF2B5EF4-FFF2-40B4-BE49-F238E27FC236}">
                <a16:creationId xmlns:a16="http://schemas.microsoft.com/office/drawing/2014/main" id="{6EEF15D2-EEF2-4798-9458-844A35003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4A6327-37D7-48E3-B6BE-20AF6413BBC0}"/>
              </a:ext>
            </a:extLst>
          </p:cNvPr>
          <p:cNvSpPr>
            <a:spLocks noGrp="1"/>
          </p:cNvSpPr>
          <p:nvPr>
            <p:ph type="sldNum" sz="quarter" idx="12"/>
          </p:nvPr>
        </p:nvSpPr>
        <p:spPr/>
        <p:txBody>
          <a:bodyPr/>
          <a:lstStyle/>
          <a:p>
            <a:fld id="{9EE878ED-13D0-4570-85A7-26A51D1CC64C}" type="slidenum">
              <a:rPr lang="en-US" smtClean="0"/>
              <a:t>‹#›</a:t>
            </a:fld>
            <a:endParaRPr lang="en-US"/>
          </a:p>
        </p:txBody>
      </p:sp>
    </p:spTree>
    <p:extLst>
      <p:ext uri="{BB962C8B-B14F-4D97-AF65-F5344CB8AC3E}">
        <p14:creationId xmlns:p14="http://schemas.microsoft.com/office/powerpoint/2010/main" val="3807295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620AB-2DBF-4C9B-A909-2D2D1F8D2A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9A2B10-BCF6-4272-A199-B62B13E377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3B53CE-EC79-49F2-882A-7CA295373D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EFFA8C-592B-4458-B034-573136D5647B}"/>
              </a:ext>
            </a:extLst>
          </p:cNvPr>
          <p:cNvSpPr>
            <a:spLocks noGrp="1"/>
          </p:cNvSpPr>
          <p:nvPr>
            <p:ph type="dt" sz="half" idx="10"/>
          </p:nvPr>
        </p:nvSpPr>
        <p:spPr/>
        <p:txBody>
          <a:bodyPr/>
          <a:lstStyle/>
          <a:p>
            <a:fld id="{1FF1E3AE-62BB-4B48-A26E-B5F0ACEB15C0}" type="datetimeFigureOut">
              <a:rPr lang="en-US" smtClean="0"/>
              <a:t>18-Nov-22</a:t>
            </a:fld>
            <a:endParaRPr lang="en-US"/>
          </a:p>
        </p:txBody>
      </p:sp>
      <p:sp>
        <p:nvSpPr>
          <p:cNvPr id="6" name="Footer Placeholder 5">
            <a:extLst>
              <a:ext uri="{FF2B5EF4-FFF2-40B4-BE49-F238E27FC236}">
                <a16:creationId xmlns:a16="http://schemas.microsoft.com/office/drawing/2014/main" id="{C86339CE-49B3-447D-AAD8-587E7AE700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7BBC67-0682-4C35-A245-F2B3D619E305}"/>
              </a:ext>
            </a:extLst>
          </p:cNvPr>
          <p:cNvSpPr>
            <a:spLocks noGrp="1"/>
          </p:cNvSpPr>
          <p:nvPr>
            <p:ph type="sldNum" sz="quarter" idx="12"/>
          </p:nvPr>
        </p:nvSpPr>
        <p:spPr/>
        <p:txBody>
          <a:bodyPr/>
          <a:lstStyle/>
          <a:p>
            <a:fld id="{9EE878ED-13D0-4570-85A7-26A51D1CC64C}" type="slidenum">
              <a:rPr lang="en-US" smtClean="0"/>
              <a:t>‹#›</a:t>
            </a:fld>
            <a:endParaRPr lang="en-US"/>
          </a:p>
        </p:txBody>
      </p:sp>
    </p:spTree>
    <p:extLst>
      <p:ext uri="{BB962C8B-B14F-4D97-AF65-F5344CB8AC3E}">
        <p14:creationId xmlns:p14="http://schemas.microsoft.com/office/powerpoint/2010/main" val="974352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D8150E-522F-42DD-83A7-328B3B83BE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DB1941-5E11-4FBA-BD37-A87A405C6B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03DA6-0589-4FB6-9EC5-6D8B6827B8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F1E3AE-62BB-4B48-A26E-B5F0ACEB15C0}" type="datetimeFigureOut">
              <a:rPr lang="en-US" smtClean="0"/>
              <a:t>18-Nov-22</a:t>
            </a:fld>
            <a:endParaRPr lang="en-US"/>
          </a:p>
        </p:txBody>
      </p:sp>
      <p:sp>
        <p:nvSpPr>
          <p:cNvPr id="5" name="Footer Placeholder 4">
            <a:extLst>
              <a:ext uri="{FF2B5EF4-FFF2-40B4-BE49-F238E27FC236}">
                <a16:creationId xmlns:a16="http://schemas.microsoft.com/office/drawing/2014/main" id="{4DD7311E-1228-43BA-A6CB-EEEBF55BBA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E9FBD3-514F-4806-9C4D-F9139D56AE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E878ED-13D0-4570-85A7-26A51D1CC64C}" type="slidenum">
              <a:rPr lang="en-US" smtClean="0"/>
              <a:t>‹#›</a:t>
            </a:fld>
            <a:endParaRPr lang="en-US"/>
          </a:p>
        </p:txBody>
      </p:sp>
    </p:spTree>
    <p:extLst>
      <p:ext uri="{BB962C8B-B14F-4D97-AF65-F5344CB8AC3E}">
        <p14:creationId xmlns:p14="http://schemas.microsoft.com/office/powerpoint/2010/main" val="2556929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statisticshowto.com/what-is-conditional-probabilit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TiRakVf0foU&amp;list=PLHmN7Pq-WTcz16J12PotUK-kDPF62VPSz&amp;index=2" TargetMode="External"/><Relationship Id="rId2" Type="http://schemas.openxmlformats.org/officeDocument/2006/relationships/hyperlink" Target="https://www.youtube.com/watch?v=CPqOCI0ahss&amp;list=PLHmN7Pq-WTcz16J12PotUK-kDPF62VPSz&amp;index=4" TargetMode="External"/><Relationship Id="rId1" Type="http://schemas.openxmlformats.org/officeDocument/2006/relationships/slideLayout" Target="../slideLayouts/slideLayout2.xml"/><Relationship Id="rId4" Type="http://schemas.openxmlformats.org/officeDocument/2006/relationships/hyperlink" Target="https://www.youtube.com/watch?v=RixQygYyDKI&amp;list=PLHmN7Pq-WTcz16J12PotUK-kDPF62VPSz&amp;index=1"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351FF-11C5-4242-86DD-8F6DC1BA8179}"/>
              </a:ext>
            </a:extLst>
          </p:cNvPr>
          <p:cNvSpPr>
            <a:spLocks noGrp="1"/>
          </p:cNvSpPr>
          <p:nvPr>
            <p:ph type="ctrTitle"/>
          </p:nvPr>
        </p:nvSpPr>
        <p:spPr/>
        <p:txBody>
          <a:bodyPr/>
          <a:lstStyle/>
          <a:p>
            <a:r>
              <a:rPr lang="en-US" dirty="0"/>
              <a:t>Naïve Bayes Decision</a:t>
            </a:r>
          </a:p>
        </p:txBody>
      </p:sp>
      <p:sp>
        <p:nvSpPr>
          <p:cNvPr id="3" name="Subtitle 2">
            <a:extLst>
              <a:ext uri="{FF2B5EF4-FFF2-40B4-BE49-F238E27FC236}">
                <a16:creationId xmlns:a16="http://schemas.microsoft.com/office/drawing/2014/main" id="{952B572C-7255-40B0-A209-565969343C0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38725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42797-2183-4494-8BDD-B5B99B14E9F4}"/>
              </a:ext>
            </a:extLst>
          </p:cNvPr>
          <p:cNvSpPr>
            <a:spLocks noGrp="1"/>
          </p:cNvSpPr>
          <p:nvPr>
            <p:ph type="title"/>
          </p:nvPr>
        </p:nvSpPr>
        <p:spPr/>
        <p:txBody>
          <a:bodyPr/>
          <a:lstStyle/>
          <a:p>
            <a:r>
              <a:rPr lang="en-US" dirty="0"/>
              <a:t>Naïve Bayes Decision</a:t>
            </a:r>
          </a:p>
        </p:txBody>
      </p:sp>
      <p:sp>
        <p:nvSpPr>
          <p:cNvPr id="3" name="Content Placeholder 2">
            <a:extLst>
              <a:ext uri="{FF2B5EF4-FFF2-40B4-BE49-F238E27FC236}">
                <a16:creationId xmlns:a16="http://schemas.microsoft.com/office/drawing/2014/main" id="{A3CD4459-137C-4953-89EF-5914EC569307}"/>
              </a:ext>
            </a:extLst>
          </p:cNvPr>
          <p:cNvSpPr>
            <a:spLocks noGrp="1"/>
          </p:cNvSpPr>
          <p:nvPr>
            <p:ph idx="1"/>
          </p:nvPr>
        </p:nvSpPr>
        <p:spPr/>
        <p:txBody>
          <a:bodyPr/>
          <a:lstStyle/>
          <a:p>
            <a:r>
              <a:rPr lang="en-US" b="1" dirty="0"/>
              <a:t>Naive Bayes</a:t>
            </a:r>
            <a:r>
              <a:rPr lang="en-US" dirty="0"/>
              <a:t> is a simple, yet effective and commonly-used, machine learning classifier. It is a probabilistic classifier that makes classifications using the Maximum A Posteriori decision rule in a Bayesian setting.</a:t>
            </a:r>
          </a:p>
        </p:txBody>
      </p:sp>
    </p:spTree>
    <p:extLst>
      <p:ext uri="{BB962C8B-B14F-4D97-AF65-F5344CB8AC3E}">
        <p14:creationId xmlns:p14="http://schemas.microsoft.com/office/powerpoint/2010/main" val="1952411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42797-2183-4494-8BDD-B5B99B14E9F4}"/>
              </a:ext>
            </a:extLst>
          </p:cNvPr>
          <p:cNvSpPr>
            <a:spLocks noGrp="1"/>
          </p:cNvSpPr>
          <p:nvPr>
            <p:ph type="title"/>
          </p:nvPr>
        </p:nvSpPr>
        <p:spPr/>
        <p:txBody>
          <a:bodyPr/>
          <a:lstStyle/>
          <a:p>
            <a:r>
              <a:rPr lang="en-US" dirty="0"/>
              <a:t>Naïve Bayes Decision</a:t>
            </a:r>
          </a:p>
        </p:txBody>
      </p:sp>
      <p:sp>
        <p:nvSpPr>
          <p:cNvPr id="3" name="Content Placeholder 2">
            <a:extLst>
              <a:ext uri="{FF2B5EF4-FFF2-40B4-BE49-F238E27FC236}">
                <a16:creationId xmlns:a16="http://schemas.microsoft.com/office/drawing/2014/main" id="{A3CD4459-137C-4953-89EF-5914EC569307}"/>
              </a:ext>
            </a:extLst>
          </p:cNvPr>
          <p:cNvSpPr>
            <a:spLocks noGrp="1"/>
          </p:cNvSpPr>
          <p:nvPr>
            <p:ph idx="1"/>
          </p:nvPr>
        </p:nvSpPr>
        <p:spPr>
          <a:xfrm>
            <a:off x="838200" y="1825624"/>
            <a:ext cx="10770704" cy="4429401"/>
          </a:xfrm>
        </p:spPr>
        <p:txBody>
          <a:bodyPr>
            <a:normAutofit/>
          </a:bodyPr>
          <a:lstStyle/>
          <a:p>
            <a:pPr marL="0" indent="0" fontAlgn="base">
              <a:buNone/>
            </a:pPr>
            <a:r>
              <a:rPr lang="en-US" sz="1400" dirty="0">
                <a:latin typeface="Times New Roman" panose="02020603050405020304" pitchFamily="18" charset="0"/>
                <a:cs typeface="Times New Roman" panose="02020603050405020304" pitchFamily="18" charset="0"/>
              </a:rPr>
              <a:t>The dataset is divided into two parts, namely, </a:t>
            </a:r>
            <a:r>
              <a:rPr lang="en-US" sz="1400" b="1" dirty="0">
                <a:latin typeface="Times New Roman" panose="02020603050405020304" pitchFamily="18" charset="0"/>
                <a:cs typeface="Times New Roman" panose="02020603050405020304" pitchFamily="18" charset="0"/>
              </a:rPr>
              <a:t>feature matrix</a:t>
            </a:r>
            <a:r>
              <a:rPr lang="en-US" sz="1400" dirty="0">
                <a:latin typeface="Times New Roman" panose="02020603050405020304" pitchFamily="18" charset="0"/>
                <a:cs typeface="Times New Roman" panose="02020603050405020304" pitchFamily="18" charset="0"/>
              </a:rPr>
              <a:t> and the </a:t>
            </a:r>
            <a:r>
              <a:rPr lang="en-US" sz="1400" b="1" dirty="0">
                <a:latin typeface="Times New Roman" panose="02020603050405020304" pitchFamily="18" charset="0"/>
                <a:cs typeface="Times New Roman" panose="02020603050405020304" pitchFamily="18" charset="0"/>
              </a:rPr>
              <a:t>response vector</a:t>
            </a:r>
            <a:r>
              <a:rPr lang="en-US" sz="1400" dirty="0">
                <a:latin typeface="Times New Roman" panose="02020603050405020304" pitchFamily="18" charset="0"/>
                <a:cs typeface="Times New Roman" panose="02020603050405020304" pitchFamily="18" charset="0"/>
              </a:rPr>
              <a:t>.</a:t>
            </a:r>
          </a:p>
          <a:p>
            <a:pPr fontAlgn="base"/>
            <a:r>
              <a:rPr lang="en-US" sz="1400" dirty="0">
                <a:latin typeface="Times New Roman" panose="02020603050405020304" pitchFamily="18" charset="0"/>
                <a:cs typeface="Times New Roman" panose="02020603050405020304" pitchFamily="18" charset="0"/>
              </a:rPr>
              <a:t>Feature matrix contains all the vectors(rows) of dataset in which each vector consists of the value of </a:t>
            </a:r>
            <a:r>
              <a:rPr lang="en-US" sz="1400" b="1" dirty="0">
                <a:latin typeface="Times New Roman" panose="02020603050405020304" pitchFamily="18" charset="0"/>
                <a:cs typeface="Times New Roman" panose="02020603050405020304" pitchFamily="18" charset="0"/>
              </a:rPr>
              <a:t>dependent features</a:t>
            </a:r>
            <a:r>
              <a:rPr lang="en-US" sz="1400" dirty="0">
                <a:latin typeface="Times New Roman" panose="02020603050405020304" pitchFamily="18" charset="0"/>
                <a:cs typeface="Times New Roman" panose="02020603050405020304" pitchFamily="18" charset="0"/>
              </a:rPr>
              <a:t>. In above dataset, features are ‘Outlook’, ‘Temperature’, ‘Humidity’ and ‘Windy’.</a:t>
            </a:r>
          </a:p>
          <a:p>
            <a:pPr fontAlgn="base"/>
            <a:r>
              <a:rPr lang="en-US" sz="1400" dirty="0">
                <a:latin typeface="Times New Roman" panose="02020603050405020304" pitchFamily="18" charset="0"/>
                <a:cs typeface="Times New Roman" panose="02020603050405020304" pitchFamily="18" charset="0"/>
              </a:rPr>
              <a:t>Response vector contains the value of </a:t>
            </a:r>
            <a:r>
              <a:rPr lang="en-US" sz="1400" b="1" dirty="0">
                <a:latin typeface="Times New Roman" panose="02020603050405020304" pitchFamily="18" charset="0"/>
                <a:cs typeface="Times New Roman" panose="02020603050405020304" pitchFamily="18" charset="0"/>
              </a:rPr>
              <a:t>class variable</a:t>
            </a:r>
            <a:r>
              <a:rPr lang="en-US" sz="1400" dirty="0">
                <a:latin typeface="Times New Roman" panose="02020603050405020304" pitchFamily="18" charset="0"/>
                <a:cs typeface="Times New Roman" panose="02020603050405020304" pitchFamily="18" charset="0"/>
              </a:rPr>
              <a:t>(prediction or output) for each row of feature matrix. In above dataset, the class variable name is ‘Play golf’.</a:t>
            </a:r>
          </a:p>
          <a:p>
            <a:pPr marL="0" indent="0" fontAlgn="base">
              <a:buNone/>
            </a:pPr>
            <a:r>
              <a:rPr lang="en-US" sz="1400" b="1" dirty="0">
                <a:latin typeface="Times New Roman" panose="02020603050405020304" pitchFamily="18" charset="0"/>
                <a:cs typeface="Times New Roman" panose="02020603050405020304" pitchFamily="18" charset="0"/>
              </a:rPr>
              <a:t>Assumption:</a:t>
            </a:r>
            <a:endParaRPr lang="en-US" sz="1400" dirty="0">
              <a:latin typeface="Times New Roman" panose="02020603050405020304" pitchFamily="18" charset="0"/>
              <a:cs typeface="Times New Roman" panose="02020603050405020304" pitchFamily="18" charset="0"/>
            </a:endParaRPr>
          </a:p>
          <a:p>
            <a:pPr marL="0" indent="0" fontAlgn="base">
              <a:buNone/>
            </a:pPr>
            <a:r>
              <a:rPr lang="en-US" sz="1400" dirty="0">
                <a:latin typeface="Times New Roman" panose="02020603050405020304" pitchFamily="18" charset="0"/>
                <a:cs typeface="Times New Roman" panose="02020603050405020304" pitchFamily="18" charset="0"/>
              </a:rPr>
              <a:t>  The fundamental Naive Bayes assumption is that each feature makes an:</a:t>
            </a:r>
          </a:p>
          <a:p>
            <a:pPr fontAlgn="base"/>
            <a:r>
              <a:rPr lang="en-US" sz="1400" dirty="0">
                <a:latin typeface="Times New Roman" panose="02020603050405020304" pitchFamily="18" charset="0"/>
                <a:cs typeface="Times New Roman" panose="02020603050405020304" pitchFamily="18" charset="0"/>
              </a:rPr>
              <a:t>independent</a:t>
            </a:r>
          </a:p>
          <a:p>
            <a:pPr fontAlgn="base"/>
            <a:r>
              <a:rPr lang="en-US" sz="1400" dirty="0">
                <a:latin typeface="Times New Roman" panose="02020603050405020304" pitchFamily="18" charset="0"/>
                <a:cs typeface="Times New Roman" panose="02020603050405020304" pitchFamily="18" charset="0"/>
              </a:rPr>
              <a:t>equal</a:t>
            </a:r>
          </a:p>
          <a:p>
            <a:pPr marL="0" indent="0" fontAlgn="base">
              <a:buNone/>
            </a:pPr>
            <a:r>
              <a:rPr lang="en-US" sz="1400" dirty="0">
                <a:latin typeface="Times New Roman" panose="02020603050405020304" pitchFamily="18" charset="0"/>
                <a:cs typeface="Times New Roman" panose="02020603050405020304" pitchFamily="18" charset="0"/>
              </a:rPr>
              <a:t> contribution to the outcome.</a:t>
            </a:r>
          </a:p>
          <a:p>
            <a:pPr marL="0" indent="0" fontAlgn="base">
              <a:buNone/>
            </a:pPr>
            <a:r>
              <a:rPr lang="en-US" sz="1400" dirty="0">
                <a:latin typeface="Times New Roman" panose="02020603050405020304" pitchFamily="18" charset="0"/>
                <a:cs typeface="Times New Roman" panose="02020603050405020304" pitchFamily="18" charset="0"/>
              </a:rPr>
              <a:t>With relation to our dataset, this concept can be understood as:</a:t>
            </a:r>
          </a:p>
          <a:p>
            <a:pPr fontAlgn="base"/>
            <a:r>
              <a:rPr lang="en-US" sz="1400" dirty="0">
                <a:latin typeface="Times New Roman" panose="02020603050405020304" pitchFamily="18" charset="0"/>
                <a:cs typeface="Times New Roman" panose="02020603050405020304" pitchFamily="18" charset="0"/>
              </a:rPr>
              <a:t>We assume that no pair of features are dependent. For example, the temperature being ‘Hot’ has nothing to do with the humidity or the outlook being ‘Rainy’ has no effect on the winds. Hence, the features are assumed to be </a:t>
            </a:r>
            <a:r>
              <a:rPr lang="en-US" sz="1400" b="1" dirty="0">
                <a:latin typeface="Times New Roman" panose="02020603050405020304" pitchFamily="18" charset="0"/>
                <a:cs typeface="Times New Roman" panose="02020603050405020304" pitchFamily="18" charset="0"/>
              </a:rPr>
              <a:t>independent</a:t>
            </a:r>
            <a:r>
              <a:rPr lang="en-US" sz="1400" dirty="0">
                <a:latin typeface="Times New Roman" panose="02020603050405020304" pitchFamily="18" charset="0"/>
                <a:cs typeface="Times New Roman" panose="02020603050405020304" pitchFamily="18" charset="0"/>
              </a:rPr>
              <a:t>.</a:t>
            </a:r>
          </a:p>
          <a:p>
            <a:pPr fontAlgn="base"/>
            <a:r>
              <a:rPr lang="en-US" sz="1400" dirty="0">
                <a:latin typeface="Times New Roman" panose="02020603050405020304" pitchFamily="18" charset="0"/>
                <a:cs typeface="Times New Roman" panose="02020603050405020304" pitchFamily="18" charset="0"/>
              </a:rPr>
              <a:t>Secondly, each feature is given the same weight(or importance). For example, knowing only temperature and humidity alone can’t predict the outcome accurately. None of the attributes is irrelevant and assumed to be contributing </a:t>
            </a:r>
            <a:r>
              <a:rPr lang="en-US" sz="1400" b="1" dirty="0">
                <a:latin typeface="Times New Roman" panose="02020603050405020304" pitchFamily="18" charset="0"/>
                <a:cs typeface="Times New Roman" panose="02020603050405020304" pitchFamily="18" charset="0"/>
              </a:rPr>
              <a:t>equally</a:t>
            </a:r>
            <a:r>
              <a:rPr lang="en-US" sz="1400" dirty="0">
                <a:latin typeface="Times New Roman" panose="02020603050405020304" pitchFamily="18" charset="0"/>
                <a:cs typeface="Times New Roman" panose="02020603050405020304" pitchFamily="18" charset="0"/>
              </a:rPr>
              <a:t> to the outcome.</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1174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B92292-D0AA-4D98-A40D-C2342EDF9019}"/>
              </a:ext>
            </a:extLst>
          </p:cNvPr>
          <p:cNvPicPr>
            <a:picLocks noChangeAspect="1"/>
          </p:cNvPicPr>
          <p:nvPr/>
        </p:nvPicPr>
        <p:blipFill>
          <a:blip r:embed="rId2"/>
          <a:stretch>
            <a:fillRect/>
          </a:stretch>
        </p:blipFill>
        <p:spPr>
          <a:xfrm>
            <a:off x="3398197" y="426424"/>
            <a:ext cx="5395606" cy="6005151"/>
          </a:xfrm>
          <a:prstGeom prst="rect">
            <a:avLst/>
          </a:prstGeom>
        </p:spPr>
      </p:pic>
    </p:spTree>
    <p:extLst>
      <p:ext uri="{BB962C8B-B14F-4D97-AF65-F5344CB8AC3E}">
        <p14:creationId xmlns:p14="http://schemas.microsoft.com/office/powerpoint/2010/main" val="4188633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04420-DDC3-423E-AC42-14A2C56DC490}"/>
              </a:ext>
            </a:extLst>
          </p:cNvPr>
          <p:cNvSpPr>
            <a:spLocks noGrp="1"/>
          </p:cNvSpPr>
          <p:nvPr>
            <p:ph type="title"/>
          </p:nvPr>
        </p:nvSpPr>
        <p:spPr/>
        <p:txBody>
          <a:bodyPr/>
          <a:lstStyle/>
          <a:p>
            <a:r>
              <a:rPr lang="en-US" dirty="0"/>
              <a:t>Example1</a:t>
            </a:r>
          </a:p>
        </p:txBody>
      </p:sp>
      <p:pic>
        <p:nvPicPr>
          <p:cNvPr id="4" name="Content Placeholder 3">
            <a:extLst>
              <a:ext uri="{FF2B5EF4-FFF2-40B4-BE49-F238E27FC236}">
                <a16:creationId xmlns:a16="http://schemas.microsoft.com/office/drawing/2014/main" id="{56D3D33E-E85A-4C9D-AD3E-2B23A963963A}"/>
              </a:ext>
            </a:extLst>
          </p:cNvPr>
          <p:cNvPicPr>
            <a:picLocks noGrp="1" noChangeAspect="1"/>
          </p:cNvPicPr>
          <p:nvPr>
            <p:ph idx="1"/>
          </p:nvPr>
        </p:nvPicPr>
        <p:blipFill>
          <a:blip r:embed="rId2"/>
          <a:stretch>
            <a:fillRect/>
          </a:stretch>
        </p:blipFill>
        <p:spPr>
          <a:xfrm>
            <a:off x="1921565" y="1353468"/>
            <a:ext cx="8348870" cy="5139407"/>
          </a:xfrm>
          <a:prstGeom prst="rect">
            <a:avLst/>
          </a:prstGeom>
        </p:spPr>
      </p:pic>
    </p:spTree>
    <p:extLst>
      <p:ext uri="{BB962C8B-B14F-4D97-AF65-F5344CB8AC3E}">
        <p14:creationId xmlns:p14="http://schemas.microsoft.com/office/powerpoint/2010/main" val="40062479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014B8-5F8C-434C-A5B9-1D5380559873}"/>
              </a:ext>
            </a:extLst>
          </p:cNvPr>
          <p:cNvSpPr>
            <a:spLocks noGrp="1"/>
          </p:cNvSpPr>
          <p:nvPr>
            <p:ph type="title"/>
          </p:nvPr>
        </p:nvSpPr>
        <p:spPr/>
        <p:txBody>
          <a:bodyPr/>
          <a:lstStyle/>
          <a:p>
            <a:r>
              <a:rPr lang="en-US" dirty="0"/>
              <a:t>Example1 continued</a:t>
            </a:r>
          </a:p>
        </p:txBody>
      </p:sp>
      <p:sp>
        <p:nvSpPr>
          <p:cNvPr id="5" name="Content Placeholder 4">
            <a:extLst>
              <a:ext uri="{FF2B5EF4-FFF2-40B4-BE49-F238E27FC236}">
                <a16:creationId xmlns:a16="http://schemas.microsoft.com/office/drawing/2014/main" id="{9FA99949-168C-4889-8A7D-B1F5DA1AD092}"/>
              </a:ext>
            </a:extLst>
          </p:cNvPr>
          <p:cNvSpPr>
            <a:spLocks noGrp="1"/>
          </p:cNvSpPr>
          <p:nvPr>
            <p:ph idx="1"/>
          </p:nvPr>
        </p:nvSpPr>
        <p:spPr/>
        <p:txBody>
          <a:bodyPr/>
          <a:lstStyle/>
          <a:p>
            <a:pPr marL="0" indent="0">
              <a:buNone/>
            </a:pPr>
            <a:r>
              <a:rPr lang="en-US" dirty="0"/>
              <a:t>p(</a:t>
            </a:r>
            <a:r>
              <a:rPr lang="en-US" dirty="0" err="1"/>
              <a:t>x|yes</a:t>
            </a:r>
            <a:r>
              <a:rPr lang="en-US" dirty="0"/>
              <a:t>) = p(</a:t>
            </a:r>
            <a:r>
              <a:rPr lang="en-US" dirty="0" err="1"/>
              <a:t>Red|yes</a:t>
            </a:r>
            <a:r>
              <a:rPr lang="en-US" dirty="0"/>
              <a:t>)*p(</a:t>
            </a:r>
            <a:r>
              <a:rPr lang="en-US" dirty="0" err="1"/>
              <a:t>SUV|yes</a:t>
            </a:r>
            <a:r>
              <a:rPr lang="en-US" dirty="0"/>
              <a:t>)*p(</a:t>
            </a:r>
            <a:r>
              <a:rPr lang="en-US" dirty="0" err="1"/>
              <a:t>Dom|yes</a:t>
            </a:r>
            <a:r>
              <a:rPr lang="en-US" dirty="0"/>
              <a:t>) </a:t>
            </a:r>
          </a:p>
          <a:p>
            <a:pPr marL="0" indent="0">
              <a:buNone/>
            </a:pPr>
            <a:r>
              <a:rPr lang="en-US" dirty="0"/>
              <a:t>p(x)=p(Red)*p(SUV)*p(Dom)</a:t>
            </a:r>
          </a:p>
          <a:p>
            <a:pPr marL="0" indent="0">
              <a:buNone/>
            </a:pPr>
            <a:r>
              <a:rPr lang="en-US" dirty="0"/>
              <a:t>P(</a:t>
            </a:r>
            <a:r>
              <a:rPr lang="en-US" dirty="0" err="1"/>
              <a:t>yes|x</a:t>
            </a:r>
            <a:r>
              <a:rPr lang="en-US" dirty="0"/>
              <a:t>)=(p(</a:t>
            </a:r>
            <a:r>
              <a:rPr lang="en-US" dirty="0" err="1"/>
              <a:t>x|yes</a:t>
            </a:r>
            <a:r>
              <a:rPr lang="en-US" dirty="0"/>
              <a:t>)*p(yes))/p(x)</a:t>
            </a:r>
          </a:p>
        </p:txBody>
      </p:sp>
    </p:spTree>
    <p:extLst>
      <p:ext uri="{BB962C8B-B14F-4D97-AF65-F5344CB8AC3E}">
        <p14:creationId xmlns:p14="http://schemas.microsoft.com/office/powerpoint/2010/main" val="1252275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4C892-1C79-469D-BE99-55D05F7C6336}"/>
              </a:ext>
            </a:extLst>
          </p:cNvPr>
          <p:cNvSpPr>
            <a:spLocks noGrp="1"/>
          </p:cNvSpPr>
          <p:nvPr>
            <p:ph type="title"/>
          </p:nvPr>
        </p:nvSpPr>
        <p:spPr/>
        <p:txBody>
          <a:bodyPr/>
          <a:lstStyle/>
          <a:p>
            <a:r>
              <a:rPr lang="en-US" dirty="0"/>
              <a:t>Example2</a:t>
            </a:r>
          </a:p>
        </p:txBody>
      </p:sp>
      <p:pic>
        <p:nvPicPr>
          <p:cNvPr id="7" name="Picture 6">
            <a:extLst>
              <a:ext uri="{FF2B5EF4-FFF2-40B4-BE49-F238E27FC236}">
                <a16:creationId xmlns:a16="http://schemas.microsoft.com/office/drawing/2014/main" id="{6BAEFCAC-39BC-4261-B0A9-FAD29455F748}"/>
              </a:ext>
            </a:extLst>
          </p:cNvPr>
          <p:cNvPicPr>
            <a:picLocks noChangeAspect="1"/>
          </p:cNvPicPr>
          <p:nvPr/>
        </p:nvPicPr>
        <p:blipFill>
          <a:blip r:embed="rId2"/>
          <a:stretch>
            <a:fillRect/>
          </a:stretch>
        </p:blipFill>
        <p:spPr>
          <a:xfrm>
            <a:off x="1855304" y="1204912"/>
            <a:ext cx="8481391" cy="5446261"/>
          </a:xfrm>
          <a:prstGeom prst="rect">
            <a:avLst/>
          </a:prstGeom>
        </p:spPr>
      </p:pic>
    </p:spTree>
    <p:extLst>
      <p:ext uri="{BB962C8B-B14F-4D97-AF65-F5344CB8AC3E}">
        <p14:creationId xmlns:p14="http://schemas.microsoft.com/office/powerpoint/2010/main" val="31764909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BDE6-C21A-4030-AC10-F294DDCBD1AA}"/>
              </a:ext>
            </a:extLst>
          </p:cNvPr>
          <p:cNvSpPr>
            <a:spLocks noGrp="1"/>
          </p:cNvSpPr>
          <p:nvPr>
            <p:ph type="title"/>
          </p:nvPr>
        </p:nvSpPr>
        <p:spPr/>
        <p:txBody>
          <a:bodyPr/>
          <a:lstStyle/>
          <a:p>
            <a:r>
              <a:rPr lang="en-US" dirty="0"/>
              <a:t>Example2 continued</a:t>
            </a:r>
          </a:p>
        </p:txBody>
      </p:sp>
      <p:pic>
        <p:nvPicPr>
          <p:cNvPr id="8" name="Picture 7">
            <a:extLst>
              <a:ext uri="{FF2B5EF4-FFF2-40B4-BE49-F238E27FC236}">
                <a16:creationId xmlns:a16="http://schemas.microsoft.com/office/drawing/2014/main" id="{3BE49C8B-7027-4BC4-9356-CF94121E9ED7}"/>
              </a:ext>
            </a:extLst>
          </p:cNvPr>
          <p:cNvPicPr>
            <a:picLocks noChangeAspect="1"/>
          </p:cNvPicPr>
          <p:nvPr/>
        </p:nvPicPr>
        <p:blipFill>
          <a:blip r:embed="rId2"/>
          <a:stretch>
            <a:fillRect/>
          </a:stretch>
        </p:blipFill>
        <p:spPr>
          <a:xfrm>
            <a:off x="2292627" y="1690689"/>
            <a:ext cx="6917633" cy="4899680"/>
          </a:xfrm>
          <a:prstGeom prst="rect">
            <a:avLst/>
          </a:prstGeom>
        </p:spPr>
      </p:pic>
    </p:spTree>
    <p:extLst>
      <p:ext uri="{BB962C8B-B14F-4D97-AF65-F5344CB8AC3E}">
        <p14:creationId xmlns:p14="http://schemas.microsoft.com/office/powerpoint/2010/main" val="1503204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4325-89DD-470D-B079-A107B3B39D40}"/>
              </a:ext>
            </a:extLst>
          </p:cNvPr>
          <p:cNvSpPr>
            <a:spLocks noGrp="1"/>
          </p:cNvSpPr>
          <p:nvPr>
            <p:ph type="title"/>
          </p:nvPr>
        </p:nvSpPr>
        <p:spPr/>
        <p:txBody>
          <a:bodyPr/>
          <a:lstStyle/>
          <a:p>
            <a:r>
              <a:rPr lang="en-US" dirty="0"/>
              <a:t>Example2 continued</a:t>
            </a:r>
          </a:p>
        </p:txBody>
      </p:sp>
      <p:sp>
        <p:nvSpPr>
          <p:cNvPr id="3" name="Content Placeholder 2">
            <a:extLst>
              <a:ext uri="{FF2B5EF4-FFF2-40B4-BE49-F238E27FC236}">
                <a16:creationId xmlns:a16="http://schemas.microsoft.com/office/drawing/2014/main" id="{40E68E53-DBC0-4632-A1E4-CC66320B39C9}"/>
              </a:ext>
            </a:extLst>
          </p:cNvPr>
          <p:cNvSpPr>
            <a:spLocks noGrp="1"/>
          </p:cNvSpPr>
          <p:nvPr>
            <p:ph idx="1"/>
          </p:nvPr>
        </p:nvSpPr>
        <p:spPr/>
        <p:txBody>
          <a:bodyPr/>
          <a:lstStyle/>
          <a:p>
            <a:pPr marL="0" indent="0">
              <a:buNone/>
            </a:pPr>
            <a:r>
              <a:rPr lang="en-US" dirty="0"/>
              <a:t>X=&lt;</a:t>
            </a:r>
            <a:r>
              <a:rPr lang="en-US" dirty="0" smtClean="0"/>
              <a:t>Sunny, Cool, High, True&gt;</a:t>
            </a:r>
            <a:endParaRPr lang="en-US" dirty="0" smtClean="0"/>
          </a:p>
          <a:p>
            <a:pPr marL="0" indent="0">
              <a:buNone/>
            </a:pPr>
            <a:r>
              <a:rPr lang="en-US" dirty="0" smtClean="0"/>
              <a:t>P(</a:t>
            </a:r>
            <a:r>
              <a:rPr lang="en-US" dirty="0" err="1" smtClean="0"/>
              <a:t>yes|x</a:t>
            </a:r>
            <a:r>
              <a:rPr lang="en-US" dirty="0"/>
              <a:t>)=(p(</a:t>
            </a:r>
            <a:r>
              <a:rPr lang="en-US" dirty="0" err="1"/>
              <a:t>x|yes</a:t>
            </a:r>
            <a:r>
              <a:rPr lang="en-US" dirty="0"/>
              <a:t>)*p(yes))/p(x)</a:t>
            </a:r>
          </a:p>
          <a:p>
            <a:pPr marL="0" indent="0">
              <a:buNone/>
            </a:pPr>
            <a:r>
              <a:rPr lang="en-US" dirty="0"/>
              <a:t>p(</a:t>
            </a:r>
            <a:r>
              <a:rPr lang="en-US" dirty="0" err="1"/>
              <a:t>x|yes</a:t>
            </a:r>
            <a:r>
              <a:rPr lang="en-US" dirty="0"/>
              <a:t>) = p(</a:t>
            </a:r>
            <a:r>
              <a:rPr lang="en-US" dirty="0" err="1"/>
              <a:t>Sunny|yes</a:t>
            </a:r>
            <a:r>
              <a:rPr lang="en-US" dirty="0"/>
              <a:t>)*p(</a:t>
            </a:r>
            <a:r>
              <a:rPr lang="en-US" dirty="0" err="1"/>
              <a:t>Cool|yes</a:t>
            </a:r>
            <a:r>
              <a:rPr lang="en-US" dirty="0"/>
              <a:t>)*p(</a:t>
            </a:r>
            <a:r>
              <a:rPr lang="en-US" dirty="0" err="1"/>
              <a:t>High|yes</a:t>
            </a:r>
            <a:r>
              <a:rPr lang="en-US" dirty="0"/>
              <a:t>)*p(</a:t>
            </a:r>
            <a:r>
              <a:rPr lang="en-US" dirty="0" err="1"/>
              <a:t>True|yes</a:t>
            </a:r>
            <a:r>
              <a:rPr lang="en-US" dirty="0"/>
              <a:t>)</a:t>
            </a:r>
          </a:p>
          <a:p>
            <a:pPr marL="0" indent="0">
              <a:buNone/>
            </a:pPr>
            <a:r>
              <a:rPr lang="en-US" dirty="0"/>
              <a:t>P(x) = p(Sunny)*p(Cool)*p(High</a:t>
            </a:r>
            <a:r>
              <a:rPr lang="en-US" dirty="0" smtClean="0"/>
              <a:t>)*p(True)</a:t>
            </a:r>
            <a:endParaRPr lang="en-US" dirty="0"/>
          </a:p>
          <a:p>
            <a:pPr marL="0" indent="0">
              <a:buNone/>
            </a:pPr>
            <a:endParaRPr lang="en-US" dirty="0"/>
          </a:p>
        </p:txBody>
      </p:sp>
    </p:spTree>
    <p:extLst>
      <p:ext uri="{BB962C8B-B14F-4D97-AF65-F5344CB8AC3E}">
        <p14:creationId xmlns:p14="http://schemas.microsoft.com/office/powerpoint/2010/main" val="32753265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31F6-4CA7-4A6F-A06D-2CDCBD3BD8B0}"/>
              </a:ext>
            </a:extLst>
          </p:cNvPr>
          <p:cNvSpPr>
            <a:spLocks noGrp="1"/>
          </p:cNvSpPr>
          <p:nvPr>
            <p:ph type="title"/>
          </p:nvPr>
        </p:nvSpPr>
        <p:spPr/>
        <p:txBody>
          <a:bodyPr/>
          <a:lstStyle/>
          <a:p>
            <a:r>
              <a:rPr lang="en-US" dirty="0"/>
              <a:t>Example2 continued</a:t>
            </a:r>
          </a:p>
        </p:txBody>
      </p:sp>
      <p:pic>
        <p:nvPicPr>
          <p:cNvPr id="4" name="Content Placeholder 3">
            <a:extLst>
              <a:ext uri="{FF2B5EF4-FFF2-40B4-BE49-F238E27FC236}">
                <a16:creationId xmlns:a16="http://schemas.microsoft.com/office/drawing/2014/main" id="{876E7F9C-C2F8-4744-9B84-27C2B5308F08}"/>
              </a:ext>
            </a:extLst>
          </p:cNvPr>
          <p:cNvPicPr>
            <a:picLocks noGrp="1" noChangeAspect="1"/>
          </p:cNvPicPr>
          <p:nvPr>
            <p:ph idx="1"/>
          </p:nvPr>
        </p:nvPicPr>
        <p:blipFill>
          <a:blip r:embed="rId2"/>
          <a:stretch>
            <a:fillRect/>
          </a:stretch>
        </p:blipFill>
        <p:spPr>
          <a:xfrm>
            <a:off x="1748096" y="1788771"/>
            <a:ext cx="8695807" cy="4704104"/>
          </a:xfrm>
          <a:prstGeom prst="rect">
            <a:avLst/>
          </a:prstGeom>
        </p:spPr>
      </p:pic>
    </p:spTree>
    <p:extLst>
      <p:ext uri="{BB962C8B-B14F-4D97-AF65-F5344CB8AC3E}">
        <p14:creationId xmlns:p14="http://schemas.microsoft.com/office/powerpoint/2010/main" val="4215022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B963-1A76-4501-8A01-3E1F1B4EDE65}"/>
              </a:ext>
            </a:extLst>
          </p:cNvPr>
          <p:cNvSpPr>
            <a:spLocks noGrp="1"/>
          </p:cNvSpPr>
          <p:nvPr>
            <p:ph type="title"/>
          </p:nvPr>
        </p:nvSpPr>
        <p:spPr/>
        <p:txBody>
          <a:bodyPr/>
          <a:lstStyle/>
          <a:p>
            <a:r>
              <a:rPr lang="en-US" dirty="0"/>
              <a:t>Pros</a:t>
            </a:r>
          </a:p>
        </p:txBody>
      </p:sp>
      <p:pic>
        <p:nvPicPr>
          <p:cNvPr id="4" name="Content Placeholder 3">
            <a:extLst>
              <a:ext uri="{FF2B5EF4-FFF2-40B4-BE49-F238E27FC236}">
                <a16:creationId xmlns:a16="http://schemas.microsoft.com/office/drawing/2014/main" id="{00C050FD-671D-4EA7-9387-0725FCA9FB87}"/>
              </a:ext>
            </a:extLst>
          </p:cNvPr>
          <p:cNvPicPr>
            <a:picLocks noGrp="1" noChangeAspect="1"/>
          </p:cNvPicPr>
          <p:nvPr>
            <p:ph idx="1"/>
          </p:nvPr>
        </p:nvPicPr>
        <p:blipFill>
          <a:blip r:embed="rId2"/>
          <a:stretch>
            <a:fillRect/>
          </a:stretch>
        </p:blipFill>
        <p:spPr>
          <a:xfrm>
            <a:off x="1750401" y="2102505"/>
            <a:ext cx="8691197" cy="2071929"/>
          </a:xfrm>
          <a:prstGeom prst="rect">
            <a:avLst/>
          </a:prstGeom>
        </p:spPr>
      </p:pic>
    </p:spTree>
    <p:extLst>
      <p:ext uri="{BB962C8B-B14F-4D97-AF65-F5344CB8AC3E}">
        <p14:creationId xmlns:p14="http://schemas.microsoft.com/office/powerpoint/2010/main" val="808005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18CA6-88D5-42CE-8370-EA2C4E5341CF}"/>
              </a:ext>
            </a:extLst>
          </p:cNvPr>
          <p:cNvSpPr>
            <a:spLocks noGrp="1"/>
          </p:cNvSpPr>
          <p:nvPr>
            <p:ph type="title"/>
          </p:nvPr>
        </p:nvSpPr>
        <p:spPr/>
        <p:txBody>
          <a:bodyPr/>
          <a:lstStyle/>
          <a:p>
            <a:r>
              <a:rPr lang="en-US" dirty="0"/>
              <a:t>Bayes Theorem</a:t>
            </a:r>
          </a:p>
        </p:txBody>
      </p:sp>
      <p:sp>
        <p:nvSpPr>
          <p:cNvPr id="6" name="Content Placeholder 5">
            <a:extLst>
              <a:ext uri="{FF2B5EF4-FFF2-40B4-BE49-F238E27FC236}">
                <a16:creationId xmlns:a16="http://schemas.microsoft.com/office/drawing/2014/main" id="{996660F7-57A1-446F-A493-3FF5003D7807}"/>
              </a:ext>
            </a:extLst>
          </p:cNvPr>
          <p:cNvSpPr>
            <a:spLocks noGrp="1"/>
          </p:cNvSpPr>
          <p:nvPr>
            <p:ph idx="1"/>
          </p:nvPr>
        </p:nvSpPr>
        <p:spPr/>
        <p:txBody>
          <a:bodyPr>
            <a:normAutofit lnSpcReduction="10000"/>
          </a:bodyPr>
          <a:lstStyle/>
          <a:p>
            <a:pPr algn="just"/>
            <a:r>
              <a:rPr lang="en-US" dirty="0"/>
              <a:t>Bayes’ theorem is a way to figure out </a:t>
            </a:r>
            <a:r>
              <a:rPr lang="en-US" dirty="0">
                <a:hlinkClick r:id="rId2"/>
              </a:rPr>
              <a:t>conditional probability</a:t>
            </a:r>
            <a:r>
              <a:rPr lang="en-US" dirty="0"/>
              <a:t>. Conditional probability is the probability of an event happening, given that it has some relationship to one or more other events. . In a nutshell, it gives you the actual probability of an </a:t>
            </a:r>
            <a:r>
              <a:rPr lang="en-US" b="1" dirty="0"/>
              <a:t>event </a:t>
            </a:r>
            <a:r>
              <a:rPr lang="en-US" dirty="0"/>
              <a:t>given information about </a:t>
            </a:r>
            <a:r>
              <a:rPr lang="en-US" b="1" dirty="0"/>
              <a:t>tests.</a:t>
            </a:r>
          </a:p>
          <a:p>
            <a:pPr algn="just"/>
            <a:r>
              <a:rPr lang="en-US" dirty="0"/>
              <a:t>“Events” Are different from “tests.” For example, there is a </a:t>
            </a:r>
            <a:r>
              <a:rPr lang="en-US" b="1" dirty="0"/>
              <a:t>test </a:t>
            </a:r>
            <a:r>
              <a:rPr lang="en-US" dirty="0"/>
              <a:t>for liver disease, but that’s separate from the </a:t>
            </a:r>
            <a:r>
              <a:rPr lang="en-US" b="1" dirty="0"/>
              <a:t>event </a:t>
            </a:r>
            <a:r>
              <a:rPr lang="en-US" dirty="0"/>
              <a:t>of actually having liver disease.</a:t>
            </a:r>
          </a:p>
          <a:p>
            <a:pPr marL="0" indent="0" algn="just">
              <a:buNone/>
            </a:pPr>
            <a:r>
              <a:rPr lang="en-US" b="1" dirty="0"/>
              <a:t>Example: </a:t>
            </a:r>
            <a:r>
              <a:rPr lang="en-US" dirty="0"/>
              <a:t>your probability of getting a parking space is connected to the time of day you park, where you park, and what conventions are going on at any time. </a:t>
            </a:r>
          </a:p>
          <a:p>
            <a:pPr marL="0" indent="0" algn="just">
              <a:buNone/>
            </a:pPr>
            <a:endParaRPr lang="en-US" dirty="0"/>
          </a:p>
        </p:txBody>
      </p:sp>
    </p:spTree>
    <p:extLst>
      <p:ext uri="{BB962C8B-B14F-4D97-AF65-F5344CB8AC3E}">
        <p14:creationId xmlns:p14="http://schemas.microsoft.com/office/powerpoint/2010/main" val="42162121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59021-2FDC-4985-AFB4-D53E0F129662}"/>
              </a:ext>
            </a:extLst>
          </p:cNvPr>
          <p:cNvSpPr>
            <a:spLocks noGrp="1"/>
          </p:cNvSpPr>
          <p:nvPr>
            <p:ph type="title"/>
          </p:nvPr>
        </p:nvSpPr>
        <p:spPr/>
        <p:txBody>
          <a:bodyPr/>
          <a:lstStyle/>
          <a:p>
            <a:r>
              <a:rPr lang="en-US" dirty="0"/>
              <a:t>Cons</a:t>
            </a:r>
          </a:p>
        </p:txBody>
      </p:sp>
      <p:pic>
        <p:nvPicPr>
          <p:cNvPr id="4" name="Content Placeholder 3">
            <a:extLst>
              <a:ext uri="{FF2B5EF4-FFF2-40B4-BE49-F238E27FC236}">
                <a16:creationId xmlns:a16="http://schemas.microsoft.com/office/drawing/2014/main" id="{C53E0845-FE55-42A1-81F2-E9A1295A7F5B}"/>
              </a:ext>
            </a:extLst>
          </p:cNvPr>
          <p:cNvPicPr>
            <a:picLocks noGrp="1" noChangeAspect="1"/>
          </p:cNvPicPr>
          <p:nvPr>
            <p:ph idx="1"/>
          </p:nvPr>
        </p:nvPicPr>
        <p:blipFill>
          <a:blip r:embed="rId2"/>
          <a:stretch>
            <a:fillRect/>
          </a:stretch>
        </p:blipFill>
        <p:spPr>
          <a:xfrm>
            <a:off x="1842052" y="2186366"/>
            <a:ext cx="8507895" cy="3662046"/>
          </a:xfrm>
          <a:prstGeom prst="rect">
            <a:avLst/>
          </a:prstGeom>
        </p:spPr>
      </p:pic>
    </p:spTree>
    <p:extLst>
      <p:ext uri="{BB962C8B-B14F-4D97-AF65-F5344CB8AC3E}">
        <p14:creationId xmlns:p14="http://schemas.microsoft.com/office/powerpoint/2010/main" val="3282439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E85FA-3D60-492D-B93A-4589B82F7DA1}"/>
              </a:ext>
            </a:extLst>
          </p:cNvPr>
          <p:cNvSpPr>
            <a:spLocks noGrp="1"/>
          </p:cNvSpPr>
          <p:nvPr>
            <p:ph type="title"/>
          </p:nvPr>
        </p:nvSpPr>
        <p:spPr/>
        <p:txBody>
          <a:bodyPr/>
          <a:lstStyle/>
          <a:p>
            <a:r>
              <a:rPr lang="en-US" dirty="0"/>
              <a:t>Applications</a:t>
            </a:r>
          </a:p>
        </p:txBody>
      </p:sp>
      <p:pic>
        <p:nvPicPr>
          <p:cNvPr id="4" name="Content Placeholder 3">
            <a:extLst>
              <a:ext uri="{FF2B5EF4-FFF2-40B4-BE49-F238E27FC236}">
                <a16:creationId xmlns:a16="http://schemas.microsoft.com/office/drawing/2014/main" id="{5A3F2261-9AF8-4DBD-B9D7-62292681680F}"/>
              </a:ext>
            </a:extLst>
          </p:cNvPr>
          <p:cNvPicPr>
            <a:picLocks noGrp="1" noChangeAspect="1"/>
          </p:cNvPicPr>
          <p:nvPr>
            <p:ph idx="1"/>
          </p:nvPr>
        </p:nvPicPr>
        <p:blipFill>
          <a:blip r:embed="rId2"/>
          <a:stretch>
            <a:fillRect/>
          </a:stretch>
        </p:blipFill>
        <p:spPr>
          <a:xfrm>
            <a:off x="1775792" y="1690688"/>
            <a:ext cx="7856960" cy="4692624"/>
          </a:xfrm>
          <a:prstGeom prst="rect">
            <a:avLst/>
          </a:prstGeom>
        </p:spPr>
      </p:pic>
    </p:spTree>
    <p:extLst>
      <p:ext uri="{BB962C8B-B14F-4D97-AF65-F5344CB8AC3E}">
        <p14:creationId xmlns:p14="http://schemas.microsoft.com/office/powerpoint/2010/main" val="4207289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B090C-6AE2-4420-9CAA-FB23AD5D01C3}"/>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AFFF7941-A990-4616-95DD-B549F8B7714A}"/>
              </a:ext>
            </a:extLst>
          </p:cNvPr>
          <p:cNvSpPr>
            <a:spLocks noGrp="1"/>
          </p:cNvSpPr>
          <p:nvPr>
            <p:ph idx="1"/>
          </p:nvPr>
        </p:nvSpPr>
        <p:spPr/>
        <p:txBody>
          <a:bodyPr/>
          <a:lstStyle/>
          <a:p>
            <a:r>
              <a:rPr lang="en-US" dirty="0">
                <a:hlinkClick r:id="rId2"/>
              </a:rPr>
              <a:t>https://www.youtube.com/watch?v=CPqOCI0ahss&amp;list=PLHmN7Pq-WTcz16J12PotUK-kDPF62VPSz&amp;index=4</a:t>
            </a:r>
            <a:endParaRPr lang="en-US" dirty="0"/>
          </a:p>
          <a:p>
            <a:r>
              <a:rPr lang="en-US" dirty="0">
                <a:hlinkClick r:id="rId3"/>
              </a:rPr>
              <a:t>https://www.youtube.com/watch?v=TiRakVf0foU&amp;list=PLHmN7Pq-WTcz16J12PotUK-kDPF62VPSz&amp;index=2</a:t>
            </a:r>
            <a:endParaRPr lang="en-US" dirty="0"/>
          </a:p>
          <a:p>
            <a:r>
              <a:rPr lang="en-US" dirty="0">
                <a:hlinkClick r:id="rId4"/>
              </a:rPr>
              <a:t>https://www.youtube.com/watch?v=RixQygYyDKI&amp;list=PLHmN7Pq-WTcz16J12PotUK-kDPF62VPSz&amp;index=1</a:t>
            </a:r>
            <a:endParaRPr lang="en-US" dirty="0"/>
          </a:p>
        </p:txBody>
      </p:sp>
    </p:spTree>
    <p:extLst>
      <p:ext uri="{BB962C8B-B14F-4D97-AF65-F5344CB8AC3E}">
        <p14:creationId xmlns:p14="http://schemas.microsoft.com/office/powerpoint/2010/main" val="2646917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CE08-BF24-4CA6-98AE-2C02E3AB31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578D2C-01EB-4153-8F15-0555C01BA98B}"/>
              </a:ext>
            </a:extLst>
          </p:cNvPr>
          <p:cNvSpPr>
            <a:spLocks noGrp="1"/>
          </p:cNvSpPr>
          <p:nvPr>
            <p:ph idx="1"/>
          </p:nvPr>
        </p:nvSpPr>
        <p:spPr/>
        <p:txBody>
          <a:bodyPr>
            <a:normAutofit/>
          </a:bodyPr>
          <a:lstStyle/>
          <a:p>
            <a:pPr marL="0" indent="0">
              <a:buNone/>
            </a:pPr>
            <a:endParaRPr lang="en-US" sz="6600" dirty="0"/>
          </a:p>
          <a:p>
            <a:pPr marL="0" indent="0" algn="ctr">
              <a:buNone/>
            </a:pPr>
            <a:r>
              <a:rPr lang="en-US" sz="6600"/>
              <a:t>Thank </a:t>
            </a:r>
            <a:r>
              <a:rPr lang="en-US" sz="6600" dirty="0"/>
              <a:t>You</a:t>
            </a:r>
          </a:p>
        </p:txBody>
      </p:sp>
    </p:spTree>
    <p:extLst>
      <p:ext uri="{BB962C8B-B14F-4D97-AF65-F5344CB8AC3E}">
        <p14:creationId xmlns:p14="http://schemas.microsoft.com/office/powerpoint/2010/main" val="3291187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41706-EA71-4C0D-B059-73B8CCAC3E30}"/>
              </a:ext>
            </a:extLst>
          </p:cNvPr>
          <p:cNvSpPr>
            <a:spLocks noGrp="1"/>
          </p:cNvSpPr>
          <p:nvPr>
            <p:ph type="title"/>
          </p:nvPr>
        </p:nvSpPr>
        <p:spPr/>
        <p:txBody>
          <a:bodyPr/>
          <a:lstStyle/>
          <a:p>
            <a:r>
              <a:rPr lang="en-US" dirty="0"/>
              <a:t>Formula</a:t>
            </a:r>
          </a:p>
        </p:txBody>
      </p:sp>
      <p:pic>
        <p:nvPicPr>
          <p:cNvPr id="1026" name="Picture 2" descr="Image result for bayes theorem">
            <a:extLst>
              <a:ext uri="{FF2B5EF4-FFF2-40B4-BE49-F238E27FC236}">
                <a16:creationId xmlns:a16="http://schemas.microsoft.com/office/drawing/2014/main" id="{4D1A7FC3-5ED0-41A6-8D06-FD7FE2E3A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617" y="2179776"/>
            <a:ext cx="4757531" cy="28423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bayes theorem">
            <a:extLst>
              <a:ext uri="{FF2B5EF4-FFF2-40B4-BE49-F238E27FC236}">
                <a16:creationId xmlns:a16="http://schemas.microsoft.com/office/drawing/2014/main" id="{AFF9C568-61E7-4DC1-87B5-3FDAB76602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851" y="2135069"/>
            <a:ext cx="4757529" cy="2887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760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B877-CD91-4120-AB86-6986C97A9ED1}"/>
              </a:ext>
            </a:extLst>
          </p:cNvPr>
          <p:cNvSpPr>
            <a:spLocks noGrp="1"/>
          </p:cNvSpPr>
          <p:nvPr>
            <p:ph type="title"/>
          </p:nvPr>
        </p:nvSpPr>
        <p:spPr/>
        <p:txBody>
          <a:bodyPr/>
          <a:lstStyle/>
          <a:p>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Bayes’ Theorem Example #1</a:t>
            </a:r>
            <a:endParaRPr lang="en-US" dirty="0"/>
          </a:p>
        </p:txBody>
      </p:sp>
      <p:sp>
        <p:nvSpPr>
          <p:cNvPr id="3" name="Content Placeholder 2">
            <a:extLst>
              <a:ext uri="{FF2B5EF4-FFF2-40B4-BE49-F238E27FC236}">
                <a16:creationId xmlns:a16="http://schemas.microsoft.com/office/drawing/2014/main" id="{52A9703D-1DFF-4685-A5E9-4E7075421F7C}"/>
              </a:ext>
            </a:extLst>
          </p:cNvPr>
          <p:cNvSpPr>
            <a:spLocks noGrp="1"/>
          </p:cNvSpPr>
          <p:nvPr>
            <p:ph idx="1"/>
          </p:nvPr>
        </p:nvSpPr>
        <p:spPr>
          <a:xfrm>
            <a:off x="838200" y="1825625"/>
            <a:ext cx="10515600" cy="4667250"/>
          </a:xfrm>
        </p:spPr>
        <p:txBody>
          <a:bodyPr>
            <a:noAutofit/>
          </a:bodyPr>
          <a:lstStyle/>
          <a:p>
            <a:pPr fontAlgn="base">
              <a:lnSpc>
                <a:spcPct val="107000"/>
              </a:lnSpc>
            </a:pP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You might be interested in finding out a patient’s probability of having liver disease if they are an alcoholic. “Being an alcoholic” is the </a:t>
            </a:r>
            <a:r>
              <a:rPr lang="en-US"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test</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(kind of like a litmus test) for liver disease.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could mean the event “Patient has liver disease.” Past data tells you that 10% of patients entering your clinic have liver disease. P(A) = 0.10.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could mean the litmus test that “Patient is an alcoholic.” Five percent of the clinic’s patients are alcoholics. P(B) = 0.05.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You might also know that among those patients diagnosed with liver disease, 7% are alcoholics. This is your </a:t>
            </a:r>
            <a:r>
              <a:rPr lang="en-US"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the probability that a patient is alcoholic, given that they have liver disease, is 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pP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Bayes’ theorem tells you:</a:t>
            </a:r>
            <a:b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r>
              <a:rPr lang="en-US"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P(A|B) = (0.07 * 0.1)/0.05 = 0.14</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r>
            <a:b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b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other words, if the patient is an alcoholic, their chances of having liver disease is 0.14 (14%). This is a large increase from the 10% suggested by past data. But it’s still unlikely that any particular patient has liver disease.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1584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B877-CD91-4120-AB86-6986C97A9ED1}"/>
              </a:ext>
            </a:extLst>
          </p:cNvPr>
          <p:cNvSpPr>
            <a:spLocks noGrp="1"/>
          </p:cNvSpPr>
          <p:nvPr>
            <p:ph type="title"/>
          </p:nvPr>
        </p:nvSpPr>
        <p:spPr/>
        <p:txBody>
          <a:bodyPr/>
          <a:lstStyle/>
          <a:p>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Bayes’ Theorem Example #2</a:t>
            </a:r>
            <a:endParaRPr lang="en-US" dirty="0"/>
          </a:p>
        </p:txBody>
      </p:sp>
      <p:sp>
        <p:nvSpPr>
          <p:cNvPr id="3" name="Content Placeholder 2">
            <a:extLst>
              <a:ext uri="{FF2B5EF4-FFF2-40B4-BE49-F238E27FC236}">
                <a16:creationId xmlns:a16="http://schemas.microsoft.com/office/drawing/2014/main" id="{52A9703D-1DFF-4685-A5E9-4E7075421F7C}"/>
              </a:ext>
            </a:extLst>
          </p:cNvPr>
          <p:cNvSpPr>
            <a:spLocks noGrp="1"/>
          </p:cNvSpPr>
          <p:nvPr>
            <p:ph idx="1"/>
          </p:nvPr>
        </p:nvSpPr>
        <p:spPr>
          <a:xfrm>
            <a:off x="838200" y="1825625"/>
            <a:ext cx="10515600" cy="4667250"/>
          </a:xfrm>
        </p:spPr>
        <p:txBody>
          <a:bodyPr>
            <a:noAutofit/>
          </a:bodyPr>
          <a:lstStyle/>
          <a:p>
            <a:pPr marL="0" indent="0" fontAlgn="base">
              <a:buNone/>
            </a:pPr>
            <a:endParaRPr lang="en-US" sz="1600" dirty="0">
              <a:latin typeface="Times New Roman" panose="02020603050405020304" pitchFamily="18" charset="0"/>
              <a:cs typeface="Times New Roman" panose="02020603050405020304" pitchFamily="18" charset="0"/>
            </a:endParaRPr>
          </a:p>
          <a:p>
            <a:pPr fontAlgn="base"/>
            <a:r>
              <a:rPr lang="en-US" sz="1600" dirty="0">
                <a:latin typeface="Times New Roman" panose="02020603050405020304" pitchFamily="18" charset="0"/>
                <a:cs typeface="Times New Roman" panose="02020603050405020304" pitchFamily="18" charset="0"/>
              </a:rPr>
              <a:t>Another way to look at the theorem is to say that one event follows another. Above I said “tests” and “events”, but it’s also legitimate to think of it as the “first event” that leads to the “second event.” There’s no one right way to do this: use the terminology that makes most sense to you.</a:t>
            </a:r>
          </a:p>
          <a:p>
            <a:pPr fontAlgn="base"/>
            <a:r>
              <a:rPr lang="en-US" sz="1600" dirty="0">
                <a:latin typeface="Times New Roman" panose="02020603050405020304" pitchFamily="18" charset="0"/>
                <a:cs typeface="Times New Roman" panose="02020603050405020304" pitchFamily="18" charset="0"/>
              </a:rPr>
              <a:t>In a particular pain clinic, 10% of patients are prescribed narcotic pain killers. Overall, five percent of the clinic’s patients are addicted to narcotics (including pain killers and illegal substances). Out of all the people prescribed pain pills, 8% are addicts. </a:t>
            </a:r>
            <a:r>
              <a:rPr lang="en-US" sz="1600" i="1" dirty="0">
                <a:latin typeface="Times New Roman" panose="02020603050405020304" pitchFamily="18" charset="0"/>
                <a:cs typeface="Times New Roman" panose="02020603050405020304" pitchFamily="18" charset="0"/>
              </a:rPr>
              <a:t>If a patient is an addict, </a:t>
            </a:r>
            <a:r>
              <a:rPr lang="en-US" sz="1600" b="1" i="1" dirty="0">
                <a:latin typeface="Times New Roman" panose="02020603050405020304" pitchFamily="18" charset="0"/>
                <a:cs typeface="Times New Roman" panose="02020603050405020304" pitchFamily="18" charset="0"/>
              </a:rPr>
              <a:t>what is the probability that they will be prescribed pain pills?</a:t>
            </a:r>
            <a:endParaRPr lang="en-US" sz="1600" dirty="0">
              <a:latin typeface="Times New Roman" panose="02020603050405020304" pitchFamily="18" charset="0"/>
              <a:cs typeface="Times New Roman" panose="02020603050405020304" pitchFamily="18" charset="0"/>
            </a:endParaRPr>
          </a:p>
          <a:p>
            <a:pPr fontAlgn="base"/>
            <a:r>
              <a:rPr lang="en-US" sz="1600" dirty="0">
                <a:latin typeface="Times New Roman" panose="02020603050405020304" pitchFamily="18" charset="0"/>
                <a:cs typeface="Times New Roman" panose="02020603050405020304" pitchFamily="18" charset="0"/>
              </a:rPr>
              <a:t>Step 1: </a:t>
            </a:r>
            <a:r>
              <a:rPr lang="en-US" sz="1600" b="1" dirty="0">
                <a:latin typeface="Times New Roman" panose="02020603050405020304" pitchFamily="18" charset="0"/>
                <a:cs typeface="Times New Roman" panose="02020603050405020304" pitchFamily="18" charset="0"/>
              </a:rPr>
              <a:t>Figure out what your event “A” is from the question.</a:t>
            </a:r>
            <a:r>
              <a:rPr lang="en-US" sz="1600" dirty="0">
                <a:latin typeface="Times New Roman" panose="02020603050405020304" pitchFamily="18" charset="0"/>
                <a:cs typeface="Times New Roman" panose="02020603050405020304" pitchFamily="18" charset="0"/>
              </a:rPr>
              <a:t> That information is in the italicized part of this particular question. The event that happens first (A) is being prescribed pain pills. That’s given as 10%.</a:t>
            </a:r>
          </a:p>
          <a:p>
            <a:pPr fontAlgn="base"/>
            <a:r>
              <a:rPr lang="en-US" sz="1600" dirty="0">
                <a:latin typeface="Times New Roman" panose="02020603050405020304" pitchFamily="18" charset="0"/>
                <a:cs typeface="Times New Roman" panose="02020603050405020304" pitchFamily="18" charset="0"/>
              </a:rPr>
              <a:t>Step 2: </a:t>
            </a:r>
            <a:r>
              <a:rPr lang="en-US" sz="1600" b="1" dirty="0">
                <a:latin typeface="Times New Roman" panose="02020603050405020304" pitchFamily="18" charset="0"/>
                <a:cs typeface="Times New Roman" panose="02020603050405020304" pitchFamily="18" charset="0"/>
              </a:rPr>
              <a:t>Figure out what your event “B” is from the question.</a:t>
            </a:r>
            <a:r>
              <a:rPr lang="en-US" sz="1600" dirty="0">
                <a:latin typeface="Times New Roman" panose="02020603050405020304" pitchFamily="18" charset="0"/>
                <a:cs typeface="Times New Roman" panose="02020603050405020304" pitchFamily="18" charset="0"/>
              </a:rPr>
              <a:t> That information is also in the italicized part of this particular question. Event B is being an addict. That’s given as 5%.</a:t>
            </a:r>
          </a:p>
          <a:p>
            <a:pPr fontAlgn="base"/>
            <a:r>
              <a:rPr lang="en-US" sz="1600" dirty="0">
                <a:latin typeface="Times New Roman" panose="02020603050405020304" pitchFamily="18" charset="0"/>
                <a:cs typeface="Times New Roman" panose="02020603050405020304" pitchFamily="18" charset="0"/>
              </a:rPr>
              <a:t>Step 3: </a:t>
            </a:r>
            <a:r>
              <a:rPr lang="en-US" sz="1600" b="1" dirty="0">
                <a:latin typeface="Times New Roman" panose="02020603050405020304" pitchFamily="18" charset="0"/>
                <a:cs typeface="Times New Roman" panose="02020603050405020304" pitchFamily="18" charset="0"/>
              </a:rPr>
              <a:t>Figure out what the probability of event B (Step 2) given event A (Step 1)</a:t>
            </a:r>
            <a:r>
              <a:rPr lang="en-US" sz="1600" dirty="0">
                <a:latin typeface="Times New Roman" panose="02020603050405020304" pitchFamily="18" charset="0"/>
                <a:cs typeface="Times New Roman" panose="02020603050405020304" pitchFamily="18" charset="0"/>
              </a:rPr>
              <a:t>. In other words, find what (B|A) is. We want to know “Given that people are prescribed pain pills, what’s the probability they are an addict?” That is given in the question as 8%, or .8.</a:t>
            </a:r>
          </a:p>
          <a:p>
            <a:pPr fontAlgn="base"/>
            <a:r>
              <a:rPr lang="en-US" sz="1600" dirty="0">
                <a:latin typeface="Times New Roman" panose="02020603050405020304" pitchFamily="18" charset="0"/>
                <a:cs typeface="Times New Roman" panose="02020603050405020304" pitchFamily="18" charset="0"/>
              </a:rPr>
              <a:t>Step 4: </a:t>
            </a:r>
            <a:r>
              <a:rPr lang="en-US" sz="1600" b="1" dirty="0">
                <a:latin typeface="Times New Roman" panose="02020603050405020304" pitchFamily="18" charset="0"/>
                <a:cs typeface="Times New Roman" panose="02020603050405020304" pitchFamily="18" charset="0"/>
              </a:rPr>
              <a:t>Insert your answers from Steps 1, 2 and 3 into the formula and solve.</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P(A|B) = P(B|A) * P(A) / P(B) = (0.08 * 0.1)/0.05 = 0.16</a:t>
            </a:r>
          </a:p>
          <a:p>
            <a:pPr fontAlgn="base"/>
            <a:r>
              <a:rPr lang="en-US" sz="1600" dirty="0">
                <a:latin typeface="Times New Roman" panose="02020603050405020304" pitchFamily="18" charset="0"/>
                <a:cs typeface="Times New Roman" panose="02020603050405020304" pitchFamily="18" charset="0"/>
              </a:rPr>
              <a:t>The probability of an addict being prescribed pain pills is 0.16 (16%).</a:t>
            </a:r>
          </a:p>
        </p:txBody>
      </p:sp>
    </p:spTree>
    <p:extLst>
      <p:ext uri="{BB962C8B-B14F-4D97-AF65-F5344CB8AC3E}">
        <p14:creationId xmlns:p14="http://schemas.microsoft.com/office/powerpoint/2010/main" val="1821620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6577-D973-438C-A208-70BC44A2876D}"/>
              </a:ext>
            </a:extLst>
          </p:cNvPr>
          <p:cNvSpPr>
            <a:spLocks noGrp="1"/>
          </p:cNvSpPr>
          <p:nvPr>
            <p:ph type="title"/>
          </p:nvPr>
        </p:nvSpPr>
        <p:spPr/>
        <p:txBody>
          <a:bodyPr/>
          <a:lstStyle/>
          <a:p>
            <a:r>
              <a:rPr lang="en-US" dirty="0"/>
              <a:t>Bayes Classifiers</a:t>
            </a:r>
          </a:p>
        </p:txBody>
      </p:sp>
      <p:pic>
        <p:nvPicPr>
          <p:cNvPr id="4" name="Content Placeholder 3">
            <a:extLst>
              <a:ext uri="{FF2B5EF4-FFF2-40B4-BE49-F238E27FC236}">
                <a16:creationId xmlns:a16="http://schemas.microsoft.com/office/drawing/2014/main" id="{37549D64-1181-4C5B-B21D-AC2287E34CC7}"/>
              </a:ext>
            </a:extLst>
          </p:cNvPr>
          <p:cNvPicPr>
            <a:picLocks noGrp="1"/>
          </p:cNvPicPr>
          <p:nvPr>
            <p:ph idx="1"/>
          </p:nvPr>
        </p:nvPicPr>
        <p:blipFill>
          <a:blip r:embed="rId2"/>
          <a:stretch>
            <a:fillRect/>
          </a:stretch>
        </p:blipFill>
        <p:spPr>
          <a:xfrm>
            <a:off x="1855304" y="1735924"/>
            <a:ext cx="8481391" cy="4339294"/>
          </a:xfrm>
          <a:prstGeom prst="rect">
            <a:avLst/>
          </a:prstGeom>
        </p:spPr>
      </p:pic>
      <p:sp>
        <p:nvSpPr>
          <p:cNvPr id="5" name="Rectangle 4">
            <a:extLst>
              <a:ext uri="{FF2B5EF4-FFF2-40B4-BE49-F238E27FC236}">
                <a16:creationId xmlns:a16="http://schemas.microsoft.com/office/drawing/2014/main" id="{512724D0-0E7A-477E-B04F-285E31802090}"/>
              </a:ext>
            </a:extLst>
          </p:cNvPr>
          <p:cNvSpPr/>
          <p:nvPr/>
        </p:nvSpPr>
        <p:spPr>
          <a:xfrm>
            <a:off x="1997105" y="6075218"/>
            <a:ext cx="909095" cy="392159"/>
          </a:xfrm>
          <a:prstGeom prst="rect">
            <a:avLst/>
          </a:prstGeom>
        </p:spPr>
        <p:txBody>
          <a:bodyPr wrap="none">
            <a:spAutoFit/>
          </a:bodyPr>
          <a:lstStyle/>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40 Boys</a:t>
            </a:r>
          </a:p>
        </p:txBody>
      </p:sp>
    </p:spTree>
    <p:extLst>
      <p:ext uri="{BB962C8B-B14F-4D97-AF65-F5344CB8AC3E}">
        <p14:creationId xmlns:p14="http://schemas.microsoft.com/office/powerpoint/2010/main" val="2074012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6E4A0-D4C3-471F-9C34-D2F066318407}"/>
              </a:ext>
            </a:extLst>
          </p:cNvPr>
          <p:cNvSpPr>
            <a:spLocks noGrp="1"/>
          </p:cNvSpPr>
          <p:nvPr>
            <p:ph type="title"/>
          </p:nvPr>
        </p:nvSpPr>
        <p:spPr/>
        <p:txBody>
          <a:bodyPr/>
          <a:lstStyle/>
          <a:p>
            <a:r>
              <a:rPr lang="en-US" dirty="0"/>
              <a:t>Probability Density Function</a:t>
            </a:r>
          </a:p>
        </p:txBody>
      </p:sp>
      <p:pic>
        <p:nvPicPr>
          <p:cNvPr id="4" name="Content Placeholder 3">
            <a:extLst>
              <a:ext uri="{FF2B5EF4-FFF2-40B4-BE49-F238E27FC236}">
                <a16:creationId xmlns:a16="http://schemas.microsoft.com/office/drawing/2014/main" id="{0F50588E-7B10-4051-9D39-F7C347ABE0FE}"/>
              </a:ext>
            </a:extLst>
          </p:cNvPr>
          <p:cNvPicPr>
            <a:picLocks noGrp="1"/>
          </p:cNvPicPr>
          <p:nvPr>
            <p:ph idx="1"/>
          </p:nvPr>
        </p:nvPicPr>
        <p:blipFill>
          <a:blip r:embed="rId2"/>
          <a:stretch>
            <a:fillRect/>
          </a:stretch>
        </p:blipFill>
        <p:spPr>
          <a:xfrm>
            <a:off x="2107096" y="2484436"/>
            <a:ext cx="7198208" cy="2504661"/>
          </a:xfrm>
          <a:prstGeom prst="rect">
            <a:avLst/>
          </a:prstGeom>
        </p:spPr>
      </p:pic>
    </p:spTree>
    <p:extLst>
      <p:ext uri="{BB962C8B-B14F-4D97-AF65-F5344CB8AC3E}">
        <p14:creationId xmlns:p14="http://schemas.microsoft.com/office/powerpoint/2010/main" val="915323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04B7-FF24-4230-9AB5-77E9183A859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671DC6F-E1F0-4B34-80DB-4F2E2244DB2D}"/>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B8C12063-540B-49EA-AF2D-3D224B371AEA}"/>
              </a:ext>
            </a:extLst>
          </p:cNvPr>
          <p:cNvPicPr/>
          <p:nvPr/>
        </p:nvPicPr>
        <p:blipFill>
          <a:blip r:embed="rId2"/>
          <a:stretch>
            <a:fillRect/>
          </a:stretch>
        </p:blipFill>
        <p:spPr>
          <a:xfrm>
            <a:off x="1934819" y="1950257"/>
            <a:ext cx="7845286" cy="3920455"/>
          </a:xfrm>
          <a:prstGeom prst="rect">
            <a:avLst/>
          </a:prstGeom>
        </p:spPr>
      </p:pic>
    </p:spTree>
    <p:extLst>
      <p:ext uri="{BB962C8B-B14F-4D97-AF65-F5344CB8AC3E}">
        <p14:creationId xmlns:p14="http://schemas.microsoft.com/office/powerpoint/2010/main" val="37110210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52ABB-6799-4541-AA89-621228D164C6}"/>
              </a:ext>
            </a:extLst>
          </p:cNvPr>
          <p:cNvSpPr>
            <a:spLocks noGrp="1"/>
          </p:cNvSpPr>
          <p:nvPr>
            <p:ph type="title"/>
          </p:nvPr>
        </p:nvSpPr>
        <p:spPr/>
        <p:txBody>
          <a:bodyPr/>
          <a:lstStyle/>
          <a:p>
            <a:r>
              <a:rPr lang="en-US" dirty="0"/>
              <a:t>Example Continued</a:t>
            </a:r>
          </a:p>
        </p:txBody>
      </p:sp>
      <p:pic>
        <p:nvPicPr>
          <p:cNvPr id="4" name="Content Placeholder 3">
            <a:extLst>
              <a:ext uri="{FF2B5EF4-FFF2-40B4-BE49-F238E27FC236}">
                <a16:creationId xmlns:a16="http://schemas.microsoft.com/office/drawing/2014/main" id="{EADED167-B55E-4619-8CA0-DBF923DD903D}"/>
              </a:ext>
            </a:extLst>
          </p:cNvPr>
          <p:cNvPicPr>
            <a:picLocks noGrp="1"/>
          </p:cNvPicPr>
          <p:nvPr>
            <p:ph idx="1"/>
          </p:nvPr>
        </p:nvPicPr>
        <p:blipFill>
          <a:blip r:embed="rId2"/>
          <a:stretch>
            <a:fillRect/>
          </a:stretch>
        </p:blipFill>
        <p:spPr>
          <a:xfrm>
            <a:off x="2756037" y="1683509"/>
            <a:ext cx="6679924" cy="2769739"/>
          </a:xfrm>
          <a:prstGeom prst="rect">
            <a:avLst/>
          </a:prstGeom>
        </p:spPr>
      </p:pic>
      <p:pic>
        <p:nvPicPr>
          <p:cNvPr id="5" name="Picture 4">
            <a:extLst>
              <a:ext uri="{FF2B5EF4-FFF2-40B4-BE49-F238E27FC236}">
                <a16:creationId xmlns:a16="http://schemas.microsoft.com/office/drawing/2014/main" id="{A6CBC2F2-C95A-4532-B007-3828CABFC288}"/>
              </a:ext>
            </a:extLst>
          </p:cNvPr>
          <p:cNvPicPr/>
          <p:nvPr/>
        </p:nvPicPr>
        <p:blipFill>
          <a:blip r:embed="rId3"/>
          <a:stretch>
            <a:fillRect/>
          </a:stretch>
        </p:blipFill>
        <p:spPr>
          <a:xfrm>
            <a:off x="3305485" y="4558714"/>
            <a:ext cx="5581029" cy="1227276"/>
          </a:xfrm>
          <a:prstGeom prst="rect">
            <a:avLst/>
          </a:prstGeom>
        </p:spPr>
      </p:pic>
    </p:spTree>
    <p:extLst>
      <p:ext uri="{BB962C8B-B14F-4D97-AF65-F5344CB8AC3E}">
        <p14:creationId xmlns:p14="http://schemas.microsoft.com/office/powerpoint/2010/main" val="1323108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2207</TotalTime>
  <Words>289</Words>
  <Application>Microsoft Office PowerPoint</Application>
  <PresentationFormat>Widescreen</PresentationFormat>
  <Paragraphs>62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Symbol</vt:lpstr>
      <vt:lpstr>Times New Roman</vt:lpstr>
      <vt:lpstr>Office Theme</vt:lpstr>
      <vt:lpstr>Naïve Bayes Decision</vt:lpstr>
      <vt:lpstr>Bayes Theorem</vt:lpstr>
      <vt:lpstr>Formula</vt:lpstr>
      <vt:lpstr>Bayes’ Theorem Example #1</vt:lpstr>
      <vt:lpstr>Bayes’ Theorem Example #2</vt:lpstr>
      <vt:lpstr>Bayes Classifiers</vt:lpstr>
      <vt:lpstr>Probability Density Function</vt:lpstr>
      <vt:lpstr>Example</vt:lpstr>
      <vt:lpstr>Example Continued</vt:lpstr>
      <vt:lpstr>Naïve Bayes Decision</vt:lpstr>
      <vt:lpstr>Naïve Bayes Decision</vt:lpstr>
      <vt:lpstr>PowerPoint Presentation</vt:lpstr>
      <vt:lpstr>Example1</vt:lpstr>
      <vt:lpstr>Example1 continued</vt:lpstr>
      <vt:lpstr>Example2</vt:lpstr>
      <vt:lpstr>Example2 continued</vt:lpstr>
      <vt:lpstr>Example2 continued</vt:lpstr>
      <vt:lpstr>Example2 continued</vt:lpstr>
      <vt:lpstr>Pros</vt:lpstr>
      <vt:lpstr>Cons</vt:lpstr>
      <vt:lpstr>Applications</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Naïve Bayes Decision</dc:title>
  <dc:creator>Windows User</dc:creator>
  <cp:lastModifiedBy>Windows User</cp:lastModifiedBy>
  <cp:revision>57</cp:revision>
  <dcterms:created xsi:type="dcterms:W3CDTF">2019-04-25T04:55:36Z</dcterms:created>
  <dcterms:modified xsi:type="dcterms:W3CDTF">2022-11-18T06:06:26Z</dcterms:modified>
</cp:coreProperties>
</file>