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10" r:id="rId2"/>
    <p:sldId id="304" r:id="rId3"/>
    <p:sldId id="305" r:id="rId4"/>
    <p:sldId id="314" r:id="rId5"/>
    <p:sldId id="306" r:id="rId6"/>
    <p:sldId id="308" r:id="rId7"/>
    <p:sldId id="307" r:id="rId8"/>
    <p:sldId id="309" r:id="rId9"/>
    <p:sldId id="311" r:id="rId10"/>
    <p:sldId id="312" r:id="rId11"/>
    <p:sldId id="313" r:id="rId12"/>
    <p:sldId id="315"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F87EE3-0FCB-40E7-9EDF-A775ECFC8C2E}" type="datetimeFigureOut">
              <a:rPr lang="en-US" smtClean="0"/>
              <a:t>10/17/2023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C9905B-F219-4602-AC01-1EC0490D1E13}" type="slidenum">
              <a:rPr lang="en-US" smtClean="0"/>
              <a:t>‹#›</a:t>
            </a:fld>
            <a:endParaRPr lang="en-US"/>
          </a:p>
        </p:txBody>
      </p:sp>
    </p:spTree>
    <p:extLst>
      <p:ext uri="{BB962C8B-B14F-4D97-AF65-F5344CB8AC3E}">
        <p14:creationId xmlns:p14="http://schemas.microsoft.com/office/powerpoint/2010/main" val="18716710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2494-B73C-4193-9ED2-15D1563B2F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137800-E101-4308-A93B-35671E57D2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20CEDC9-2F79-4C08-B638-39B6E898AEC9}"/>
              </a:ext>
            </a:extLst>
          </p:cNvPr>
          <p:cNvSpPr>
            <a:spLocks noGrp="1"/>
          </p:cNvSpPr>
          <p:nvPr>
            <p:ph type="dt" sz="half" idx="10"/>
          </p:nvPr>
        </p:nvSpPr>
        <p:spPr/>
        <p:txBody>
          <a:bodyPr/>
          <a:lstStyle/>
          <a:p>
            <a:fld id="{090575DA-97FD-47B6-9D7E-1C95FCFC9C3B}" type="datetime1">
              <a:rPr lang="en-US" smtClean="0"/>
              <a:t>10/17/2023</a:t>
            </a:fld>
            <a:endParaRPr lang="en-US"/>
          </a:p>
        </p:txBody>
      </p:sp>
      <p:sp>
        <p:nvSpPr>
          <p:cNvPr id="5" name="Footer Placeholder 4">
            <a:extLst>
              <a:ext uri="{FF2B5EF4-FFF2-40B4-BE49-F238E27FC236}">
                <a16:creationId xmlns:a16="http://schemas.microsoft.com/office/drawing/2014/main" id="{EFD0A936-754A-48BC-B3F1-D850DA1A9D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9A0D5A-925F-40E9-97A2-CD105D19F3AC}"/>
              </a:ext>
            </a:extLst>
          </p:cNvPr>
          <p:cNvSpPr>
            <a:spLocks noGrp="1"/>
          </p:cNvSpPr>
          <p:nvPr>
            <p:ph type="sldNum" sz="quarter" idx="12"/>
          </p:nvPr>
        </p:nvSpPr>
        <p:spPr/>
        <p:txBody>
          <a:bodyPr/>
          <a:lstStyle/>
          <a:p>
            <a:fld id="{9A00DD0A-BE6F-45E1-BACC-9D35799E9F61}" type="slidenum">
              <a:rPr lang="en-US" smtClean="0"/>
              <a:t>‹#›</a:t>
            </a:fld>
            <a:endParaRPr lang="en-US"/>
          </a:p>
        </p:txBody>
      </p:sp>
    </p:spTree>
    <p:extLst>
      <p:ext uri="{BB962C8B-B14F-4D97-AF65-F5344CB8AC3E}">
        <p14:creationId xmlns:p14="http://schemas.microsoft.com/office/powerpoint/2010/main" val="171539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2A716-8D0F-4EFE-A0B8-6CBB5062796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BC83A5-4107-49A3-AA43-09CB3163A5F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34886A-0753-463D-87E2-33F3BD22B6B8}"/>
              </a:ext>
            </a:extLst>
          </p:cNvPr>
          <p:cNvSpPr>
            <a:spLocks noGrp="1"/>
          </p:cNvSpPr>
          <p:nvPr>
            <p:ph type="dt" sz="half" idx="10"/>
          </p:nvPr>
        </p:nvSpPr>
        <p:spPr/>
        <p:txBody>
          <a:bodyPr/>
          <a:lstStyle/>
          <a:p>
            <a:fld id="{43A009FB-E51A-46BB-B840-DF0D76333BB8}" type="datetime1">
              <a:rPr lang="en-US" smtClean="0"/>
              <a:t>10/17/2023</a:t>
            </a:fld>
            <a:endParaRPr lang="en-US"/>
          </a:p>
        </p:txBody>
      </p:sp>
      <p:sp>
        <p:nvSpPr>
          <p:cNvPr id="5" name="Footer Placeholder 4">
            <a:extLst>
              <a:ext uri="{FF2B5EF4-FFF2-40B4-BE49-F238E27FC236}">
                <a16:creationId xmlns:a16="http://schemas.microsoft.com/office/drawing/2014/main" id="{4A93A138-5103-4266-8881-A9D402BF2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54D564F-F142-4266-8C73-98105D27595E}"/>
              </a:ext>
            </a:extLst>
          </p:cNvPr>
          <p:cNvSpPr>
            <a:spLocks noGrp="1"/>
          </p:cNvSpPr>
          <p:nvPr>
            <p:ph type="sldNum" sz="quarter" idx="12"/>
          </p:nvPr>
        </p:nvSpPr>
        <p:spPr/>
        <p:txBody>
          <a:bodyPr/>
          <a:lstStyle/>
          <a:p>
            <a:fld id="{9A00DD0A-BE6F-45E1-BACC-9D35799E9F61}" type="slidenum">
              <a:rPr lang="en-US" smtClean="0"/>
              <a:t>‹#›</a:t>
            </a:fld>
            <a:endParaRPr lang="en-US"/>
          </a:p>
        </p:txBody>
      </p:sp>
    </p:spTree>
    <p:extLst>
      <p:ext uri="{BB962C8B-B14F-4D97-AF65-F5344CB8AC3E}">
        <p14:creationId xmlns:p14="http://schemas.microsoft.com/office/powerpoint/2010/main" val="1310081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28E13C-F814-4F58-9029-E08553464E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2E94C73-A3C8-4E40-800B-3BC4F458FC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0153A7F-D59E-4C68-8DFF-8D78C9C37306}"/>
              </a:ext>
            </a:extLst>
          </p:cNvPr>
          <p:cNvSpPr>
            <a:spLocks noGrp="1"/>
          </p:cNvSpPr>
          <p:nvPr>
            <p:ph type="dt" sz="half" idx="10"/>
          </p:nvPr>
        </p:nvSpPr>
        <p:spPr/>
        <p:txBody>
          <a:bodyPr/>
          <a:lstStyle/>
          <a:p>
            <a:fld id="{F075CE64-F495-4201-A7B8-860575680E35}" type="datetime1">
              <a:rPr lang="en-US" smtClean="0"/>
              <a:t>10/17/2023</a:t>
            </a:fld>
            <a:endParaRPr lang="en-US"/>
          </a:p>
        </p:txBody>
      </p:sp>
      <p:sp>
        <p:nvSpPr>
          <p:cNvPr id="5" name="Footer Placeholder 4">
            <a:extLst>
              <a:ext uri="{FF2B5EF4-FFF2-40B4-BE49-F238E27FC236}">
                <a16:creationId xmlns:a16="http://schemas.microsoft.com/office/drawing/2014/main" id="{A8F2AF94-7A5F-4762-B2DD-424F40AE53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57C4D9-6A56-4E05-B6B0-65F014EA4328}"/>
              </a:ext>
            </a:extLst>
          </p:cNvPr>
          <p:cNvSpPr>
            <a:spLocks noGrp="1"/>
          </p:cNvSpPr>
          <p:nvPr>
            <p:ph type="sldNum" sz="quarter" idx="12"/>
          </p:nvPr>
        </p:nvSpPr>
        <p:spPr/>
        <p:txBody>
          <a:bodyPr/>
          <a:lstStyle/>
          <a:p>
            <a:fld id="{9A00DD0A-BE6F-45E1-BACC-9D35799E9F61}" type="slidenum">
              <a:rPr lang="en-US" smtClean="0"/>
              <a:t>‹#›</a:t>
            </a:fld>
            <a:endParaRPr lang="en-US"/>
          </a:p>
        </p:txBody>
      </p:sp>
    </p:spTree>
    <p:extLst>
      <p:ext uri="{BB962C8B-B14F-4D97-AF65-F5344CB8AC3E}">
        <p14:creationId xmlns:p14="http://schemas.microsoft.com/office/powerpoint/2010/main" val="4231242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F2858-92A6-4A07-85A1-9CBA06E65C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D2AE2E9-0D35-4CAE-9171-AB84363D2D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284E14-EBC3-4767-8C41-6C39BA3031EB}"/>
              </a:ext>
            </a:extLst>
          </p:cNvPr>
          <p:cNvSpPr>
            <a:spLocks noGrp="1"/>
          </p:cNvSpPr>
          <p:nvPr>
            <p:ph type="dt" sz="half" idx="10"/>
          </p:nvPr>
        </p:nvSpPr>
        <p:spPr/>
        <p:txBody>
          <a:bodyPr/>
          <a:lstStyle/>
          <a:p>
            <a:fld id="{89DB8BAF-4FA8-4CDE-9ECA-EC18A4F9E14A}" type="datetime1">
              <a:rPr lang="en-US" smtClean="0"/>
              <a:t>10/17/2023</a:t>
            </a:fld>
            <a:endParaRPr lang="en-US"/>
          </a:p>
        </p:txBody>
      </p:sp>
      <p:sp>
        <p:nvSpPr>
          <p:cNvPr id="5" name="Footer Placeholder 4">
            <a:extLst>
              <a:ext uri="{FF2B5EF4-FFF2-40B4-BE49-F238E27FC236}">
                <a16:creationId xmlns:a16="http://schemas.microsoft.com/office/drawing/2014/main" id="{1CCC88B5-AC3E-442C-B026-291E5657F7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2C0588-C756-483A-A964-7796A6268668}"/>
              </a:ext>
            </a:extLst>
          </p:cNvPr>
          <p:cNvSpPr>
            <a:spLocks noGrp="1"/>
          </p:cNvSpPr>
          <p:nvPr>
            <p:ph type="sldNum" sz="quarter" idx="12"/>
          </p:nvPr>
        </p:nvSpPr>
        <p:spPr/>
        <p:txBody>
          <a:bodyPr/>
          <a:lstStyle/>
          <a:p>
            <a:fld id="{9A00DD0A-BE6F-45E1-BACC-9D35799E9F61}" type="slidenum">
              <a:rPr lang="en-US" smtClean="0"/>
              <a:t>‹#›</a:t>
            </a:fld>
            <a:endParaRPr lang="en-US"/>
          </a:p>
        </p:txBody>
      </p:sp>
    </p:spTree>
    <p:extLst>
      <p:ext uri="{BB962C8B-B14F-4D97-AF65-F5344CB8AC3E}">
        <p14:creationId xmlns:p14="http://schemas.microsoft.com/office/powerpoint/2010/main" val="1699879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51521-5870-411B-887A-64AAF6E4AE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C6E49E1-3A93-4672-8FF7-72F59852D7A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14CCF4-79CD-403C-AE2F-3F8E3643DEFD}"/>
              </a:ext>
            </a:extLst>
          </p:cNvPr>
          <p:cNvSpPr>
            <a:spLocks noGrp="1"/>
          </p:cNvSpPr>
          <p:nvPr>
            <p:ph type="dt" sz="half" idx="10"/>
          </p:nvPr>
        </p:nvSpPr>
        <p:spPr/>
        <p:txBody>
          <a:bodyPr/>
          <a:lstStyle/>
          <a:p>
            <a:fld id="{55CB79C5-3C69-4FE5-9058-EBE7373BF3C6}" type="datetime1">
              <a:rPr lang="en-US" smtClean="0"/>
              <a:t>10/17/2023</a:t>
            </a:fld>
            <a:endParaRPr lang="en-US"/>
          </a:p>
        </p:txBody>
      </p:sp>
      <p:sp>
        <p:nvSpPr>
          <p:cNvPr id="5" name="Footer Placeholder 4">
            <a:extLst>
              <a:ext uri="{FF2B5EF4-FFF2-40B4-BE49-F238E27FC236}">
                <a16:creationId xmlns:a16="http://schemas.microsoft.com/office/drawing/2014/main" id="{BB21975D-494E-44D9-B82E-17CCF9CF2C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F3D6A-9FB3-449D-B359-9E0024733715}"/>
              </a:ext>
            </a:extLst>
          </p:cNvPr>
          <p:cNvSpPr>
            <a:spLocks noGrp="1"/>
          </p:cNvSpPr>
          <p:nvPr>
            <p:ph type="sldNum" sz="quarter" idx="12"/>
          </p:nvPr>
        </p:nvSpPr>
        <p:spPr/>
        <p:txBody>
          <a:bodyPr/>
          <a:lstStyle/>
          <a:p>
            <a:fld id="{9A00DD0A-BE6F-45E1-BACC-9D35799E9F61}" type="slidenum">
              <a:rPr lang="en-US" smtClean="0"/>
              <a:t>‹#›</a:t>
            </a:fld>
            <a:endParaRPr lang="en-US"/>
          </a:p>
        </p:txBody>
      </p:sp>
    </p:spTree>
    <p:extLst>
      <p:ext uri="{BB962C8B-B14F-4D97-AF65-F5344CB8AC3E}">
        <p14:creationId xmlns:p14="http://schemas.microsoft.com/office/powerpoint/2010/main" val="13810782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22F99-753D-43C9-BD75-6C964AE238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6DD5E5C-D8B3-4EE2-BFB7-E1411DDE53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715DFF1-7CC1-48C6-9583-12B0E8AEBB8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8A7049D-3FFB-4646-88B5-EC47A603250D}"/>
              </a:ext>
            </a:extLst>
          </p:cNvPr>
          <p:cNvSpPr>
            <a:spLocks noGrp="1"/>
          </p:cNvSpPr>
          <p:nvPr>
            <p:ph type="dt" sz="half" idx="10"/>
          </p:nvPr>
        </p:nvSpPr>
        <p:spPr/>
        <p:txBody>
          <a:bodyPr/>
          <a:lstStyle/>
          <a:p>
            <a:fld id="{1AA41666-27EB-4692-83EB-B05FED92F47C}" type="datetime1">
              <a:rPr lang="en-US" smtClean="0"/>
              <a:t>10/17/2023</a:t>
            </a:fld>
            <a:endParaRPr lang="en-US"/>
          </a:p>
        </p:txBody>
      </p:sp>
      <p:sp>
        <p:nvSpPr>
          <p:cNvPr id="6" name="Footer Placeholder 5">
            <a:extLst>
              <a:ext uri="{FF2B5EF4-FFF2-40B4-BE49-F238E27FC236}">
                <a16:creationId xmlns:a16="http://schemas.microsoft.com/office/drawing/2014/main" id="{FDDACBE2-CEE8-40E3-B261-514A96B857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510744-4979-459C-BD94-487FCD50E700}"/>
              </a:ext>
            </a:extLst>
          </p:cNvPr>
          <p:cNvSpPr>
            <a:spLocks noGrp="1"/>
          </p:cNvSpPr>
          <p:nvPr>
            <p:ph type="sldNum" sz="quarter" idx="12"/>
          </p:nvPr>
        </p:nvSpPr>
        <p:spPr/>
        <p:txBody>
          <a:bodyPr/>
          <a:lstStyle/>
          <a:p>
            <a:fld id="{9A00DD0A-BE6F-45E1-BACC-9D35799E9F61}" type="slidenum">
              <a:rPr lang="en-US" smtClean="0"/>
              <a:t>‹#›</a:t>
            </a:fld>
            <a:endParaRPr lang="en-US"/>
          </a:p>
        </p:txBody>
      </p:sp>
    </p:spTree>
    <p:extLst>
      <p:ext uri="{BB962C8B-B14F-4D97-AF65-F5344CB8AC3E}">
        <p14:creationId xmlns:p14="http://schemas.microsoft.com/office/powerpoint/2010/main" val="23682231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64188-322E-4370-92AD-CC9AA6F460B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B0F69EF-954C-4759-B86B-72EE2B7164D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0BFBE8-1168-45F1-92A3-CECF0FFC27F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571729-6C2A-46D4-ADFD-42790DCC88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C92993-D023-41F3-AD7D-2E591BEBC6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9CFDFFA-DCE4-4BF8-99A0-63AF842081F9}"/>
              </a:ext>
            </a:extLst>
          </p:cNvPr>
          <p:cNvSpPr>
            <a:spLocks noGrp="1"/>
          </p:cNvSpPr>
          <p:nvPr>
            <p:ph type="dt" sz="half" idx="10"/>
          </p:nvPr>
        </p:nvSpPr>
        <p:spPr/>
        <p:txBody>
          <a:bodyPr/>
          <a:lstStyle/>
          <a:p>
            <a:fld id="{DC955183-ABC8-426B-85A6-AD93F2E59F8E}" type="datetime1">
              <a:rPr lang="en-US" smtClean="0"/>
              <a:t>10/17/2023</a:t>
            </a:fld>
            <a:endParaRPr lang="en-US"/>
          </a:p>
        </p:txBody>
      </p:sp>
      <p:sp>
        <p:nvSpPr>
          <p:cNvPr id="8" name="Footer Placeholder 7">
            <a:extLst>
              <a:ext uri="{FF2B5EF4-FFF2-40B4-BE49-F238E27FC236}">
                <a16:creationId xmlns:a16="http://schemas.microsoft.com/office/drawing/2014/main" id="{66A24FFD-9529-489F-B3D4-266B84003E8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1A27A15-822A-46E7-8B8E-9ABA411D33AF}"/>
              </a:ext>
            </a:extLst>
          </p:cNvPr>
          <p:cNvSpPr>
            <a:spLocks noGrp="1"/>
          </p:cNvSpPr>
          <p:nvPr>
            <p:ph type="sldNum" sz="quarter" idx="12"/>
          </p:nvPr>
        </p:nvSpPr>
        <p:spPr/>
        <p:txBody>
          <a:bodyPr/>
          <a:lstStyle/>
          <a:p>
            <a:fld id="{9A00DD0A-BE6F-45E1-BACC-9D35799E9F61}" type="slidenum">
              <a:rPr lang="en-US" smtClean="0"/>
              <a:t>‹#›</a:t>
            </a:fld>
            <a:endParaRPr lang="en-US"/>
          </a:p>
        </p:txBody>
      </p:sp>
    </p:spTree>
    <p:extLst>
      <p:ext uri="{BB962C8B-B14F-4D97-AF65-F5344CB8AC3E}">
        <p14:creationId xmlns:p14="http://schemas.microsoft.com/office/powerpoint/2010/main" val="27773483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AC0C0-8FFD-4CC1-90B0-BBF19F3C929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0FB4A8C-F7E9-4BC9-9A13-79ACACB5C7A8}"/>
              </a:ext>
            </a:extLst>
          </p:cNvPr>
          <p:cNvSpPr>
            <a:spLocks noGrp="1"/>
          </p:cNvSpPr>
          <p:nvPr>
            <p:ph type="dt" sz="half" idx="10"/>
          </p:nvPr>
        </p:nvSpPr>
        <p:spPr/>
        <p:txBody>
          <a:bodyPr/>
          <a:lstStyle/>
          <a:p>
            <a:fld id="{DA949C94-B8FF-4F4B-ADD1-545654ABC4E2}" type="datetime1">
              <a:rPr lang="en-US" smtClean="0"/>
              <a:t>10/17/2023</a:t>
            </a:fld>
            <a:endParaRPr lang="en-US"/>
          </a:p>
        </p:txBody>
      </p:sp>
      <p:sp>
        <p:nvSpPr>
          <p:cNvPr id="4" name="Footer Placeholder 3">
            <a:extLst>
              <a:ext uri="{FF2B5EF4-FFF2-40B4-BE49-F238E27FC236}">
                <a16:creationId xmlns:a16="http://schemas.microsoft.com/office/drawing/2014/main" id="{A23A23E5-DD1B-4C33-9FFE-376D62F32E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14F999F-44F9-46BE-A4C6-3F0135CF2290}"/>
              </a:ext>
            </a:extLst>
          </p:cNvPr>
          <p:cNvSpPr>
            <a:spLocks noGrp="1"/>
          </p:cNvSpPr>
          <p:nvPr>
            <p:ph type="sldNum" sz="quarter" idx="12"/>
          </p:nvPr>
        </p:nvSpPr>
        <p:spPr/>
        <p:txBody>
          <a:bodyPr/>
          <a:lstStyle/>
          <a:p>
            <a:fld id="{9A00DD0A-BE6F-45E1-BACC-9D35799E9F61}" type="slidenum">
              <a:rPr lang="en-US" smtClean="0"/>
              <a:t>‹#›</a:t>
            </a:fld>
            <a:endParaRPr lang="en-US"/>
          </a:p>
        </p:txBody>
      </p:sp>
    </p:spTree>
    <p:extLst>
      <p:ext uri="{BB962C8B-B14F-4D97-AF65-F5344CB8AC3E}">
        <p14:creationId xmlns:p14="http://schemas.microsoft.com/office/powerpoint/2010/main" val="10493906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DA3EEA-D767-4B4A-8172-B862FEFE9B87}"/>
              </a:ext>
            </a:extLst>
          </p:cNvPr>
          <p:cNvSpPr>
            <a:spLocks noGrp="1"/>
          </p:cNvSpPr>
          <p:nvPr>
            <p:ph type="dt" sz="half" idx="10"/>
          </p:nvPr>
        </p:nvSpPr>
        <p:spPr/>
        <p:txBody>
          <a:bodyPr/>
          <a:lstStyle/>
          <a:p>
            <a:fld id="{802A2F07-E83C-4163-9435-3760DBB2B8C9}" type="datetime1">
              <a:rPr lang="en-US" smtClean="0"/>
              <a:t>10/17/2023</a:t>
            </a:fld>
            <a:endParaRPr lang="en-US"/>
          </a:p>
        </p:txBody>
      </p:sp>
      <p:sp>
        <p:nvSpPr>
          <p:cNvPr id="3" name="Footer Placeholder 2">
            <a:extLst>
              <a:ext uri="{FF2B5EF4-FFF2-40B4-BE49-F238E27FC236}">
                <a16:creationId xmlns:a16="http://schemas.microsoft.com/office/drawing/2014/main" id="{8F024605-ACE2-4B9E-A839-04172C99B2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98DC1B-8439-46F5-9BCA-1B3B6C263D7A}"/>
              </a:ext>
            </a:extLst>
          </p:cNvPr>
          <p:cNvSpPr>
            <a:spLocks noGrp="1"/>
          </p:cNvSpPr>
          <p:nvPr>
            <p:ph type="sldNum" sz="quarter" idx="12"/>
          </p:nvPr>
        </p:nvSpPr>
        <p:spPr/>
        <p:txBody>
          <a:bodyPr/>
          <a:lstStyle/>
          <a:p>
            <a:fld id="{9A00DD0A-BE6F-45E1-BACC-9D35799E9F61}" type="slidenum">
              <a:rPr lang="en-US" smtClean="0"/>
              <a:t>‹#›</a:t>
            </a:fld>
            <a:endParaRPr lang="en-US"/>
          </a:p>
        </p:txBody>
      </p:sp>
    </p:spTree>
    <p:extLst>
      <p:ext uri="{BB962C8B-B14F-4D97-AF65-F5344CB8AC3E}">
        <p14:creationId xmlns:p14="http://schemas.microsoft.com/office/powerpoint/2010/main" val="31340872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5412E-D9EA-4C23-A0D5-64B18A6E2F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EA26ACC-D1A7-4D5C-94FD-5E064639728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198952-8E80-41FA-ADDC-D6DE2C995C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54D458-7FAC-47CD-B750-5FC93729AC4E}"/>
              </a:ext>
            </a:extLst>
          </p:cNvPr>
          <p:cNvSpPr>
            <a:spLocks noGrp="1"/>
          </p:cNvSpPr>
          <p:nvPr>
            <p:ph type="dt" sz="half" idx="10"/>
          </p:nvPr>
        </p:nvSpPr>
        <p:spPr/>
        <p:txBody>
          <a:bodyPr/>
          <a:lstStyle/>
          <a:p>
            <a:fld id="{698B867D-E649-473B-919E-ED1D435F4CA7}" type="datetime1">
              <a:rPr lang="en-US" smtClean="0"/>
              <a:t>10/17/2023</a:t>
            </a:fld>
            <a:endParaRPr lang="en-US"/>
          </a:p>
        </p:txBody>
      </p:sp>
      <p:sp>
        <p:nvSpPr>
          <p:cNvPr id="6" name="Footer Placeholder 5">
            <a:extLst>
              <a:ext uri="{FF2B5EF4-FFF2-40B4-BE49-F238E27FC236}">
                <a16:creationId xmlns:a16="http://schemas.microsoft.com/office/drawing/2014/main" id="{1B2A85D8-39BD-488C-A9A5-48FEB18029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E26D78-19E7-4EBF-8561-932BA1DDA5C0}"/>
              </a:ext>
            </a:extLst>
          </p:cNvPr>
          <p:cNvSpPr>
            <a:spLocks noGrp="1"/>
          </p:cNvSpPr>
          <p:nvPr>
            <p:ph type="sldNum" sz="quarter" idx="12"/>
          </p:nvPr>
        </p:nvSpPr>
        <p:spPr/>
        <p:txBody>
          <a:bodyPr/>
          <a:lstStyle/>
          <a:p>
            <a:fld id="{9A00DD0A-BE6F-45E1-BACC-9D35799E9F61}" type="slidenum">
              <a:rPr lang="en-US" smtClean="0"/>
              <a:t>‹#›</a:t>
            </a:fld>
            <a:endParaRPr lang="en-US"/>
          </a:p>
        </p:txBody>
      </p:sp>
    </p:spTree>
    <p:extLst>
      <p:ext uri="{BB962C8B-B14F-4D97-AF65-F5344CB8AC3E}">
        <p14:creationId xmlns:p14="http://schemas.microsoft.com/office/powerpoint/2010/main" val="33620326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D3BF9-BB56-4095-89F8-7D80B8CADE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218DCB-18D3-4034-9F1B-1A09C787B92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4A0166-D87C-48AF-A705-E88685DA99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E34E8B-409D-47D9-A29C-64E5498115D5}"/>
              </a:ext>
            </a:extLst>
          </p:cNvPr>
          <p:cNvSpPr>
            <a:spLocks noGrp="1"/>
          </p:cNvSpPr>
          <p:nvPr>
            <p:ph type="dt" sz="half" idx="10"/>
          </p:nvPr>
        </p:nvSpPr>
        <p:spPr/>
        <p:txBody>
          <a:bodyPr/>
          <a:lstStyle/>
          <a:p>
            <a:fld id="{83A1B084-C5F9-48C2-877E-987384DBD8E3}" type="datetime1">
              <a:rPr lang="en-US" smtClean="0"/>
              <a:t>10/17/2023</a:t>
            </a:fld>
            <a:endParaRPr lang="en-US"/>
          </a:p>
        </p:txBody>
      </p:sp>
      <p:sp>
        <p:nvSpPr>
          <p:cNvPr id="6" name="Footer Placeholder 5">
            <a:extLst>
              <a:ext uri="{FF2B5EF4-FFF2-40B4-BE49-F238E27FC236}">
                <a16:creationId xmlns:a16="http://schemas.microsoft.com/office/drawing/2014/main" id="{507EAB4C-E108-4F0B-893D-FC0659F1AB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3C772A-E3D6-49F0-A113-168ECC59299B}"/>
              </a:ext>
            </a:extLst>
          </p:cNvPr>
          <p:cNvSpPr>
            <a:spLocks noGrp="1"/>
          </p:cNvSpPr>
          <p:nvPr>
            <p:ph type="sldNum" sz="quarter" idx="12"/>
          </p:nvPr>
        </p:nvSpPr>
        <p:spPr/>
        <p:txBody>
          <a:bodyPr/>
          <a:lstStyle/>
          <a:p>
            <a:fld id="{9A00DD0A-BE6F-45E1-BACC-9D35799E9F61}" type="slidenum">
              <a:rPr lang="en-US" smtClean="0"/>
              <a:t>‹#›</a:t>
            </a:fld>
            <a:endParaRPr lang="en-US"/>
          </a:p>
        </p:txBody>
      </p:sp>
    </p:spTree>
    <p:extLst>
      <p:ext uri="{BB962C8B-B14F-4D97-AF65-F5344CB8AC3E}">
        <p14:creationId xmlns:p14="http://schemas.microsoft.com/office/powerpoint/2010/main" val="1270580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7CFDAF-526F-43A1-A105-FFA69BF37C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4D07C1B-3567-4B99-8982-E6811DADD98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A34A38-F663-47E3-A0E6-D15E5843D15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E7DE07-F580-4E1D-8956-09F116779F58}" type="datetime1">
              <a:rPr lang="en-US" smtClean="0"/>
              <a:t>10/17/2023</a:t>
            </a:fld>
            <a:endParaRPr lang="en-US"/>
          </a:p>
        </p:txBody>
      </p:sp>
      <p:sp>
        <p:nvSpPr>
          <p:cNvPr id="5" name="Footer Placeholder 4">
            <a:extLst>
              <a:ext uri="{FF2B5EF4-FFF2-40B4-BE49-F238E27FC236}">
                <a16:creationId xmlns:a16="http://schemas.microsoft.com/office/drawing/2014/main" id="{75D444A7-8A22-4192-B39D-8BA975EEA1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A0926DE-4DA3-40D3-A11D-C34ECEE9D6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A00DD0A-BE6F-45E1-BACC-9D35799E9F61}" type="slidenum">
              <a:rPr lang="en-US" smtClean="0"/>
              <a:t>‹#›</a:t>
            </a:fld>
            <a:endParaRPr lang="en-US"/>
          </a:p>
        </p:txBody>
      </p:sp>
    </p:spTree>
    <p:extLst>
      <p:ext uri="{BB962C8B-B14F-4D97-AF65-F5344CB8AC3E}">
        <p14:creationId xmlns:p14="http://schemas.microsoft.com/office/powerpoint/2010/main" val="5465717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youtube.com/watch?v=ZOLYaa9Jex0"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Century Gothic" panose="020B0502020202020204" pitchFamily="34" charset="0"/>
              </a:rPr>
              <a:t>CLUSTERING</a:t>
            </a:r>
            <a:endParaRPr lang="en-US" dirty="0"/>
          </a:p>
        </p:txBody>
      </p:sp>
      <p:sp>
        <p:nvSpPr>
          <p:cNvPr id="3" name="Subtitle 2"/>
          <p:cNvSpPr>
            <a:spLocks noGrp="1"/>
          </p:cNvSpPr>
          <p:nvPr>
            <p:ph type="subTitle" idx="1"/>
          </p:nvPr>
        </p:nvSpPr>
        <p:spPr/>
        <p:txBody>
          <a:bodyPr/>
          <a:lstStyle/>
          <a:p>
            <a:endParaRPr lang="en-US"/>
          </a:p>
        </p:txBody>
      </p:sp>
      <p:sp>
        <p:nvSpPr>
          <p:cNvPr id="4" name="Slide Number Placeholder 3"/>
          <p:cNvSpPr>
            <a:spLocks noGrp="1"/>
          </p:cNvSpPr>
          <p:nvPr>
            <p:ph type="sldNum" sz="quarter" idx="12"/>
          </p:nvPr>
        </p:nvSpPr>
        <p:spPr/>
        <p:txBody>
          <a:bodyPr/>
          <a:lstStyle/>
          <a:p>
            <a:fld id="{9A00DD0A-BE6F-45E1-BACC-9D35799E9F61}" type="slidenum">
              <a:rPr lang="en-US" smtClean="0"/>
              <a:t>1</a:t>
            </a:fld>
            <a:endParaRPr lang="en-US"/>
          </a:p>
        </p:txBody>
      </p:sp>
    </p:spTree>
    <p:extLst>
      <p:ext uri="{BB962C8B-B14F-4D97-AF65-F5344CB8AC3E}">
        <p14:creationId xmlns:p14="http://schemas.microsoft.com/office/powerpoint/2010/main" val="285573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73BE0A6-46DD-4454-B0F2-487175A9338A}"/>
              </a:ext>
            </a:extLst>
          </p:cNvPr>
          <p:cNvSpPr>
            <a:spLocks noGrp="1" noChangeArrowheads="1"/>
          </p:cNvSpPr>
          <p:nvPr>
            <p:ph type="title"/>
          </p:nvPr>
        </p:nvSpPr>
        <p:spPr>
          <a:xfrm>
            <a:off x="838200" y="365125"/>
            <a:ext cx="10515600" cy="943247"/>
          </a:xfrm>
        </p:spPr>
        <p:txBody>
          <a:bodyPr>
            <a:normAutofit/>
          </a:bodyPr>
          <a:lstStyle/>
          <a:p>
            <a:pPr algn="ctr"/>
            <a:r>
              <a:rPr lang="en-US" sz="4000" dirty="0" smtClean="0">
                <a:latin typeface="Century Gothic" panose="020B0502020202020204" pitchFamily="34" charset="0"/>
              </a:rPr>
              <a:t>Applications</a:t>
            </a:r>
            <a:endParaRPr lang="en-US" altLang="en-US" sz="4000" dirty="0">
              <a:solidFill>
                <a:srgbClr val="FFFFFF"/>
              </a:solidFill>
              <a:latin typeface="Century Gothic" panose="020B0502020202020204" pitchFamily="34" charset="0"/>
            </a:endParaRPr>
          </a:p>
        </p:txBody>
      </p:sp>
      <p:sp>
        <p:nvSpPr>
          <p:cNvPr id="5123" name="Rectangle 3">
            <a:extLst>
              <a:ext uri="{FF2B5EF4-FFF2-40B4-BE49-F238E27FC236}">
                <a16:creationId xmlns:a16="http://schemas.microsoft.com/office/drawing/2014/main" id="{250B7FF8-9EEA-4B7D-926A-39B364B4821E}"/>
              </a:ext>
            </a:extLst>
          </p:cNvPr>
          <p:cNvSpPr>
            <a:spLocks noGrp="1" noChangeArrowheads="1"/>
          </p:cNvSpPr>
          <p:nvPr>
            <p:ph idx="1"/>
          </p:nvPr>
        </p:nvSpPr>
        <p:spPr>
          <a:xfrm>
            <a:off x="838200" y="1463040"/>
            <a:ext cx="10515600" cy="3984171"/>
          </a:xfrm>
        </p:spPr>
        <p:txBody>
          <a:bodyPr>
            <a:normAutofit fontScale="92500" lnSpcReduction="20000"/>
          </a:bodyPr>
          <a:lstStyle/>
          <a:p>
            <a:pPr algn="just"/>
            <a:r>
              <a:rPr lang="en-US" sz="2000" b="1" dirty="0"/>
              <a:t>Image Processing</a:t>
            </a:r>
            <a:r>
              <a:rPr lang="en-US" sz="2000" dirty="0"/>
              <a:t>: Clustering can be used to group similar images together, classify images based on content, and identify patterns in image data.</a:t>
            </a:r>
          </a:p>
          <a:p>
            <a:pPr algn="just"/>
            <a:r>
              <a:rPr lang="en-US" sz="2000" b="1" dirty="0"/>
              <a:t>Genetics:</a:t>
            </a:r>
            <a:r>
              <a:rPr lang="en-US" sz="2000" dirty="0"/>
              <a:t> Clustering is used to group genes that have similar expression patterns and identify gene networks that work together in biological processes.</a:t>
            </a:r>
          </a:p>
          <a:p>
            <a:pPr algn="just"/>
            <a:r>
              <a:rPr lang="en-US" sz="2000" b="1" dirty="0"/>
              <a:t>Finance:</a:t>
            </a:r>
            <a:r>
              <a:rPr lang="en-US" sz="2000" dirty="0"/>
              <a:t> Clustering is used to identify market segments based on customer behavior, identify patterns in stock market data, and analyze risk in investment portfolios.</a:t>
            </a:r>
          </a:p>
          <a:p>
            <a:pPr algn="just"/>
            <a:r>
              <a:rPr lang="en-US" sz="2000" b="1" dirty="0"/>
              <a:t>Customer Service:</a:t>
            </a:r>
            <a:r>
              <a:rPr lang="en-US" sz="2000" dirty="0"/>
              <a:t> Clustering is used to group customer inquiries and complaints into categories, identify common issues, and develop targeted solutions.</a:t>
            </a:r>
          </a:p>
          <a:p>
            <a:pPr algn="just"/>
            <a:r>
              <a:rPr lang="en-US" sz="2000" b="1" dirty="0"/>
              <a:t>Manufacturing</a:t>
            </a:r>
            <a:r>
              <a:rPr lang="en-US" sz="2000" dirty="0"/>
              <a:t>: Clustering is used to group similar products together, optimize production processes, and identify defects in manufacturing processes.</a:t>
            </a:r>
          </a:p>
          <a:p>
            <a:pPr algn="just"/>
            <a:r>
              <a:rPr lang="en-US" sz="2000" b="1" dirty="0"/>
              <a:t>Medical diagnosis:</a:t>
            </a:r>
            <a:r>
              <a:rPr lang="en-US" sz="2000" dirty="0"/>
              <a:t> Clustering is used to group patients with similar symptoms or diseases, which helps in making accurate diagnoses and identifying effective treatments.</a:t>
            </a:r>
          </a:p>
          <a:p>
            <a:pPr algn="just"/>
            <a:r>
              <a:rPr lang="en-US" sz="2000" b="1" dirty="0"/>
              <a:t>Fraud detection:</a:t>
            </a:r>
            <a:r>
              <a:rPr lang="en-US" sz="2000" dirty="0"/>
              <a:t> Clustering is used to identify suspicious patterns or anomalies in financial transactions, which can help in detecting fraud or other financial crimes.</a:t>
            </a:r>
          </a:p>
          <a:p>
            <a:pPr marL="0" indent="0" algn="just">
              <a:buNone/>
            </a:pPr>
            <a:endParaRPr lang="en-US" sz="2000" b="1" dirty="0"/>
          </a:p>
          <a:p>
            <a:pPr marL="0" indent="0" algn="just">
              <a:buNone/>
            </a:pPr>
            <a:endParaRPr lang="en-US" sz="2000" b="1" dirty="0"/>
          </a:p>
        </p:txBody>
      </p:sp>
      <p:sp>
        <p:nvSpPr>
          <p:cNvPr id="2" name="Slide Number Placeholder 1">
            <a:extLst>
              <a:ext uri="{FF2B5EF4-FFF2-40B4-BE49-F238E27FC236}">
                <a16:creationId xmlns:a16="http://schemas.microsoft.com/office/drawing/2014/main" id="{6ED01ECF-C75F-49A7-B833-9AC0AF28A2F7}"/>
              </a:ext>
            </a:extLst>
          </p:cNvPr>
          <p:cNvSpPr>
            <a:spLocks noGrp="1"/>
          </p:cNvSpPr>
          <p:nvPr>
            <p:ph type="sldNum" sz="quarter" idx="12"/>
          </p:nvPr>
        </p:nvSpPr>
        <p:spPr/>
        <p:txBody>
          <a:bodyPr/>
          <a:lstStyle/>
          <a:p>
            <a:fld id="{9A00DD0A-BE6F-45E1-BACC-9D35799E9F61}" type="slidenum">
              <a:rPr lang="en-US" smtClean="0"/>
              <a:t>10</a:t>
            </a:fld>
            <a:endParaRPr lang="en-US" dirty="0"/>
          </a:p>
        </p:txBody>
      </p:sp>
    </p:spTree>
    <p:extLst>
      <p:ext uri="{BB962C8B-B14F-4D97-AF65-F5344CB8AC3E}">
        <p14:creationId xmlns:p14="http://schemas.microsoft.com/office/powerpoint/2010/main" val="18635517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73BE0A6-46DD-4454-B0F2-487175A9338A}"/>
              </a:ext>
            </a:extLst>
          </p:cNvPr>
          <p:cNvSpPr>
            <a:spLocks noGrp="1" noChangeArrowheads="1"/>
          </p:cNvSpPr>
          <p:nvPr>
            <p:ph type="title"/>
          </p:nvPr>
        </p:nvSpPr>
        <p:spPr>
          <a:xfrm>
            <a:off x="838200" y="365125"/>
            <a:ext cx="10515600" cy="943247"/>
          </a:xfrm>
        </p:spPr>
        <p:txBody>
          <a:bodyPr>
            <a:normAutofit/>
          </a:bodyPr>
          <a:lstStyle/>
          <a:p>
            <a:pPr algn="ctr"/>
            <a:r>
              <a:rPr lang="en-US" sz="4000" dirty="0" smtClean="0">
                <a:latin typeface="Century Gothic" panose="020B0502020202020204" pitchFamily="34" charset="0"/>
              </a:rPr>
              <a:t>Applications</a:t>
            </a:r>
            <a:endParaRPr lang="en-US" altLang="en-US" sz="4000" dirty="0">
              <a:solidFill>
                <a:srgbClr val="FFFFFF"/>
              </a:solidFill>
              <a:latin typeface="Century Gothic" panose="020B0502020202020204" pitchFamily="34" charset="0"/>
            </a:endParaRPr>
          </a:p>
        </p:txBody>
      </p:sp>
      <p:sp>
        <p:nvSpPr>
          <p:cNvPr id="5123" name="Rectangle 3">
            <a:extLst>
              <a:ext uri="{FF2B5EF4-FFF2-40B4-BE49-F238E27FC236}">
                <a16:creationId xmlns:a16="http://schemas.microsoft.com/office/drawing/2014/main" id="{250B7FF8-9EEA-4B7D-926A-39B364B4821E}"/>
              </a:ext>
            </a:extLst>
          </p:cNvPr>
          <p:cNvSpPr>
            <a:spLocks noGrp="1" noChangeArrowheads="1"/>
          </p:cNvSpPr>
          <p:nvPr>
            <p:ph idx="1"/>
          </p:nvPr>
        </p:nvSpPr>
        <p:spPr>
          <a:xfrm>
            <a:off x="838200" y="1463040"/>
            <a:ext cx="10515600" cy="3984171"/>
          </a:xfrm>
        </p:spPr>
        <p:txBody>
          <a:bodyPr>
            <a:normAutofit fontScale="85000" lnSpcReduction="10000"/>
          </a:bodyPr>
          <a:lstStyle/>
          <a:p>
            <a:pPr algn="just"/>
            <a:r>
              <a:rPr lang="en-US" sz="2000" b="1" dirty="0"/>
              <a:t>Traffic analysis:</a:t>
            </a:r>
            <a:r>
              <a:rPr lang="en-US" sz="2000" dirty="0"/>
              <a:t> Clustering is used to group similar patterns of traffic data, such as peak hours, routes, and speeds, which can help in improving transportation planning and infrastructure.</a:t>
            </a:r>
          </a:p>
          <a:p>
            <a:pPr algn="just"/>
            <a:r>
              <a:rPr lang="en-US" sz="2000" b="1" dirty="0"/>
              <a:t>Social network analysis:</a:t>
            </a:r>
            <a:r>
              <a:rPr lang="en-US" sz="2000" dirty="0"/>
              <a:t> Clustering is used to identify communities or groups within social networks, which can help in understanding social behavior, influence, and trends.</a:t>
            </a:r>
          </a:p>
          <a:p>
            <a:pPr algn="just"/>
            <a:r>
              <a:rPr lang="en-US" sz="2000" b="1" dirty="0"/>
              <a:t>Cybersecurity:</a:t>
            </a:r>
            <a:r>
              <a:rPr lang="en-US" sz="2000" dirty="0"/>
              <a:t> Clustering is used to group similar patterns of network traffic or system behavior, which can help in detecting and preventing cyberattacks.</a:t>
            </a:r>
          </a:p>
          <a:p>
            <a:pPr algn="just"/>
            <a:r>
              <a:rPr lang="en-US" sz="2000" b="1" dirty="0"/>
              <a:t>Climate analysis:</a:t>
            </a:r>
            <a:r>
              <a:rPr lang="en-US" sz="2000" dirty="0"/>
              <a:t> Clustering is used to group similar patterns of climate data, such as temperature, precipitation, and wind, which can help in understanding climate change and its impact on the environment.</a:t>
            </a:r>
          </a:p>
          <a:p>
            <a:pPr algn="just"/>
            <a:r>
              <a:rPr lang="en-US" sz="2000" b="1" dirty="0"/>
              <a:t>Sports analysis: </a:t>
            </a:r>
            <a:r>
              <a:rPr lang="en-US" sz="2000" dirty="0"/>
              <a:t>Clustering is used to group similar patterns of player or team performance data, which can help in analyzing player or team strengths and weaknesses and making strategic decisions.</a:t>
            </a:r>
          </a:p>
          <a:p>
            <a:pPr algn="just"/>
            <a:r>
              <a:rPr lang="en-US" sz="2000" b="1" dirty="0"/>
              <a:t>Crime analysis: </a:t>
            </a:r>
            <a:r>
              <a:rPr lang="en-US" sz="2000" dirty="0"/>
              <a:t>Clustering is used to group similar patterns of crime data, such as location, time, and type, which can help in identifying crime hotspots, predicting future crime trends, and improving crime prevention strategies.</a:t>
            </a:r>
          </a:p>
          <a:p>
            <a:pPr marL="0" indent="0" algn="just">
              <a:buNone/>
            </a:pPr>
            <a:endParaRPr lang="en-US" sz="2000" b="1" dirty="0"/>
          </a:p>
          <a:p>
            <a:pPr marL="0" indent="0" algn="just">
              <a:buNone/>
            </a:pPr>
            <a:endParaRPr lang="en-US" sz="2000" b="1" dirty="0"/>
          </a:p>
        </p:txBody>
      </p:sp>
      <p:sp>
        <p:nvSpPr>
          <p:cNvPr id="2" name="Slide Number Placeholder 1">
            <a:extLst>
              <a:ext uri="{FF2B5EF4-FFF2-40B4-BE49-F238E27FC236}">
                <a16:creationId xmlns:a16="http://schemas.microsoft.com/office/drawing/2014/main" id="{6ED01ECF-C75F-49A7-B833-9AC0AF28A2F7}"/>
              </a:ext>
            </a:extLst>
          </p:cNvPr>
          <p:cNvSpPr>
            <a:spLocks noGrp="1"/>
          </p:cNvSpPr>
          <p:nvPr>
            <p:ph type="sldNum" sz="quarter" idx="12"/>
          </p:nvPr>
        </p:nvSpPr>
        <p:spPr/>
        <p:txBody>
          <a:bodyPr/>
          <a:lstStyle/>
          <a:p>
            <a:fld id="{9A00DD0A-BE6F-45E1-BACC-9D35799E9F61}" type="slidenum">
              <a:rPr lang="en-US" smtClean="0"/>
              <a:t>11</a:t>
            </a:fld>
            <a:endParaRPr lang="en-US" dirty="0"/>
          </a:p>
        </p:txBody>
      </p:sp>
    </p:spTree>
    <p:extLst>
      <p:ext uri="{BB962C8B-B14F-4D97-AF65-F5344CB8AC3E}">
        <p14:creationId xmlns:p14="http://schemas.microsoft.com/office/powerpoint/2010/main" val="9955605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73BE0A6-46DD-4454-B0F2-487175A9338A}"/>
              </a:ext>
            </a:extLst>
          </p:cNvPr>
          <p:cNvSpPr>
            <a:spLocks noGrp="1" noChangeArrowheads="1"/>
          </p:cNvSpPr>
          <p:nvPr>
            <p:ph type="title"/>
          </p:nvPr>
        </p:nvSpPr>
        <p:spPr>
          <a:xfrm>
            <a:off x="838200" y="365125"/>
            <a:ext cx="10515600" cy="943247"/>
          </a:xfrm>
        </p:spPr>
        <p:txBody>
          <a:bodyPr>
            <a:normAutofit/>
          </a:bodyPr>
          <a:lstStyle/>
          <a:p>
            <a:pPr algn="ctr"/>
            <a:r>
              <a:rPr lang="en-US" sz="4000" dirty="0" smtClean="0"/>
              <a:t>REFERENCE</a:t>
            </a:r>
            <a:endParaRPr lang="en-US" altLang="en-US" sz="4000" dirty="0">
              <a:latin typeface="Century Gothic" panose="020B0502020202020204" pitchFamily="34" charset="0"/>
            </a:endParaRPr>
          </a:p>
        </p:txBody>
      </p:sp>
      <p:sp>
        <p:nvSpPr>
          <p:cNvPr id="5123" name="Rectangle 3">
            <a:extLst>
              <a:ext uri="{FF2B5EF4-FFF2-40B4-BE49-F238E27FC236}">
                <a16:creationId xmlns:a16="http://schemas.microsoft.com/office/drawing/2014/main" id="{250B7FF8-9EEA-4B7D-926A-39B364B4821E}"/>
              </a:ext>
            </a:extLst>
          </p:cNvPr>
          <p:cNvSpPr>
            <a:spLocks noGrp="1" noChangeArrowheads="1"/>
          </p:cNvSpPr>
          <p:nvPr>
            <p:ph idx="1"/>
          </p:nvPr>
        </p:nvSpPr>
        <p:spPr>
          <a:xfrm>
            <a:off x="838200" y="1463040"/>
            <a:ext cx="10515600" cy="3984171"/>
          </a:xfrm>
        </p:spPr>
        <p:txBody>
          <a:bodyPr>
            <a:normAutofit/>
          </a:bodyPr>
          <a:lstStyle/>
          <a:p>
            <a:pPr marL="342900" indent="-342900"/>
            <a:r>
              <a:rPr lang="en-US" sz="2000" dirty="0">
                <a:solidFill>
                  <a:srgbClr val="000000"/>
                </a:solidFill>
                <a:hlinkClick r:id="rId2"/>
              </a:rPr>
              <a:t>https://</a:t>
            </a:r>
            <a:r>
              <a:rPr lang="en-US" sz="2000" dirty="0" smtClean="0">
                <a:solidFill>
                  <a:srgbClr val="000000"/>
                </a:solidFill>
                <a:hlinkClick r:id="rId2"/>
              </a:rPr>
              <a:t>www.youtube.com/watch?v=ZOLYaa9Jex0</a:t>
            </a:r>
            <a:endParaRPr lang="en-US" sz="2000" dirty="0" smtClean="0">
              <a:solidFill>
                <a:srgbClr val="000000"/>
              </a:solidFill>
            </a:endParaRPr>
          </a:p>
          <a:p>
            <a:pPr marL="342900" indent="-342900"/>
            <a:r>
              <a:rPr lang="en-US" sz="2000" b="1" dirty="0"/>
              <a:t>https://www.geeksforgeeks.org/clustering-in-machine-learning/</a:t>
            </a:r>
            <a:endParaRPr lang="en-US" sz="2000" b="1" dirty="0"/>
          </a:p>
          <a:p>
            <a:pPr marL="0" indent="0" algn="just">
              <a:buNone/>
            </a:pPr>
            <a:endParaRPr lang="en-US" sz="2000" b="1" dirty="0"/>
          </a:p>
        </p:txBody>
      </p:sp>
      <p:sp>
        <p:nvSpPr>
          <p:cNvPr id="2" name="Slide Number Placeholder 1">
            <a:extLst>
              <a:ext uri="{FF2B5EF4-FFF2-40B4-BE49-F238E27FC236}">
                <a16:creationId xmlns:a16="http://schemas.microsoft.com/office/drawing/2014/main" id="{6ED01ECF-C75F-49A7-B833-9AC0AF28A2F7}"/>
              </a:ext>
            </a:extLst>
          </p:cNvPr>
          <p:cNvSpPr>
            <a:spLocks noGrp="1"/>
          </p:cNvSpPr>
          <p:nvPr>
            <p:ph type="sldNum" sz="quarter" idx="12"/>
          </p:nvPr>
        </p:nvSpPr>
        <p:spPr/>
        <p:txBody>
          <a:bodyPr/>
          <a:lstStyle/>
          <a:p>
            <a:fld id="{9A00DD0A-BE6F-45E1-BACC-9D35799E9F61}" type="slidenum">
              <a:rPr lang="en-US" smtClean="0"/>
              <a:t>12</a:t>
            </a:fld>
            <a:endParaRPr lang="en-US" dirty="0"/>
          </a:p>
        </p:txBody>
      </p:sp>
    </p:spTree>
    <p:extLst>
      <p:ext uri="{BB962C8B-B14F-4D97-AF65-F5344CB8AC3E}">
        <p14:creationId xmlns:p14="http://schemas.microsoft.com/office/powerpoint/2010/main" val="14441698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73BE0A6-46DD-4454-B0F2-487175A9338A}"/>
              </a:ext>
            </a:extLst>
          </p:cNvPr>
          <p:cNvSpPr>
            <a:spLocks noGrp="1" noChangeArrowheads="1"/>
          </p:cNvSpPr>
          <p:nvPr>
            <p:ph type="title"/>
          </p:nvPr>
        </p:nvSpPr>
        <p:spPr/>
        <p:txBody>
          <a:bodyPr>
            <a:normAutofit/>
          </a:bodyPr>
          <a:lstStyle/>
          <a:p>
            <a:pPr algn="ctr"/>
            <a:r>
              <a:rPr lang="en-US" altLang="en-US" sz="4000" b="1" dirty="0" smtClean="0">
                <a:solidFill>
                  <a:srgbClr val="000000"/>
                </a:solidFill>
              </a:rPr>
              <a:t>CLUSTERING</a:t>
            </a:r>
            <a:endParaRPr lang="en-US" altLang="en-US" sz="4000" dirty="0">
              <a:solidFill>
                <a:srgbClr val="FFFFFF"/>
              </a:solidFill>
            </a:endParaRPr>
          </a:p>
        </p:txBody>
      </p:sp>
      <p:sp>
        <p:nvSpPr>
          <p:cNvPr id="5123" name="Rectangle 3">
            <a:extLst>
              <a:ext uri="{FF2B5EF4-FFF2-40B4-BE49-F238E27FC236}">
                <a16:creationId xmlns:a16="http://schemas.microsoft.com/office/drawing/2014/main" id="{250B7FF8-9EEA-4B7D-926A-39B364B4821E}"/>
              </a:ext>
            </a:extLst>
          </p:cNvPr>
          <p:cNvSpPr>
            <a:spLocks noGrp="1" noChangeArrowheads="1"/>
          </p:cNvSpPr>
          <p:nvPr>
            <p:ph idx="1"/>
          </p:nvPr>
        </p:nvSpPr>
        <p:spPr>
          <a:xfrm>
            <a:off x="838200" y="1825623"/>
            <a:ext cx="10657114" cy="1630819"/>
          </a:xfrm>
        </p:spPr>
        <p:txBody>
          <a:bodyPr>
            <a:normAutofit/>
          </a:bodyPr>
          <a:lstStyle/>
          <a:p>
            <a:pPr algn="just">
              <a:buFont typeface="Wingdings" panose="05000000000000000000" pitchFamily="2" charset="2"/>
              <a:buChar char="§"/>
            </a:pPr>
            <a:r>
              <a:rPr lang="en-US" sz="2000" b="1" dirty="0">
                <a:latin typeface="Century Gothic" panose="020B0502020202020204" pitchFamily="34" charset="0"/>
                <a:ea typeface="Verdana" panose="020B0604030504040204" pitchFamily="34" charset="0"/>
                <a:cs typeface="Arial" panose="020B0604020202020204" pitchFamily="34" charset="0"/>
              </a:rPr>
              <a:t>Clustering</a:t>
            </a:r>
            <a:r>
              <a:rPr lang="en-US" sz="2000" dirty="0">
                <a:latin typeface="Century Gothic" panose="020B0502020202020204" pitchFamily="34" charset="0"/>
                <a:ea typeface="Verdana" panose="020B0604030504040204" pitchFamily="34" charset="0"/>
                <a:cs typeface="Arial" panose="020B0604020202020204" pitchFamily="34" charset="0"/>
              </a:rPr>
              <a:t> is the broad set of techniques for finding subgroups or clusters on the basis of characterization of objects within dataset such that objects with groups are similar but different from the object of other groups. </a:t>
            </a:r>
          </a:p>
          <a:p>
            <a:pPr algn="just">
              <a:buFont typeface="Wingdings" panose="05000000000000000000" pitchFamily="2" charset="2"/>
              <a:buChar char="§"/>
            </a:pPr>
            <a:r>
              <a:rPr lang="en-US" sz="2000" b="1" dirty="0" smtClean="0">
                <a:latin typeface="Century Gothic" panose="020B0502020202020204" pitchFamily="34" charset="0"/>
                <a:ea typeface="Verdana" panose="020B0604030504040204" pitchFamily="34" charset="0"/>
                <a:cs typeface="Arial" panose="020B0604020202020204" pitchFamily="34" charset="0"/>
              </a:rPr>
              <a:t>Primary </a:t>
            </a:r>
            <a:r>
              <a:rPr lang="en-US" sz="2000" b="1" dirty="0">
                <a:latin typeface="Century Gothic" panose="020B0502020202020204" pitchFamily="34" charset="0"/>
                <a:ea typeface="Verdana" panose="020B0604030504040204" pitchFamily="34" charset="0"/>
                <a:cs typeface="Arial" panose="020B0604020202020204" pitchFamily="34" charset="0"/>
              </a:rPr>
              <a:t>guideline of clustering is</a:t>
            </a:r>
            <a:r>
              <a:rPr lang="en-US" sz="2000" dirty="0">
                <a:latin typeface="Century Gothic" panose="020B0502020202020204" pitchFamily="34" charset="0"/>
                <a:ea typeface="Verdana" panose="020B0604030504040204" pitchFamily="34" charset="0"/>
                <a:cs typeface="Arial" panose="020B0604020202020204" pitchFamily="34" charset="0"/>
              </a:rPr>
              <a:t> that data inside a cluster should be very similar to each other but very different from those outside clusters.</a:t>
            </a:r>
            <a:endParaRPr lang="en-US" altLang="en-US" sz="2000" dirty="0">
              <a:solidFill>
                <a:srgbClr val="000000"/>
              </a:solidFill>
              <a:latin typeface="Century Gothic" panose="020B0502020202020204" pitchFamily="34" charset="0"/>
              <a:ea typeface="Verdana" panose="020B0604030504040204" pitchFamily="34" charset="0"/>
              <a:cs typeface="Arial" panose="020B0604020202020204" pitchFamily="34" charset="0"/>
            </a:endParaRPr>
          </a:p>
        </p:txBody>
      </p:sp>
      <p:sp>
        <p:nvSpPr>
          <p:cNvPr id="2" name="Slide Number Placeholder 1">
            <a:extLst>
              <a:ext uri="{FF2B5EF4-FFF2-40B4-BE49-F238E27FC236}">
                <a16:creationId xmlns:a16="http://schemas.microsoft.com/office/drawing/2014/main" id="{6ED01ECF-C75F-49A7-B833-9AC0AF28A2F7}"/>
              </a:ext>
            </a:extLst>
          </p:cNvPr>
          <p:cNvSpPr>
            <a:spLocks noGrp="1"/>
          </p:cNvSpPr>
          <p:nvPr>
            <p:ph type="sldNum" sz="quarter" idx="12"/>
          </p:nvPr>
        </p:nvSpPr>
        <p:spPr/>
        <p:txBody>
          <a:bodyPr/>
          <a:lstStyle/>
          <a:p>
            <a:fld id="{9A00DD0A-BE6F-45E1-BACC-9D35799E9F61}" type="slidenum">
              <a:rPr lang="en-US" smtClean="0"/>
              <a:t>2</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269262"/>
            <a:ext cx="4909384" cy="3269650"/>
          </a:xfrm>
          <a:prstGeom prst="rect">
            <a:avLst/>
          </a:prstGeom>
        </p:spPr>
      </p:pic>
      <p:pic>
        <p:nvPicPr>
          <p:cNvPr id="3" name="Picture 2"/>
          <p:cNvPicPr>
            <a:picLocks noChangeAspect="1"/>
          </p:cNvPicPr>
          <p:nvPr/>
        </p:nvPicPr>
        <p:blipFill>
          <a:blip r:embed="rId3"/>
          <a:stretch>
            <a:fillRect/>
          </a:stretch>
        </p:blipFill>
        <p:spPr>
          <a:xfrm>
            <a:off x="5919017" y="3827417"/>
            <a:ext cx="5779860" cy="2711495"/>
          </a:xfrm>
          <a:prstGeom prst="rect">
            <a:avLst/>
          </a:prstGeom>
        </p:spPr>
      </p:pic>
    </p:spTree>
    <p:extLst>
      <p:ext uri="{BB962C8B-B14F-4D97-AF65-F5344CB8AC3E}">
        <p14:creationId xmlns:p14="http://schemas.microsoft.com/office/powerpoint/2010/main" val="136582735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73BE0A6-46DD-4454-B0F2-487175A9338A}"/>
              </a:ext>
            </a:extLst>
          </p:cNvPr>
          <p:cNvSpPr>
            <a:spLocks noGrp="1" noChangeArrowheads="1"/>
          </p:cNvSpPr>
          <p:nvPr>
            <p:ph type="title"/>
          </p:nvPr>
        </p:nvSpPr>
        <p:spPr>
          <a:xfrm>
            <a:off x="838200" y="365125"/>
            <a:ext cx="10515600" cy="1460500"/>
          </a:xfrm>
        </p:spPr>
        <p:txBody>
          <a:bodyPr>
            <a:normAutofit/>
          </a:bodyPr>
          <a:lstStyle/>
          <a:p>
            <a:pPr algn="ctr"/>
            <a:r>
              <a:rPr lang="en-US" altLang="en-US" sz="4000" dirty="0" smtClean="0">
                <a:latin typeface="Century Gothic" panose="020B0502020202020204" pitchFamily="34" charset="0"/>
              </a:rPr>
              <a:t>Why Clustering?</a:t>
            </a:r>
            <a:endParaRPr lang="en-US" altLang="en-US" sz="4000" dirty="0">
              <a:solidFill>
                <a:srgbClr val="FFFFFF"/>
              </a:solidFill>
              <a:latin typeface="Century Gothic" panose="020B0502020202020204" pitchFamily="34" charset="0"/>
            </a:endParaRPr>
          </a:p>
        </p:txBody>
      </p:sp>
      <p:sp>
        <p:nvSpPr>
          <p:cNvPr id="5123" name="Rectangle 3">
            <a:extLst>
              <a:ext uri="{FF2B5EF4-FFF2-40B4-BE49-F238E27FC236}">
                <a16:creationId xmlns:a16="http://schemas.microsoft.com/office/drawing/2014/main" id="{250B7FF8-9EEA-4B7D-926A-39B364B4821E}"/>
              </a:ext>
            </a:extLst>
          </p:cNvPr>
          <p:cNvSpPr>
            <a:spLocks noGrp="1" noChangeArrowheads="1"/>
          </p:cNvSpPr>
          <p:nvPr>
            <p:ph idx="1"/>
          </p:nvPr>
        </p:nvSpPr>
        <p:spPr>
          <a:xfrm>
            <a:off x="838200" y="1825625"/>
            <a:ext cx="10515600" cy="4013472"/>
          </a:xfrm>
        </p:spPr>
        <p:txBody>
          <a:bodyPr>
            <a:normAutofit/>
          </a:bodyPr>
          <a:lstStyle/>
          <a:p>
            <a:pPr algn="just"/>
            <a:r>
              <a:rPr lang="en-US" sz="2000" dirty="0"/>
              <a:t>Clustering is very much important as it determines the intrinsic grouping among the </a:t>
            </a:r>
            <a:r>
              <a:rPr lang="en-US" sz="2000" dirty="0" err="1"/>
              <a:t>unlabelled</a:t>
            </a:r>
            <a:r>
              <a:rPr lang="en-US" sz="2000" dirty="0"/>
              <a:t> data </a:t>
            </a:r>
            <a:r>
              <a:rPr lang="en-US" sz="2000" dirty="0" smtClean="0"/>
              <a:t>present.</a:t>
            </a:r>
          </a:p>
          <a:p>
            <a:pPr algn="just"/>
            <a:r>
              <a:rPr lang="en-US" sz="2000" dirty="0" smtClean="0"/>
              <a:t>It </a:t>
            </a:r>
            <a:r>
              <a:rPr lang="en-US" sz="2000" dirty="0"/>
              <a:t>helps to </a:t>
            </a:r>
            <a:r>
              <a:rPr lang="en-US" sz="2000" dirty="0"/>
              <a:t>discover hidden patterns, reduce noise, simplify data, and identify outliers in </a:t>
            </a:r>
            <a:r>
              <a:rPr lang="en-US" sz="2000" dirty="0"/>
              <a:t>the </a:t>
            </a:r>
            <a:r>
              <a:rPr lang="en-US" sz="2000" dirty="0" smtClean="0"/>
              <a:t>data</a:t>
            </a:r>
          </a:p>
          <a:p>
            <a:pPr algn="just"/>
            <a:r>
              <a:rPr lang="en-US" sz="2000" dirty="0" smtClean="0"/>
              <a:t>It classifies </a:t>
            </a:r>
            <a:r>
              <a:rPr lang="en-US" sz="2000" dirty="0"/>
              <a:t>data into structures that are more easily understood and </a:t>
            </a:r>
            <a:r>
              <a:rPr lang="en-US" sz="2000" dirty="0" smtClean="0"/>
              <a:t>manipulated.</a:t>
            </a:r>
            <a:endParaRPr lang="en-US" sz="2000" dirty="0"/>
          </a:p>
          <a:p>
            <a:pPr algn="just"/>
            <a:r>
              <a:rPr lang="en-US" sz="2000" dirty="0" smtClean="0"/>
              <a:t>There </a:t>
            </a:r>
            <a:r>
              <a:rPr lang="en-US" sz="2000" dirty="0"/>
              <a:t>are no </a:t>
            </a:r>
            <a:r>
              <a:rPr lang="en-US" sz="2000" dirty="0" smtClean="0"/>
              <a:t>criteria for </a:t>
            </a:r>
            <a:r>
              <a:rPr lang="en-US" sz="2000" dirty="0"/>
              <a:t>good</a:t>
            </a:r>
            <a:r>
              <a:rPr lang="en-US" sz="2000" dirty="0"/>
              <a:t> clustering. </a:t>
            </a:r>
            <a:endParaRPr lang="en-US" sz="2000" dirty="0" smtClean="0"/>
          </a:p>
          <a:p>
            <a:pPr algn="just"/>
            <a:r>
              <a:rPr lang="en-US" sz="2000" dirty="0" smtClean="0"/>
              <a:t>It </a:t>
            </a:r>
            <a:r>
              <a:rPr lang="en-US" sz="2000" dirty="0"/>
              <a:t>depends on the user, and what criteria they may use which satisfy their need. </a:t>
            </a:r>
            <a:endParaRPr lang="en-US" sz="2000" dirty="0" smtClean="0"/>
          </a:p>
          <a:p>
            <a:pPr algn="just"/>
            <a:r>
              <a:rPr lang="en-US" sz="2000" dirty="0" smtClean="0"/>
              <a:t>For </a:t>
            </a:r>
            <a:r>
              <a:rPr lang="en-US" sz="2000" dirty="0"/>
              <a:t>instance, we could be interested in finding representatives for homogeneous groups (data reduction), finding “natural clusters” and describing their unknown properties (“natural” data types), in finding useful and suitable groupings (“useful” data classes) or in finding unusual data objects (outlier detection).</a:t>
            </a:r>
            <a:endParaRPr lang="en-US" sz="2000" dirty="0">
              <a:latin typeface="Century Gothic" panose="020B0502020202020204" pitchFamily="34" charset="0"/>
            </a:endParaRPr>
          </a:p>
        </p:txBody>
      </p:sp>
      <p:sp>
        <p:nvSpPr>
          <p:cNvPr id="2" name="Slide Number Placeholder 1">
            <a:extLst>
              <a:ext uri="{FF2B5EF4-FFF2-40B4-BE49-F238E27FC236}">
                <a16:creationId xmlns:a16="http://schemas.microsoft.com/office/drawing/2014/main" id="{6ED01ECF-C75F-49A7-B833-9AC0AF28A2F7}"/>
              </a:ext>
            </a:extLst>
          </p:cNvPr>
          <p:cNvSpPr>
            <a:spLocks noGrp="1"/>
          </p:cNvSpPr>
          <p:nvPr>
            <p:ph type="sldNum" sz="quarter" idx="12"/>
          </p:nvPr>
        </p:nvSpPr>
        <p:spPr/>
        <p:txBody>
          <a:bodyPr/>
          <a:lstStyle/>
          <a:p>
            <a:fld id="{9A00DD0A-BE6F-45E1-BACC-9D35799E9F61}" type="slidenum">
              <a:rPr lang="en-US" smtClean="0"/>
              <a:t>3</a:t>
            </a:fld>
            <a:endParaRPr lang="en-US"/>
          </a:p>
        </p:txBody>
      </p:sp>
    </p:spTree>
    <p:extLst>
      <p:ext uri="{BB962C8B-B14F-4D97-AF65-F5344CB8AC3E}">
        <p14:creationId xmlns:p14="http://schemas.microsoft.com/office/powerpoint/2010/main" val="427066863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73BE0A6-46DD-4454-B0F2-487175A9338A}"/>
              </a:ext>
            </a:extLst>
          </p:cNvPr>
          <p:cNvSpPr>
            <a:spLocks noGrp="1" noChangeArrowheads="1"/>
          </p:cNvSpPr>
          <p:nvPr>
            <p:ph type="title"/>
          </p:nvPr>
        </p:nvSpPr>
        <p:spPr>
          <a:xfrm>
            <a:off x="838200" y="365125"/>
            <a:ext cx="10515600" cy="1460500"/>
          </a:xfrm>
        </p:spPr>
        <p:txBody>
          <a:bodyPr>
            <a:normAutofit/>
          </a:bodyPr>
          <a:lstStyle/>
          <a:p>
            <a:pPr algn="ctr"/>
            <a:r>
              <a:rPr lang="en-US" sz="4000" dirty="0" smtClean="0">
                <a:latin typeface="Century Gothic" panose="020B0502020202020204" pitchFamily="34" charset="0"/>
              </a:rPr>
              <a:t>TYPES OF CLUSTERING TECHNIQUES</a:t>
            </a:r>
            <a:br>
              <a:rPr lang="en-US" sz="4000" dirty="0" smtClean="0">
                <a:latin typeface="Century Gothic" panose="020B0502020202020204" pitchFamily="34" charset="0"/>
              </a:rPr>
            </a:br>
            <a:r>
              <a:rPr lang="en-US" sz="4000" b="1" dirty="0" smtClean="0">
                <a:latin typeface="Century Gothic" panose="020B0502020202020204" pitchFamily="34" charset="0"/>
              </a:rPr>
              <a:t>Partitioning Method</a:t>
            </a:r>
            <a:endParaRPr lang="en-US" altLang="en-US" sz="4000" dirty="0">
              <a:solidFill>
                <a:srgbClr val="FFFFFF"/>
              </a:solidFill>
              <a:latin typeface="Century Gothic" panose="020B0502020202020204" pitchFamily="34" charset="0"/>
            </a:endParaRPr>
          </a:p>
        </p:txBody>
      </p:sp>
      <p:sp>
        <p:nvSpPr>
          <p:cNvPr id="5123" name="Rectangle 3">
            <a:extLst>
              <a:ext uri="{FF2B5EF4-FFF2-40B4-BE49-F238E27FC236}">
                <a16:creationId xmlns:a16="http://schemas.microsoft.com/office/drawing/2014/main" id="{250B7FF8-9EEA-4B7D-926A-39B364B4821E}"/>
              </a:ext>
            </a:extLst>
          </p:cNvPr>
          <p:cNvSpPr>
            <a:spLocks noGrp="1" noChangeArrowheads="1"/>
          </p:cNvSpPr>
          <p:nvPr>
            <p:ph idx="1"/>
          </p:nvPr>
        </p:nvSpPr>
        <p:spPr>
          <a:xfrm>
            <a:off x="838200" y="1825625"/>
            <a:ext cx="10515600" cy="4013472"/>
          </a:xfrm>
        </p:spPr>
        <p:txBody>
          <a:bodyPr>
            <a:normAutofit/>
          </a:bodyPr>
          <a:lstStyle/>
          <a:p>
            <a:r>
              <a:rPr lang="en-US" sz="2000" dirty="0">
                <a:latin typeface="Century Gothic" panose="020B0502020202020204" pitchFamily="34" charset="0"/>
              </a:rPr>
              <a:t>Uses </a:t>
            </a:r>
            <a:r>
              <a:rPr lang="en-US" sz="2000" dirty="0" smtClean="0">
                <a:latin typeface="Century Gothic" panose="020B0502020202020204" pitchFamily="34" charset="0"/>
              </a:rPr>
              <a:t>mean or </a:t>
            </a:r>
            <a:r>
              <a:rPr lang="en-US" sz="2000" dirty="0" err="1" smtClean="0">
                <a:latin typeface="Century Gothic" panose="020B0502020202020204" pitchFamily="34" charset="0"/>
              </a:rPr>
              <a:t>mediod</a:t>
            </a:r>
            <a:r>
              <a:rPr lang="en-US" sz="2000" dirty="0" smtClean="0">
                <a:latin typeface="Century Gothic" panose="020B0502020202020204" pitchFamily="34" charset="0"/>
              </a:rPr>
              <a:t> </a:t>
            </a:r>
            <a:r>
              <a:rPr lang="en-US" sz="2000" dirty="0">
                <a:latin typeface="Century Gothic" panose="020B0502020202020204" pitchFamily="34" charset="0"/>
              </a:rPr>
              <a:t>to represent cluster </a:t>
            </a:r>
            <a:r>
              <a:rPr lang="en-US" sz="2000" dirty="0" smtClean="0">
                <a:latin typeface="Century Gothic" panose="020B0502020202020204" pitchFamily="34" charset="0"/>
              </a:rPr>
              <a:t>center</a:t>
            </a:r>
            <a:endParaRPr lang="en-US" sz="2000" dirty="0">
              <a:latin typeface="Century Gothic" panose="020B0502020202020204" pitchFamily="34" charset="0"/>
            </a:endParaRPr>
          </a:p>
          <a:p>
            <a:r>
              <a:rPr lang="en-US" sz="2000" dirty="0">
                <a:latin typeface="Century Gothic" panose="020B0502020202020204" pitchFamily="34" charset="0"/>
              </a:rPr>
              <a:t>Adopts distance-based approach to refine clusters</a:t>
            </a:r>
          </a:p>
          <a:p>
            <a:r>
              <a:rPr lang="en-US" sz="2000" dirty="0">
                <a:latin typeface="Century Gothic" panose="020B0502020202020204" pitchFamily="34" charset="0"/>
              </a:rPr>
              <a:t>Finds mutually exclusive clusters of spherical / nearly spherical shape</a:t>
            </a:r>
          </a:p>
          <a:p>
            <a:r>
              <a:rPr lang="en-US" sz="2000" dirty="0">
                <a:latin typeface="Century Gothic" panose="020B0502020202020204" pitchFamily="34" charset="0"/>
              </a:rPr>
              <a:t>Effective for datasets of small – medium </a:t>
            </a:r>
            <a:r>
              <a:rPr lang="en-US" sz="2000" dirty="0" smtClean="0">
                <a:latin typeface="Century Gothic" panose="020B0502020202020204" pitchFamily="34" charset="0"/>
              </a:rPr>
              <a:t>age</a:t>
            </a:r>
            <a:endParaRPr lang="en-US" sz="2000" dirty="0">
              <a:latin typeface="Century Gothic" panose="020B0502020202020204" pitchFamily="34" charset="0"/>
            </a:endParaRPr>
          </a:p>
          <a:p>
            <a:pPr marL="0" indent="0">
              <a:buNone/>
            </a:pPr>
            <a:r>
              <a:rPr lang="en-US" sz="2000" dirty="0" smtClean="0">
                <a:latin typeface="Century Gothic" panose="020B0502020202020204" pitchFamily="34" charset="0"/>
              </a:rPr>
              <a:t>Example: </a:t>
            </a:r>
            <a:r>
              <a:rPr lang="en-US" sz="2000" b="1" dirty="0">
                <a:latin typeface="Century Gothic" panose="020B0502020202020204" pitchFamily="34" charset="0"/>
              </a:rPr>
              <a:t>k-means</a:t>
            </a:r>
            <a:r>
              <a:rPr lang="en-US" sz="2000" dirty="0">
                <a:latin typeface="Century Gothic" panose="020B0502020202020204" pitchFamily="34" charset="0"/>
              </a:rPr>
              <a:t> </a:t>
            </a:r>
            <a:r>
              <a:rPr lang="en-US" sz="2000" b="1" dirty="0">
                <a:latin typeface="Century Gothic" panose="020B0502020202020204" pitchFamily="34" charset="0"/>
              </a:rPr>
              <a:t>and k-</a:t>
            </a:r>
            <a:r>
              <a:rPr lang="en-US" sz="2000" b="1" dirty="0" err="1">
                <a:latin typeface="Century Gothic" panose="020B0502020202020204" pitchFamily="34" charset="0"/>
              </a:rPr>
              <a:t>medoids</a:t>
            </a:r>
            <a:r>
              <a:rPr lang="en-US" sz="2000" b="1" dirty="0">
                <a:latin typeface="Century Gothic" panose="020B0502020202020204" pitchFamily="34" charset="0"/>
              </a:rPr>
              <a:t> technique </a:t>
            </a:r>
            <a:r>
              <a:rPr lang="en-US" sz="2000" b="1" dirty="0" smtClean="0">
                <a:latin typeface="Century Gothic" panose="020B0502020202020204" pitchFamily="34" charset="0"/>
              </a:rPr>
              <a:t>(partitioning </a:t>
            </a:r>
            <a:r>
              <a:rPr lang="en-US" sz="2000" b="1" dirty="0">
                <a:latin typeface="Century Gothic" panose="020B0502020202020204" pitchFamily="34" charset="0"/>
              </a:rPr>
              <a:t>around </a:t>
            </a:r>
            <a:r>
              <a:rPr lang="en-US" sz="2000" b="1" dirty="0" err="1">
                <a:latin typeface="Century Gothic" panose="020B0502020202020204" pitchFamily="34" charset="0"/>
              </a:rPr>
              <a:t>medoids</a:t>
            </a:r>
            <a:r>
              <a:rPr lang="en-US" sz="2000" b="1" dirty="0">
                <a:latin typeface="Century Gothic" panose="020B0502020202020204" pitchFamily="34" charset="0"/>
              </a:rPr>
              <a:t> </a:t>
            </a:r>
            <a:r>
              <a:rPr lang="en-US" sz="2000" b="1" dirty="0" smtClean="0">
                <a:latin typeface="Century Gothic" panose="020B0502020202020204" pitchFamily="34" charset="0"/>
              </a:rPr>
              <a:t>algorithm)</a:t>
            </a:r>
            <a:endParaRPr lang="en-US" sz="2000" dirty="0">
              <a:latin typeface="Century Gothic" panose="020B0502020202020204" pitchFamily="34" charset="0"/>
            </a:endParaRPr>
          </a:p>
        </p:txBody>
      </p:sp>
      <p:sp>
        <p:nvSpPr>
          <p:cNvPr id="2" name="Slide Number Placeholder 1">
            <a:extLst>
              <a:ext uri="{FF2B5EF4-FFF2-40B4-BE49-F238E27FC236}">
                <a16:creationId xmlns:a16="http://schemas.microsoft.com/office/drawing/2014/main" id="{6ED01ECF-C75F-49A7-B833-9AC0AF28A2F7}"/>
              </a:ext>
            </a:extLst>
          </p:cNvPr>
          <p:cNvSpPr>
            <a:spLocks noGrp="1"/>
          </p:cNvSpPr>
          <p:nvPr>
            <p:ph type="sldNum" sz="quarter" idx="12"/>
          </p:nvPr>
        </p:nvSpPr>
        <p:spPr/>
        <p:txBody>
          <a:bodyPr/>
          <a:lstStyle/>
          <a:p>
            <a:fld id="{9A00DD0A-BE6F-45E1-BACC-9D35799E9F61}" type="slidenum">
              <a:rPr lang="en-US" smtClean="0"/>
              <a:t>4</a:t>
            </a:fld>
            <a:endParaRPr lang="en-US"/>
          </a:p>
        </p:txBody>
      </p:sp>
    </p:spTree>
    <p:extLst>
      <p:ext uri="{BB962C8B-B14F-4D97-AF65-F5344CB8AC3E}">
        <p14:creationId xmlns:p14="http://schemas.microsoft.com/office/powerpoint/2010/main" val="242306567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73BE0A6-46DD-4454-B0F2-487175A9338A}"/>
              </a:ext>
            </a:extLst>
          </p:cNvPr>
          <p:cNvSpPr>
            <a:spLocks noGrp="1" noChangeArrowheads="1"/>
          </p:cNvSpPr>
          <p:nvPr>
            <p:ph type="title"/>
          </p:nvPr>
        </p:nvSpPr>
        <p:spPr/>
        <p:txBody>
          <a:bodyPr>
            <a:normAutofit/>
          </a:bodyPr>
          <a:lstStyle/>
          <a:p>
            <a:pPr algn="ctr"/>
            <a:r>
              <a:rPr lang="en-US" sz="4000" dirty="0" smtClean="0">
                <a:latin typeface="Century Gothic" panose="020B0502020202020204" pitchFamily="34" charset="0"/>
              </a:rPr>
              <a:t>TYPES OF CLUSTERING TECHNIQUES</a:t>
            </a:r>
            <a:br>
              <a:rPr lang="en-US" sz="4000" dirty="0" smtClean="0">
                <a:latin typeface="Century Gothic" panose="020B0502020202020204" pitchFamily="34" charset="0"/>
              </a:rPr>
            </a:br>
            <a:r>
              <a:rPr lang="en-US" sz="4000" b="1" dirty="0">
                <a:latin typeface="Century Gothic" panose="020B0502020202020204" pitchFamily="34" charset="0"/>
              </a:rPr>
              <a:t>Hierarchical Method</a:t>
            </a:r>
            <a:endParaRPr lang="en-US" altLang="en-US" sz="4000" dirty="0">
              <a:solidFill>
                <a:srgbClr val="FFFFFF"/>
              </a:solidFill>
              <a:latin typeface="Century Gothic" panose="020B0502020202020204" pitchFamily="34" charset="0"/>
            </a:endParaRPr>
          </a:p>
        </p:txBody>
      </p:sp>
      <p:sp>
        <p:nvSpPr>
          <p:cNvPr id="5123" name="Rectangle 3">
            <a:extLst>
              <a:ext uri="{FF2B5EF4-FFF2-40B4-BE49-F238E27FC236}">
                <a16:creationId xmlns:a16="http://schemas.microsoft.com/office/drawing/2014/main" id="{250B7FF8-9EEA-4B7D-926A-39B364B4821E}"/>
              </a:ext>
            </a:extLst>
          </p:cNvPr>
          <p:cNvSpPr>
            <a:spLocks noGrp="1" noChangeArrowheads="1"/>
          </p:cNvSpPr>
          <p:nvPr>
            <p:ph idx="1"/>
          </p:nvPr>
        </p:nvSpPr>
        <p:spPr>
          <a:xfrm>
            <a:off x="838200" y="1825624"/>
            <a:ext cx="10515600" cy="4666615"/>
          </a:xfrm>
        </p:spPr>
        <p:txBody>
          <a:bodyPr>
            <a:normAutofit/>
          </a:bodyPr>
          <a:lstStyle/>
          <a:p>
            <a:pPr algn="just"/>
            <a:r>
              <a:rPr lang="en-US" sz="2000" dirty="0">
                <a:latin typeface="Century Gothic" panose="020B0502020202020204" pitchFamily="34" charset="0"/>
              </a:rPr>
              <a:t>Creates tree-like structure through decomposition</a:t>
            </a:r>
          </a:p>
          <a:p>
            <a:pPr algn="just"/>
            <a:r>
              <a:rPr lang="en-US" sz="2000" dirty="0">
                <a:latin typeface="Century Gothic" panose="020B0502020202020204" pitchFamily="34" charset="0"/>
              </a:rPr>
              <a:t>Uses distance between </a:t>
            </a:r>
            <a:r>
              <a:rPr lang="en-US" sz="2000" dirty="0" smtClean="0">
                <a:latin typeface="Century Gothic" panose="020B0502020202020204" pitchFamily="34" charset="0"/>
              </a:rPr>
              <a:t>nearest or </a:t>
            </a:r>
            <a:r>
              <a:rPr lang="en-US" sz="2000" dirty="0">
                <a:latin typeface="Century Gothic" panose="020B0502020202020204" pitchFamily="34" charset="0"/>
              </a:rPr>
              <a:t>furthest points in </a:t>
            </a:r>
            <a:r>
              <a:rPr lang="en-US" sz="2000" dirty="0" smtClean="0">
                <a:latin typeface="Century Gothic" panose="020B0502020202020204" pitchFamily="34" charset="0"/>
              </a:rPr>
              <a:t>neighboring </a:t>
            </a:r>
            <a:r>
              <a:rPr lang="en-US" sz="2000" dirty="0">
                <a:latin typeface="Century Gothic" panose="020B0502020202020204" pitchFamily="34" charset="0"/>
              </a:rPr>
              <a:t>clusters for refinement</a:t>
            </a:r>
          </a:p>
          <a:p>
            <a:pPr algn="just"/>
            <a:r>
              <a:rPr lang="en-US" sz="2000" dirty="0">
                <a:latin typeface="Century Gothic" panose="020B0502020202020204" pitchFamily="34" charset="0"/>
              </a:rPr>
              <a:t>Error can’t be corrected at subsequent </a:t>
            </a:r>
            <a:r>
              <a:rPr lang="en-US" sz="2000" dirty="0" smtClean="0">
                <a:latin typeface="Century Gothic" panose="020B0502020202020204" pitchFamily="34" charset="0"/>
              </a:rPr>
              <a:t>levels</a:t>
            </a:r>
          </a:p>
          <a:p>
            <a:pPr marL="0" indent="0" algn="just">
              <a:buNone/>
            </a:pPr>
            <a:r>
              <a:rPr lang="en-US" sz="2000" b="1" dirty="0" smtClean="0">
                <a:latin typeface="Century Gothic" panose="020B0502020202020204" pitchFamily="34" charset="0"/>
              </a:rPr>
              <a:t>Agglomerative </a:t>
            </a:r>
            <a:r>
              <a:rPr lang="en-US" sz="2000" b="1" dirty="0">
                <a:latin typeface="Century Gothic" panose="020B0502020202020204" pitchFamily="34" charset="0"/>
              </a:rPr>
              <a:t>Clustering: </a:t>
            </a:r>
            <a:r>
              <a:rPr lang="en-US" sz="2000" dirty="0">
                <a:latin typeface="Century Gothic" panose="020B0502020202020204" pitchFamily="34" charset="0"/>
              </a:rPr>
              <a:t>It uses a bottom-up approach. It starts with each object forming its own cluster and then iteratively merges the clusters according to their similarity to form large clusters. It terminates either </a:t>
            </a:r>
            <a:endParaRPr lang="en-US" sz="2000" dirty="0" smtClean="0">
              <a:latin typeface="Century Gothic" panose="020B0502020202020204" pitchFamily="34" charset="0"/>
            </a:endParaRPr>
          </a:p>
          <a:p>
            <a:pPr lvl="1" algn="just">
              <a:buFont typeface="Wingdings" panose="05000000000000000000" pitchFamily="2" charset="2"/>
              <a:buChar char="§"/>
            </a:pPr>
            <a:r>
              <a:rPr lang="en-US" sz="1600" dirty="0" smtClean="0">
                <a:latin typeface="Century Gothic" panose="020B0502020202020204" pitchFamily="34" charset="0"/>
              </a:rPr>
              <a:t>When </a:t>
            </a:r>
            <a:r>
              <a:rPr lang="en-US" sz="1600" dirty="0">
                <a:latin typeface="Century Gothic" panose="020B0502020202020204" pitchFamily="34" charset="0"/>
              </a:rPr>
              <a:t>certain clustering condition imposed by user is achieved or</a:t>
            </a:r>
          </a:p>
          <a:p>
            <a:pPr lvl="1" algn="just">
              <a:buFont typeface="Wingdings" panose="05000000000000000000" pitchFamily="2" charset="2"/>
              <a:buChar char="§"/>
            </a:pPr>
            <a:r>
              <a:rPr lang="en-US" sz="1600" dirty="0">
                <a:latin typeface="Century Gothic" panose="020B0502020202020204" pitchFamily="34" charset="0"/>
              </a:rPr>
              <a:t>All clusters merge into a single cluster</a:t>
            </a:r>
          </a:p>
          <a:p>
            <a:pPr marL="0" indent="0" algn="just">
              <a:buNone/>
            </a:pPr>
            <a:r>
              <a:rPr lang="en-US" sz="2000" b="1" dirty="0">
                <a:latin typeface="Century Gothic" panose="020B0502020202020204" pitchFamily="34" charset="0"/>
              </a:rPr>
              <a:t>Divisive Clustering: </a:t>
            </a:r>
            <a:r>
              <a:rPr lang="en-US" sz="2000" dirty="0">
                <a:latin typeface="Century Gothic" panose="020B0502020202020204" pitchFamily="34" charset="0"/>
              </a:rPr>
              <a:t>It uses the top-down strategy, the starting point is the largest cluster with all objects in it and then split recursively to form smaller and smaller clusters. It terminates when the user-defined condition is achieved or final clusters contain only one object.</a:t>
            </a:r>
          </a:p>
        </p:txBody>
      </p:sp>
      <p:sp>
        <p:nvSpPr>
          <p:cNvPr id="2" name="Slide Number Placeholder 1">
            <a:extLst>
              <a:ext uri="{FF2B5EF4-FFF2-40B4-BE49-F238E27FC236}">
                <a16:creationId xmlns:a16="http://schemas.microsoft.com/office/drawing/2014/main" id="{6ED01ECF-C75F-49A7-B833-9AC0AF28A2F7}"/>
              </a:ext>
            </a:extLst>
          </p:cNvPr>
          <p:cNvSpPr>
            <a:spLocks noGrp="1"/>
          </p:cNvSpPr>
          <p:nvPr>
            <p:ph type="sldNum" sz="quarter" idx="12"/>
          </p:nvPr>
        </p:nvSpPr>
        <p:spPr/>
        <p:txBody>
          <a:bodyPr/>
          <a:lstStyle/>
          <a:p>
            <a:fld id="{9A00DD0A-BE6F-45E1-BACC-9D35799E9F61}" type="slidenum">
              <a:rPr lang="en-US" smtClean="0"/>
              <a:t>5</a:t>
            </a:fld>
            <a:endParaRPr lang="en-US"/>
          </a:p>
        </p:txBody>
      </p:sp>
    </p:spTree>
    <p:extLst>
      <p:ext uri="{BB962C8B-B14F-4D97-AF65-F5344CB8AC3E}">
        <p14:creationId xmlns:p14="http://schemas.microsoft.com/office/powerpoint/2010/main" val="3073520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73BE0A6-46DD-4454-B0F2-487175A9338A}"/>
              </a:ext>
            </a:extLst>
          </p:cNvPr>
          <p:cNvSpPr>
            <a:spLocks noGrp="1" noChangeArrowheads="1"/>
          </p:cNvSpPr>
          <p:nvPr>
            <p:ph type="title"/>
          </p:nvPr>
        </p:nvSpPr>
        <p:spPr/>
        <p:txBody>
          <a:bodyPr>
            <a:normAutofit/>
          </a:bodyPr>
          <a:lstStyle/>
          <a:p>
            <a:pPr algn="ctr"/>
            <a:r>
              <a:rPr lang="en-US" sz="4000" dirty="0" smtClean="0">
                <a:latin typeface="Century Gothic" panose="020B0502020202020204" pitchFamily="34" charset="0"/>
              </a:rPr>
              <a:t>HIERARCHICAL METHOD</a:t>
            </a:r>
            <a:br>
              <a:rPr lang="en-US" sz="4000" dirty="0" smtClean="0">
                <a:latin typeface="Century Gothic" panose="020B0502020202020204" pitchFamily="34" charset="0"/>
              </a:rPr>
            </a:br>
            <a:r>
              <a:rPr lang="en-US" sz="4000" b="1" dirty="0" err="1" smtClean="0"/>
              <a:t>Dendrogram</a:t>
            </a:r>
            <a:endParaRPr lang="en-US" altLang="en-US" sz="4000" b="1" dirty="0">
              <a:solidFill>
                <a:srgbClr val="FFFFFF"/>
              </a:solidFill>
              <a:latin typeface="Century Gothic" panose="020B0502020202020204" pitchFamily="34" charset="0"/>
            </a:endParaRPr>
          </a:p>
        </p:txBody>
      </p:sp>
      <p:sp>
        <p:nvSpPr>
          <p:cNvPr id="5123" name="Rectangle 3">
            <a:extLst>
              <a:ext uri="{FF2B5EF4-FFF2-40B4-BE49-F238E27FC236}">
                <a16:creationId xmlns:a16="http://schemas.microsoft.com/office/drawing/2014/main" id="{250B7FF8-9EEA-4B7D-926A-39B364B4821E}"/>
              </a:ext>
            </a:extLst>
          </p:cNvPr>
          <p:cNvSpPr>
            <a:spLocks noGrp="1" noChangeArrowheads="1"/>
          </p:cNvSpPr>
          <p:nvPr>
            <p:ph idx="1"/>
          </p:nvPr>
        </p:nvSpPr>
        <p:spPr>
          <a:xfrm>
            <a:off x="838200" y="1825624"/>
            <a:ext cx="10515600" cy="4666615"/>
          </a:xfrm>
        </p:spPr>
        <p:txBody>
          <a:bodyPr>
            <a:normAutofit/>
          </a:bodyPr>
          <a:lstStyle/>
          <a:p>
            <a:pPr algn="just"/>
            <a:r>
              <a:rPr lang="en-US" sz="2000" dirty="0">
                <a:latin typeface="Century Gothic" panose="020B0502020202020204" pitchFamily="34" charset="0"/>
              </a:rPr>
              <a:t>A </a:t>
            </a:r>
            <a:r>
              <a:rPr lang="en-US" sz="2000" dirty="0" err="1">
                <a:latin typeface="Century Gothic" panose="020B0502020202020204" pitchFamily="34" charset="0"/>
              </a:rPr>
              <a:t>dendrogram</a:t>
            </a:r>
            <a:r>
              <a:rPr lang="en-US" sz="2000" dirty="0">
                <a:latin typeface="Century Gothic" panose="020B0502020202020204" pitchFamily="34" charset="0"/>
              </a:rPr>
              <a:t>, which is a tree like structure, is used to represent hierarchical clustering. Individual objects are represented by leaf nodes and the clusters are represented by root nodes.</a:t>
            </a:r>
          </a:p>
        </p:txBody>
      </p:sp>
      <p:sp>
        <p:nvSpPr>
          <p:cNvPr id="2" name="Slide Number Placeholder 1">
            <a:extLst>
              <a:ext uri="{FF2B5EF4-FFF2-40B4-BE49-F238E27FC236}">
                <a16:creationId xmlns:a16="http://schemas.microsoft.com/office/drawing/2014/main" id="{6ED01ECF-C75F-49A7-B833-9AC0AF28A2F7}"/>
              </a:ext>
            </a:extLst>
          </p:cNvPr>
          <p:cNvSpPr>
            <a:spLocks noGrp="1"/>
          </p:cNvSpPr>
          <p:nvPr>
            <p:ph type="sldNum" sz="quarter" idx="12"/>
          </p:nvPr>
        </p:nvSpPr>
        <p:spPr/>
        <p:txBody>
          <a:bodyPr/>
          <a:lstStyle/>
          <a:p>
            <a:fld id="{9A00DD0A-BE6F-45E1-BACC-9D35799E9F61}" type="slidenum">
              <a:rPr lang="en-US" smtClean="0"/>
              <a:t>6</a:t>
            </a:fld>
            <a:endParaRPr lang="en-US"/>
          </a:p>
        </p:txBody>
      </p:sp>
      <p:pic>
        <p:nvPicPr>
          <p:cNvPr id="3" name="Picture 2"/>
          <p:cNvPicPr>
            <a:picLocks noChangeAspect="1"/>
          </p:cNvPicPr>
          <p:nvPr/>
        </p:nvPicPr>
        <p:blipFill>
          <a:blip r:embed="rId2"/>
          <a:stretch>
            <a:fillRect/>
          </a:stretch>
        </p:blipFill>
        <p:spPr>
          <a:xfrm>
            <a:off x="2685205" y="2926080"/>
            <a:ext cx="6821590" cy="3795395"/>
          </a:xfrm>
          <a:prstGeom prst="rect">
            <a:avLst/>
          </a:prstGeom>
        </p:spPr>
      </p:pic>
    </p:spTree>
    <p:extLst>
      <p:ext uri="{BB962C8B-B14F-4D97-AF65-F5344CB8AC3E}">
        <p14:creationId xmlns:p14="http://schemas.microsoft.com/office/powerpoint/2010/main" val="10498497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73BE0A6-46DD-4454-B0F2-487175A9338A}"/>
              </a:ext>
            </a:extLst>
          </p:cNvPr>
          <p:cNvSpPr>
            <a:spLocks noGrp="1" noChangeArrowheads="1"/>
          </p:cNvSpPr>
          <p:nvPr>
            <p:ph type="title"/>
          </p:nvPr>
        </p:nvSpPr>
        <p:spPr/>
        <p:txBody>
          <a:bodyPr>
            <a:normAutofit/>
          </a:bodyPr>
          <a:lstStyle/>
          <a:p>
            <a:pPr algn="ctr"/>
            <a:r>
              <a:rPr lang="en-US" sz="4000" dirty="0" smtClean="0">
                <a:latin typeface="Century Gothic" panose="020B0502020202020204" pitchFamily="34" charset="0"/>
              </a:rPr>
              <a:t>TYPES OF CLUSTERING TECHNIQUES</a:t>
            </a:r>
            <a:br>
              <a:rPr lang="en-US" sz="4000" dirty="0" smtClean="0">
                <a:latin typeface="Century Gothic" panose="020B0502020202020204" pitchFamily="34" charset="0"/>
              </a:rPr>
            </a:br>
            <a:r>
              <a:rPr lang="en-US" sz="4000" b="1" dirty="0">
                <a:latin typeface="Century Gothic" panose="020B0502020202020204" pitchFamily="34" charset="0"/>
              </a:rPr>
              <a:t>Density Based Method</a:t>
            </a:r>
            <a:endParaRPr lang="en-US" altLang="en-US" sz="4000" dirty="0">
              <a:solidFill>
                <a:srgbClr val="FFFFFF"/>
              </a:solidFill>
              <a:latin typeface="Century Gothic" panose="020B0502020202020204" pitchFamily="34" charset="0"/>
            </a:endParaRPr>
          </a:p>
        </p:txBody>
      </p:sp>
      <p:sp>
        <p:nvSpPr>
          <p:cNvPr id="5123" name="Rectangle 3">
            <a:extLst>
              <a:ext uri="{FF2B5EF4-FFF2-40B4-BE49-F238E27FC236}">
                <a16:creationId xmlns:a16="http://schemas.microsoft.com/office/drawing/2014/main" id="{250B7FF8-9EEA-4B7D-926A-39B364B4821E}"/>
              </a:ext>
            </a:extLst>
          </p:cNvPr>
          <p:cNvSpPr>
            <a:spLocks noGrp="1" noChangeArrowheads="1"/>
          </p:cNvSpPr>
          <p:nvPr>
            <p:ph idx="1"/>
          </p:nvPr>
        </p:nvSpPr>
        <p:spPr>
          <a:xfrm>
            <a:off x="838200" y="1825625"/>
            <a:ext cx="10515600" cy="4013472"/>
          </a:xfrm>
        </p:spPr>
        <p:txBody>
          <a:bodyPr>
            <a:normAutofit/>
          </a:bodyPr>
          <a:lstStyle/>
          <a:p>
            <a:pPr algn="just"/>
            <a:r>
              <a:rPr lang="en-US" sz="2000" dirty="0">
                <a:latin typeface="Century Gothic" panose="020B0502020202020204" pitchFamily="34" charset="0"/>
              </a:rPr>
              <a:t>Useful for identifying arbitrarily shaped clusters</a:t>
            </a:r>
          </a:p>
          <a:p>
            <a:pPr algn="just"/>
            <a:r>
              <a:rPr lang="en-US" sz="2000" dirty="0">
                <a:latin typeface="Century Gothic" panose="020B0502020202020204" pitchFamily="34" charset="0"/>
              </a:rPr>
              <a:t>May filter out </a:t>
            </a:r>
            <a:r>
              <a:rPr lang="en-US" sz="2000" dirty="0" smtClean="0">
                <a:latin typeface="Century Gothic" panose="020B0502020202020204" pitchFamily="34" charset="0"/>
              </a:rPr>
              <a:t>outliers</a:t>
            </a:r>
          </a:p>
          <a:p>
            <a:pPr marL="0" indent="0" algn="just">
              <a:buNone/>
            </a:pPr>
            <a:r>
              <a:rPr lang="en-US" sz="2000" dirty="0">
                <a:latin typeface="Century Gothic" panose="020B0502020202020204" pitchFamily="34" charset="0"/>
              </a:rPr>
              <a:t>DBSCAN (Density-Based Spatial Clustering of Applications with Noise) is </a:t>
            </a:r>
            <a:r>
              <a:rPr lang="en-US" sz="2000" b="1" dirty="0">
                <a:latin typeface="Century Gothic" panose="020B0502020202020204" pitchFamily="34" charset="0"/>
              </a:rPr>
              <a:t>a popular clustering algorithm used for data analysis and pattern recognition</a:t>
            </a:r>
            <a:r>
              <a:rPr lang="en-US" sz="2000" dirty="0">
                <a:latin typeface="Century Gothic" panose="020B0502020202020204" pitchFamily="34" charset="0"/>
              </a:rPr>
              <a:t>. It groups data points based on their density, identifying clusters of high-density regions and classifying outliers as noise</a:t>
            </a:r>
            <a:endParaRPr lang="en-US" altLang="en-US" sz="2000" dirty="0">
              <a:solidFill>
                <a:srgbClr val="000000"/>
              </a:solidFill>
              <a:latin typeface="Century Gothic" panose="020B0502020202020204" pitchFamily="34" charset="0"/>
            </a:endParaRPr>
          </a:p>
          <a:p>
            <a:pPr marL="0" indent="0">
              <a:buNone/>
            </a:pPr>
            <a:endParaRPr lang="en-US" sz="2000" dirty="0"/>
          </a:p>
        </p:txBody>
      </p:sp>
      <p:sp>
        <p:nvSpPr>
          <p:cNvPr id="2" name="Slide Number Placeholder 1">
            <a:extLst>
              <a:ext uri="{FF2B5EF4-FFF2-40B4-BE49-F238E27FC236}">
                <a16:creationId xmlns:a16="http://schemas.microsoft.com/office/drawing/2014/main" id="{6ED01ECF-C75F-49A7-B833-9AC0AF28A2F7}"/>
              </a:ext>
            </a:extLst>
          </p:cNvPr>
          <p:cNvSpPr>
            <a:spLocks noGrp="1"/>
          </p:cNvSpPr>
          <p:nvPr>
            <p:ph type="sldNum" sz="quarter" idx="12"/>
          </p:nvPr>
        </p:nvSpPr>
        <p:spPr/>
        <p:txBody>
          <a:bodyPr/>
          <a:lstStyle/>
          <a:p>
            <a:fld id="{9A00DD0A-BE6F-45E1-BACC-9D35799E9F61}" type="slidenum">
              <a:rPr lang="en-US" smtClean="0"/>
              <a:t>7</a:t>
            </a:fld>
            <a:endParaRPr lang="en-US"/>
          </a:p>
        </p:txBody>
      </p:sp>
    </p:spTree>
    <p:extLst>
      <p:ext uri="{BB962C8B-B14F-4D97-AF65-F5344CB8AC3E}">
        <p14:creationId xmlns:p14="http://schemas.microsoft.com/office/powerpoint/2010/main" val="31995745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73BE0A6-46DD-4454-B0F2-487175A9338A}"/>
              </a:ext>
            </a:extLst>
          </p:cNvPr>
          <p:cNvSpPr>
            <a:spLocks noGrp="1" noChangeArrowheads="1"/>
          </p:cNvSpPr>
          <p:nvPr>
            <p:ph type="title"/>
          </p:nvPr>
        </p:nvSpPr>
        <p:spPr>
          <a:xfrm>
            <a:off x="838200" y="365125"/>
            <a:ext cx="10515600" cy="943247"/>
          </a:xfrm>
        </p:spPr>
        <p:txBody>
          <a:bodyPr>
            <a:normAutofit/>
          </a:bodyPr>
          <a:lstStyle/>
          <a:p>
            <a:pPr algn="ctr"/>
            <a:r>
              <a:rPr lang="en-US" sz="4000" dirty="0" smtClean="0">
                <a:latin typeface="Century Gothic" panose="020B0502020202020204" pitchFamily="34" charset="0"/>
              </a:rPr>
              <a:t>Applications</a:t>
            </a:r>
            <a:endParaRPr lang="en-US" altLang="en-US" sz="4000" dirty="0">
              <a:solidFill>
                <a:srgbClr val="FFFFFF"/>
              </a:solidFill>
              <a:latin typeface="Century Gothic" panose="020B0502020202020204" pitchFamily="34" charset="0"/>
            </a:endParaRPr>
          </a:p>
        </p:txBody>
      </p:sp>
      <p:sp>
        <p:nvSpPr>
          <p:cNvPr id="5123" name="Rectangle 3">
            <a:extLst>
              <a:ext uri="{FF2B5EF4-FFF2-40B4-BE49-F238E27FC236}">
                <a16:creationId xmlns:a16="http://schemas.microsoft.com/office/drawing/2014/main" id="{250B7FF8-9EEA-4B7D-926A-39B364B4821E}"/>
              </a:ext>
            </a:extLst>
          </p:cNvPr>
          <p:cNvSpPr>
            <a:spLocks noGrp="1" noChangeArrowheads="1"/>
          </p:cNvSpPr>
          <p:nvPr>
            <p:ph idx="1"/>
          </p:nvPr>
        </p:nvSpPr>
        <p:spPr>
          <a:xfrm>
            <a:off x="838200" y="1463040"/>
            <a:ext cx="10515600" cy="3984171"/>
          </a:xfrm>
        </p:spPr>
        <p:txBody>
          <a:bodyPr>
            <a:normAutofit fontScale="92500"/>
          </a:bodyPr>
          <a:lstStyle/>
          <a:p>
            <a:pPr algn="just">
              <a:buFont typeface="Wingdings" panose="05000000000000000000" pitchFamily="2" charset="2"/>
              <a:buChar char="§"/>
            </a:pPr>
            <a:r>
              <a:rPr lang="en-US" sz="2000" b="1" dirty="0"/>
              <a:t>Customer </a:t>
            </a:r>
            <a:r>
              <a:rPr lang="en-US" sz="2000" b="1" dirty="0" smtClean="0"/>
              <a:t>Segmentation: </a:t>
            </a:r>
            <a:r>
              <a:rPr lang="en-US" sz="2000" dirty="0" smtClean="0"/>
              <a:t>Customers </a:t>
            </a:r>
            <a:r>
              <a:rPr lang="en-US" sz="2000" dirty="0"/>
              <a:t>are categorized by using clustering algorithms according to their purchasing behavior or interests to develop focused marketing campaigns</a:t>
            </a:r>
            <a:r>
              <a:rPr lang="en-US" sz="2000" dirty="0" smtClean="0"/>
              <a:t>.</a:t>
            </a:r>
          </a:p>
          <a:p>
            <a:pPr algn="just"/>
            <a:r>
              <a:rPr lang="en-US" sz="2000" b="1" dirty="0"/>
              <a:t>Retail </a:t>
            </a:r>
            <a:r>
              <a:rPr lang="en-US" sz="2000" b="1" dirty="0" smtClean="0"/>
              <a:t>Clustering: </a:t>
            </a:r>
            <a:r>
              <a:rPr lang="en-US" sz="2000" dirty="0"/>
              <a:t>There are many opportunities for clustering in retail businesses. For example, you can gather data on each store and cluster at store level to generate insights that may tell you which locations are similar to each other based on attributes like foot traffic, average store sales, number of </a:t>
            </a:r>
            <a:r>
              <a:rPr lang="en-US" sz="2000" b="1" dirty="0"/>
              <a:t>stock keeping unit</a:t>
            </a:r>
            <a:r>
              <a:rPr lang="en-US" sz="2000" dirty="0" smtClean="0"/>
              <a:t>s, etc.</a:t>
            </a:r>
          </a:p>
          <a:p>
            <a:pPr algn="just"/>
            <a:r>
              <a:rPr lang="en-US" sz="2000" b="1" dirty="0"/>
              <a:t>Clustering in Clinical </a:t>
            </a:r>
            <a:r>
              <a:rPr lang="en-US" sz="2000" b="1" dirty="0" smtClean="0"/>
              <a:t>Care or Disease Management: </a:t>
            </a:r>
            <a:r>
              <a:rPr lang="en-US" sz="2000" dirty="0" smtClean="0"/>
              <a:t>Clustering</a:t>
            </a:r>
            <a:r>
              <a:rPr lang="en-US" sz="2000" b="1" dirty="0" smtClean="0"/>
              <a:t> </a:t>
            </a:r>
            <a:r>
              <a:rPr lang="en-US" sz="2000" dirty="0" smtClean="0"/>
              <a:t>laboratory </a:t>
            </a:r>
            <a:r>
              <a:rPr lang="en-US" sz="2000" dirty="0"/>
              <a:t>data for 101 patients and then segmented them into 3 clusters. </a:t>
            </a:r>
            <a:r>
              <a:rPr lang="en-US" sz="2000" dirty="0" smtClean="0"/>
              <a:t>Each </a:t>
            </a:r>
            <a:r>
              <a:rPr lang="en-US" sz="2000" dirty="0"/>
              <a:t>cluster was represented by different conditions. For example, cluster 1 has patients with Low WBC &amp; CRP. Cluster 2 has patients with High BMP &amp; Serum, and Cluster 3 has patients with Low Serum</a:t>
            </a:r>
            <a:r>
              <a:rPr lang="en-US" sz="2000" dirty="0" smtClean="0"/>
              <a:t>.</a:t>
            </a:r>
          </a:p>
          <a:p>
            <a:pPr algn="just"/>
            <a:r>
              <a:rPr lang="en-US" sz="2000" b="1" dirty="0"/>
              <a:t>Image </a:t>
            </a:r>
            <a:r>
              <a:rPr lang="en-US" sz="2000" b="1" dirty="0" smtClean="0"/>
              <a:t>Segmentation: </a:t>
            </a:r>
            <a:r>
              <a:rPr lang="en-US" sz="2000" dirty="0"/>
              <a:t>This type of clustering is useful if you want to isolate objects in an image to analyze each object individually to check what it is</a:t>
            </a:r>
            <a:r>
              <a:rPr lang="en-US" sz="2000" dirty="0" smtClean="0"/>
              <a:t>.</a:t>
            </a:r>
            <a:endParaRPr lang="en-US" sz="2000" dirty="0"/>
          </a:p>
          <a:p>
            <a:pPr marL="0" indent="0" algn="just">
              <a:buNone/>
            </a:pPr>
            <a:endParaRPr lang="en-US" sz="2000" b="1" dirty="0"/>
          </a:p>
          <a:p>
            <a:pPr marL="0" indent="0" algn="just">
              <a:buNone/>
            </a:pPr>
            <a:endParaRPr lang="en-US" sz="2000" b="1" dirty="0"/>
          </a:p>
        </p:txBody>
      </p:sp>
      <p:sp>
        <p:nvSpPr>
          <p:cNvPr id="2" name="Slide Number Placeholder 1">
            <a:extLst>
              <a:ext uri="{FF2B5EF4-FFF2-40B4-BE49-F238E27FC236}">
                <a16:creationId xmlns:a16="http://schemas.microsoft.com/office/drawing/2014/main" id="{6ED01ECF-C75F-49A7-B833-9AC0AF28A2F7}"/>
              </a:ext>
            </a:extLst>
          </p:cNvPr>
          <p:cNvSpPr>
            <a:spLocks noGrp="1"/>
          </p:cNvSpPr>
          <p:nvPr>
            <p:ph type="sldNum" sz="quarter" idx="12"/>
          </p:nvPr>
        </p:nvSpPr>
        <p:spPr/>
        <p:txBody>
          <a:bodyPr/>
          <a:lstStyle/>
          <a:p>
            <a:fld id="{9A00DD0A-BE6F-45E1-BACC-9D35799E9F61}" type="slidenum">
              <a:rPr lang="en-US" smtClean="0"/>
              <a:t>8</a:t>
            </a:fld>
            <a:endParaRPr lang="en-US" dirty="0"/>
          </a:p>
        </p:txBody>
      </p:sp>
      <p:pic>
        <p:nvPicPr>
          <p:cNvPr id="3" name="Picture 2"/>
          <p:cNvPicPr>
            <a:picLocks noChangeAspect="1"/>
          </p:cNvPicPr>
          <p:nvPr/>
        </p:nvPicPr>
        <p:blipFill>
          <a:blip r:embed="rId2"/>
          <a:stretch>
            <a:fillRect/>
          </a:stretch>
        </p:blipFill>
        <p:spPr>
          <a:xfrm>
            <a:off x="2680335" y="5420654"/>
            <a:ext cx="5534877" cy="1871391"/>
          </a:xfrm>
          <a:prstGeom prst="rect">
            <a:avLst/>
          </a:prstGeom>
        </p:spPr>
      </p:pic>
    </p:spTree>
    <p:extLst>
      <p:ext uri="{BB962C8B-B14F-4D97-AF65-F5344CB8AC3E}">
        <p14:creationId xmlns:p14="http://schemas.microsoft.com/office/powerpoint/2010/main" val="21006231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73BE0A6-46DD-4454-B0F2-487175A9338A}"/>
              </a:ext>
            </a:extLst>
          </p:cNvPr>
          <p:cNvSpPr>
            <a:spLocks noGrp="1" noChangeArrowheads="1"/>
          </p:cNvSpPr>
          <p:nvPr>
            <p:ph type="title"/>
          </p:nvPr>
        </p:nvSpPr>
        <p:spPr>
          <a:xfrm>
            <a:off x="838200" y="365125"/>
            <a:ext cx="10515600" cy="943247"/>
          </a:xfrm>
        </p:spPr>
        <p:txBody>
          <a:bodyPr>
            <a:normAutofit/>
          </a:bodyPr>
          <a:lstStyle/>
          <a:p>
            <a:pPr algn="ctr"/>
            <a:r>
              <a:rPr lang="en-US" sz="4000" dirty="0" smtClean="0">
                <a:latin typeface="Century Gothic" panose="020B0502020202020204" pitchFamily="34" charset="0"/>
              </a:rPr>
              <a:t>Applications</a:t>
            </a:r>
            <a:endParaRPr lang="en-US" altLang="en-US" sz="4000" dirty="0">
              <a:solidFill>
                <a:srgbClr val="FFFFFF"/>
              </a:solidFill>
              <a:latin typeface="Century Gothic" panose="020B0502020202020204" pitchFamily="34" charset="0"/>
            </a:endParaRPr>
          </a:p>
        </p:txBody>
      </p:sp>
      <p:sp>
        <p:nvSpPr>
          <p:cNvPr id="5123" name="Rectangle 3">
            <a:extLst>
              <a:ext uri="{FF2B5EF4-FFF2-40B4-BE49-F238E27FC236}">
                <a16:creationId xmlns:a16="http://schemas.microsoft.com/office/drawing/2014/main" id="{250B7FF8-9EEA-4B7D-926A-39B364B4821E}"/>
              </a:ext>
            </a:extLst>
          </p:cNvPr>
          <p:cNvSpPr>
            <a:spLocks noGrp="1" noChangeArrowheads="1"/>
          </p:cNvSpPr>
          <p:nvPr>
            <p:ph idx="1"/>
          </p:nvPr>
        </p:nvSpPr>
        <p:spPr>
          <a:xfrm>
            <a:off x="838200" y="1463040"/>
            <a:ext cx="10515600" cy="3984171"/>
          </a:xfrm>
        </p:spPr>
        <p:txBody>
          <a:bodyPr>
            <a:normAutofit lnSpcReduction="10000"/>
          </a:bodyPr>
          <a:lstStyle/>
          <a:p>
            <a:pPr algn="just"/>
            <a:r>
              <a:rPr lang="en-US" sz="2000" b="1" dirty="0"/>
              <a:t>Marketing:</a:t>
            </a:r>
            <a:r>
              <a:rPr lang="en-US" sz="2000" dirty="0"/>
              <a:t> It can be used to characterize &amp; discover customer segments for marketing purposes.</a:t>
            </a:r>
          </a:p>
          <a:p>
            <a:pPr algn="just"/>
            <a:r>
              <a:rPr lang="en-US" sz="2000" b="1" dirty="0"/>
              <a:t>Biology:</a:t>
            </a:r>
            <a:r>
              <a:rPr lang="en-US" sz="2000" dirty="0"/>
              <a:t> It can be used for classification among different species of plants and animals.</a:t>
            </a:r>
          </a:p>
          <a:p>
            <a:pPr algn="just"/>
            <a:r>
              <a:rPr lang="en-US" sz="2000" b="1" dirty="0"/>
              <a:t>Libraries:</a:t>
            </a:r>
            <a:r>
              <a:rPr lang="en-US" sz="2000" dirty="0"/>
              <a:t> It is used in clustering different books on the basis of topics and information.</a:t>
            </a:r>
          </a:p>
          <a:p>
            <a:pPr algn="just"/>
            <a:r>
              <a:rPr lang="en-US" sz="2000" b="1" dirty="0"/>
              <a:t>Insurance:</a:t>
            </a:r>
            <a:r>
              <a:rPr lang="en-US" sz="2000" dirty="0"/>
              <a:t> It is used to acknowledge the customers, their policies and identifying the frauds.</a:t>
            </a:r>
          </a:p>
          <a:p>
            <a:pPr algn="just"/>
            <a:r>
              <a:rPr lang="en-US" sz="2000" b="1" dirty="0"/>
              <a:t>City Planning: </a:t>
            </a:r>
            <a:r>
              <a:rPr lang="en-US" sz="2000" dirty="0"/>
              <a:t>It is used to make groups of houses and to study their values based on their geographical locations and other factors present. </a:t>
            </a:r>
          </a:p>
          <a:p>
            <a:pPr algn="just"/>
            <a:r>
              <a:rPr lang="en-US" sz="2000" b="1" dirty="0"/>
              <a:t>Earthquake studies: </a:t>
            </a:r>
            <a:r>
              <a:rPr lang="en-US" sz="2000" dirty="0"/>
              <a:t>By learning the earthquake-affected areas we can determine the dangerous zones. </a:t>
            </a:r>
          </a:p>
          <a:p>
            <a:pPr marL="0" indent="0" algn="just">
              <a:buNone/>
            </a:pPr>
            <a:endParaRPr lang="en-US" sz="2000" b="1" dirty="0"/>
          </a:p>
          <a:p>
            <a:pPr marL="0" indent="0" algn="just">
              <a:buNone/>
            </a:pPr>
            <a:endParaRPr lang="en-US" sz="2000" b="1" dirty="0"/>
          </a:p>
        </p:txBody>
      </p:sp>
      <p:sp>
        <p:nvSpPr>
          <p:cNvPr id="2" name="Slide Number Placeholder 1">
            <a:extLst>
              <a:ext uri="{FF2B5EF4-FFF2-40B4-BE49-F238E27FC236}">
                <a16:creationId xmlns:a16="http://schemas.microsoft.com/office/drawing/2014/main" id="{6ED01ECF-C75F-49A7-B833-9AC0AF28A2F7}"/>
              </a:ext>
            </a:extLst>
          </p:cNvPr>
          <p:cNvSpPr>
            <a:spLocks noGrp="1"/>
          </p:cNvSpPr>
          <p:nvPr>
            <p:ph type="sldNum" sz="quarter" idx="12"/>
          </p:nvPr>
        </p:nvSpPr>
        <p:spPr/>
        <p:txBody>
          <a:bodyPr/>
          <a:lstStyle/>
          <a:p>
            <a:fld id="{9A00DD0A-BE6F-45E1-BACC-9D35799E9F61}" type="slidenum">
              <a:rPr lang="en-US" smtClean="0"/>
              <a:t>9</a:t>
            </a:fld>
            <a:endParaRPr lang="en-US" dirty="0"/>
          </a:p>
        </p:txBody>
      </p:sp>
    </p:spTree>
    <p:extLst>
      <p:ext uri="{BB962C8B-B14F-4D97-AF65-F5344CB8AC3E}">
        <p14:creationId xmlns:p14="http://schemas.microsoft.com/office/powerpoint/2010/main" val="228581006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356</TotalTime>
  <Words>1063</Words>
  <Application>Microsoft Office PowerPoint</Application>
  <PresentationFormat>Widescreen</PresentationFormat>
  <Paragraphs>73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Century Gothic</vt:lpstr>
      <vt:lpstr>Verdana</vt:lpstr>
      <vt:lpstr>Wingdings</vt:lpstr>
      <vt:lpstr>Office Theme</vt:lpstr>
      <vt:lpstr>CLUSTERING</vt:lpstr>
      <vt:lpstr>CLUSTERING</vt:lpstr>
      <vt:lpstr>Why Clustering?</vt:lpstr>
      <vt:lpstr>TYPES OF CLUSTERING TECHNIQUES Partitioning Method</vt:lpstr>
      <vt:lpstr>TYPES OF CLUSTERING TECHNIQUES Hierarchical Method</vt:lpstr>
      <vt:lpstr>HIERARCHICAL METHOD Dendrogram</vt:lpstr>
      <vt:lpstr>TYPES OF CLUSTERING TECHNIQUES Density Based Method</vt:lpstr>
      <vt:lpstr>Applications</vt:lpstr>
      <vt:lpstr>Applications</vt:lpstr>
      <vt:lpstr>Applications</vt:lpstr>
      <vt:lpstr>Applications</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K-means Clustering</dc:title>
  <dc:creator>USER</dc:creator>
  <cp:lastModifiedBy>CSE</cp:lastModifiedBy>
  <cp:revision>102</cp:revision>
  <dcterms:created xsi:type="dcterms:W3CDTF">2019-04-24T13:59:19Z</dcterms:created>
  <dcterms:modified xsi:type="dcterms:W3CDTF">2023-10-17T12:14:25Z</dcterms:modified>
</cp:coreProperties>
</file>